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2" r:id="rId15"/>
    <p:sldId id="270" r:id="rId16"/>
    <p:sldId id="271" r:id="rId17"/>
    <p:sldId id="268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  <p14:sldId id="267"/>
            <p14:sldId id="272"/>
            <p14:sldId id="270"/>
            <p14:sldId id="271"/>
            <p14:sldId id="268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71" d="100"/>
          <a:sy n="71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2572fa15\class-HW%20work\poisson_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#bags lost/wk</a:t>
            </a:r>
            <a:r>
              <a:rPr lang="en-US" baseline="0"/>
              <a:t> by small commuter airline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'4.2.12'!$E$1</c:f>
              <c:strCache>
                <c:ptCount val="1"/>
                <c:pt idx="0">
                  <c:v>experimental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'4.2.12'!$C$2:$C$40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'4.2.12'!$E$2:$E$40</c:f>
              <c:numCache>
                <c:formatCode>0.00</c:formatCode>
                <c:ptCount val="39"/>
                <c:pt idx="0">
                  <c:v>0.23076923076923078</c:v>
                </c:pt>
                <c:pt idx="1">
                  <c:v>0.33333333333333331</c:v>
                </c:pt>
                <c:pt idx="2">
                  <c:v>0.25641025641025639</c:v>
                </c:pt>
                <c:pt idx="3">
                  <c:v>0.12820512820512819</c:v>
                </c:pt>
                <c:pt idx="4">
                  <c:v>5.128205128205128E-2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'4.2.12'!$G$1</c:f>
              <c:strCache>
                <c:ptCount val="1"/>
                <c:pt idx="0">
                  <c:v>poisson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'4.2.12'!$C$2:$C$40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'4.2.12'!$G$2:$G$40</c:f>
              <c:numCache>
                <c:formatCode>0.00</c:formatCode>
                <c:ptCount val="39"/>
                <c:pt idx="0">
                  <c:v>0.23790176659861947</c:v>
                </c:pt>
                <c:pt idx="1">
                  <c:v>0.34160253665442791</c:v>
                </c:pt>
                <c:pt idx="2">
                  <c:v>0.24525310323907643</c:v>
                </c:pt>
                <c:pt idx="3">
                  <c:v>0.11738610069562631</c:v>
                </c:pt>
                <c:pt idx="4">
                  <c:v>4.2138600249712006E-2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944528"/>
        <c:axId val="157945088"/>
      </c:scatterChart>
      <c:valAx>
        <c:axId val="15794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45088"/>
        <c:crosses val="autoZero"/>
        <c:crossBetween val="midCat"/>
      </c:valAx>
      <c:valAx>
        <c:axId val="15794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44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Day 14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4.2 Poisson Distribution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Intervals Between Events: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Poisson/Exponential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/>
          </a:bodyPr>
          <a:lstStyle/>
          <a:p>
            <a:r>
              <a:rPr lang="en-US" dirty="0" smtClean="0"/>
              <a:t>Poisson is a DISCRETE distribution. We are counting how many events happen in one interval. Here is what a typical time-line looks like: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data produced would be 1,1,2,1,0,3 for a frequency table:</a:t>
            </a:r>
          </a:p>
          <a:p>
            <a:r>
              <a:rPr lang="en-US" dirty="0" smtClean="0"/>
              <a:t>We can instead measure the TIME between events, indicated </a:t>
            </a:r>
          </a:p>
          <a:p>
            <a:pPr marL="0" indent="0">
              <a:buNone/>
            </a:pPr>
            <a:r>
              <a:rPr lang="en-US" dirty="0" smtClean="0"/>
              <a:t>by the y’s in the diagram: 1.6, 0.4, 0.6, 1.0, 1.4, 0.2, 0.4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27249"/>
            <a:ext cx="9684026" cy="2037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96657"/>
              </p:ext>
            </p:extLst>
          </p:nvPr>
        </p:nvGraphicFramePr>
        <p:xfrm>
          <a:off x="10314609" y="3849104"/>
          <a:ext cx="1652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52"/>
                <a:gridCol w="826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8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0"/>
            <a:ext cx="11490227" cy="1325563"/>
          </a:xfrm>
        </p:spPr>
        <p:txBody>
          <a:bodyPr/>
          <a:lstStyle/>
          <a:p>
            <a:r>
              <a:rPr lang="en-US" dirty="0" smtClean="0"/>
              <a:t>Time between eruptions of Mauna Key </a:t>
            </a:r>
            <a:r>
              <a:rPr lang="en-US" sz="3200" dirty="0" smtClean="0"/>
              <a:t>(See </a:t>
            </a:r>
            <a:r>
              <a:rPr lang="en-US" sz="3200" dirty="0"/>
              <a:t>Excel </a:t>
            </a:r>
            <a:r>
              <a:rPr lang="en-US" sz="3200" dirty="0" smtClean="0"/>
              <a:t>file)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1030493"/>
            <a:ext cx="11490227" cy="2547593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hen graphing, do </a:t>
            </a:r>
            <a:r>
              <a:rPr lang="en-US" b="1" dirty="0" smtClean="0"/>
              <a:t>not </a:t>
            </a:r>
            <a:r>
              <a:rPr lang="en-US" dirty="0" smtClean="0"/>
              <a:t>use histogram for data. Instead, use DENSITY function: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each frequency by total #of data points and by width of each interval.</a:t>
            </a:r>
          </a:p>
          <a:p>
            <a:pPr lvl="1"/>
            <a:r>
              <a:rPr lang="en-US" dirty="0" smtClean="0"/>
              <a:t>Thus probability for an interval will correspond to the area under curve!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07" y="3578085"/>
            <a:ext cx="4284149" cy="3244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339" y="3700047"/>
            <a:ext cx="6853211" cy="29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6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/>
          <a:lstStyle/>
          <a:p>
            <a:r>
              <a:rPr lang="en-US" dirty="0" smtClean="0"/>
              <a:t>Exercise 4.2.27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46" y="1505157"/>
            <a:ext cx="10833654" cy="4336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ommercial </a:t>
            </a:r>
            <a:r>
              <a:rPr lang="en-US" dirty="0"/>
              <a:t>airplane crashes in </a:t>
            </a:r>
            <a:r>
              <a:rPr lang="en-US" dirty="0" smtClean="0"/>
              <a:t>China occur </a:t>
            </a:r>
            <a:r>
              <a:rPr lang="en-US" dirty="0"/>
              <a:t>at the rate of 2.5 per </a:t>
            </a:r>
            <a:r>
              <a:rPr lang="en-US" dirty="0" smtClean="0"/>
              <a:t>yr.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2 reasons for assuming </a:t>
            </a:r>
            <a:r>
              <a:rPr lang="en-US" dirty="0"/>
              <a:t>that such crashes </a:t>
            </a:r>
            <a:r>
              <a:rPr lang="en-US" dirty="0" smtClean="0"/>
              <a:t>are Poisson events and 2 reasons that question the use of Poisson.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probability that four or more crashes </a:t>
            </a:r>
            <a:r>
              <a:rPr lang="en-US" dirty="0" smtClean="0"/>
              <a:t>will occur </a:t>
            </a:r>
            <a:r>
              <a:rPr lang="en-US" dirty="0"/>
              <a:t>next year?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probability that the next two crashes </a:t>
            </a:r>
            <a:r>
              <a:rPr lang="en-US" dirty="0" smtClean="0"/>
              <a:t>will occur </a:t>
            </a:r>
            <a:r>
              <a:rPr lang="en-US" dirty="0"/>
              <a:t>within three months of one another?</a:t>
            </a:r>
          </a:p>
        </p:txBody>
      </p:sp>
    </p:spTree>
    <p:extLst>
      <p:ext uri="{BB962C8B-B14F-4D97-AF65-F5344CB8AC3E}">
        <p14:creationId xmlns:p14="http://schemas.microsoft.com/office/powerpoint/2010/main" val="1506554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333"/>
            <a:ext cx="10515600" cy="1325563"/>
          </a:xfrm>
        </p:spPr>
        <p:txBody>
          <a:bodyPr/>
          <a:lstStyle/>
          <a:p>
            <a:r>
              <a:rPr lang="en-US" dirty="0" smtClean="0"/>
              <a:t>Exercise 4.2.27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81"/>
            <a:ext cx="10624930" cy="4336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ommercial </a:t>
            </a:r>
            <a:r>
              <a:rPr lang="en-US" dirty="0"/>
              <a:t>airplane crashes in </a:t>
            </a:r>
            <a:r>
              <a:rPr lang="en-US" dirty="0" smtClean="0"/>
              <a:t>China occur </a:t>
            </a:r>
            <a:r>
              <a:rPr lang="en-US" dirty="0"/>
              <a:t>at the rate of 2.5 per </a:t>
            </a:r>
            <a:r>
              <a:rPr lang="en-US" dirty="0" smtClean="0"/>
              <a:t>yr.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2 reasons for assuming </a:t>
            </a:r>
            <a:r>
              <a:rPr lang="en-US" dirty="0"/>
              <a:t>that such crashes </a:t>
            </a:r>
            <a:r>
              <a:rPr lang="en-US" dirty="0" smtClean="0"/>
              <a:t>are Poisson events and 2 reasons that question the use of Poisson.</a:t>
            </a:r>
          </a:p>
          <a:p>
            <a:pPr marL="0" indent="0">
              <a:buNone/>
            </a:pPr>
            <a:r>
              <a:rPr lang="en-US" dirty="0" smtClean="0"/>
              <a:t>Poisson:</a:t>
            </a:r>
          </a:p>
          <a:p>
            <a:r>
              <a:rPr lang="en-US" dirty="0" smtClean="0"/>
              <a:t>Rate does change over several years, but this problem is calculating just what is happening within one year.</a:t>
            </a:r>
          </a:p>
          <a:p>
            <a:r>
              <a:rPr lang="en-US" dirty="0" smtClean="0"/>
              <a:t>Especially for the last 20 years, crashes are isolated events. Particular kinds of planes do not have vulnerabilities that break down in clusters as was true before.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4.2.27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0948" cy="4336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ommercial </a:t>
            </a:r>
            <a:r>
              <a:rPr lang="en-US" dirty="0"/>
              <a:t>airplane crashes in </a:t>
            </a:r>
            <a:r>
              <a:rPr lang="en-US" dirty="0" smtClean="0"/>
              <a:t>China occur </a:t>
            </a:r>
            <a:r>
              <a:rPr lang="en-US" dirty="0"/>
              <a:t>at the rate of 2.5 per </a:t>
            </a:r>
            <a:r>
              <a:rPr lang="en-US" dirty="0" smtClean="0"/>
              <a:t>yr.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2 reasons for assuming </a:t>
            </a:r>
            <a:r>
              <a:rPr lang="en-US" dirty="0"/>
              <a:t>that such crashes </a:t>
            </a:r>
            <a:r>
              <a:rPr lang="en-US" dirty="0" smtClean="0"/>
              <a:t>are Poisson events and 2 reasons that question the use of Poisson.</a:t>
            </a:r>
          </a:p>
          <a:p>
            <a:pPr marL="0" indent="0">
              <a:buNone/>
            </a:pPr>
            <a:r>
              <a:rPr lang="en-US" dirty="0" smtClean="0"/>
              <a:t>Not Poisson:</a:t>
            </a:r>
          </a:p>
          <a:p>
            <a:r>
              <a:rPr lang="en-US" dirty="0" smtClean="0"/>
              <a:t>Rate does change within a year, especially if a country has areas of harsh weather in the winter. Also planes tend to travel full (and hence are more likely to crash) during holiday times.</a:t>
            </a:r>
          </a:p>
          <a:p>
            <a:r>
              <a:rPr lang="en-US" dirty="0" smtClean="0"/>
              <a:t>Planes on occasion will crash into each other (hence not independent).</a:t>
            </a:r>
          </a:p>
        </p:txBody>
      </p:sp>
    </p:spTree>
    <p:extLst>
      <p:ext uri="{BB962C8B-B14F-4D97-AF65-F5344CB8AC3E}">
        <p14:creationId xmlns:p14="http://schemas.microsoft.com/office/powerpoint/2010/main" val="118473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/>
              <a:t>4.2.27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81"/>
            <a:ext cx="10515600" cy="4628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ommercial </a:t>
            </a:r>
            <a:r>
              <a:rPr lang="en-US" dirty="0"/>
              <a:t>airplane crashes in </a:t>
            </a:r>
            <a:r>
              <a:rPr lang="en-US" dirty="0" smtClean="0"/>
              <a:t>China occur </a:t>
            </a:r>
            <a:r>
              <a:rPr lang="en-US" dirty="0"/>
              <a:t>at the rate of 2.5 per </a:t>
            </a:r>
            <a:r>
              <a:rPr lang="en-US" dirty="0" smtClean="0"/>
              <a:t>yr. 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What </a:t>
            </a:r>
            <a:r>
              <a:rPr lang="en-US" dirty="0"/>
              <a:t>is the probability that </a:t>
            </a:r>
            <a:r>
              <a:rPr lang="en-US" dirty="0" smtClean="0"/>
              <a:t>4 or </a:t>
            </a:r>
            <a:r>
              <a:rPr lang="en-US" dirty="0"/>
              <a:t>more crashes </a:t>
            </a:r>
            <a:r>
              <a:rPr lang="en-US" dirty="0" smtClean="0"/>
              <a:t>will occur </a:t>
            </a:r>
            <a:r>
              <a:rPr lang="en-US" dirty="0"/>
              <a:t>next year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This is a Poisson problem:</a:t>
            </a:r>
          </a:p>
          <a:p>
            <a:pPr marL="0" indent="0">
              <a:buNone/>
            </a:pPr>
            <a:r>
              <a:rPr lang="en-US" dirty="0" smtClean="0"/>
              <a:t>P(X</a:t>
            </a:r>
            <a:r>
              <a:rPr lang="en-US" baseline="-25000" dirty="0" smtClean="0"/>
              <a:t> </a:t>
            </a:r>
            <a:r>
              <a:rPr lang="en-US" dirty="0" smtClean="0"/>
              <a:t>≥ 4)=1−P(X=0, 1, 2 or 3)</a:t>
            </a:r>
          </a:p>
          <a:p>
            <a:pPr marL="0" indent="0">
              <a:buNone/>
            </a:pPr>
            <a:r>
              <a:rPr lang="en-US" dirty="0" smtClean="0"/>
              <a:t>=1−e</a:t>
            </a:r>
            <a:r>
              <a:rPr lang="en-US" baseline="30000" dirty="0" smtClean="0"/>
              <a:t>−2.5</a:t>
            </a:r>
            <a:r>
              <a:rPr lang="en-US" dirty="0" smtClean="0"/>
              <a:t>(1+2.5/1+2.5</a:t>
            </a:r>
            <a:r>
              <a:rPr lang="en-US" baseline="30000" dirty="0" smtClean="0"/>
              <a:t>2</a:t>
            </a:r>
            <a:r>
              <a:rPr lang="en-US" dirty="0" smtClean="0"/>
              <a:t>/2+2.5</a:t>
            </a:r>
            <a:r>
              <a:rPr lang="en-US" baseline="30000" dirty="0" smtClean="0"/>
              <a:t>3</a:t>
            </a:r>
            <a:r>
              <a:rPr lang="en-US" dirty="0" smtClean="0"/>
              <a:t>/6+2.5</a:t>
            </a:r>
            <a:r>
              <a:rPr lang="en-US" baseline="30000" dirty="0" smtClean="0"/>
              <a:t>4</a:t>
            </a:r>
            <a:r>
              <a:rPr lang="en-US" dirty="0" smtClean="0"/>
              <a:t>/24) = 11</a:t>
            </a:r>
            <a:r>
              <a:rPr lang="en-US" dirty="0" smtClean="0"/>
              <a:t>%</a:t>
            </a:r>
          </a:p>
          <a:p>
            <a:pPr marL="0" indent="0">
              <a:buNone/>
            </a:pPr>
            <a:r>
              <a:rPr lang="en-US" dirty="0" smtClean="0"/>
              <a:t>So there is an 11% chance that 4 or </a:t>
            </a:r>
            <a:r>
              <a:rPr lang="en-US" dirty="0"/>
              <a:t>more crashes will occur next </a:t>
            </a:r>
            <a:r>
              <a:rPr lang="en-US" dirty="0" smtClean="0"/>
              <a:t>year.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Here </a:t>
            </a:r>
            <a:r>
              <a:rPr lang="en-US" sz="2400" dirty="0" smtClean="0"/>
              <a:t>are the Excel commands:</a:t>
            </a:r>
          </a:p>
          <a:p>
            <a:pPr marL="0" indent="0">
              <a:buNone/>
            </a:pPr>
            <a:r>
              <a:rPr lang="en-US" sz="2400" dirty="0"/>
              <a:t>=1-EXP(-2.5)*(1+2.5/1+2.5^2/2+2.5^3/6+2.5^4/24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=1-POISSON.DIST(4,2.5,TRUE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55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334"/>
            <a:ext cx="10515600" cy="1325563"/>
          </a:xfrm>
        </p:spPr>
        <p:txBody>
          <a:bodyPr/>
          <a:lstStyle/>
          <a:p>
            <a:r>
              <a:rPr lang="en-US" dirty="0" smtClean="0"/>
              <a:t>Exercise 4.2.27 (cont.)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38897"/>
                <a:ext cx="10515600" cy="433663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</a:t>
                </a:r>
                <a:r>
                  <a:rPr lang="en-US" dirty="0" smtClean="0"/>
                  <a:t>ommercial </a:t>
                </a:r>
                <a:r>
                  <a:rPr lang="en-US" dirty="0"/>
                  <a:t>airplane crashes in </a:t>
                </a:r>
                <a:r>
                  <a:rPr lang="en-US" dirty="0" smtClean="0"/>
                  <a:t>China occur </a:t>
                </a:r>
                <a:r>
                  <a:rPr lang="en-US" dirty="0"/>
                  <a:t>at the rate of 2.5 per </a:t>
                </a:r>
                <a:r>
                  <a:rPr lang="en-US" dirty="0" smtClean="0"/>
                  <a:t>yr. </a:t>
                </a:r>
                <a:endParaRPr lang="en-US" dirty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 smtClean="0"/>
                  <a:t>What </a:t>
                </a:r>
                <a:r>
                  <a:rPr lang="en-US" dirty="0"/>
                  <a:t>is the probability that the next two crashes </a:t>
                </a:r>
                <a:r>
                  <a:rPr lang="en-US" dirty="0" smtClean="0"/>
                  <a:t>will occur </a:t>
                </a:r>
                <a:r>
                  <a:rPr lang="en-US" dirty="0"/>
                  <a:t>within three months of one another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This is exponential. Let Y represent the time between the next 2 crashes. Tricky thing here is to remember to convert 3 months to yrs.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P(Y≤</a:t>
                </a:r>
                <a:r>
                  <a:rPr lang="en-US" dirty="0"/>
                  <a:t>3</a:t>
                </a:r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1/4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5/2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d>
                      <m:dPr>
                        <m:begChr m:val="|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=1/4</m:t>
                              </m:r>
                            </m:e>
                          </m:mr>
                        </m:m>
                      </m:e>
                    </m:d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−5/8</m:t>
                        </m:r>
                      </m:sup>
                    </m:sSup>
                  </m:oMath>
                </a14:m>
                <a:r>
                  <a:rPr lang="en-US" dirty="0" smtClean="0"/>
                  <a:t>=.46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Hence, there is 46% chance that the next 2 crashes will be within 3 months of each other.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38897"/>
                <a:ext cx="10515600" cy="4336636"/>
              </a:xfrm>
              <a:blipFill rotWithShape="0">
                <a:blip r:embed="rId2"/>
                <a:stretch>
                  <a:fillRect l="-1217" t="-3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958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72" y="0"/>
            <a:ext cx="10515600" cy="1325563"/>
          </a:xfrm>
        </p:spPr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4.2.29: hybrid exponential/binomial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0328" y="1325562"/>
                <a:ext cx="11198087" cy="52210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50 spotlights </a:t>
                </a:r>
                <a:r>
                  <a:rPr lang="en-US" dirty="0"/>
                  <a:t>have just been installed in an </a:t>
                </a:r>
                <a:r>
                  <a:rPr lang="en-US" dirty="0" smtClean="0"/>
                  <a:t>outdoor security </a:t>
                </a:r>
                <a:r>
                  <a:rPr lang="en-US" dirty="0"/>
                  <a:t>system. T</a:t>
                </a:r>
                <a:r>
                  <a:rPr lang="en-US" dirty="0" smtClean="0"/>
                  <a:t>he lights burn out </a:t>
                </a:r>
                <a:r>
                  <a:rPr lang="en-US" dirty="0"/>
                  <a:t>at the rate of 1.1 per </a:t>
                </a:r>
                <a:r>
                  <a:rPr lang="en-US" dirty="0" smtClean="0"/>
                  <a:t>100 hours (or the average lifetime of a bulb is 100/1.1=90 hours). </a:t>
                </a:r>
                <a:r>
                  <a:rPr lang="en-US" dirty="0"/>
                  <a:t>What is </a:t>
                </a:r>
                <a:r>
                  <a:rPr lang="en-US" dirty="0" smtClean="0"/>
                  <a:t>the expected </a:t>
                </a:r>
                <a:r>
                  <a:rPr lang="en-US" dirty="0"/>
                  <a:t>number of bulbs that will </a:t>
                </a:r>
                <a:r>
                  <a:rPr lang="en-US" dirty="0" smtClean="0"/>
                  <a:t>last </a:t>
                </a:r>
                <a:r>
                  <a:rPr lang="en-US" dirty="0"/>
                  <a:t>for at </a:t>
                </a:r>
                <a:r>
                  <a:rPr lang="en-US" dirty="0" smtClean="0"/>
                  <a:t>least 75 hours? 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Consider </a:t>
                </a:r>
                <a:r>
                  <a:rPr lang="en-US" dirty="0" err="1" smtClean="0"/>
                  <a:t>i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bulb, let Y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represent how long it lasts and 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indicate whether it lasts the 75 hours (</a:t>
                </a:r>
                <a:r>
                  <a:rPr lang="en-US" dirty="0"/>
                  <a:t>X</a:t>
                </a:r>
                <a:r>
                  <a:rPr lang="en-US" baseline="-25000" dirty="0"/>
                  <a:t>i</a:t>
                </a:r>
                <a:r>
                  <a:rPr lang="en-US" dirty="0"/>
                  <a:t> </a:t>
                </a:r>
                <a:r>
                  <a:rPr lang="en-US" dirty="0" smtClean="0"/>
                  <a:t>is 0 if not and 1 if yes).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use the </a:t>
                </a:r>
                <a:r>
                  <a:rPr lang="en-US" dirty="0"/>
                  <a:t>exponential </a:t>
                </a:r>
                <a:r>
                  <a:rPr lang="en-US" dirty="0" smtClean="0"/>
                  <a:t>distribution with </a:t>
                </a:r>
                <a:r>
                  <a:rPr lang="en-US" dirty="0" smtClean="0">
                    <a:sym typeface="Symbol" panose="05050102010706020507" pitchFamily="18" charset="2"/>
                  </a:rPr>
                  <a:t> = 1.1/100</a:t>
                </a:r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P(Y</a:t>
                </a:r>
                <a:r>
                  <a:rPr lang="en-US" baseline="-25000" dirty="0" smtClean="0"/>
                  <a:t>i  </a:t>
                </a:r>
                <a:r>
                  <a:rPr lang="en-US" dirty="0"/>
                  <a:t>≥ 75)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1.1/100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aseline="30000" dirty="0" smtClean="0"/>
                  <a:t>(1.1/100)</a:t>
                </a:r>
                <a:r>
                  <a:rPr lang="en-US" baseline="30000" dirty="0" err="1" smtClean="0"/>
                  <a:t>t</a:t>
                </a:r>
                <a:r>
                  <a:rPr lang="en-US" dirty="0" err="1" smtClean="0"/>
                  <a:t>dt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1.1/100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begChr m:val="|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=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1.1/100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75</m:t>
                        </m:r>
                      </m:sup>
                    </m:sSup>
                  </m:oMath>
                </a14:m>
                <a:r>
                  <a:rPr lang="en-US" dirty="0" smtClean="0"/>
                  <a:t>=.44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upshot is that p=P(</a:t>
                </a:r>
                <a:r>
                  <a:rPr lang="en-US" dirty="0"/>
                  <a:t>X</a:t>
                </a:r>
                <a:r>
                  <a:rPr lang="en-US" baseline="-25000" dirty="0"/>
                  <a:t>i</a:t>
                </a:r>
                <a:r>
                  <a:rPr lang="en-US" dirty="0" smtClean="0"/>
                  <a:t>=1)=P(Y</a:t>
                </a:r>
                <a:r>
                  <a:rPr lang="en-US" baseline="-25000" dirty="0" smtClean="0"/>
                  <a:t>i  </a:t>
                </a:r>
                <a:r>
                  <a:rPr lang="en-US" dirty="0"/>
                  <a:t>≥ 75</a:t>
                </a:r>
                <a:r>
                  <a:rPr lang="en-US" dirty="0" smtClean="0"/>
                  <a:t>)=.44!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28" y="1325562"/>
                <a:ext cx="11198087" cy="5221011"/>
              </a:xfrm>
              <a:blipFill rotWithShape="0">
                <a:blip r:embed="rId2"/>
                <a:stretch>
                  <a:fillRect l="-1089" t="-1867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0889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72" y="0"/>
            <a:ext cx="10515600" cy="1325563"/>
          </a:xfrm>
        </p:spPr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4.2.29: hybrid </a:t>
            </a:r>
            <a:r>
              <a:rPr lang="en-US" dirty="0" err="1" smtClean="0"/>
              <a:t>expon</a:t>
            </a:r>
            <a:r>
              <a:rPr lang="en-US" dirty="0" smtClean="0"/>
              <a:t>/</a:t>
            </a:r>
            <a:r>
              <a:rPr lang="en-US" dirty="0" err="1" smtClean="0"/>
              <a:t>binom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28" y="1325562"/>
            <a:ext cx="11198087" cy="5221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50 spotlights </a:t>
            </a:r>
            <a:r>
              <a:rPr lang="en-US" dirty="0"/>
              <a:t>have just been installed in an </a:t>
            </a:r>
            <a:r>
              <a:rPr lang="en-US" dirty="0" smtClean="0"/>
              <a:t>outdoor security </a:t>
            </a:r>
            <a:r>
              <a:rPr lang="en-US" dirty="0"/>
              <a:t>system. T</a:t>
            </a:r>
            <a:r>
              <a:rPr lang="en-US" dirty="0" smtClean="0"/>
              <a:t>he lights burn out </a:t>
            </a:r>
            <a:r>
              <a:rPr lang="en-US" dirty="0"/>
              <a:t>at the rate of 1.1 per </a:t>
            </a:r>
            <a:r>
              <a:rPr lang="en-US" dirty="0" smtClean="0"/>
              <a:t>100 hours (or the average lifetime of a bulb is 100/1.1=90 hours). </a:t>
            </a:r>
            <a:r>
              <a:rPr lang="en-US" dirty="0"/>
              <a:t>What is </a:t>
            </a:r>
            <a:r>
              <a:rPr lang="en-US" dirty="0" smtClean="0"/>
              <a:t>the expected </a:t>
            </a:r>
            <a:r>
              <a:rPr lang="en-US" dirty="0"/>
              <a:t>number of bulbs that will </a:t>
            </a:r>
            <a:r>
              <a:rPr lang="en-US" dirty="0" smtClean="0"/>
              <a:t>last </a:t>
            </a:r>
            <a:r>
              <a:rPr lang="en-US" dirty="0"/>
              <a:t>for at </a:t>
            </a:r>
            <a:r>
              <a:rPr lang="en-US" dirty="0" smtClean="0"/>
              <a:t>least 75 hours? </a:t>
            </a:r>
          </a:p>
          <a:p>
            <a:pPr marL="0" indent="0">
              <a:buNone/>
            </a:pPr>
            <a:r>
              <a:rPr lang="en-US" dirty="0" smtClean="0"/>
              <a:t>Switching gears to use the binomial distribution X=∑X</a:t>
            </a:r>
            <a:r>
              <a:rPr lang="en-US" baseline="-25000" dirty="0" smtClean="0"/>
              <a:t>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n</a:t>
            </a:r>
            <a:r>
              <a:rPr lang="en-US" dirty="0" smtClean="0"/>
              <a:t>=50 bulbs each with a </a:t>
            </a:r>
            <a:r>
              <a:rPr lang="en-US" i="1" dirty="0" smtClean="0"/>
              <a:t>p</a:t>
            </a:r>
            <a:r>
              <a:rPr lang="en-US" dirty="0" smtClean="0"/>
              <a:t>=44% chance of lasting 75 hours: E(X)=</a:t>
            </a:r>
            <a:r>
              <a:rPr lang="en-US" i="1" dirty="0" smtClean="0"/>
              <a:t>np</a:t>
            </a:r>
            <a:r>
              <a:rPr lang="en-US" dirty="0" smtClean="0"/>
              <a:t>=50(.44)=22.</a:t>
            </a:r>
          </a:p>
          <a:p>
            <a:pPr marL="0" indent="0">
              <a:buNone/>
            </a:pPr>
            <a:r>
              <a:rPr lang="en-US" smtClean="0"/>
              <a:t>Hence, </a:t>
            </a:r>
            <a:r>
              <a:rPr lang="en-US" dirty="0" smtClean="0"/>
              <a:t>on average, 22 of the spotlights will still work after 75 hrs.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809" y="1229277"/>
                <a:ext cx="11283731" cy="525103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We often have a binomial situation where #trials n is large but the probability of a success p is small. If we let </a:t>
                </a:r>
                <a:r>
                  <a:rPr lang="en-US" dirty="0">
                    <a:sym typeface="Symbol" panose="05050102010706020507" pitchFamily="18" charset="2"/>
                  </a:rPr>
                  <a:t> =</a:t>
                </a:r>
                <a:r>
                  <a:rPr lang="en-US" dirty="0" smtClean="0">
                    <a:sym typeface="Symbol" panose="05050102010706020507" pitchFamily="18" charset="2"/>
                  </a:rPr>
                  <a:t>np, then we can approximate the binomial distribution with a new distribution called Poisson: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=0, 1, 2, ….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For fixed , this becomes a better approximation as n gets large and is exact in the limit. We would like to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>
                    <a:sym typeface="Symbol" panose="05050102010706020507" pitchFamily="18" charset="2"/>
                  </a:rPr>
                  <a:t>Prove the last formula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>
                    <a:sym typeface="Symbol" panose="05050102010706020507" pitchFamily="18" charset="2"/>
                  </a:rPr>
                  <a:t>Provide some binomial examples approximated by Poisson</a:t>
                </a:r>
              </a:p>
              <a:p>
                <a:pPr marL="0" indent="0">
                  <a:buNone/>
                </a:pPr>
                <a:r>
                  <a:rPr lang="en-US" sz="2600" dirty="0" smtClean="0">
                    <a:sym typeface="Symbol" panose="05050102010706020507" pitchFamily="18" charset="2"/>
                  </a:rPr>
                  <a:t>Note: Poisson is a distribution in its own right regardless of its binomial connection. </a:t>
                </a:r>
                <a:r>
                  <a:rPr lang="en-US" dirty="0" smtClean="0">
                    <a:sym typeface="Symbol" panose="05050102010706020507" pitchFamily="18" charset="2"/>
                  </a:rPr>
                  <a:t>[Clearly each probability is positive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m:rPr>
                                    <m:sty m:val="p"/>
                                  </m:rPr>
                                  <a:rPr lang="en-US" baseline="3000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!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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m:rPr>
                                    <m:sty m:val="p"/>
                                  </m:rPr>
                                  <a:rPr lang="en-US" baseline="3000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!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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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=1]</m:t>
                        </m:r>
                      </m:e>
                    </m:nary>
                  </m:oMath>
                </a14:m>
                <a:endParaRPr lang="en-US" dirty="0" smtClean="0">
                  <a:sym typeface="Symbol" panose="05050102010706020507" pitchFamily="18" charset="2"/>
                </a:endParaRPr>
              </a:p>
              <a:p>
                <a:endParaRPr lang="en-US" dirty="0" smtClean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1229277"/>
                <a:ext cx="11283731" cy="5251035"/>
              </a:xfrm>
              <a:blipFill rotWithShape="0">
                <a:blip r:embed="rId3"/>
                <a:stretch>
                  <a:fillRect l="-1026" t="-1858" r="-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38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1. Proof of Poisson approximation of binomial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809" y="1229277"/>
                <a:ext cx="11283731" cy="56287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→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</m:e>
                      </m:func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baseline="3000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dirty="0">
                              <a:sym typeface="Symbol" panose="05050102010706020507" pitchFamily="18" charset="2"/>
                            </a:rPr>
                            <m:t>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/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aseline="3000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/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sym typeface="Symbol" panose="05050102010706020507" pitchFamily="18" charset="2"/>
                            </a:rPr>
                            <m:t></m:t>
                          </m:r>
                          <m:r>
                            <m:rPr>
                              <m:sty m:val="p"/>
                            </m:rPr>
                            <a:rPr lang="en-US" baseline="300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 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sym typeface="Symbol" panose="05050102010706020507" pitchFamily="18" charset="2"/>
                            </a:rPr>
                            <m:t></m:t>
                          </m:r>
                          <m:r>
                            <m:rPr>
                              <m:sty m:val="p"/>
                            </m:rPr>
                            <a:rPr lang="en-US" baseline="300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 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 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L</a:t>
                </a:r>
                <a:r>
                  <a:rPr lang="en-US" dirty="0" smtClean="0"/>
                  <a:t>ast limit goes to 1: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−1</m:t>
                        </m:r>
                        <m:r>
                          <m:rPr>
                            <m:nor/>
                          </m:rPr>
                          <a:rPr lang="en-US" i="1"/>
                          <m:t>) </m:t>
                        </m:r>
                        <m:r>
                          <m:rPr>
                            <m:nor/>
                          </m:rPr>
                          <a:rPr lang="en-US"/>
                          <m:t>・ ・ ・ </m:t>
                        </m:r>
                        <m:r>
                          <m:rPr>
                            <m:nor/>
                          </m:rPr>
                          <a:rPr lang="en-US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n-US" i="1"/>
                          <m:t>k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+1</m:t>
                        </m:r>
                        <m:r>
                          <m:rPr>
                            <m:nor/>
                          </m:rPr>
                          <a:rPr lang="en-US" i="1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  <m:r>
                          <m:rPr>
                            <m:nor/>
                          </m:rPr>
                          <a:rPr lang="el-GR" i="1"/>
                          <m:t>)(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  <m:r>
                          <m:rPr>
                            <m:nor/>
                          </m:rPr>
                          <a:rPr lang="el-GR" i="1"/>
                          <m:t>) </m:t>
                        </m:r>
                        <m:r>
                          <m:rPr>
                            <m:nor/>
                          </m:rPr>
                          <a:rPr lang="el-GR"/>
                          <m:t>・ ・ ・ </m:t>
                        </m:r>
                        <m:r>
                          <m:rPr>
                            <m:nor/>
                          </m:rPr>
                          <a:rPr lang="el-GR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  <m:r>
                          <m:rPr>
                            <m:nor/>
                          </m:rPr>
                          <a:rPr lang="el-GR" i="1"/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</m:den>
                    </m:f>
                  </m:oMath>
                </a14:m>
                <a:r>
                  <a:rPr lang="en-US" dirty="0" smtClean="0"/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i</a:t>
                </a:r>
                <a:r>
                  <a:rPr lang="en-US" dirty="0" smtClean="0"/>
                  <a:t>s a finite product of ratios and each ratio goes to 1.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1229277"/>
                <a:ext cx="11283731" cy="5628723"/>
              </a:xfrm>
              <a:blipFill rotWithShape="0">
                <a:blip r:embed="rId3"/>
                <a:stretch>
                  <a:fillRect l="-1135" b="-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20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Binomial example </a:t>
            </a:r>
            <a:r>
              <a:rPr lang="en-US" dirty="0">
                <a:sym typeface="Symbol" panose="05050102010706020507" pitchFamily="18" charset="2"/>
              </a:rPr>
              <a:t>approximated by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140030"/>
            <a:ext cx="10515600" cy="5717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mile driven in a city has chance of 1 in 10,000 for a car accident as a result of someone else’s careless driving. In a given year, you drive 2000 miles in the city without ever being careless. What is chance that you will have no accidents? </a:t>
            </a:r>
            <a:r>
              <a:rPr lang="en-US" dirty="0"/>
              <a:t>E</a:t>
            </a:r>
            <a:r>
              <a:rPr lang="en-US" dirty="0" smtClean="0"/>
              <a:t>xactly 1 accident? More than 1 accident?</a:t>
            </a:r>
          </a:p>
          <a:p>
            <a:r>
              <a:rPr lang="en-US" dirty="0" smtClean="0"/>
              <a:t>Using binomial distribution</a:t>
            </a:r>
          </a:p>
          <a:p>
            <a:pPr lvl="1"/>
            <a:r>
              <a:rPr lang="en-US" dirty="0" smtClean="0"/>
              <a:t>P(0)=(9999/10000)</a:t>
            </a:r>
            <a:r>
              <a:rPr lang="en-US" baseline="30000" dirty="0" smtClean="0"/>
              <a:t>2000 </a:t>
            </a:r>
            <a:r>
              <a:rPr lang="en-US" dirty="0" smtClean="0"/>
              <a:t>= 81.872%</a:t>
            </a:r>
          </a:p>
          <a:p>
            <a:pPr lvl="1"/>
            <a:r>
              <a:rPr lang="en-US" dirty="0" smtClean="0"/>
              <a:t>P(1)=2000(1/10000)(9999/10000)</a:t>
            </a:r>
            <a:r>
              <a:rPr lang="en-US" baseline="30000" dirty="0" smtClean="0"/>
              <a:t>1999 </a:t>
            </a:r>
            <a:r>
              <a:rPr lang="en-US" dirty="0" smtClean="0"/>
              <a:t>= 16.376%</a:t>
            </a:r>
          </a:p>
          <a:p>
            <a:pPr lvl="1"/>
            <a:r>
              <a:rPr lang="en-US" dirty="0" smtClean="0"/>
              <a:t>P(&gt;1) = 1−(</a:t>
            </a:r>
            <a:r>
              <a:rPr lang="en-US" dirty="0"/>
              <a:t>81.9</a:t>
            </a:r>
            <a:r>
              <a:rPr lang="en-US" dirty="0" smtClean="0"/>
              <a:t>%+</a:t>
            </a:r>
            <a:r>
              <a:rPr lang="en-US" dirty="0"/>
              <a:t>16.4</a:t>
            </a:r>
            <a:r>
              <a:rPr lang="en-US" dirty="0" smtClean="0"/>
              <a:t>%)=1.752%</a:t>
            </a:r>
          </a:p>
          <a:p>
            <a:r>
              <a:rPr lang="en-US" dirty="0"/>
              <a:t>Using </a:t>
            </a:r>
            <a:r>
              <a:rPr lang="en-US" dirty="0" smtClean="0"/>
              <a:t>Poisson </a:t>
            </a:r>
            <a:r>
              <a:rPr lang="en-US" dirty="0" err="1" smtClean="0"/>
              <a:t>approx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=np=</a:t>
            </a:r>
            <a:r>
              <a:rPr lang="en-US" dirty="0"/>
              <a:t> </a:t>
            </a:r>
            <a:r>
              <a:rPr lang="en-US" dirty="0" smtClean="0"/>
              <a:t>2000(1/10,000)=</a:t>
            </a:r>
            <a:r>
              <a:rPr lang="en-US" dirty="0" smtClean="0">
                <a:sym typeface="Symbol" panose="05050102010706020507" pitchFamily="18" charset="2"/>
              </a:rPr>
              <a:t>1/5 &amp; P(k)=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</a:t>
            </a:r>
            <a:r>
              <a:rPr lang="en-US" baseline="30000" dirty="0" err="1" smtClean="0">
                <a:sym typeface="Symbol" panose="05050102010706020507" pitchFamily="18" charset="2"/>
              </a:rPr>
              <a:t>k</a:t>
            </a:r>
            <a:r>
              <a:rPr lang="en-US" dirty="0" err="1" smtClean="0">
                <a:sym typeface="Symbol" panose="05050102010706020507" pitchFamily="18" charset="2"/>
              </a:rPr>
              <a:t>e</a:t>
            </a:r>
            <a:r>
              <a:rPr lang="en-US" baseline="30000" dirty="0" smtClean="0">
                <a:sym typeface="Symbol" panose="05050102010706020507" pitchFamily="18" charset="2"/>
              </a:rPr>
              <a:t>−</a:t>
            </a:r>
            <a:r>
              <a:rPr lang="en-US" baseline="30000" dirty="0">
                <a:sym typeface="Symbol" panose="05050102010706020507" pitchFamily="18" charset="2"/>
              </a:rPr>
              <a:t> </a:t>
            </a:r>
            <a:r>
              <a:rPr lang="en-US" baseline="30000" dirty="0" smtClean="0">
                <a:sym typeface="Symbol" panose="05050102010706020507" pitchFamily="18" charset="2"/>
              </a:rPr>
              <a:t></a:t>
            </a:r>
            <a:r>
              <a:rPr lang="en-US" dirty="0" smtClean="0">
                <a:sym typeface="Symbol" panose="05050102010706020507" pitchFamily="18" charset="2"/>
              </a:rPr>
              <a:t>/k!</a:t>
            </a:r>
            <a:endParaRPr lang="en-US" dirty="0"/>
          </a:p>
          <a:p>
            <a:pPr lvl="1"/>
            <a:r>
              <a:rPr lang="en-US" dirty="0"/>
              <a:t>P(0</a:t>
            </a:r>
            <a:r>
              <a:rPr lang="en-US" dirty="0" smtClean="0"/>
              <a:t>)=e</a:t>
            </a:r>
            <a:r>
              <a:rPr lang="en-US" baseline="30000" dirty="0">
                <a:sym typeface="Symbol" panose="05050102010706020507" pitchFamily="18" charset="2"/>
              </a:rPr>
              <a:t> −  </a:t>
            </a:r>
            <a:r>
              <a:rPr lang="en-US" dirty="0" smtClean="0"/>
              <a:t>=</a:t>
            </a:r>
            <a:r>
              <a:rPr lang="en-US" dirty="0"/>
              <a:t> e</a:t>
            </a:r>
            <a:r>
              <a:rPr lang="en-US" baseline="30000" dirty="0">
                <a:sym typeface="Symbol" panose="05050102010706020507" pitchFamily="18" charset="2"/>
              </a:rPr>
              <a:t> − </a:t>
            </a:r>
            <a:r>
              <a:rPr lang="en-US" baseline="30000" dirty="0" smtClean="0">
                <a:sym typeface="Symbol" panose="05050102010706020507" pitchFamily="18" charset="2"/>
              </a:rPr>
              <a:t>0.2</a:t>
            </a:r>
            <a:r>
              <a:rPr lang="en-US" dirty="0" smtClean="0">
                <a:sym typeface="Symbol" panose="05050102010706020507" pitchFamily="18" charset="2"/>
              </a:rPr>
              <a:t>=</a:t>
            </a:r>
            <a:r>
              <a:rPr lang="en-US" dirty="0" smtClean="0"/>
              <a:t>81.873%</a:t>
            </a:r>
            <a:endParaRPr lang="en-US" dirty="0"/>
          </a:p>
          <a:p>
            <a:pPr lvl="1"/>
            <a:r>
              <a:rPr lang="en-US" dirty="0"/>
              <a:t>P(1</a:t>
            </a:r>
            <a:r>
              <a:rPr lang="en-US" dirty="0" smtClean="0"/>
              <a:t>)=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dirty="0" smtClean="0"/>
              <a:t>e</a:t>
            </a:r>
            <a:r>
              <a:rPr lang="en-US" baseline="30000" dirty="0" smtClean="0">
                <a:sym typeface="Symbol" panose="05050102010706020507" pitchFamily="18" charset="2"/>
              </a:rPr>
              <a:t> </a:t>
            </a:r>
            <a:r>
              <a:rPr lang="en-US" baseline="30000" dirty="0">
                <a:sym typeface="Symbol" panose="05050102010706020507" pitchFamily="18" charset="2"/>
              </a:rPr>
              <a:t>−  </a:t>
            </a:r>
            <a:r>
              <a:rPr lang="en-US" dirty="0" smtClean="0"/>
              <a:t>= 16.375%</a:t>
            </a:r>
            <a:endParaRPr lang="en-US" dirty="0"/>
          </a:p>
          <a:p>
            <a:pPr lvl="1"/>
            <a:r>
              <a:rPr lang="en-US" dirty="0"/>
              <a:t>P(&gt;1) = 1−(81.9%+16.4%)=</a:t>
            </a:r>
            <a:r>
              <a:rPr lang="en-US" dirty="0" smtClean="0"/>
              <a:t>1.752%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3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365125"/>
            <a:ext cx="11834191" cy="1325563"/>
          </a:xfrm>
        </p:spPr>
        <p:txBody>
          <a:bodyPr/>
          <a:lstStyle/>
          <a:p>
            <a:r>
              <a:rPr lang="en-US" dirty="0" smtClean="0"/>
              <a:t>More binomial examples approximated by Poisson.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/>
          </a:bodyPr>
          <a:lstStyle/>
          <a:p>
            <a:r>
              <a:rPr lang="en-US" dirty="0" smtClean="0"/>
              <a:t># of kids on a subway line on a particular day getting </a:t>
            </a:r>
            <a:r>
              <a:rPr lang="en-US" dirty="0"/>
              <a:t>caught </a:t>
            </a:r>
            <a:r>
              <a:rPr lang="en-US" dirty="0" smtClean="0"/>
              <a:t>jumping turnstiles with no one around and no cameras. (1 </a:t>
            </a:r>
            <a:r>
              <a:rPr lang="en-US" dirty="0"/>
              <a:t>in 1000</a:t>
            </a:r>
            <a:r>
              <a:rPr lang="en-US" dirty="0" smtClean="0"/>
              <a:t>?)</a:t>
            </a:r>
          </a:p>
          <a:p>
            <a:r>
              <a:rPr lang="en-US" dirty="0" smtClean="0"/>
              <a:t># children born in NYC with Down’s Syndrome in a given year to 30 year old mothers who are not tested (</a:t>
            </a:r>
            <a:r>
              <a:rPr lang="en-US" dirty="0"/>
              <a:t>1 in </a:t>
            </a:r>
            <a:r>
              <a:rPr lang="en-US" dirty="0" smtClean="0"/>
              <a:t>1000).</a:t>
            </a:r>
          </a:p>
          <a:p>
            <a:r>
              <a:rPr lang="en-US" dirty="0" smtClean="0"/>
              <a:t>#mistakes for a </a:t>
            </a:r>
            <a:r>
              <a:rPr lang="en-US" dirty="0"/>
              <a:t>1000 </a:t>
            </a:r>
            <a:r>
              <a:rPr lang="en-US" dirty="0" smtClean="0"/>
              <a:t>word essay (1 in 200).</a:t>
            </a:r>
          </a:p>
          <a:p>
            <a:r>
              <a:rPr lang="en-US" dirty="0" smtClean="0"/>
              <a:t>Number of people in a filled auditorium with a particular birth day (</a:t>
            </a:r>
            <a:r>
              <a:rPr lang="en-US" dirty="0"/>
              <a:t>say June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, which is Poisson’s!)</a:t>
            </a:r>
          </a:p>
          <a:p>
            <a:r>
              <a:rPr lang="en-US" dirty="0" smtClean="0"/>
              <a:t>Number of pieces of luggage lost by a frequent flyer over the course of 5 years (say 300 flights and every 200</a:t>
            </a:r>
            <a:r>
              <a:rPr lang="en-US" baseline="30000" dirty="0" smtClean="0"/>
              <a:t>th</a:t>
            </a:r>
            <a:r>
              <a:rPr lang="en-US" dirty="0" smtClean="0"/>
              <a:t> checked bags is lost).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7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Poisson can be used to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Use data (given as a table) to calculate mean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 smtClean="0"/>
                  <a:t>On same set of axes, graph the data and the Poisson distribution using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µ</m:t>
                    </m:r>
                  </m:oMath>
                </a14:m>
                <a:r>
                  <a:rPr lang="en-US" dirty="0" smtClean="0"/>
                  <a:t> for the parameter </a:t>
                </a:r>
                <a:r>
                  <a:rPr lang="en-US" dirty="0" smtClean="0">
                    <a:sym typeface="Symbol" panose="05050102010706020507" pitchFamily="18" charset="2"/>
                  </a:rPr>
                  <a:t>. 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 smtClean="0">
                    <a:sym typeface="Symbol" panose="05050102010706020507" pitchFamily="18" charset="2"/>
                  </a:rPr>
                  <a:t>If the fit is pretty close (expect some discrepancy due to randomness), then you found a good model.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[</a:t>
                </a:r>
                <a:r>
                  <a:rPr lang="en-US" dirty="0" smtClean="0">
                    <a:sym typeface="Symbol" panose="05050102010706020507" pitchFamily="18" charset="2"/>
                  </a:rPr>
                  <a:t>Perhaps the next step is to figure out why (is there a binomial process behind the curtains?)]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1217" t="-2381" r="-58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5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Problem 4.2.12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3609"/>
            <a:ext cx="10515600" cy="506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Weekly luggage losses by commuter airline (see excel file)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raw data, the frequency table is on right -&gt;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table to get µ = 1.44 (~1 ½ bags lost per </a:t>
            </a:r>
            <a:r>
              <a:rPr lang="en-US" dirty="0" err="1" smtClean="0"/>
              <a:t>wk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the data and the Poisson formula results on the same graph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pretty</a:t>
            </a:r>
            <a:r>
              <a:rPr lang="en-US" dirty="0"/>
              <a:t> </a:t>
            </a:r>
            <a:r>
              <a:rPr lang="en-US" dirty="0" smtClean="0"/>
              <a:t>good fit, </a:t>
            </a:r>
          </a:p>
          <a:p>
            <a:pPr marL="0" indent="0">
              <a:buNone/>
            </a:pPr>
            <a:r>
              <a:rPr lang="en-US" dirty="0" smtClean="0"/>
              <a:t>      so we accept the model.</a:t>
            </a:r>
          </a:p>
          <a:p>
            <a:pPr marL="0" indent="0">
              <a:buNone/>
            </a:pPr>
            <a:r>
              <a:rPr lang="en-US" dirty="0" smtClean="0"/>
              <a:t>5. Next we ask:</a:t>
            </a:r>
          </a:p>
          <a:p>
            <a:pPr lvl="1"/>
            <a:r>
              <a:rPr lang="en-US" dirty="0" smtClean="0"/>
              <a:t>How are bags lost?</a:t>
            </a:r>
          </a:p>
          <a:p>
            <a:pPr lvl="1"/>
            <a:r>
              <a:rPr lang="en-US" dirty="0" smtClean="0"/>
              <a:t>Is there an underlying</a:t>
            </a:r>
          </a:p>
          <a:p>
            <a:pPr marL="457200" lvl="1" indent="0">
              <a:buNone/>
            </a:pPr>
            <a:r>
              <a:rPr lang="en-US" dirty="0"/>
              <a:t>   binomial </a:t>
            </a:r>
            <a:r>
              <a:rPr lang="en-US" dirty="0" smtClean="0"/>
              <a:t>process?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68284"/>
              </p:ext>
            </p:extLst>
          </p:nvPr>
        </p:nvGraphicFramePr>
        <p:xfrm>
          <a:off x="9268791" y="207029"/>
          <a:ext cx="2684670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8054"/>
                <a:gridCol w="1226616"/>
              </a:tblGrid>
              <a:tr h="29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#of bags lost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frequency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15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18223"/>
              </p:ext>
            </p:extLst>
          </p:nvPr>
        </p:nvGraphicFramePr>
        <p:xfrm>
          <a:off x="5174972" y="3322983"/>
          <a:ext cx="6566454" cy="353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21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criteria for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838877"/>
            <a:ext cx="10515600" cy="15404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the </a:t>
            </a:r>
            <a:r>
              <a:rPr lang="en-US" dirty="0"/>
              <a:t>events occur </a:t>
            </a:r>
            <a:r>
              <a:rPr lang="en-US" dirty="0" smtClean="0"/>
              <a:t>independently?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</a:t>
            </a:r>
            <a:r>
              <a:rPr lang="en-US" dirty="0"/>
              <a:t>probability that an event occurs during a given subinterval </a:t>
            </a:r>
            <a:r>
              <a:rPr lang="en-US" dirty="0" smtClean="0"/>
              <a:t>stay constant over the </a:t>
            </a:r>
            <a:r>
              <a:rPr lang="en-US" dirty="0"/>
              <a:t>entire interval from 0 to </a:t>
            </a:r>
            <a:r>
              <a:rPr lang="en-US" dirty="0" smtClean="0"/>
              <a:t>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2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Examples and non-examples of Poisson.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610323"/>
              </p:ext>
            </p:extLst>
          </p:nvPr>
        </p:nvGraphicFramePr>
        <p:xfrm>
          <a:off x="838200" y="1441450"/>
          <a:ext cx="10515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clicks in a Geiger counter where the time interval is much less than 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clicks in a Geiger counter where the time interval is on the same order as the half life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chance of a click decreases over time as the radioactive part is lost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#empty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taxi</a:t>
                      </a:r>
                      <a:r>
                        <a:rPr lang="en-US" baseline="0" dirty="0" smtClean="0"/>
                        <a:t> cabs which pass a given corner late at 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#busses arriving at a bus</a:t>
                      </a:r>
                      <a:r>
                        <a:rPr lang="en-US" baseline="0" dirty="0" smtClean="0"/>
                        <a:t> stop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Busses tend to bunch up during rush hours and </a:t>
                      </a:r>
                      <a:r>
                        <a:rPr lang="en-US" baseline="0" dirty="0" smtClean="0"/>
                        <a:t> during non-rush hours, they are on a schedule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#parties</a:t>
                      </a:r>
                      <a:r>
                        <a:rPr lang="en-US" baseline="0" dirty="0" smtClean="0"/>
                        <a:t> arriving at a restaurant during a prime time or during a non prime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#people</a:t>
                      </a:r>
                      <a:r>
                        <a:rPr lang="en-US" baseline="0" dirty="0" smtClean="0"/>
                        <a:t> arriving at 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Especially</a:t>
                      </a:r>
                      <a:r>
                        <a:rPr lang="en-US" baseline="0" dirty="0" smtClean="0"/>
                        <a:t> during prime times, people tend to meet as a family, organization or friend 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#car accidents on a rural stretch</a:t>
                      </a:r>
                      <a:r>
                        <a:rPr lang="en-US" baseline="0" dirty="0" smtClean="0"/>
                        <a:t> of road under dry conditions at a certain hour of the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#car accidents in a stretch</a:t>
                      </a:r>
                      <a:r>
                        <a:rPr lang="en-US" baseline="0" dirty="0" smtClean="0"/>
                        <a:t> of road under all conditions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Accident</a:t>
                      </a:r>
                      <a:r>
                        <a:rPr lang="en-US" baseline="0" dirty="0" smtClean="0"/>
                        <a:t> rate will depend on weather as well as the time of day and amount of traffic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738191"/>
            <a:ext cx="900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Exercise: come up with your own example and non-example!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883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7019</TotalTime>
  <Words>1469</Words>
  <Application>Microsoft Office PowerPoint</Application>
  <PresentationFormat>Widescreen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Poisson Distribution</vt:lpstr>
      <vt:lpstr>1. Proof of Poisson approximation of binomial</vt:lpstr>
      <vt:lpstr>Binomial example approximated by Poisson</vt:lpstr>
      <vt:lpstr>More binomial examples approximated by Poisson.</vt:lpstr>
      <vt:lpstr>How Poisson can be used to model</vt:lpstr>
      <vt:lpstr>Problem 4.2.12</vt:lpstr>
      <vt:lpstr>Some criteria for Poisson</vt:lpstr>
      <vt:lpstr>Examples and non-examples of Poisson.</vt:lpstr>
      <vt:lpstr>Intervals Between Events:  The Poisson/Exponential Relationship</vt:lpstr>
      <vt:lpstr>Time between eruptions of Mauna Key (See Excel file)</vt:lpstr>
      <vt:lpstr>Exercise 4.2.27</vt:lpstr>
      <vt:lpstr>Exercise 4.2.27 (cont.)</vt:lpstr>
      <vt:lpstr>Exercise 4.2.27 (cont.)</vt:lpstr>
      <vt:lpstr>Exercise 4.2.27 (cont.)</vt:lpstr>
      <vt:lpstr>Exercise 4.2.27 (cont.)</vt:lpstr>
      <vt:lpstr>Exercise 4.2.29: hybrid exponential/binomial</vt:lpstr>
      <vt:lpstr>Exercise 4.2.29: hybrid expon/binom (cont.)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317</cp:revision>
  <dcterms:created xsi:type="dcterms:W3CDTF">2016-02-07T14:58:38Z</dcterms:created>
  <dcterms:modified xsi:type="dcterms:W3CDTF">2016-04-10T15:22:01Z</dcterms:modified>
</cp:coreProperties>
</file>