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4" r:id="rId10"/>
    <p:sldId id="268" r:id="rId11"/>
    <p:sldId id="266" r:id="rId12"/>
    <p:sldId id="269" r:id="rId13"/>
    <p:sldId id="265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60"/>
            <p14:sldId id="267"/>
            <p14:sldId id="261"/>
            <p14:sldId id="262"/>
            <p14:sldId id="264"/>
            <p14:sldId id="268"/>
            <p14:sldId id="266"/>
            <p14:sldId id="269"/>
            <p14:sldId id="265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374" autoAdjust="0"/>
  </p:normalViewPr>
  <p:slideViewPr>
    <p:cSldViewPr snapToGrid="0">
      <p:cViewPr varScale="1">
        <p:scale>
          <a:sx n="72" d="100"/>
          <a:sy n="72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Day 13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3.12 Moment-Generating Functions 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444"/>
          <a:stretch/>
        </p:blipFill>
        <p:spPr>
          <a:xfrm>
            <a:off x="578093" y="1497292"/>
            <a:ext cx="11035814" cy="344984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3.12.3</a:t>
            </a:r>
          </a:p>
        </p:txBody>
      </p:sp>
    </p:spTree>
    <p:extLst>
      <p:ext uri="{BB962C8B-B14F-4D97-AF65-F5344CB8AC3E}">
        <p14:creationId xmlns:p14="http://schemas.microsoft.com/office/powerpoint/2010/main" val="391698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" y="324940"/>
            <a:ext cx="1439092" cy="40168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Library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68844681"/>
                  </p:ext>
                </p:extLst>
              </p:nvPr>
            </p:nvGraphicFramePr>
            <p:xfrm>
              <a:off x="1463041" y="525781"/>
              <a:ext cx="9738359" cy="62319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3942"/>
                    <a:gridCol w="3684606"/>
                    <a:gridCol w="338981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ffectLst/>
                            </a:rPr>
                            <a:t>Distribution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1" dirty="0" err="1" smtClean="0">
                              <a:effectLst/>
                            </a:rPr>
                            <a:t>f</a:t>
                          </a:r>
                          <a:r>
                            <a:rPr lang="en-US" sz="2400" i="1" baseline="-25000" dirty="0" err="1" smtClean="0">
                              <a:effectLst/>
                            </a:rPr>
                            <a:t>Y</a:t>
                          </a:r>
                          <a:r>
                            <a:rPr lang="en-US" sz="2400" dirty="0" smtClean="0">
                              <a:effectLst/>
                            </a:rPr>
                            <a:t>(</a:t>
                          </a:r>
                          <a:r>
                            <a:rPr lang="en-US" sz="2400" i="1" dirty="0" smtClean="0">
                              <a:effectLst/>
                            </a:rPr>
                            <a:t>y</a:t>
                          </a:r>
                          <a:r>
                            <a:rPr lang="en-US" sz="2400" dirty="0" smtClean="0">
                              <a:effectLst/>
                            </a:rPr>
                            <a:t>)</a:t>
                          </a:r>
                          <a:endParaRPr lang="en-US" sz="24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1" dirty="0" smtClean="0">
                              <a:effectLst/>
                            </a:rPr>
                            <a:t>M</a:t>
                          </a:r>
                          <a:r>
                            <a:rPr lang="en-US" sz="2400" i="1" baseline="-25000" dirty="0" smtClean="0">
                              <a:effectLst/>
                            </a:rPr>
                            <a:t>X</a:t>
                          </a:r>
                          <a:r>
                            <a:rPr lang="en-US" sz="2400" dirty="0" smtClean="0">
                              <a:effectLst/>
                            </a:rPr>
                            <a:t>(</a:t>
                          </a:r>
                          <a:r>
                            <a:rPr lang="en-US" sz="2400" i="1" dirty="0" smtClean="0">
                              <a:effectLst/>
                            </a:rPr>
                            <a:t>t</a:t>
                          </a:r>
                          <a:r>
                            <a:rPr lang="en-US" sz="24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pt-BR" sz="2000" dirty="0" smtClean="0"/>
                            <a:t>Binomial B(n, p)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noBar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m:rPr>
                                    <m:sty m:val="p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baseline="3000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US" sz="2000" b="0" i="1" baseline="300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Geometric</a:t>
                          </a:r>
                          <a:r>
                            <a:rPr lang="en-US" sz="2000" baseline="0" dirty="0" smtClean="0"/>
                            <a:t> </a:t>
                          </a:r>
                          <a:r>
                            <a:rPr lang="en-US" sz="2000" dirty="0" smtClean="0"/>
                            <a:t>(counting failures only)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𝑝𝑞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baseline="3000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Negative Binomial</a:t>
                          </a:r>
                        </a:p>
                        <a:p>
                          <a:r>
                            <a:rPr lang="en-US" sz="2000" dirty="0" smtClean="0"/>
                            <a:t>(counting failures)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noBar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baseline="3000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1−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𝑒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p>
                                            </m:sSup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1−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𝑒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Poisson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en-US" sz="2000" b="0" i="1" baseline="3000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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/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!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</m:t>
                                    </m:r>
                                    <m:d>
                                      <m:d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p>
                                        </m:s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2000" dirty="0"/>
                                          <m:t> </m:t>
                                        </m:r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Uniform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 b="0" i="1" baseline="-25000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en-US" sz="2000" b="0" i="1" baseline="-250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𝑡𝑏</m:t>
                                        </m:r>
                                      </m:sup>
                                    </m:s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𝑡𝑎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Uniform discrete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+1)</m:t>
                                        </m:r>
                                      </m:sup>
                                    </m:s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𝑡𝑎</m:t>
                                        </m:r>
                                      </m:sup>
                                    </m:sSup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p>
                                        </m:s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2000" dirty="0"/>
                                          <m:t> 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Normal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 b="0" i="1" baseline="-25000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en-US" sz="2000" b="0" i="1" baseline="-250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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2000" dirty="0" smtClean="0">
                                            <a:latin typeface="SymbolPi" panose="02000500070000020004" pitchFamily="2" charset="0"/>
                                          </a:rPr>
                                          <m:t>p</m:t>
                                        </m:r>
                                      </m:e>
                                    </m:rad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l-GR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μ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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l-GR" sz="2000" b="0" i="1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m:rPr>
                                        <m:nor/>
                                      </m:rPr>
                                      <a:rPr lang="en-US" sz="2000" dirty="0" smtClean="0">
                                        <a:sym typeface="Symbol" panose="05050102010706020507" pitchFamily="18" charset="2"/>
                                      </a:rPr>
                                      <m:t>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 b="0" i="0" baseline="30000" dirty="0" smtClean="0"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b="0" i="1" baseline="30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Exponential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 b="0" i="1" baseline="-25000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en-US" sz="2000" b="0" i="1" baseline="-250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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𝑦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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Gamma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 b="0" i="1" baseline="-25000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en-US" sz="2000" b="0" i="1" baseline="-250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baseline="30000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𝑟</m:t>
                                    </m:r>
                                    <m:sSup>
                                      <m:sSupPr>
                                        <m:ctrlPr>
                                          <a:rPr lang="en-US" sz="200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/(</m:t>
                                        </m:r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−1)</m:t>
                                        </m:r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!</m:t>
                                        </m:r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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𝑦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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68844681"/>
                  </p:ext>
                </p:extLst>
              </p:nvPr>
            </p:nvGraphicFramePr>
            <p:xfrm>
              <a:off x="1463041" y="525781"/>
              <a:ext cx="9738359" cy="62319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3942"/>
                    <a:gridCol w="3684606"/>
                    <a:gridCol w="3389811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ffectLst/>
                            </a:rPr>
                            <a:t>Distribution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1" dirty="0" err="1" smtClean="0">
                              <a:effectLst/>
                            </a:rPr>
                            <a:t>f</a:t>
                          </a:r>
                          <a:r>
                            <a:rPr lang="en-US" sz="2400" i="1" baseline="-25000" dirty="0" err="1" smtClean="0">
                              <a:effectLst/>
                            </a:rPr>
                            <a:t>Y</a:t>
                          </a:r>
                          <a:r>
                            <a:rPr lang="en-US" sz="2400" dirty="0" smtClean="0">
                              <a:effectLst/>
                            </a:rPr>
                            <a:t>(</a:t>
                          </a:r>
                          <a:r>
                            <a:rPr lang="en-US" sz="2400" i="1" dirty="0" smtClean="0">
                              <a:effectLst/>
                            </a:rPr>
                            <a:t>y</a:t>
                          </a:r>
                          <a:r>
                            <a:rPr lang="en-US" sz="2400" dirty="0" smtClean="0">
                              <a:effectLst/>
                            </a:rPr>
                            <a:t>)</a:t>
                          </a:r>
                          <a:endParaRPr lang="en-US" sz="24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1" dirty="0" smtClean="0">
                              <a:effectLst/>
                            </a:rPr>
                            <a:t>M</a:t>
                          </a:r>
                          <a:r>
                            <a:rPr lang="en-US" sz="2400" i="1" baseline="-25000" dirty="0" smtClean="0">
                              <a:effectLst/>
                            </a:rPr>
                            <a:t>X</a:t>
                          </a:r>
                          <a:r>
                            <a:rPr lang="en-US" sz="2400" dirty="0" smtClean="0">
                              <a:effectLst/>
                            </a:rPr>
                            <a:t>(</a:t>
                          </a:r>
                          <a:r>
                            <a:rPr lang="en-US" sz="2400" i="1" dirty="0" smtClean="0">
                              <a:effectLst/>
                            </a:rPr>
                            <a:t>t</a:t>
                          </a:r>
                          <a:r>
                            <a:rPr lang="en-US" sz="24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</a:tr>
                  <a:tr h="613410">
                    <a:tc>
                      <a:txBody>
                        <a:bodyPr/>
                        <a:lstStyle/>
                        <a:p>
                          <a:r>
                            <a:rPr lang="pt-BR" sz="2000" dirty="0" smtClean="0"/>
                            <a:t>Binomial B(n, p)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62" t="-82178" r="-92562" b="-852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7770" t="-82178" r="-719" b="-852475"/>
                          </a:stretch>
                        </a:blipFill>
                      </a:tcPr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Geometric</a:t>
                          </a:r>
                          <a:r>
                            <a:rPr lang="en-US" sz="2000" baseline="0" dirty="0" smtClean="0"/>
                            <a:t> </a:t>
                          </a:r>
                          <a:r>
                            <a:rPr lang="en-US" sz="2000" dirty="0" smtClean="0"/>
                            <a:t>(counting failures only)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62" t="-160000" r="-92562" b="-64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7770" t="-160000" r="-719" b="-648696"/>
                          </a:stretch>
                        </a:blipFill>
                      </a:tcPr>
                    </a:tc>
                  </a:tr>
                  <a:tr h="811721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Negative Binomial</a:t>
                          </a:r>
                        </a:p>
                        <a:p>
                          <a:r>
                            <a:rPr lang="en-US" sz="2000" dirty="0" smtClean="0"/>
                            <a:t>(counting failures)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62" t="-224812" r="-92562" b="-460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7770" t="-224812" r="-719" b="-460902"/>
                          </a:stretch>
                        </a:blipFill>
                      </a:tcPr>
                    </a:tc>
                  </a:tr>
                  <a:tr h="45447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Poisson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62" t="-576000" r="-92562" b="-7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7770" t="-576000" r="-719" b="-717333"/>
                          </a:stretch>
                        </a:blipFill>
                      </a:tcPr>
                    </a:tc>
                  </a:tr>
                  <a:tr h="752475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Uniform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62" t="-412195" r="-92562" b="-3373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7770" t="-412195" r="-719" b="-337398"/>
                          </a:stretch>
                        </a:blipFill>
                      </a:tcPr>
                    </a:tc>
                  </a:tr>
                  <a:tr h="759714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Uniform discrete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62" t="-504000" r="-92562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7770" t="-504000" r="-719" b="-232000"/>
                          </a:stretch>
                        </a:blipFill>
                      </a:tcPr>
                    </a:tc>
                  </a:tr>
                  <a:tr h="772986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Normal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62" t="-594488" r="-92562" b="-1283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7770" t="-594488" r="-719" b="-128346"/>
                          </a:stretch>
                        </a:blipFill>
                      </a:tcPr>
                    </a:tc>
                  </a:tr>
                  <a:tr h="45447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Exponential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62" t="-1191892" r="-92562" b="-1202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7770" t="-1191892" r="-719" b="-120270"/>
                          </a:stretch>
                        </a:blipFill>
                      </a:tcPr>
                    </a:tc>
                  </a:tr>
                  <a:tr h="45447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Gamma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62" t="-1274667" r="-92562" b="-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7770" t="-1274667" r="-719" b="-18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75767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495"/>
            <a:ext cx="10515600" cy="1325563"/>
          </a:xfrm>
        </p:spPr>
        <p:txBody>
          <a:bodyPr/>
          <a:lstStyle/>
          <a:p>
            <a:r>
              <a:rPr lang="en-US" b="1" dirty="0" smtClean="0"/>
              <a:t>MGF for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1058"/>
            <a:ext cx="10515600" cy="4351338"/>
          </a:xfrm>
        </p:spPr>
        <p:txBody>
          <a:bodyPr/>
          <a:lstStyle/>
          <a:p>
            <a:r>
              <a:rPr lang="en-US" dirty="0" smtClean="0"/>
              <a:t>Recall:</a:t>
            </a:r>
          </a:p>
          <a:p>
            <a:endParaRPr lang="en-US" dirty="0"/>
          </a:p>
          <a:p>
            <a:r>
              <a:rPr lang="en-US" dirty="0" smtClean="0"/>
              <a:t>MGF: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the next few slides, we will prove this result. Our main tool is to go back and forth from the general </a:t>
            </a:r>
            <a:r>
              <a:rPr lang="en-US" dirty="0"/>
              <a:t>N(</a:t>
            </a:r>
            <a:r>
              <a:rPr lang="el-GR" dirty="0">
                <a:latin typeface="Calibri" panose="020F0502020204030204" pitchFamily="34" charset="0"/>
              </a:rPr>
              <a:t>μ</a:t>
            </a:r>
            <a:r>
              <a:rPr lang="en-US" dirty="0"/>
              <a:t>,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/>
              <a:t>)</a:t>
            </a:r>
            <a:r>
              <a:rPr lang="en-US" dirty="0" smtClean="0"/>
              <a:t> to the standard N(</a:t>
            </a:r>
            <a:r>
              <a:rPr lang="en-US" dirty="0" smtClean="0">
                <a:latin typeface="Calibri" panose="020F0502020204030204" pitchFamily="34" charset="0"/>
              </a:rPr>
              <a:t>0</a:t>
            </a:r>
            <a:r>
              <a:rPr lang="en-US" dirty="0" smtClean="0"/>
              <a:t>,</a:t>
            </a:r>
            <a:r>
              <a:rPr lang="en-US" dirty="0" smtClean="0">
                <a:sym typeface="Symbol" panose="05050102010706020507" pitchFamily="18" charset="2"/>
              </a:rPr>
              <a:t>1</a:t>
            </a:r>
            <a:r>
              <a:rPr lang="en-US" dirty="0" smtClean="0"/>
              <a:t>).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448" y="1115048"/>
            <a:ext cx="8534604" cy="13028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563" y="2862785"/>
            <a:ext cx="3433049" cy="59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55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Example 3.12.11: standardizing normal </a:t>
            </a:r>
            <a:r>
              <a:rPr lang="en-US" b="1" dirty="0" err="1" smtClean="0"/>
              <a:t>dist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4480" y="1044739"/>
            <a:ext cx="10743040" cy="527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27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495"/>
            <a:ext cx="10515600" cy="1325563"/>
          </a:xfrm>
        </p:spPr>
        <p:txBody>
          <a:bodyPr/>
          <a:lstStyle/>
          <a:p>
            <a:r>
              <a:rPr lang="en-US" b="1" dirty="0" smtClean="0"/>
              <a:t>Example</a:t>
            </a:r>
            <a:r>
              <a:rPr lang="en-US" b="1" dirty="0"/>
              <a:t> </a:t>
            </a:r>
            <a:r>
              <a:rPr lang="en-US" b="1" dirty="0" smtClean="0"/>
              <a:t>3.12.4: MGF for normal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0329" y="1421057"/>
                <a:ext cx="11304105" cy="519177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Derivation of the MGF </a:t>
                </a:r>
                <a:r>
                  <a:rPr lang="en-US" dirty="0"/>
                  <a:t>for the general normal distribution </a:t>
                </a:r>
                <a:r>
                  <a:rPr lang="en-US" dirty="0" smtClean="0"/>
                  <a:t>Y = N(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r>
                  <a:rPr lang="en-US" dirty="0"/>
                  <a:t>,</a:t>
                </a:r>
                <a:r>
                  <a:rPr lang="en-US" dirty="0">
                    <a:sym typeface="Symbol" panose="05050102010706020507" pitchFamily="18" charset="2"/>
                  </a:rPr>
                  <a:t>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 smtClean="0"/>
                  <a:t>) is quite lengthy in the text.</a:t>
                </a:r>
              </a:p>
              <a:p>
                <a:r>
                  <a:rPr lang="en-US" dirty="0" smtClean="0"/>
                  <a:t>We derive it by finding the MGF for the standard normal distribution Z = N(1,0) and then use Theorem 3.12.3 to </a:t>
                </a:r>
                <a:r>
                  <a:rPr lang="en-US" dirty="0"/>
                  <a:t>extend </a:t>
                </a:r>
                <a:r>
                  <a:rPr lang="en-US" dirty="0" smtClean="0"/>
                  <a:t>to Y = </a:t>
                </a:r>
                <a:r>
                  <a:rPr lang="en-US" dirty="0"/>
                  <a:t>N(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r>
                  <a:rPr lang="en-US" dirty="0"/>
                  <a:t>,</a:t>
                </a:r>
                <a:r>
                  <a:rPr lang="en-US" dirty="0">
                    <a:sym typeface="Symbol" panose="05050102010706020507" pitchFamily="18" charset="2"/>
                  </a:rPr>
                  <a:t>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 smtClean="0"/>
                  <a:t>).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𝑡𝑍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i="1" baseline="3000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>
                                      <a:latin typeface="SymbolPi" panose="02000500070000020004" pitchFamily="2" charset="0"/>
                                    </a:rPr>
                                    <m:t>p</m:t>
                                  </m:r>
                                </m:e>
                              </m:rad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SymbolPi" panose="02000500070000020004" pitchFamily="2" charset="0"/>
                                </a:rPr>
                                <m:t>p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Completing square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+___)=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baseline="30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so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SymbolPi" panose="02000500070000020004" pitchFamily="2" charset="0"/>
                                </a:rPr>
                                <m:t>p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 baseline="30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 baseline="30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 baseline="30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SymbolPi" panose="02000500070000020004" pitchFamily="2" charset="0"/>
                                </a:rPr>
                                <m:t>p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 baseline="30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 baseline="30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Note: the last integral is 1 because the integrand is the PDF for N(t,0).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29" y="1421057"/>
                <a:ext cx="11304105" cy="5191777"/>
              </a:xfrm>
              <a:blipFill rotWithShape="0">
                <a:blip r:embed="rId2"/>
                <a:stretch>
                  <a:fillRect l="-1078" t="-2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63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3.12.4: MGF for normal </a:t>
            </a:r>
            <a:r>
              <a:rPr lang="en-US" b="1" dirty="0" smtClean="0"/>
              <a:t>distr.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From the last slide, we now know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We now use </a:t>
                </a:r>
                <a:r>
                  <a:rPr lang="en-US" dirty="0"/>
                  <a:t>Theorem 3.12.3 </a:t>
                </a:r>
                <a:r>
                  <a:rPr lang="en-US" dirty="0" smtClean="0"/>
                  <a:t>a. to </a:t>
                </a:r>
                <a:r>
                  <a:rPr lang="en-US" dirty="0"/>
                  <a:t>extend to Y = N(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r>
                  <a:rPr lang="en-US" dirty="0"/>
                  <a:t>,</a:t>
                </a:r>
                <a:r>
                  <a:rPr lang="en-US" dirty="0">
                    <a:sym typeface="Symbol" panose="05050102010706020507" pitchFamily="18" charset="2"/>
                  </a:rPr>
                  <a:t>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 smtClean="0"/>
                  <a:t>):</a:t>
                </a:r>
              </a:p>
              <a:p>
                <a:pPr lvl="1"/>
                <a:r>
                  <a:rPr lang="en-US" dirty="0" smtClean="0"/>
                  <a:t>Y = </a:t>
                </a:r>
                <a:r>
                  <a:rPr lang="en-US" dirty="0" smtClean="0">
                    <a:sym typeface="Symbol" panose="05050102010706020507" pitchFamily="18" charset="2"/>
                  </a:rPr>
                  <a:t> Z + 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l-GR" dirty="0" smtClean="0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l-GR" dirty="0">
                                <a:latin typeface="Cambria Math" panose="02040503050406030204" pitchFamily="18" charset="0"/>
                              </a:rPr>
                              <m:t>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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</m:t>
                            </m:r>
                            <m:r>
                              <a:rPr lang="en-US" b="0" i="1" baseline="3000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50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A clever way to get all moments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4430"/>
                <a:ext cx="10515600" cy="480718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Recall </a:t>
                </a:r>
                <a:r>
                  <a:rPr lang="en-US" dirty="0"/>
                  <a:t>k</a:t>
                </a:r>
                <a:r>
                  <a:rPr lang="en-US" baseline="30000" dirty="0"/>
                  <a:t>th</a:t>
                </a:r>
                <a:r>
                  <a:rPr lang="en-US" dirty="0"/>
                  <a:t> </a:t>
                </a:r>
                <a:r>
                  <a:rPr lang="en-US" dirty="0" smtClean="0"/>
                  <a:t>moment: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en-US" baseline="-25000" dirty="0" smtClean="0"/>
                  <a:t>k </a:t>
                </a:r>
                <a:r>
                  <a:rPr lang="en-US" dirty="0" smtClean="0"/>
                  <a:t>= E[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k</a:t>
                </a:r>
                <a:r>
                  <a:rPr lang="en-US" dirty="0" smtClean="0"/>
                  <a:t>]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b>
                      <m:sup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r>
                          <m:rPr>
                            <m:nor/>
                          </m:rPr>
                          <a:rPr lang="en-US" dirty="0"/>
                          <m:t>y</m:t>
                        </m:r>
                        <m:r>
                          <m:rPr>
                            <m:nor/>
                          </m:rPr>
                          <a:rPr lang="en-US" baseline="30000" dirty="0"/>
                          <m:t>k</m:t>
                        </m:r>
                        <m:r>
                          <m:rPr>
                            <m:nor/>
                          </m:rPr>
                          <a:rPr lang="en-US" b="0" i="0" baseline="300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f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Y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y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b="0" dirty="0" smtClean="0"/>
                  <a:t> (in the continuous case)</a:t>
                </a:r>
              </a:p>
              <a:p>
                <a:r>
                  <a:rPr lang="en-US" dirty="0" smtClean="0"/>
                  <a:t>Expectation is the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moment</a:t>
                </a:r>
              </a:p>
              <a:p>
                <a:pPr lvl="1"/>
                <a:r>
                  <a:rPr lang="en-US" dirty="0" smtClean="0"/>
                  <a:t>Variance is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moment around the expectation</a:t>
                </a:r>
              </a:p>
              <a:p>
                <a:pPr lvl="1"/>
                <a:r>
                  <a:rPr lang="en-US" dirty="0" smtClean="0"/>
                  <a:t>The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and 4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moments are connected to skewing and kurtosis</a:t>
                </a:r>
              </a:p>
              <a:p>
                <a:r>
                  <a:rPr lang="en-US" dirty="0" smtClean="0"/>
                  <a:t>Take a sum of powers of </a:t>
                </a:r>
                <a:r>
                  <a:rPr lang="en-US" dirty="0" err="1" smtClean="0"/>
                  <a:t>tY</a:t>
                </a:r>
                <a:r>
                  <a:rPr lang="en-US" dirty="0" smtClean="0"/>
                  <a:t> divided by factorials:</a:t>
                </a:r>
              </a:p>
              <a:p>
                <a:pPr marL="0" indent="0" algn="ctr">
                  <a:buNone/>
                </a:pPr>
                <a:r>
                  <a:rPr lang="en-US" dirty="0" err="1" smtClean="0"/>
                  <a:t>e</a:t>
                </a:r>
                <a:r>
                  <a:rPr lang="en-US" baseline="30000" dirty="0" err="1" smtClean="0"/>
                  <a:t>t</a:t>
                </a:r>
                <a:r>
                  <a:rPr lang="en-US" baseline="30000" dirty="0" smtClean="0"/>
                  <a:t>Y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Take expectation to get compact expression containing all moments: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E[</a:t>
                </a:r>
                <a:r>
                  <a:rPr lang="en-US" dirty="0" err="1" smtClean="0"/>
                  <a:t>e</a:t>
                </a:r>
                <a:r>
                  <a:rPr lang="en-US" baseline="30000" dirty="0" err="1" smtClean="0"/>
                  <a:t>t</a:t>
                </a:r>
                <a:r>
                  <a:rPr lang="en-US" baseline="30000" dirty="0" smtClean="0"/>
                  <a:t>Y</a:t>
                </a:r>
                <a:r>
                  <a:rPr lang="en-US" dirty="0" smtClean="0"/>
                  <a:t>]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=1+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To recover k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moment: take k</a:t>
                </a:r>
                <a:r>
                  <a:rPr lang="en-US" baseline="30000" dirty="0" smtClean="0"/>
                  <a:t>th </a:t>
                </a:r>
                <a:r>
                  <a:rPr lang="en-US" dirty="0" smtClean="0"/>
                  <a:t>derivative w.r.t. “t” and set t=0.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4430"/>
                <a:ext cx="10515600" cy="4807187"/>
              </a:xfrm>
              <a:blipFill rotWithShape="0">
                <a:blip r:embed="rId2"/>
                <a:stretch>
                  <a:fillRect l="-1043" t="-254" b="-3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5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55" y="274351"/>
            <a:ext cx="11112103" cy="329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3.12.1 Discrete example: geometric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8760"/>
                <a:ext cx="10515600" cy="5181599"/>
              </a:xfrm>
            </p:spPr>
            <p:txBody>
              <a:bodyPr/>
              <a:lstStyle/>
              <a:p>
                <a:r>
                  <a:rPr lang="en-US" dirty="0" smtClean="0"/>
                  <a:t>Let’s redefine the geometric distribution. Instead of counting number of trials to get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success</a:t>
                </a:r>
                <a:r>
                  <a:rPr lang="en-US" b="1" dirty="0" smtClean="0"/>
                  <a:t>, count just the number of failures</a:t>
                </a:r>
              </a:p>
              <a:p>
                <a:r>
                  <a:rPr lang="en-US" dirty="0" smtClean="0"/>
                  <a:t>Then: </a:t>
                </a:r>
                <a:r>
                  <a:rPr lang="en-US" i="1" dirty="0" err="1"/>
                  <a:t>p</a:t>
                </a:r>
                <a:r>
                  <a:rPr lang="en-US" i="1" baseline="-25000" dirty="0" err="1"/>
                  <a:t>X</a:t>
                </a:r>
                <a:r>
                  <a:rPr lang="en-US" i="1" dirty="0"/>
                  <a:t> </a:t>
                </a:r>
                <a:r>
                  <a:rPr lang="en-US" dirty="0"/>
                  <a:t>(</a:t>
                </a:r>
                <a:r>
                  <a:rPr lang="en-US" i="1" dirty="0"/>
                  <a:t>k</a:t>
                </a:r>
                <a:r>
                  <a:rPr lang="en-US" dirty="0" smtClean="0"/>
                  <a:t>) = (1</a:t>
                </a:r>
                <a:r>
                  <a:rPr lang="en-US" dirty="0"/>
                  <a:t>−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)</a:t>
                </a:r>
                <a:r>
                  <a:rPr lang="en-US" i="1" baseline="30000" dirty="0" smtClean="0"/>
                  <a:t>k</a:t>
                </a:r>
                <a:r>
                  <a:rPr lang="en-US" baseline="30000" dirty="0" smtClean="0"/>
                  <a:t> </a:t>
                </a:r>
                <a:r>
                  <a:rPr lang="en-US" i="1" dirty="0" smtClean="0"/>
                  <a:t>p</a:t>
                </a:r>
                <a:r>
                  <a:rPr lang="en-US" dirty="0"/>
                  <a:t> = </a:t>
                </a:r>
                <a:r>
                  <a:rPr lang="en-US" dirty="0" err="1" smtClean="0"/>
                  <a:t>q</a:t>
                </a:r>
                <a:r>
                  <a:rPr lang="en-US" i="1" baseline="30000" dirty="0" err="1" smtClean="0"/>
                  <a:t>k</a:t>
                </a:r>
                <a:r>
                  <a:rPr lang="en-US" baseline="30000" dirty="0" smtClean="0"/>
                  <a:t> </a:t>
                </a:r>
                <a:r>
                  <a:rPr lang="en-US" i="1" dirty="0"/>
                  <a:t>p,   </a:t>
                </a:r>
                <a:r>
                  <a:rPr lang="en-US" i="1" dirty="0" smtClean="0"/>
                  <a:t>k </a:t>
                </a:r>
                <a:r>
                  <a:rPr lang="en-US" dirty="0"/>
                  <a:t>=1</a:t>
                </a:r>
                <a:r>
                  <a:rPr lang="en-US" i="1" dirty="0"/>
                  <a:t>, </a:t>
                </a:r>
                <a:r>
                  <a:rPr lang="en-US" dirty="0"/>
                  <a:t>2</a:t>
                </a:r>
                <a:r>
                  <a:rPr lang="en-US" i="1" dirty="0"/>
                  <a:t>, . . </a:t>
                </a:r>
                <a:r>
                  <a:rPr lang="en-US" i="1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𝑡𝑋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baseline="3000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𝑞𝑒𝑡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8760"/>
                <a:ext cx="10515600" cy="5181599"/>
              </a:xfrm>
              <a:blipFill rotWithShape="0">
                <a:blip r:embed="rId2"/>
                <a:stretch>
                  <a:fillRect l="-1043" t="-2002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9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3.12.1 Discrete example: geometric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7892" y="1429431"/>
                <a:ext cx="11336215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 taking derivative, it is better to express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𝑞𝑒𝑡</m:t>
                        </m:r>
                      </m:den>
                    </m:f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To find E[X], take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deriv</a:t>
                </a:r>
                <a:r>
                  <a:rPr lang="en-US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𝑞𝑒𝑡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𝑞𝑒𝑡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𝑞𝑒𝑡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3000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Now set t=0: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𝑑𝑀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baseline="3000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892" y="1429431"/>
                <a:ext cx="11336215" cy="5032375"/>
              </a:xfrm>
              <a:blipFill rotWithShape="0">
                <a:blip r:embed="rId2"/>
                <a:stretch>
                  <a:fillRect l="-1075" t="-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3.12.1 Discrete example: geometric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7892" y="1429431"/>
                <a:ext cx="11336215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 find V[X], take a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deriv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sz="2000" i="1" dirty="0" smtClean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𝑝𝑞𝑒</m:t>
                          </m:r>
                          <m:r>
                            <a:rPr lang="en-US" i="1" baseline="30000">
                              <a:latin typeface="Cambria Math" panose="02040503050406030204" pitchFamily="18" charset="0"/>
                            </a:rPr>
                            <m:t>𝑡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𝑞𝑒𝑡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and set t=0: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𝑡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  <m:r>
                            <a:rPr lang="en-US" i="1" baseline="3000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begChr m:val="|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d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baseline="3000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Then </a:t>
                </a:r>
                <a:r>
                  <a:rPr lang="en-US" dirty="0"/>
                  <a:t>subtract 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r>
                  <a:rPr lang="en-US" baseline="30000" dirty="0">
                    <a:latin typeface="Calibri" panose="020F0502020204030204" pitchFamily="34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</m:t>
                      </m:r>
                      <m:r>
                        <a:rPr lang="en-US" i="1" baseline="3000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3200" i="1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sz="3200" i="1" baseline="-25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𝑝𝑞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𝑝𝑞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892" y="1429431"/>
                <a:ext cx="11336215" cy="5032375"/>
              </a:xfrm>
              <a:blipFill rotWithShape="0">
                <a:blip r:embed="rId2"/>
                <a:stretch>
                  <a:fillRect l="-1075" t="-1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88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3.12.2 2</a:t>
            </a:r>
            <a:r>
              <a:rPr lang="en-US" baseline="30000" dirty="0" smtClean="0"/>
              <a:t>nd</a:t>
            </a:r>
            <a:r>
              <a:rPr lang="en-US" dirty="0" smtClean="0"/>
              <a:t> Discrete </a:t>
            </a:r>
            <a:r>
              <a:rPr lang="en-US" dirty="0"/>
              <a:t>example: </a:t>
            </a:r>
            <a:r>
              <a:rPr lang="en-US" dirty="0" smtClean="0"/>
              <a:t>binomial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Recall: </a:t>
                </a:r>
                <a:r>
                  <a:rPr lang="en-US" i="1" dirty="0" err="1"/>
                  <a:t>p</a:t>
                </a:r>
                <a:r>
                  <a:rPr lang="en-US" i="1" baseline="-25000" dirty="0" err="1"/>
                  <a:t>X</a:t>
                </a:r>
                <a:r>
                  <a:rPr lang="en-US" i="1" dirty="0"/>
                  <a:t> (k</a:t>
                </a:r>
                <a:r>
                  <a:rPr lang="en-US" i="1" dirty="0" smtClean="0"/>
                  <a:t>)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pt-BR" i="1" dirty="0" smtClean="0"/>
                  <a:t>p</a:t>
                </a:r>
                <a:r>
                  <a:rPr lang="pt-BR" i="1" baseline="30000" dirty="0" smtClean="0"/>
                  <a:t>k</a:t>
                </a:r>
                <a:r>
                  <a:rPr lang="pt-BR" i="1" dirty="0" smtClean="0"/>
                  <a:t>(</a:t>
                </a:r>
                <a:r>
                  <a:rPr lang="pt-BR" dirty="0" smtClean="0"/>
                  <a:t>1− </a:t>
                </a:r>
                <a:r>
                  <a:rPr lang="pt-BR" i="1" dirty="0"/>
                  <a:t>p)</a:t>
                </a:r>
                <a:r>
                  <a:rPr lang="pt-BR" i="1" baseline="30000" dirty="0"/>
                  <a:t>n</a:t>
                </a:r>
                <a:r>
                  <a:rPr lang="pt-BR" baseline="30000" dirty="0"/>
                  <a:t>−</a:t>
                </a:r>
                <a:r>
                  <a:rPr lang="pt-BR" i="1" baseline="30000" dirty="0"/>
                  <a:t>k </a:t>
                </a:r>
                <a:r>
                  <a:rPr lang="pt-BR" i="1" dirty="0"/>
                  <a:t>, k </a:t>
                </a:r>
                <a:r>
                  <a:rPr lang="pt-BR" dirty="0"/>
                  <a:t>=0</a:t>
                </a:r>
                <a:r>
                  <a:rPr lang="pt-BR" i="1" dirty="0"/>
                  <a:t>, </a:t>
                </a:r>
                <a:r>
                  <a:rPr lang="pt-BR" dirty="0"/>
                  <a:t>1</a:t>
                </a:r>
                <a:r>
                  <a:rPr lang="pt-BR" i="1" dirty="0"/>
                  <a:t>, . . . , 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60" y="2387997"/>
            <a:ext cx="5865925" cy="21656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3081" y="4688610"/>
                <a:ext cx="9902326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From the binomial theorem, this last expression can be written as: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081" y="4688610"/>
                <a:ext cx="9902326" cy="892552"/>
              </a:xfrm>
              <a:prstGeom prst="rect">
                <a:avLst/>
              </a:prstGeom>
              <a:blipFill rotWithShape="0">
                <a:blip r:embed="rId4"/>
                <a:stretch>
                  <a:fillRect l="-1293" t="-6122" r="-308" b="-8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3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3.12.3 1</a:t>
            </a:r>
            <a:r>
              <a:rPr lang="en-US" baseline="30000" dirty="0" smtClean="0"/>
              <a:t>st</a:t>
            </a:r>
            <a:r>
              <a:rPr lang="en-US" dirty="0" smtClean="0"/>
              <a:t> continuous example: exponential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2578"/>
                <a:ext cx="10515600" cy="466895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Recall: The exponential pdf is </a:t>
                </a:r>
                <a:r>
                  <a:rPr lang="en-US" i="1" dirty="0" err="1" smtClean="0"/>
                  <a:t>f</a:t>
                </a:r>
                <a:r>
                  <a:rPr lang="en-US" i="1" baseline="-25000" dirty="0" err="1" smtClean="0"/>
                  <a:t>Y</a:t>
                </a:r>
                <a:r>
                  <a:rPr lang="en-US" i="1" dirty="0" smtClean="0"/>
                  <a:t> </a:t>
                </a:r>
                <a:r>
                  <a:rPr lang="en-US" i="1" dirty="0"/>
                  <a:t>(y)</a:t>
                </a:r>
                <a:r>
                  <a:rPr lang="en-US" dirty="0"/>
                  <a:t>=</a:t>
                </a:r>
                <a:r>
                  <a:rPr lang="en-US" i="1" dirty="0" err="1"/>
                  <a:t>λe</a:t>
                </a:r>
                <a:r>
                  <a:rPr lang="en-US" baseline="30000" dirty="0" err="1"/>
                  <a:t>−</a:t>
                </a:r>
                <a:r>
                  <a:rPr lang="en-US" i="1" baseline="30000" dirty="0" err="1"/>
                  <a:t>λy</a:t>
                </a:r>
                <a:r>
                  <a:rPr lang="en-US" i="1" baseline="30000" dirty="0"/>
                  <a:t> </a:t>
                </a:r>
                <a:r>
                  <a:rPr lang="en-US" dirty="0"/>
                  <a:t>, </a:t>
                </a:r>
                <a:r>
                  <a:rPr lang="en-US" i="1" dirty="0"/>
                  <a:t>y </a:t>
                </a:r>
                <a:r>
                  <a:rPr lang="en-US" dirty="0"/>
                  <a:t>&gt;</a:t>
                </a:r>
                <a:r>
                  <a:rPr lang="en-US" dirty="0" smtClean="0"/>
                  <a:t>0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			</a:t>
                </a:r>
                <a:r>
                  <a:rPr lang="en-US" dirty="0"/>
                  <a:t>	</a:t>
                </a:r>
                <a:r>
                  <a:rPr lang="en-US" dirty="0" smtClean="0"/>
                  <a:t>		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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t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p>
                    </m:sSup>
                  </m:oMath>
                </a14:m>
                <a:endParaRPr lang="en-US" baseline="30000" dirty="0" smtClean="0"/>
              </a:p>
              <a:p>
                <a:r>
                  <a:rPr lang="en-US" dirty="0" smtClean="0"/>
                  <a:t>Note that the first 4 derivatives evaluated at t=0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So </a:t>
                </a:r>
                <a:r>
                  <a:rPr lang="el-GR" dirty="0" smtClean="0">
                    <a:latin typeface="Calibri" panose="020F0502020204030204" pitchFamily="34" charset="0"/>
                    <a:sym typeface="Symbol" panose="05050102010706020507" pitchFamily="18" charset="2"/>
                  </a:rPr>
                  <a:t></a:t>
                </a:r>
                <a:r>
                  <a:rPr lang="en-US" baseline="30000" dirty="0" smtClean="0">
                    <a:latin typeface="Calibri" panose="020F0502020204030204" pitchFamily="34" charset="0"/>
                    <a:sym typeface="Symbol" panose="05050102010706020507" pitchFamily="18" charset="2"/>
                  </a:rPr>
                  <a:t>2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30000" dirty="0" smtClean="0"/>
                  <a:t>2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b="0" i="0" baseline="3000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 smtClean="0">
                    <a:latin typeface="Calibri" panose="020F0502020204030204" pitchFamily="34" charset="0"/>
                    <a:sym typeface="Symbol" panose="05050102010706020507" pitchFamily="18" charset="2"/>
                  </a:rPr>
                  <a:t>, </a:t>
                </a:r>
                <a:r>
                  <a:rPr lang="el-GR" dirty="0" smtClean="0">
                    <a:latin typeface="Calibri" panose="020F0502020204030204" pitchFamily="34" charset="0"/>
                    <a:sym typeface="Symbol" panose="05050102010706020507" pitchFamily="18" charset="2"/>
                  </a:rPr>
                  <a:t></a:t>
                </a:r>
                <a:r>
                  <a:rPr lang="en-US" baseline="-25000" dirty="0" smtClean="0">
                    <a:latin typeface="Calibri" panose="020F0502020204030204" pitchFamily="34" charset="0"/>
                    <a:sym typeface="Symbol" panose="05050102010706020507" pitchFamily="18" charset="2"/>
                  </a:rPr>
                  <a:t>1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6−3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+3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en-US" baseline="3000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en-US" b="0" i="1" baseline="3000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30000" dirty="0" smtClean="0"/>
                  <a:t>3/2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and</a:t>
                </a:r>
              </a:p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sym typeface="Symbol" panose="05050102010706020507" pitchFamily="18" charset="2"/>
                  </a:rPr>
                  <a:t></a:t>
                </a:r>
                <a:r>
                  <a:rPr lang="en-US" baseline="-25000" dirty="0" smtClean="0">
                    <a:latin typeface="Calibri" panose="020F0502020204030204" pitchFamily="34" charset="0"/>
                    <a:sym typeface="Symbol" panose="05050102010706020507" pitchFamily="18" charset="2"/>
                  </a:rPr>
                  <a:t>2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24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  <m:r>
                      <a:rPr lang="en-US" baseline="3000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30000" dirty="0" smtClean="0"/>
                  <a:t>2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baseline="30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2578"/>
                <a:ext cx="10515600" cy="4668959"/>
              </a:xfrm>
              <a:blipFill rotWithShape="0">
                <a:blip r:embed="rId7"/>
                <a:stretch>
                  <a:fillRect l="-1217" t="-2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7793" y="1619653"/>
            <a:ext cx="4562637" cy="179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8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</a:t>
            </a:r>
            <a:r>
              <a:rPr lang="en-US" dirty="0" smtClean="0"/>
              <a:t>3.12.2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moment generating function is unique to a distribution. In another words, if two MGF’s are the same, then the defining density functions are the same as well.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00" y="3438614"/>
            <a:ext cx="11606057" cy="85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4912</TotalTime>
  <Words>378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SymbolPi</vt:lpstr>
      <vt:lpstr>Office Theme</vt:lpstr>
      <vt:lpstr>MAT 2572 Probability w/Statistics, Halleck</vt:lpstr>
      <vt:lpstr>A clever way to get all moments</vt:lpstr>
      <vt:lpstr>PowerPoint Presentation</vt:lpstr>
      <vt:lpstr>3.12.1 Discrete example: geometric</vt:lpstr>
      <vt:lpstr>3.12.1 Discrete example: geometric (cont)</vt:lpstr>
      <vt:lpstr>3.12.1 Discrete example: geometric (cont)</vt:lpstr>
      <vt:lpstr>3.12.2 2nd Discrete example: binomial</vt:lpstr>
      <vt:lpstr>3.12.3 1st continuous example: exponential</vt:lpstr>
      <vt:lpstr>Theorem 3.12.2</vt:lpstr>
      <vt:lpstr>Theorem 3.12.3</vt:lpstr>
      <vt:lpstr>Library</vt:lpstr>
      <vt:lpstr>MGF for normal distribution</vt:lpstr>
      <vt:lpstr>Example 3.12.11: standardizing normal dist</vt:lpstr>
      <vt:lpstr>Example 3.12.4: MGF for normal distribution</vt:lpstr>
      <vt:lpstr>Example 3.12.4: MGF for normal distr. (cont.)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Next Step</cp:lastModifiedBy>
  <cp:revision>271</cp:revision>
  <dcterms:created xsi:type="dcterms:W3CDTF">2016-02-07T14:58:38Z</dcterms:created>
  <dcterms:modified xsi:type="dcterms:W3CDTF">2016-04-02T02:47:23Z</dcterms:modified>
</cp:coreProperties>
</file>