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5" r:id="rId17"/>
    <p:sldId id="277" r:id="rId18"/>
    <p:sldId id="272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A49C25-01FB-4260-B87D-64DA4BEB479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7"/>
            <p14:sldId id="269"/>
            <p14:sldId id="270"/>
            <p14:sldId id="271"/>
            <p14:sldId id="275"/>
            <p14:sldId id="277"/>
            <p14:sldId id="272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6F16-E789-44A7-8F64-5EB4E6672186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AA8A-642B-49F9-AE46-20BD48AB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 2572 Probability w/Statistics, Halleck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Day 12 slides: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3.6 The Variance</a:t>
            </a:r>
          </a:p>
        </p:txBody>
      </p:sp>
    </p:spTree>
    <p:extLst>
      <p:ext uri="{BB962C8B-B14F-4D97-AF65-F5344CB8AC3E}">
        <p14:creationId xmlns:p14="http://schemas.microsoft.com/office/powerpoint/2010/main" val="37067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binomial vs. </a:t>
            </a:r>
            <a:r>
              <a:rPr lang="en-US" dirty="0" smtClean="0"/>
              <a:t>hypergeometric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125537"/>
                <a:ext cx="10515600" cy="526097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Unfortunately, we do not have tools to do hypergeometric in general, so let’s focus on the </a:t>
                </a:r>
                <a:r>
                  <a:rPr lang="en-US" dirty="0"/>
                  <a:t>running example</a:t>
                </a:r>
                <a:r>
                  <a:rPr lang="en-US" dirty="0" smtClean="0"/>
                  <a:t>: n=5</a:t>
                </a:r>
                <a:r>
                  <a:rPr lang="en-US" dirty="0"/>
                  <a:t>, r=3 and </a:t>
                </a:r>
                <a:r>
                  <a:rPr lang="en-US" dirty="0" smtClean="0"/>
                  <a:t>w=7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6∗5∗4∗3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10∗9∗8∗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7∗6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7∗6∗5∗4∗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10∗9∗8∗7∗6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W:					W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 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(W)=E(</a:t>
                </a:r>
                <a:r>
                  <a:rPr lang="en-US" dirty="0"/>
                  <a:t>W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)−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2</a:t>
                </a:r>
                <a:r>
                  <a:rPr lang="en-US" dirty="0" smtClean="0">
                    <a:latin typeface="Calibri" panose="020F0502020204030204" pitchFamily="34" charset="0"/>
                  </a:rPr>
                  <a:t>=(34/12)-(3/2)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</a:rPr>
                  <a:t> =(34/12</a:t>
                </a:r>
                <a:r>
                  <a:rPr lang="en-US" dirty="0" smtClean="0">
                    <a:latin typeface="Calibri" panose="020F0502020204030204" pitchFamily="34" charset="0"/>
                  </a:rPr>
                  <a:t>)-(27/12)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=7/12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Which is quite a bit less than in the binomial situation. What we have witnessed is that with dependency, variation is reduced.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125537"/>
                <a:ext cx="10515600" cy="5260976"/>
              </a:xfrm>
              <a:blipFill rotWithShape="0">
                <a:blip r:embed="rId3"/>
                <a:stretch>
                  <a:fillRect l="-1043" t="-185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98680"/>
              </p:ext>
            </p:extLst>
          </p:nvPr>
        </p:nvGraphicFramePr>
        <p:xfrm>
          <a:off x="1345647" y="3015516"/>
          <a:ext cx="3838663" cy="77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Worksheet" r:id="rId4" imgW="1990814" imgH="400042" progId="Excel.Sheet.12">
                  <p:embed/>
                </p:oleObj>
              </mc:Choice>
              <mc:Fallback>
                <p:oleObj name="Worksheet" r:id="rId4" imgW="1990814" imgH="4000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647" y="3015516"/>
                        <a:ext cx="3838663" cy="771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384969"/>
              </p:ext>
            </p:extLst>
          </p:nvPr>
        </p:nvGraphicFramePr>
        <p:xfrm>
          <a:off x="5981700" y="3015516"/>
          <a:ext cx="3838663" cy="77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Worksheet" r:id="rId6" imgW="1990814" imgH="400042" progId="Excel.Sheet.12">
                  <p:embed/>
                </p:oleObj>
              </mc:Choice>
              <mc:Fallback>
                <p:oleObj name="Worksheet" r:id="rId6" imgW="1990814" imgH="4000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1700" y="3015516"/>
                        <a:ext cx="3838663" cy="771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19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continuous example (uniform)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/>
                  <a:t>f (t)</a:t>
                </a:r>
                <a:r>
                  <a:rPr lang="en-US" dirty="0" smtClean="0"/>
                  <a:t>=1, 0 ≤ </a:t>
                </a:r>
                <a:r>
                  <a:rPr lang="en-US" i="1" dirty="0" smtClean="0"/>
                  <a:t>t </a:t>
                </a:r>
                <a:r>
                  <a:rPr lang="en-US" dirty="0" smtClean="0"/>
                  <a:t>≤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Recall </a:t>
                </a:r>
                <a:r>
                  <a:rPr lang="el-GR" dirty="0">
                    <a:latin typeface="Calibri" panose="020F0502020204030204" pitchFamily="34" charset="0"/>
                  </a:rPr>
                  <a:t>μ</a:t>
                </a:r>
                <a:r>
                  <a:rPr lang="en-US" dirty="0">
                    <a:latin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E(Y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err="1" smtClean="0"/>
                  <a:t>dt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(1/3)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t</m:t>
                    </m:r>
                    <m:r>
                      <m:rPr>
                        <m:nor/>
                      </m:rPr>
                      <a:rPr lang="en-US" b="0" i="0" baseline="30000" dirty="0" smtClean="0"/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 = </a:t>
                </a:r>
                <a:r>
                  <a:rPr lang="en-US" dirty="0" smtClean="0"/>
                  <a:t>1/3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Hence, </a:t>
                </a:r>
                <a:r>
                  <a:rPr lang="en-US" dirty="0" err="1"/>
                  <a:t>Var</a:t>
                </a:r>
                <a:r>
                  <a:rPr lang="en-US" dirty="0"/>
                  <a:t>(Y)=E(Y</a:t>
                </a:r>
                <a:r>
                  <a:rPr lang="en-US" baseline="30000" dirty="0"/>
                  <a:t>2</a:t>
                </a:r>
                <a:r>
                  <a:rPr lang="en-US" dirty="0"/>
                  <a:t>)-</a:t>
                </a:r>
                <a:r>
                  <a:rPr lang="el-GR" dirty="0">
                    <a:latin typeface="Calibri" panose="020F0502020204030204" pitchFamily="34" charset="0"/>
                  </a:rPr>
                  <a:t>μ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2</a:t>
                </a:r>
                <a:r>
                  <a:rPr lang="en-US" dirty="0" smtClean="0">
                    <a:latin typeface="Calibri" panose="020F0502020204030204" pitchFamily="34" charset="0"/>
                  </a:rPr>
                  <a:t>=(1/3)-(1/2)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2</a:t>
                </a:r>
                <a:r>
                  <a:rPr lang="en-US" dirty="0" smtClean="0">
                    <a:latin typeface="Calibri" panose="020F0502020204030204" pitchFamily="34" charset="0"/>
                  </a:rPr>
                  <a:t>=(1/3)-(1/4)=1/12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And </a:t>
                </a:r>
                <a:r>
                  <a:rPr lang="en-US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≈.29</a:t>
                </a:r>
                <a:endParaRPr lang="en-US" baseline="30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3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0"/>
            <a:ext cx="10515600" cy="1325563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Continuous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1848" y="119782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/>
                  <a:t>f (t)</a:t>
                </a:r>
                <a:r>
                  <a:rPr lang="en-US" dirty="0"/>
                  <a:t>=3</a:t>
                </a:r>
                <a:r>
                  <a:rPr lang="en-US" i="1" dirty="0"/>
                  <a:t>t</a:t>
                </a:r>
                <a:r>
                  <a:rPr lang="en-US" baseline="30000" dirty="0"/>
                  <a:t>2</a:t>
                </a:r>
                <a:r>
                  <a:rPr lang="en-US" dirty="0"/>
                  <a:t>, 0≤</a:t>
                </a:r>
                <a:r>
                  <a:rPr lang="en-US" i="1" dirty="0"/>
                  <a:t>t </a:t>
                </a:r>
                <a:r>
                  <a:rPr lang="en-US" dirty="0"/>
                  <a:t>≤</a:t>
                </a:r>
                <a:r>
                  <a:rPr lang="en-US" dirty="0" smtClean="0"/>
                  <a:t>1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Recall 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dirty="0" smtClean="0">
                    <a:latin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</m:t>
                        </m:r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nary>
                  </m:oMath>
                </a14:m>
                <a:r>
                  <a:rPr lang="en-US" dirty="0" err="1"/>
                  <a:t>dt</a:t>
                </a:r>
                <a:r>
                  <a:rPr lang="en-US" dirty="0"/>
                  <a:t> = ¾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t</m:t>
                    </m:r>
                    <m:r>
                      <m:rPr>
                        <m:nor/>
                      </m:rPr>
                      <a:rPr lang="en-US" baseline="30000" dirty="0"/>
                      <m:t>4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 = </a:t>
                </a:r>
                <a:r>
                  <a:rPr lang="en-US" dirty="0" smtClean="0"/>
                  <a:t>¾</a:t>
                </a:r>
              </a:p>
              <a:p>
                <a:pPr marL="0" indent="0">
                  <a:buNone/>
                </a:pPr>
                <a:r>
                  <a:rPr lang="en-US" dirty="0" smtClean="0"/>
                  <a:t>E(Y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</m:t>
                        </m:r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nary>
                  </m:oMath>
                </a14:m>
                <a:r>
                  <a:rPr lang="en-US" dirty="0" err="1"/>
                  <a:t>dt</a:t>
                </a:r>
                <a:r>
                  <a:rPr lang="en-US" dirty="0"/>
                  <a:t> = </a:t>
                </a:r>
                <a:r>
                  <a:rPr lang="en-US" dirty="0" smtClean="0"/>
                  <a:t>(</a:t>
                </a:r>
                <a:r>
                  <a:rPr lang="en-US" dirty="0"/>
                  <a:t>3</a:t>
                </a:r>
                <a:r>
                  <a:rPr lang="en-US" dirty="0" smtClean="0"/>
                  <a:t>/5)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t</m:t>
                    </m:r>
                    <m:r>
                      <m:rPr>
                        <m:nor/>
                      </m:rPr>
                      <a:rPr lang="en-US" b="0" i="0" baseline="30000" dirty="0" smtClean="0"/>
                      <m:t>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 = </a:t>
                </a:r>
                <a:r>
                  <a:rPr lang="en-US" dirty="0" smtClean="0"/>
                  <a:t>3/5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Hence, 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(Y)=</a:t>
                </a:r>
                <a:r>
                  <a:rPr lang="en-US" dirty="0"/>
                  <a:t>E(Y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)-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</a:rPr>
                  <a:t>=3/5-(</a:t>
                </a:r>
                <a:r>
                  <a:rPr lang="en-US" dirty="0" smtClean="0">
                    <a:latin typeface="Calibri" panose="020F0502020204030204" pitchFamily="34" charset="0"/>
                  </a:rPr>
                  <a:t>3/4)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2</a:t>
                </a:r>
                <a:r>
                  <a:rPr lang="en-US" dirty="0" smtClean="0">
                    <a:latin typeface="Calibri" panose="020F0502020204030204" pitchFamily="34" charset="0"/>
                  </a:rPr>
                  <a:t>=(3/5)-(9/16)=3/80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</a:rPr>
                  <a:t>And </a:t>
                </a:r>
                <a:r>
                  <a:rPr lang="en-US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≈</a:t>
                </a:r>
                <a:r>
                  <a:rPr lang="en-US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.19, demonstrating that if a distribution has a part where the probability gets concentrated, then the variance is reduced.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848" y="1197828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648" y="1083799"/>
            <a:ext cx="5524991" cy="22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6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Higher </a:t>
            </a:r>
            <a:r>
              <a:rPr lang="en-US" dirty="0" smtClean="0"/>
              <a:t>Moments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1445" y="1363331"/>
                <a:ext cx="11191164" cy="50101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By multiplying the density function by successive powers of y and integrating we get higher moments: 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baseline="-25000" dirty="0" smtClean="0">
                    <a:latin typeface="Calibri" panose="020F0502020204030204" pitchFamily="34" charset="0"/>
                  </a:rPr>
                  <a:t>k</a:t>
                </a:r>
                <a:r>
                  <a:rPr lang="en-US" dirty="0" smtClean="0">
                    <a:latin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f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dy </a:t>
                </a:r>
              </a:p>
              <a:p>
                <a:r>
                  <a:rPr lang="en-US" dirty="0" smtClean="0"/>
                  <a:t>The expectation is the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moment: 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dirty="0" smtClean="0">
                    <a:latin typeface="Calibri" panose="020F0502020204030204" pitchFamily="34" charset="0"/>
                  </a:rPr>
                  <a:t>=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baseline="-25000" dirty="0" smtClean="0">
                    <a:latin typeface="Calibri" panose="020F0502020204030204" pitchFamily="34" charset="0"/>
                  </a:rPr>
                  <a:t>1</a:t>
                </a:r>
                <a:endParaRPr lang="en-US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variance is a combination of the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two moments: </a:t>
                </a: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=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baseline="-25000" dirty="0">
                    <a:latin typeface="Calibri" panose="020F0502020204030204" pitchFamily="34" charset="0"/>
                  </a:rPr>
                  <a:t>2</a:t>
                </a:r>
                <a:r>
                  <a:rPr lang="en-US" dirty="0" smtClean="0"/>
                  <a:t>−</a:t>
                </a:r>
                <a:r>
                  <a:rPr lang="el-GR" dirty="0">
                    <a:latin typeface="Calibri" panose="020F0502020204030204" pitchFamily="34" charset="0"/>
                  </a:rPr>
                  <a:t>μ</a:t>
                </a:r>
                <a:r>
                  <a:rPr lang="en-US" baseline="-25000" dirty="0" smtClean="0">
                    <a:latin typeface="Calibri" panose="020F0502020204030204" pitchFamily="34" charset="0"/>
                  </a:rPr>
                  <a:t>1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2</a:t>
                </a: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 smtClean="0"/>
                  <a:t>or alternatively the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moment around mean </a:t>
                </a: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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l-GR" dirty="0">
                                <a:latin typeface="Calibri" panose="020F0502020204030204" pitchFamily="34" charset="0"/>
                              </a:rPr>
                              <m:t>μ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dy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[Do you see a parallel with Maclaurin and Taylor Series?]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445" y="1363331"/>
                <a:ext cx="11191164" cy="5010173"/>
              </a:xfrm>
              <a:blipFill rotWithShape="0">
                <a:blip r:embed="rId2"/>
                <a:stretch>
                  <a:fillRect l="-108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3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2" y="379953"/>
            <a:ext cx="10936572" cy="50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820"/>
          </a:xfrm>
        </p:spPr>
        <p:txBody>
          <a:bodyPr/>
          <a:lstStyle/>
          <a:p>
            <a:r>
              <a:rPr lang="en-US" dirty="0" smtClean="0"/>
              <a:t>More advanced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1696" y="1091821"/>
                <a:ext cx="10508776" cy="53908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Skewness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be measured in terms of its </a:t>
                </a:r>
                <a:r>
                  <a:rPr lang="en-US" dirty="0" smtClean="0"/>
                  <a:t>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moment </a:t>
                </a:r>
                <a:r>
                  <a:rPr lang="en-US" dirty="0"/>
                  <a:t>about the mean.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symmetry </a:t>
                </a:r>
                <a:r>
                  <a:rPr lang="en-US" dirty="0" smtClean="0"/>
                  <a:t>is measured by </a:t>
                </a:r>
                <a:r>
                  <a:rPr lang="el-GR" i="1" dirty="0" smtClean="0"/>
                  <a:t>γ</a:t>
                </a:r>
                <a:r>
                  <a:rPr lang="el-GR" baseline="-25000" dirty="0" smtClean="0"/>
                  <a:t>1 </a:t>
                </a:r>
                <a:r>
                  <a:rPr lang="el-GR" dirty="0" smtClean="0"/>
                  <a:t>= </a:t>
                </a:r>
                <a:r>
                  <a:rPr lang="el-GR" i="1" dirty="0"/>
                  <a:t>μ</a:t>
                </a:r>
                <a:r>
                  <a:rPr lang="en-US" i="1" dirty="0" smtClean="0"/>
                  <a:t>’</a:t>
                </a:r>
                <a:r>
                  <a:rPr lang="en-US" baseline="-25000" dirty="0" smtClean="0"/>
                  <a:t>3 </a:t>
                </a:r>
                <a:r>
                  <a:rPr lang="en-US" dirty="0" smtClean="0"/>
                  <a:t>/</a:t>
                </a:r>
                <a:r>
                  <a:rPr lang="el-GR" i="1" dirty="0"/>
                  <a:t>σ</a:t>
                </a:r>
                <a:r>
                  <a:rPr lang="el-GR" baseline="30000" dirty="0"/>
                  <a:t>3</a:t>
                </a:r>
                <a:r>
                  <a:rPr lang="en-US" baseline="30000" dirty="0"/>
                  <a:t> 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E</a:t>
                </a:r>
                <a:r>
                  <a:rPr lang="en-US" dirty="0"/>
                  <a:t>[(</a:t>
                </a:r>
                <a:r>
                  <a:rPr lang="en-US" i="1" dirty="0"/>
                  <a:t>W </a:t>
                </a:r>
                <a:r>
                  <a:rPr lang="en-US" dirty="0"/>
                  <a:t>−</a:t>
                </a:r>
                <a:r>
                  <a:rPr lang="el-GR" i="1" dirty="0"/>
                  <a:t>μ</a:t>
                </a:r>
                <a:r>
                  <a:rPr lang="el-GR" dirty="0"/>
                  <a:t>)</a:t>
                </a:r>
                <a:r>
                  <a:rPr lang="el-GR" baseline="30000" dirty="0"/>
                  <a:t>3</a:t>
                </a:r>
                <a:r>
                  <a:rPr lang="el-GR" dirty="0" smtClean="0"/>
                  <a:t>]</a:t>
                </a:r>
                <a:r>
                  <a:rPr lang="en-US" dirty="0" smtClean="0"/>
                  <a:t>/</a:t>
                </a:r>
                <a:r>
                  <a:rPr lang="el-GR" i="1" dirty="0" smtClean="0"/>
                  <a:t>σ</a:t>
                </a:r>
                <a:r>
                  <a:rPr lang="el-GR" baseline="30000" dirty="0" smtClean="0"/>
                  <a:t>3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/>
                  <a:t>pdf is symmetric if and only if </a:t>
                </a:r>
                <a:r>
                  <a:rPr lang="el-GR" i="1" dirty="0" smtClean="0"/>
                  <a:t>γ</a:t>
                </a:r>
                <a:r>
                  <a:rPr lang="el-GR" baseline="-25000" dirty="0" smtClean="0"/>
                  <a:t>1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= 0. </a:t>
                </a:r>
                <a:endParaRPr lang="en-US" baseline="30000" dirty="0" smtClean="0"/>
              </a:p>
              <a:p>
                <a:r>
                  <a:rPr lang="en-US" dirty="0" smtClean="0"/>
                  <a:t>Dividing by </a:t>
                </a:r>
                <a:r>
                  <a:rPr lang="en-US" i="1" dirty="0"/>
                  <a:t>σ</a:t>
                </a:r>
                <a:r>
                  <a:rPr lang="en-US" baseline="30000" dirty="0"/>
                  <a:t>3</a:t>
                </a:r>
                <a:r>
                  <a:rPr lang="en-US" dirty="0"/>
                  <a:t> makes </a:t>
                </a:r>
                <a:r>
                  <a:rPr lang="en-US" i="1" dirty="0" smtClean="0"/>
                  <a:t>γ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dimensionless.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Example of </a:t>
                </a:r>
              </a:p>
              <a:p>
                <a:r>
                  <a:rPr lang="en-US" dirty="0"/>
                  <a:t>Positively skewed </a:t>
                </a:r>
                <a:r>
                  <a:rPr lang="en-US" dirty="0" smtClean="0"/>
                  <a:t>distribution: Exponential, </a:t>
                </a:r>
                <a:r>
                  <a:rPr lang="el-GR" i="1" dirty="0"/>
                  <a:t>γ</a:t>
                </a:r>
                <a:r>
                  <a:rPr lang="el-GR" baseline="-25000" dirty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2</a:t>
                </a:r>
              </a:p>
              <a:p>
                <a:r>
                  <a:rPr lang="en-US" dirty="0" smtClean="0"/>
                  <a:t>Negatively </a:t>
                </a:r>
                <a:r>
                  <a:rPr lang="en-US" dirty="0"/>
                  <a:t>skewed distribution: </a:t>
                </a:r>
                <a:r>
                  <a:rPr lang="en-US" dirty="0" smtClean="0"/>
                  <a:t>binomial p&gt; ½ , </a:t>
                </a:r>
                <a:r>
                  <a:rPr lang="el-GR" i="1" dirty="0"/>
                  <a:t>γ</a:t>
                </a:r>
                <a:r>
                  <a:rPr lang="el-GR" baseline="-25000" dirty="0"/>
                  <a:t>1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𝑛𝑝𝑞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[For example p=3/4, n=3,  </a:t>
                </a:r>
                <a:r>
                  <a:rPr lang="el-GR" i="1" dirty="0"/>
                  <a:t>γ</a:t>
                </a:r>
                <a:r>
                  <a:rPr lang="el-GR" baseline="-25000" dirty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696" y="1091821"/>
                <a:ext cx="10508776" cy="5390866"/>
              </a:xfrm>
              <a:blipFill rotWithShape="0">
                <a:blip r:embed="rId2"/>
                <a:stretch>
                  <a:fillRect l="-1160" t="-2489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00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0"/>
            <a:ext cx="11436823" cy="968991"/>
          </a:xfrm>
        </p:spPr>
        <p:txBody>
          <a:bodyPr/>
          <a:lstStyle/>
          <a:p>
            <a:r>
              <a:rPr lang="en-US" dirty="0" smtClean="0"/>
              <a:t>Another negatively skewed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29588"/>
                <a:ext cx="10803339" cy="5728411"/>
              </a:xfrm>
            </p:spPr>
            <p:txBody>
              <a:bodyPr/>
              <a:lstStyle/>
              <a:p>
                <a:r>
                  <a:rPr lang="en-US" dirty="0" smtClean="0"/>
                  <a:t>Recall the </a:t>
                </a:r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continuous example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It is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symmetric, so skewness ≠ 0.</a:t>
                </a:r>
              </a:p>
              <a:p>
                <a:pPr lvl="1"/>
                <a:r>
                  <a:rPr lang="en-US" dirty="0" smtClean="0"/>
                  <a:t>E((Y-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dirty="0" smtClean="0">
                    <a:latin typeface="Calibri" panose="020F0502020204030204" pitchFamily="34" charset="0"/>
                  </a:rPr>
                  <a:t>)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lang="en-US" dirty="0" smtClean="0"/>
                  <a:t>)</a:t>
                </a:r>
                <a:r>
                  <a:rPr lang="el-GR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−0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libri" panose="020F0502020204030204" pitchFamily="34" charset="0"/>
                          </a:rPr>
                          <m:t>.75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="0" i="0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3t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dt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=3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5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4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="0" i="0" baseline="30000" dirty="0" smtClean="0"/>
                          <m:t>3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="0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dt</m:t>
                        </m:r>
                        <m:r>
                          <m:rPr>
                            <m:nor/>
                          </m:rPr>
                          <a:rPr lang="en-US" dirty="0"/>
                          <m:t> 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= 3(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= 3(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pPr marL="457200" lvl="1" indent="0">
                  <a:buNone/>
                </a:pPr>
                <a:r>
                  <a:rPr lang="en-US" i="1" dirty="0"/>
                  <a:t>=</a:t>
                </a:r>
                <a:r>
                  <a:rPr lang="en-US" dirty="0"/>
                  <a:t>3(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 dirty="0"/>
                      <m:t>=</m:t>
                    </m:r>
                    <m:r>
                      <m:rPr>
                        <m:nor/>
                      </m:rPr>
                      <a:rPr lang="en-US" b="0" i="1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3(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16∗5−9∗24+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∗15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3(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16∗5−9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32∗15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1/160 </a:t>
                </a:r>
                <a:endParaRPr lang="en-US" dirty="0"/>
              </a:p>
              <a:p>
                <a:pPr lvl="1"/>
                <a:r>
                  <a:rPr lang="el-GR" i="1" dirty="0" smtClean="0"/>
                  <a:t>γ</a:t>
                </a:r>
                <a:r>
                  <a:rPr lang="en-US" baseline="-25000" dirty="0" smtClean="0"/>
                  <a:t>1</a:t>
                </a:r>
                <a:r>
                  <a:rPr lang="el-GR" dirty="0" smtClean="0"/>
                  <a:t> </a:t>
                </a:r>
                <a:r>
                  <a:rPr lang="el-GR" dirty="0"/>
                  <a:t>= </a:t>
                </a:r>
                <a:r>
                  <a:rPr lang="en-US" i="1" dirty="0"/>
                  <a:t>E</a:t>
                </a:r>
                <a:r>
                  <a:rPr lang="en-US" dirty="0" smtClean="0"/>
                  <a:t>[</a:t>
                </a:r>
                <a:r>
                  <a:rPr lang="en-US" i="1" dirty="0" smtClean="0"/>
                  <a:t>(Y </a:t>
                </a:r>
                <a:r>
                  <a:rPr lang="en-US" dirty="0"/>
                  <a:t>−</a:t>
                </a:r>
                <a:r>
                  <a:rPr lang="el-GR" i="1" dirty="0" smtClean="0"/>
                  <a:t>μ)</a:t>
                </a:r>
                <a:r>
                  <a:rPr lang="en-US" baseline="30000" dirty="0" smtClean="0"/>
                  <a:t>3</a:t>
                </a:r>
                <a:r>
                  <a:rPr lang="el-GR" dirty="0" smtClean="0"/>
                  <a:t>]</a:t>
                </a:r>
                <a:r>
                  <a:rPr lang="en-US" dirty="0"/>
                  <a:t>/</a:t>
                </a:r>
                <a:r>
                  <a:rPr lang="el-GR" i="1" dirty="0" smtClean="0"/>
                  <a:t>σ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=(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1/160)/(3/80)</a:t>
                </a:r>
                <a:r>
                  <a:rPr lang="en-US" baseline="30000" dirty="0" smtClean="0"/>
                  <a:t>3/2</a:t>
                </a:r>
                <a:r>
                  <a:rPr lang="en-US" dirty="0" smtClean="0"/>
                  <a:t> ≈−0.86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[</a:t>
                </a:r>
                <a:r>
                  <a:rPr lang="en-US" dirty="0"/>
                  <a:t>T</a:t>
                </a:r>
                <a:r>
                  <a:rPr lang="en-US" dirty="0" smtClean="0"/>
                  <a:t>his example took me over an hour to do, as I made a simple mistake. I suggest that you make use of a CAS like Maple to check each step as you go along.]</a:t>
                </a:r>
              </a:p>
              <a:p>
                <a:r>
                  <a:rPr lang="en-US" dirty="0" smtClean="0"/>
                  <a:t>Exercise: show for f(t)=t/2, </a:t>
                </a:r>
                <a:r>
                  <a:rPr lang="en-US" dirty="0"/>
                  <a:t>0 ≤ </a:t>
                </a:r>
                <a:r>
                  <a:rPr lang="en-US" i="1" dirty="0"/>
                  <a:t>t </a:t>
                </a:r>
                <a:r>
                  <a:rPr lang="en-US" dirty="0"/>
                  <a:t>≤ </a:t>
                </a:r>
                <a:r>
                  <a:rPr lang="en-US" dirty="0" smtClean="0"/>
                  <a:t>1 , </a:t>
                </a:r>
                <a:r>
                  <a:rPr lang="el-GR" i="1" dirty="0"/>
                  <a:t>γ</a:t>
                </a:r>
                <a:r>
                  <a:rPr lang="en-US" baseline="-25000" dirty="0"/>
                  <a:t>1</a:t>
                </a:r>
                <a:r>
                  <a:rPr lang="el-GR" dirty="0"/>
                  <a:t> =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1/135)/(1/18)</a:t>
                </a:r>
                <a:r>
                  <a:rPr lang="en-US" baseline="30000" dirty="0" smtClean="0"/>
                  <a:t>3/2</a:t>
                </a:r>
                <a:r>
                  <a:rPr lang="en-US" dirty="0" smtClean="0"/>
                  <a:t>≈−0.57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29588"/>
                <a:ext cx="10803339" cy="5728411"/>
              </a:xfrm>
              <a:blipFill rotWithShape="0">
                <a:blip r:embed="rId2"/>
                <a:stretch>
                  <a:fillRect l="-959" t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49" y="1129588"/>
            <a:ext cx="5524991" cy="22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820"/>
          </a:xfrm>
        </p:spPr>
        <p:txBody>
          <a:bodyPr/>
          <a:lstStyle/>
          <a:p>
            <a:r>
              <a:rPr lang="en-US" dirty="0" smtClean="0"/>
              <a:t>More advanced moments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938496"/>
            <a:ext cx="10508776" cy="557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Kurtosis</a:t>
            </a:r>
            <a:r>
              <a:rPr lang="en-US" i="1" dirty="0" smtClean="0"/>
              <a:t>, </a:t>
            </a:r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“shape</a:t>
            </a:r>
            <a:r>
              <a:rPr lang="en-US" dirty="0"/>
              <a:t>” </a:t>
            </a:r>
            <a:r>
              <a:rPr lang="en-US" dirty="0" smtClean="0"/>
              <a:t>parameter involves </a:t>
            </a:r>
            <a:r>
              <a:rPr lang="en-US" dirty="0"/>
              <a:t>the </a:t>
            </a:r>
            <a:r>
              <a:rPr lang="en-US" i="1" dirty="0" smtClean="0"/>
              <a:t>4</a:t>
            </a:r>
            <a:r>
              <a:rPr lang="en-US" i="1" baseline="30000" dirty="0" smtClean="0"/>
              <a:t>th</a:t>
            </a:r>
            <a:r>
              <a:rPr lang="en-US" i="1" dirty="0" smtClean="0"/>
              <a:t> </a:t>
            </a:r>
            <a:r>
              <a:rPr lang="en-US" dirty="0" smtClean="0"/>
              <a:t>moment </a:t>
            </a:r>
            <a:r>
              <a:rPr lang="en-US" dirty="0"/>
              <a:t>about </a:t>
            </a:r>
            <a:r>
              <a:rPr lang="el-GR" i="1" dirty="0" smtClean="0"/>
              <a:t>μ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l-GR" i="1" dirty="0" smtClean="0"/>
              <a:t>γ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= </a:t>
            </a:r>
            <a:r>
              <a:rPr lang="el-GR" i="1" dirty="0" smtClean="0"/>
              <a:t>μ</a:t>
            </a:r>
            <a:r>
              <a:rPr lang="en-US" i="1" dirty="0" smtClean="0"/>
              <a:t>’</a:t>
            </a:r>
            <a:r>
              <a:rPr lang="en-US" baseline="-25000" dirty="0" smtClean="0"/>
              <a:t>4 </a:t>
            </a:r>
            <a:r>
              <a:rPr lang="en-US" dirty="0"/>
              <a:t>/</a:t>
            </a:r>
            <a:r>
              <a:rPr lang="el-GR" i="1" dirty="0" smtClean="0"/>
              <a:t>σ</a:t>
            </a:r>
            <a:r>
              <a:rPr lang="en-US" baseline="30000" dirty="0" smtClean="0"/>
              <a:t>4</a:t>
            </a:r>
            <a:r>
              <a:rPr lang="en-US" dirty="0"/>
              <a:t>−3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E</a:t>
            </a:r>
            <a:r>
              <a:rPr lang="en-US" dirty="0"/>
              <a:t>[(</a:t>
            </a:r>
            <a:r>
              <a:rPr lang="en-US" i="1" dirty="0"/>
              <a:t>W </a:t>
            </a:r>
            <a:r>
              <a:rPr lang="en-US" dirty="0"/>
              <a:t>−</a:t>
            </a:r>
            <a:r>
              <a:rPr lang="el-GR" i="1" dirty="0" smtClean="0"/>
              <a:t>μ</a:t>
            </a:r>
            <a:r>
              <a:rPr lang="el-GR" dirty="0" smtClean="0"/>
              <a:t>)</a:t>
            </a:r>
            <a:r>
              <a:rPr lang="el-GR" baseline="30000" dirty="0" smtClean="0"/>
              <a:t>4</a:t>
            </a:r>
            <a:r>
              <a:rPr lang="el-GR" dirty="0" smtClean="0"/>
              <a:t>]</a:t>
            </a:r>
            <a:r>
              <a:rPr lang="en-US" dirty="0" smtClean="0"/>
              <a:t>/</a:t>
            </a:r>
            <a:r>
              <a:rPr lang="el-GR" i="1" dirty="0" smtClean="0"/>
              <a:t>σ</a:t>
            </a:r>
            <a:r>
              <a:rPr lang="el-GR" baseline="30000" dirty="0" smtClean="0"/>
              <a:t>4</a:t>
            </a:r>
            <a:r>
              <a:rPr lang="en-US" dirty="0" smtClean="0"/>
              <a:t>−3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subtract 3 so that the normal distribution has </a:t>
            </a:r>
            <a:r>
              <a:rPr lang="el-GR" i="1" dirty="0" smtClean="0"/>
              <a:t>γ</a:t>
            </a:r>
            <a:r>
              <a:rPr lang="el-GR" baseline="-25000" dirty="0" smtClean="0"/>
              <a:t>2</a:t>
            </a:r>
            <a:r>
              <a:rPr lang="en-US" baseline="-25000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Dividing by </a:t>
            </a:r>
            <a:r>
              <a:rPr lang="en-US" i="1" dirty="0" smtClean="0"/>
              <a:t>σ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makes </a:t>
            </a:r>
            <a:r>
              <a:rPr lang="en-US" i="1" dirty="0" smtClean="0"/>
              <a:t>γ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dimensionless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10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7" y="0"/>
            <a:ext cx="11128233" cy="1325563"/>
          </a:xfrm>
        </p:spPr>
        <p:txBody>
          <a:bodyPr/>
          <a:lstStyle/>
          <a:p>
            <a:r>
              <a:rPr lang="en-US" dirty="0" smtClean="0"/>
              <a:t>Kurtosis for </a:t>
            </a:r>
            <a:r>
              <a:rPr lang="en-US" dirty="0"/>
              <a:t>uniform </a:t>
            </a:r>
            <a:r>
              <a:rPr lang="en-US" dirty="0" smtClean="0"/>
              <a:t>distribution: f(y</a:t>
            </a:r>
            <a:r>
              <a:rPr lang="en-US" dirty="0"/>
              <a:t>)=1, 0 ≤ t ≤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3100" y="1129588"/>
                <a:ext cx="10680700" cy="5728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E((Y-</a:t>
                </a:r>
                <a:r>
                  <a:rPr lang="el-GR" dirty="0" smtClean="0">
                    <a:latin typeface="Calibri" panose="020F0502020204030204" pitchFamily="34" charset="0"/>
                  </a:rPr>
                  <a:t>μ</a:t>
                </a:r>
                <a:r>
                  <a:rPr lang="en-US" dirty="0" smtClean="0">
                    <a:latin typeface="Calibri" panose="020F0502020204030204" pitchFamily="34" charset="0"/>
                  </a:rPr>
                  <a:t>)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4</a:t>
                </a:r>
                <a:r>
                  <a:rPr lang="en-US" dirty="0" smtClean="0"/>
                  <a:t>)</a:t>
                </a:r>
                <a:r>
                  <a:rPr lang="el-GR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−0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libri" panose="020F0502020204030204" pitchFamily="34" charset="0"/>
                          </a:rPr>
                          <m:t>.5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="0" i="0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err="1"/>
                  <a:t>dt</a:t>
                </a:r>
                <a:r>
                  <a:rPr lang="en-US" dirty="0"/>
                  <a:t> = (1/</a:t>
                </a:r>
                <a:r>
                  <a:rPr lang="en-US" dirty="0" smtClean="0"/>
                  <a:t>5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−0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</a:rPr>
                      <m:t>.5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 = </a:t>
                </a:r>
                <a:r>
                  <a:rPr lang="en-US" dirty="0" smtClean="0"/>
                  <a:t>1/80</a:t>
                </a:r>
              </a:p>
              <a:p>
                <a:pPr marL="0" indent="0">
                  <a:buNone/>
                </a:pPr>
                <a:r>
                  <a:rPr lang="en-US" dirty="0" smtClean="0"/>
                  <a:t> Hence</a:t>
                </a:r>
                <a:r>
                  <a:rPr lang="en-US" dirty="0"/>
                  <a:t>, </a:t>
                </a:r>
                <a:r>
                  <a:rPr lang="el-GR" i="1" dirty="0"/>
                  <a:t>γ</a:t>
                </a:r>
                <a:r>
                  <a:rPr lang="el-GR" baseline="-25000" dirty="0"/>
                  <a:t>2</a:t>
                </a:r>
                <a:r>
                  <a:rPr lang="el-GR" dirty="0"/>
                  <a:t> = </a:t>
                </a:r>
                <a:r>
                  <a:rPr lang="en-US" i="1" dirty="0"/>
                  <a:t>E</a:t>
                </a:r>
                <a:r>
                  <a:rPr lang="en-US" dirty="0" smtClean="0"/>
                  <a:t>[</a:t>
                </a:r>
                <a:r>
                  <a:rPr lang="en-US" i="1" dirty="0" smtClean="0"/>
                  <a:t>(Y </a:t>
                </a:r>
                <a:r>
                  <a:rPr lang="en-US" dirty="0"/>
                  <a:t>−</a:t>
                </a:r>
                <a:r>
                  <a:rPr lang="el-GR" i="1" dirty="0"/>
                  <a:t>μ)</a:t>
                </a:r>
                <a:r>
                  <a:rPr lang="el-GR" baseline="30000" dirty="0"/>
                  <a:t>4</a:t>
                </a:r>
                <a:r>
                  <a:rPr lang="el-GR" dirty="0"/>
                  <a:t>]</a:t>
                </a:r>
                <a:r>
                  <a:rPr lang="en-US" dirty="0"/>
                  <a:t>/</a:t>
                </a:r>
                <a:r>
                  <a:rPr lang="el-GR" i="1" dirty="0"/>
                  <a:t>σ</a:t>
                </a:r>
                <a:r>
                  <a:rPr lang="el-GR" baseline="30000" dirty="0"/>
                  <a:t>4</a:t>
                </a:r>
                <a:r>
                  <a:rPr lang="en-US" dirty="0"/>
                  <a:t>−</a:t>
                </a:r>
                <a:r>
                  <a:rPr lang="en-US" dirty="0" smtClean="0"/>
                  <a:t>3 = (1/80)/(1/12)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−3 = (9/5)−3 = −1.2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100" y="1129588"/>
                <a:ext cx="10680700" cy="5728411"/>
              </a:xfrm>
              <a:blipFill rotWithShape="0">
                <a:blip r:embed="rId2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1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0"/>
            <a:ext cx="112903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examples of distributions </a:t>
            </a:r>
            <a:r>
              <a:rPr lang="en-US" dirty="0" smtClean="0"/>
              <a:t>w/ </a:t>
            </a:r>
            <a:r>
              <a:rPr lang="en-US" dirty="0"/>
              <a:t>significant Kurtosis: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129588"/>
            <a:ext cx="10680700" cy="5728411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       Semicircle</a:t>
            </a:r>
            <a:r>
              <a:rPr lang="en-US" dirty="0"/>
              <a:t>: </a:t>
            </a:r>
            <a:r>
              <a:rPr lang="el-GR" i="1" dirty="0" smtClean="0"/>
              <a:t>γ</a:t>
            </a:r>
            <a:r>
              <a:rPr lang="el-GR" baseline="-25000" dirty="0" smtClean="0"/>
              <a:t>2</a:t>
            </a:r>
            <a:r>
              <a:rPr lang="el-GR" dirty="0" smtClean="0"/>
              <a:t> =</a:t>
            </a:r>
            <a:r>
              <a:rPr lang="en-US" dirty="0" smtClean="0"/>
              <a:t> −1				</a:t>
            </a:r>
            <a:r>
              <a:rPr lang="en-US" dirty="0"/>
              <a:t> </a:t>
            </a:r>
            <a:r>
              <a:rPr lang="en-US" dirty="0" smtClean="0"/>
              <a:t>        Laplace: </a:t>
            </a:r>
            <a:r>
              <a:rPr lang="el-GR" i="1" dirty="0"/>
              <a:t>γ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dirty="0" smtClean="0"/>
              <a:t>=</a:t>
            </a:r>
            <a:r>
              <a:rPr lang="en-US" dirty="0" smtClean="0"/>
              <a:t> 3</a:t>
            </a:r>
            <a:endParaRPr lang="en-US" baseline="30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4" descr="http://upload.wikimedia.org/wikipedia/commons/thumb/6/66/WignerS_distribution_PDF.svg/650px-WignerS_distribution_PDF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7744"/>
            <a:ext cx="5376451" cy="33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robability density plots of Laplace distrib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33" y="1796692"/>
            <a:ext cx="6054868" cy="35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5751933"/>
            <a:ext cx="1170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ll the distributions within each diagram have the same kurtosis, demonstrating that when we divide by </a:t>
            </a:r>
            <a:r>
              <a:rPr lang="en-US" sz="2400" dirty="0" smtClean="0">
                <a:sym typeface="Symbol" panose="05050102010706020507" pitchFamily="18" charset="2"/>
              </a:rPr>
              <a:t></a:t>
            </a:r>
            <a:r>
              <a:rPr lang="en-US" sz="2400" baseline="30000" dirty="0" smtClean="0">
                <a:sym typeface="Symbol" panose="05050102010706020507" pitchFamily="18" charset="2"/>
              </a:rPr>
              <a:t>4</a:t>
            </a:r>
            <a:r>
              <a:rPr lang="en-US" sz="2400" dirty="0" smtClean="0">
                <a:sym typeface="Symbol" panose="05050102010706020507" pitchFamily="18" charset="2"/>
              </a:rPr>
              <a:t>, we eliminate any affect of </a:t>
            </a:r>
            <a:r>
              <a:rPr lang="en-US" sz="2400" dirty="0" smtClean="0"/>
              <a:t>scaling from </a:t>
            </a:r>
            <a:r>
              <a:rPr lang="en-US" sz="2400" i="1" dirty="0" smtClean="0"/>
              <a:t>γ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9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variance?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is a measure of dispersion or variation, the extent </a:t>
            </a:r>
            <a:r>
              <a:rPr lang="en-US" dirty="0"/>
              <a:t>to which </a:t>
            </a:r>
            <a:r>
              <a:rPr lang="en-US" dirty="0" smtClean="0"/>
              <a:t>values </a:t>
            </a:r>
            <a:r>
              <a:rPr lang="en-US" dirty="0"/>
              <a:t>are spread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Let’s look at 2 very simple examples:</a:t>
            </a:r>
          </a:p>
          <a:p>
            <a:pPr marL="0" indent="0">
              <a:buNone/>
            </a:pPr>
            <a:r>
              <a:rPr lang="en-US" b="1" dirty="0" smtClean="0"/>
              <a:t>   X				        Y	</a:t>
            </a:r>
          </a:p>
          <a:p>
            <a:endParaRPr lang="en-US" b="1" dirty="0"/>
          </a:p>
          <a:p>
            <a:r>
              <a:rPr lang="en-US" dirty="0" smtClean="0"/>
              <a:t>Both 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US" baseline="-25000" dirty="0" smtClean="0"/>
              <a:t>X</a:t>
            </a:r>
            <a:r>
              <a:rPr lang="en-US" dirty="0" smtClean="0"/>
              <a:t> and 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US" baseline="-25000" dirty="0" smtClean="0"/>
              <a:t>Y</a:t>
            </a:r>
            <a:r>
              <a:rPr lang="en-US" dirty="0" smtClean="0"/>
              <a:t> are both 0.</a:t>
            </a:r>
          </a:p>
          <a:p>
            <a:pPr lvl="1"/>
            <a:r>
              <a:rPr lang="en-US" dirty="0" smtClean="0"/>
              <a:t>For X, any outcome will be 1 unit from the mean.</a:t>
            </a:r>
          </a:p>
          <a:p>
            <a:pPr lvl="1"/>
            <a:r>
              <a:rPr lang="en-US" dirty="0" smtClean="0"/>
              <a:t>For Y, any outcome will be 1000 units from the mean. </a:t>
            </a:r>
          </a:p>
          <a:p>
            <a:pPr marL="457200" lvl="1" indent="0">
              <a:buNone/>
            </a:pPr>
            <a:r>
              <a:rPr lang="en-US" dirty="0" smtClean="0"/>
              <a:t>Clearly, the Y has a much larger variance.</a:t>
            </a:r>
          </a:p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85653"/>
              </p:ext>
            </p:extLst>
          </p:nvPr>
        </p:nvGraphicFramePr>
        <p:xfrm>
          <a:off x="1500970" y="3254683"/>
          <a:ext cx="2661597" cy="1035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Worksheet" r:id="rId3" imgW="1028745" imgH="400042" progId="Excel.Sheet.12">
                  <p:embed/>
                </p:oleObj>
              </mc:Choice>
              <mc:Fallback>
                <p:oleObj name="Worksheet" r:id="rId3" imgW="1028745" imgH="4000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0970" y="3254683"/>
                        <a:ext cx="2661597" cy="1035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02754"/>
              </p:ext>
            </p:extLst>
          </p:nvPr>
        </p:nvGraphicFramePr>
        <p:xfrm>
          <a:off x="5581650" y="3254682"/>
          <a:ext cx="2661600" cy="103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Worksheet" r:id="rId5" imgW="1028745" imgH="400042" progId="Excel.Sheet.12">
                  <p:embed/>
                </p:oleObj>
              </mc:Choice>
              <mc:Fallback>
                <p:oleObj name="Worksheet" r:id="rId5" imgW="1028745" imgH="4000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1650" y="3254682"/>
                        <a:ext cx="2661600" cy="103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84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e/e6/Standard_symmetric_pdf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10012" r="12710"/>
          <a:stretch/>
        </p:blipFill>
        <p:spPr bwMode="auto">
          <a:xfrm>
            <a:off x="4395480" y="0"/>
            <a:ext cx="7463144" cy="67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87000" y="-71437"/>
            <a:ext cx="1457325" cy="1207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upload.wikimedia.org/wikipedia/commons/e/e6/Standard_symmetric_pdf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2957" r="5241" b="76220"/>
          <a:stretch/>
        </p:blipFill>
        <p:spPr bwMode="auto">
          <a:xfrm>
            <a:off x="466725" y="2843211"/>
            <a:ext cx="3700463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1020425" cy="928687"/>
          </a:xfrm>
        </p:spPr>
        <p:txBody>
          <a:bodyPr>
            <a:normAutofit/>
          </a:bodyPr>
          <a:lstStyle/>
          <a:p>
            <a:r>
              <a:rPr lang="en-US" dirty="0"/>
              <a:t>Kurtosis </a:t>
            </a:r>
            <a:r>
              <a:rPr lang="en-US" dirty="0" smtClean="0"/>
              <a:t>for distributions</a:t>
            </a:r>
            <a:r>
              <a:rPr lang="en-US" dirty="0"/>
              <a:t> </a:t>
            </a:r>
            <a:r>
              <a:rPr lang="en-US" dirty="0" smtClean="0"/>
              <a:t>with finite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29" y="1135856"/>
            <a:ext cx="3638552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&gt;0 if highly peaked</a:t>
            </a:r>
          </a:p>
          <a:p>
            <a:r>
              <a:rPr lang="en-US" dirty="0" smtClean="0"/>
              <a:t>&lt;0 if has shoulders</a:t>
            </a:r>
          </a:p>
          <a:p>
            <a:pPr marL="0" indent="0">
              <a:buNone/>
            </a:pPr>
            <a:r>
              <a:rPr lang="en-US" dirty="0" smtClean="0"/>
              <a:t>(part of distribution about one </a:t>
            </a:r>
            <a:r>
              <a:rPr lang="en-US" dirty="0" smtClean="0">
                <a:sym typeface="Symbol" panose="05050102010706020507" pitchFamily="18" charset="2"/>
              </a:rPr>
              <a:t> </a:t>
            </a:r>
            <a:r>
              <a:rPr lang="en-US" dirty="0" smtClean="0"/>
              <a:t>from mean)</a:t>
            </a:r>
          </a:p>
        </p:txBody>
      </p:sp>
    </p:spTree>
    <p:extLst>
      <p:ext uri="{BB962C8B-B14F-4D97-AF65-F5344CB8AC3E}">
        <p14:creationId xmlns:p14="http://schemas.microsoft.com/office/powerpoint/2010/main" val="207897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09" y="460796"/>
            <a:ext cx="10905497" cy="3992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481" y="4749421"/>
            <a:ext cx="1006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X and Y from the previous example, </a:t>
            </a:r>
            <a:r>
              <a:rPr lang="en-US" sz="2800" dirty="0" err="1" smtClean="0"/>
              <a:t>Var</a:t>
            </a:r>
            <a:r>
              <a:rPr lang="en-US" sz="2800" dirty="0" smtClean="0"/>
              <a:t>(X)=1</a:t>
            </a:r>
            <a:r>
              <a:rPr lang="en-US" sz="2800" baseline="30000" dirty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/>
              <a:t>Var</a:t>
            </a:r>
            <a:r>
              <a:rPr lang="en-US" sz="2800" dirty="0" smtClean="0"/>
              <a:t>(Y)=1000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345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25563"/>
                <a:ext cx="10666864" cy="4351338"/>
              </a:xfrm>
            </p:spPr>
            <p:txBody>
              <a:bodyPr/>
              <a:lstStyle/>
              <a:p>
                <a:r>
                  <a:rPr lang="en-US" dirty="0" smtClean="0"/>
                  <a:t>Unfortunately, variance does not have same units as random variable.</a:t>
                </a:r>
              </a:p>
              <a:p>
                <a:r>
                  <a:rPr lang="en-US" dirty="0" smtClean="0"/>
                  <a:t>So we define </a:t>
                </a:r>
                <a:r>
                  <a:rPr lang="en-US" dirty="0" smtClean="0">
                    <a:sym typeface="Symbol" panose="05050102010706020507" pitchFamily="18" charset="2"/>
                  </a:rPr>
                  <a:t> </a:t>
                </a:r>
                <a:r>
                  <a:rPr lang="en-US" dirty="0" smtClean="0"/>
                  <a:t>(Greek letter “sigma”) = </a:t>
                </a:r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(X)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For the previous examples, </a:t>
                </a:r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en-US" baseline="-25000" dirty="0"/>
                  <a:t>X</a:t>
                </a:r>
                <a:r>
                  <a:rPr lang="en-US" dirty="0"/>
                  <a:t> = </a:t>
                </a:r>
                <a:r>
                  <a:rPr lang="en-US" dirty="0" smtClean="0"/>
                  <a:t>1 and </a:t>
                </a: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1000.</a:t>
                </a:r>
              </a:p>
              <a:p>
                <a:r>
                  <a:rPr lang="en-US" dirty="0" smtClean="0"/>
                  <a:t>Intuitively, you can think of the standard deviation as: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 random outcome will on average be </a:t>
                </a:r>
                <a:r>
                  <a:rPr lang="en-US" dirty="0" smtClean="0">
                    <a:sym typeface="Symbol" panose="05050102010706020507" pitchFamily="18" charset="2"/>
                  </a:rPr>
                  <a:t> units from the mean.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25563"/>
                <a:ext cx="10666864" cy="4351338"/>
              </a:xfrm>
              <a:blipFill rotWithShape="0">
                <a:blip r:embed="rId2"/>
                <a:stretch>
                  <a:fillRect l="-9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85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The </a:t>
            </a:r>
            <a:r>
              <a:rPr lang="en-US" dirty="0">
                <a:sym typeface="Symbol" panose="05050102010706020507" pitchFamily="18" charset="2"/>
              </a:rPr>
              <a:t>notion </a:t>
            </a:r>
            <a:r>
              <a:rPr lang="en-US" dirty="0" smtClean="0">
                <a:sym typeface="Symbol" panose="05050102010706020507" pitchFamily="18" charset="2"/>
              </a:rPr>
              <a:t>of “average distance from the mean” introduced in the previous slide is not </a:t>
            </a:r>
            <a:r>
              <a:rPr lang="en-US" dirty="0">
                <a:sym typeface="Symbol" panose="05050102010706020507" pitchFamily="18" charset="2"/>
              </a:rPr>
              <a:t>quite correct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A more precise notion is: put weights on the shaft as before and spin around the fulcrum, then the resistance to a change in the speed of rotation, the </a:t>
            </a:r>
            <a:r>
              <a:rPr lang="en-US" b="1" dirty="0">
                <a:sym typeface="Symbol" panose="05050102010706020507" pitchFamily="18" charset="2"/>
              </a:rPr>
              <a:t>moment of inertia, </a:t>
            </a:r>
            <a:r>
              <a:rPr lang="en-US" dirty="0">
                <a:sym typeface="Symbol" panose="05050102010706020507" pitchFamily="18" charset="2"/>
              </a:rPr>
              <a:t>is </a:t>
            </a:r>
            <a:r>
              <a:rPr lang="en-US" dirty="0" smtClean="0">
                <a:sym typeface="Symbol" panose="05050102010706020507" pitchFamily="18" charset="2"/>
              </a:rPr>
              <a:t>the same as </a:t>
            </a:r>
            <a:r>
              <a:rPr lang="en-US" dirty="0">
                <a:sym typeface="Symbol" panose="05050102010706020507" pitchFamily="18" charset="2"/>
              </a:rPr>
              <a:t>the variance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</a:p>
          <a:p>
            <a:pPr lvl="3"/>
            <a:endParaRPr lang="en-US" dirty="0" smtClean="0"/>
          </a:p>
          <a:p>
            <a:pPr marL="53975" lvl="3" indent="0">
              <a:buNone/>
            </a:pPr>
            <a:r>
              <a:rPr lang="en-US" sz="2800" dirty="0" smtClean="0"/>
              <a:t>I =                 =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745"/>
          <a:stretch/>
        </p:blipFill>
        <p:spPr>
          <a:xfrm>
            <a:off x="4901177" y="4240308"/>
            <a:ext cx="6702443" cy="2282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30" y="4120801"/>
            <a:ext cx="1283183" cy="89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33" y="4240308"/>
            <a:ext cx="2636879" cy="6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3.6.1 (computational formula)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the definition for variance is hardly ever used. </a:t>
            </a:r>
          </a:p>
          <a:p>
            <a:r>
              <a:rPr lang="en-US" dirty="0" smtClean="0"/>
              <a:t>Instead, it is calculated using: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06" y="2895630"/>
            <a:ext cx="4934736" cy="9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Binomial (replacement) </a:t>
            </a:r>
            <a:br>
              <a:rPr lang="en-US" dirty="0" smtClean="0"/>
            </a:br>
            <a:r>
              <a:rPr lang="en-US" dirty="0" smtClean="0"/>
              <a:t>vs </a:t>
            </a:r>
            <a:br>
              <a:rPr lang="en-US" dirty="0" smtClean="0"/>
            </a:br>
            <a:r>
              <a:rPr lang="en-US" dirty="0" smtClean="0"/>
              <a:t>Hypergeometric (non replacement)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urn with r red chips and w white chips, and n selections, we saw that that expectation for the number of red chips selected is </a:t>
            </a:r>
            <a:r>
              <a:rPr lang="en-US" dirty="0" err="1" smtClean="0"/>
              <a:t>nr</a:t>
            </a:r>
            <a:r>
              <a:rPr lang="en-US" dirty="0" smtClean="0"/>
              <a:t>/(</a:t>
            </a:r>
            <a:r>
              <a:rPr lang="en-US" dirty="0" err="1" smtClean="0"/>
              <a:t>r+w</a:t>
            </a:r>
            <a:r>
              <a:rPr lang="en-US" dirty="0" smtClean="0"/>
              <a:t>) regardless of replacement. For example if there are 3 red and 7 white and 5 chips are selected, then on average, 5*3/(3+7)=1.5 red chips will be selected.</a:t>
            </a:r>
          </a:p>
          <a:p>
            <a:r>
              <a:rPr lang="en-US" dirty="0" smtClean="0"/>
              <a:t>Before doing the calculations, do you think the variance will be the same for the 2 distributions? If not, which one will be bigger?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8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Y=</a:t>
            </a:r>
            <a:r>
              <a:rPr lang="en-US" dirty="0" err="1" smtClean="0"/>
              <a:t>aX+b</a:t>
            </a:r>
            <a:r>
              <a:rPr lang="en-US" dirty="0" smtClean="0"/>
              <a:t>, </a:t>
            </a:r>
            <a:r>
              <a:rPr lang="en-US" dirty="0" err="1" smtClean="0"/>
              <a:t>Var</a:t>
            </a:r>
            <a:r>
              <a:rPr lang="en-US" dirty="0" smtClean="0"/>
              <a:t>(Y)=a</a:t>
            </a:r>
            <a:r>
              <a:rPr lang="en-US" baseline="30000" dirty="0" smtClean="0"/>
              <a:t>2</a:t>
            </a:r>
            <a:r>
              <a:rPr lang="en-US" dirty="0" smtClean="0"/>
              <a:t>*</a:t>
            </a:r>
            <a:r>
              <a:rPr lang="en-US" dirty="0" err="1" smtClean="0"/>
              <a:t>Var</a:t>
            </a:r>
            <a:r>
              <a:rPr lang="en-US" dirty="0" smtClean="0"/>
              <a:t>(X)</a:t>
            </a:r>
          </a:p>
          <a:p>
            <a:pPr marL="0" indent="0">
              <a:buNone/>
            </a:pPr>
            <a:r>
              <a:rPr lang="en-US" dirty="0" smtClean="0"/>
              <a:t>[in other words, variance is affected by scaling but not by shifting]</a:t>
            </a:r>
          </a:p>
          <a:p>
            <a:r>
              <a:rPr lang="en-US" dirty="0" smtClean="0"/>
              <a:t>IN THE CASE OF INDEPENDENCE:</a:t>
            </a:r>
          </a:p>
          <a:p>
            <a:pPr marL="0" indent="0">
              <a:buNone/>
            </a:pPr>
            <a:r>
              <a:rPr lang="en-US" dirty="0" smtClean="0"/>
              <a:t>V(X+Y)=V(X)+V(Y) [and this extends to multiple summands as well]</a:t>
            </a:r>
          </a:p>
        </p:txBody>
      </p:sp>
    </p:spTree>
    <p:extLst>
      <p:ext uri="{BB962C8B-B14F-4D97-AF65-F5344CB8AC3E}">
        <p14:creationId xmlns:p14="http://schemas.microsoft.com/office/powerpoint/2010/main" val="177465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binomial vs. hypergeometric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determine the variance for one trial. </a:t>
                </a:r>
                <a:r>
                  <a:rPr lang="en-US" dirty="0" smtClean="0"/>
                  <a:t>X </a:t>
                </a:r>
                <a:r>
                  <a:rPr lang="en-US" dirty="0"/>
                  <a:t>and X</a:t>
                </a:r>
                <a:r>
                  <a:rPr lang="en-US" baseline="30000" dirty="0"/>
                  <a:t>2</a:t>
                </a:r>
                <a:r>
                  <a:rPr lang="en-US" dirty="0"/>
                  <a:t> are identical as distributions, hence  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(X</a:t>
                </a:r>
                <a:r>
                  <a:rPr lang="en-US" dirty="0"/>
                  <a:t>)=E(X</a:t>
                </a:r>
                <a:r>
                  <a:rPr lang="en-US" baseline="30000" dirty="0"/>
                  <a:t>2</a:t>
                </a:r>
                <a:r>
                  <a:rPr lang="en-US" dirty="0"/>
                  <a:t>)-</a:t>
                </a:r>
                <a:r>
                  <a:rPr lang="el-GR" dirty="0">
                    <a:latin typeface="Calibri" panose="020F0502020204030204" pitchFamily="34" charset="0"/>
                  </a:rPr>
                  <a:t>μ</a:t>
                </a:r>
                <a:r>
                  <a:rPr lang="en-US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</a:rPr>
                  <a:t>= </a:t>
                </a:r>
                <a:r>
                  <a:rPr lang="el-GR" dirty="0">
                    <a:latin typeface="Calibri" panose="020F0502020204030204" pitchFamily="34" charset="0"/>
                  </a:rPr>
                  <a:t>μ</a:t>
                </a:r>
                <a:r>
                  <a:rPr lang="en-US" dirty="0">
                    <a:latin typeface="Calibri" panose="020F0502020204030204" pitchFamily="34" charset="0"/>
                  </a:rPr>
                  <a:t>-</a:t>
                </a:r>
                <a:r>
                  <a:rPr lang="el-GR" dirty="0">
                    <a:latin typeface="Calibri" panose="020F0502020204030204" pitchFamily="34" charset="0"/>
                  </a:rPr>
                  <a:t>μ</a:t>
                </a:r>
                <a:r>
                  <a:rPr lang="en-US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</a:rPr>
                  <a:t>=p-p</a:t>
                </a:r>
                <a:r>
                  <a:rPr lang="en-US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</a:rPr>
                  <a:t>=p(1-p)=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pq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dirty="0">
                    <a:latin typeface="Calibri" panose="020F0502020204030204" pitchFamily="34" charset="0"/>
                  </a:rPr>
                  <a:t>In the case of the urn, we </a:t>
                </a:r>
                <a:r>
                  <a:rPr lang="en-US" dirty="0" smtClean="0">
                    <a:latin typeface="Calibri" panose="020F0502020204030204" pitchFamily="34" charset="0"/>
                  </a:rPr>
                  <a:t>get 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Binomial (but NOT hypergeometric) is a sum of independent trials, so we can use the last property from the previous slide to get that for n trials, the variance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𝑟𝑤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(or in general </a:t>
                </a:r>
                <a:r>
                  <a:rPr lang="en-US" dirty="0" err="1" smtClean="0"/>
                  <a:t>npq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:r>
                  <a:rPr lang="en-US" dirty="0"/>
                  <a:t>n=5, </a:t>
                </a:r>
                <a:r>
                  <a:rPr lang="en-US" dirty="0" smtClean="0"/>
                  <a:t>r=3 and w=7, then W =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+…+X</a:t>
                </a:r>
                <a:r>
                  <a:rPr lang="en-US" baseline="-25000" dirty="0" smtClean="0"/>
                  <a:t>5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(W)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5∗3∗7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3+7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1.05</a:t>
                </a:r>
                <a:endParaRPr lang="en-US" baseline="-25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0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747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Worksheet</vt:lpstr>
      <vt:lpstr>MAT 2572 Probability w/Statistics, Halleck</vt:lpstr>
      <vt:lpstr>What is variance?</vt:lpstr>
      <vt:lpstr>PowerPoint Presentation</vt:lpstr>
      <vt:lpstr>Standard deviation</vt:lpstr>
      <vt:lpstr>Interpretation of variance</vt:lpstr>
      <vt:lpstr>Theorem 3.6.1 (computational formula)</vt:lpstr>
      <vt:lpstr>Binomial (replacement)  vs  Hypergeometric (non replacement)</vt:lpstr>
      <vt:lpstr>Variance properties</vt:lpstr>
      <vt:lpstr>Returning to binomial vs. hypergeometric</vt:lpstr>
      <vt:lpstr>binomial vs. hypergeometric (cont.)</vt:lpstr>
      <vt:lpstr>1st continuous example (uniform)</vt:lpstr>
      <vt:lpstr>2nd Continuous example:</vt:lpstr>
      <vt:lpstr>Higher Moments</vt:lpstr>
      <vt:lpstr>PowerPoint Presentation</vt:lpstr>
      <vt:lpstr>More advanced moments</vt:lpstr>
      <vt:lpstr>Another negatively skewed example</vt:lpstr>
      <vt:lpstr>More advanced moments (cont.)</vt:lpstr>
      <vt:lpstr>Kurtosis for uniform distribution: f(y)=1, 0 ≤ t ≤ 1</vt:lpstr>
      <vt:lpstr>More examples of distributions w/ significant Kurtosis: </vt:lpstr>
      <vt:lpstr>Kurtosis for distributions with finite support</vt:lpstr>
    </vt:vector>
  </TitlesOfParts>
  <Company>Next Step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2572 Probability w/Statistics, Halleck</dc:title>
  <dc:creator>Next Step</dc:creator>
  <cp:lastModifiedBy>Next Step</cp:lastModifiedBy>
  <cp:revision>230</cp:revision>
  <dcterms:created xsi:type="dcterms:W3CDTF">2016-02-07T14:58:38Z</dcterms:created>
  <dcterms:modified xsi:type="dcterms:W3CDTF">2016-03-21T12:55:25Z</dcterms:modified>
</cp:coreProperties>
</file>