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68" r:id="rId5"/>
    <p:sldId id="269" r:id="rId6"/>
    <p:sldId id="270" r:id="rId7"/>
    <p:sldId id="271" r:id="rId8"/>
    <p:sldId id="272" r:id="rId9"/>
    <p:sldId id="273" r:id="rId10"/>
    <p:sldId id="275" r:id="rId11"/>
    <p:sldId id="274"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 id="291"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9A49C25-01FB-4260-B87D-64DA4BEB479C}">
          <p14:sldIdLst>
            <p14:sldId id="256"/>
            <p14:sldId id="266"/>
            <p14:sldId id="267"/>
            <p14:sldId id="268"/>
            <p14:sldId id="269"/>
            <p14:sldId id="270"/>
            <p14:sldId id="271"/>
            <p14:sldId id="272"/>
            <p14:sldId id="273"/>
            <p14:sldId id="275"/>
            <p14:sldId id="274"/>
            <p14:sldId id="276"/>
            <p14:sldId id="277"/>
            <p14:sldId id="278"/>
            <p14:sldId id="279"/>
            <p14:sldId id="280"/>
            <p14:sldId id="281"/>
            <p14:sldId id="282"/>
            <p14:sldId id="283"/>
            <p14:sldId id="284"/>
            <p14:sldId id="285"/>
            <p14:sldId id="286"/>
            <p14:sldId id="287"/>
            <p14:sldId id="288"/>
            <p14:sldId id="289"/>
            <p14:sldId id="290"/>
            <p14:sldId id="29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4" autoAdjust="0"/>
    <p:restoredTop sz="94660"/>
  </p:normalViewPr>
  <p:slideViewPr>
    <p:cSldViewPr snapToGrid="0">
      <p:cViewPr varScale="1">
        <p:scale>
          <a:sx n="70" d="100"/>
          <a:sy n="70" d="100"/>
        </p:scale>
        <p:origin x="58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E36F16-E789-44A7-8F64-5EB4E6672186}" type="datetimeFigureOut">
              <a:rPr lang="en-US" smtClean="0"/>
              <a:t>3/12/2016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7AA8A-642B-49F9-AE46-20BD48ABB6C3}" type="slidenum">
              <a:rPr lang="en-US" smtClean="0"/>
              <a:t>‹#›</a:t>
            </a:fld>
            <a:endParaRPr lang="en-US"/>
          </a:p>
        </p:txBody>
      </p:sp>
    </p:spTree>
    <p:extLst>
      <p:ext uri="{BB962C8B-B14F-4D97-AF65-F5344CB8AC3E}">
        <p14:creationId xmlns:p14="http://schemas.microsoft.com/office/powerpoint/2010/main" val="2799736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36F16-E789-44A7-8F64-5EB4E6672186}" type="datetimeFigureOut">
              <a:rPr lang="en-US" smtClean="0"/>
              <a:t>3/12/2016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7AA8A-642B-49F9-AE46-20BD48ABB6C3}" type="slidenum">
              <a:rPr lang="en-US" smtClean="0"/>
              <a:t>‹#›</a:t>
            </a:fld>
            <a:endParaRPr lang="en-US"/>
          </a:p>
        </p:txBody>
      </p:sp>
    </p:spTree>
    <p:extLst>
      <p:ext uri="{BB962C8B-B14F-4D97-AF65-F5344CB8AC3E}">
        <p14:creationId xmlns:p14="http://schemas.microsoft.com/office/powerpoint/2010/main" val="1692561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36F16-E789-44A7-8F64-5EB4E6672186}" type="datetimeFigureOut">
              <a:rPr lang="en-US" smtClean="0"/>
              <a:t>3/12/2016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7AA8A-642B-49F9-AE46-20BD48ABB6C3}" type="slidenum">
              <a:rPr lang="en-US" smtClean="0"/>
              <a:t>‹#›</a:t>
            </a:fld>
            <a:endParaRPr lang="en-US"/>
          </a:p>
        </p:txBody>
      </p:sp>
    </p:spTree>
    <p:extLst>
      <p:ext uri="{BB962C8B-B14F-4D97-AF65-F5344CB8AC3E}">
        <p14:creationId xmlns:p14="http://schemas.microsoft.com/office/powerpoint/2010/main" val="3157799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36F16-E789-44A7-8F64-5EB4E6672186}" type="datetimeFigureOut">
              <a:rPr lang="en-US" smtClean="0"/>
              <a:t>3/12/2016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7AA8A-642B-49F9-AE46-20BD48ABB6C3}" type="slidenum">
              <a:rPr lang="en-US" smtClean="0"/>
              <a:t>‹#›</a:t>
            </a:fld>
            <a:endParaRPr lang="en-US"/>
          </a:p>
        </p:txBody>
      </p:sp>
    </p:spTree>
    <p:extLst>
      <p:ext uri="{BB962C8B-B14F-4D97-AF65-F5344CB8AC3E}">
        <p14:creationId xmlns:p14="http://schemas.microsoft.com/office/powerpoint/2010/main" val="2237421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E36F16-E789-44A7-8F64-5EB4E6672186}" type="datetimeFigureOut">
              <a:rPr lang="en-US" smtClean="0"/>
              <a:t>3/12/2016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7AA8A-642B-49F9-AE46-20BD48ABB6C3}" type="slidenum">
              <a:rPr lang="en-US" smtClean="0"/>
              <a:t>‹#›</a:t>
            </a:fld>
            <a:endParaRPr lang="en-US"/>
          </a:p>
        </p:txBody>
      </p:sp>
    </p:spTree>
    <p:extLst>
      <p:ext uri="{BB962C8B-B14F-4D97-AF65-F5344CB8AC3E}">
        <p14:creationId xmlns:p14="http://schemas.microsoft.com/office/powerpoint/2010/main" val="3178907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E36F16-E789-44A7-8F64-5EB4E6672186}" type="datetimeFigureOut">
              <a:rPr lang="en-US" smtClean="0"/>
              <a:t>3/12/2016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57AA8A-642B-49F9-AE46-20BD48ABB6C3}" type="slidenum">
              <a:rPr lang="en-US" smtClean="0"/>
              <a:t>‹#›</a:t>
            </a:fld>
            <a:endParaRPr lang="en-US"/>
          </a:p>
        </p:txBody>
      </p:sp>
    </p:spTree>
    <p:extLst>
      <p:ext uri="{BB962C8B-B14F-4D97-AF65-F5344CB8AC3E}">
        <p14:creationId xmlns:p14="http://schemas.microsoft.com/office/powerpoint/2010/main" val="1395600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E36F16-E789-44A7-8F64-5EB4E6672186}" type="datetimeFigureOut">
              <a:rPr lang="en-US" smtClean="0"/>
              <a:t>3/12/2016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57AA8A-642B-49F9-AE46-20BD48ABB6C3}" type="slidenum">
              <a:rPr lang="en-US" smtClean="0"/>
              <a:t>‹#›</a:t>
            </a:fld>
            <a:endParaRPr lang="en-US"/>
          </a:p>
        </p:txBody>
      </p:sp>
    </p:spTree>
    <p:extLst>
      <p:ext uri="{BB962C8B-B14F-4D97-AF65-F5344CB8AC3E}">
        <p14:creationId xmlns:p14="http://schemas.microsoft.com/office/powerpoint/2010/main" val="1232755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E36F16-E789-44A7-8F64-5EB4E6672186}" type="datetimeFigureOut">
              <a:rPr lang="en-US" smtClean="0"/>
              <a:t>3/12/2016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57AA8A-642B-49F9-AE46-20BD48ABB6C3}" type="slidenum">
              <a:rPr lang="en-US" smtClean="0"/>
              <a:t>‹#›</a:t>
            </a:fld>
            <a:endParaRPr lang="en-US"/>
          </a:p>
        </p:txBody>
      </p:sp>
    </p:spTree>
    <p:extLst>
      <p:ext uri="{BB962C8B-B14F-4D97-AF65-F5344CB8AC3E}">
        <p14:creationId xmlns:p14="http://schemas.microsoft.com/office/powerpoint/2010/main" val="2645684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36F16-E789-44A7-8F64-5EB4E6672186}" type="datetimeFigureOut">
              <a:rPr lang="en-US" smtClean="0"/>
              <a:t>3/12/2016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57AA8A-642B-49F9-AE46-20BD48ABB6C3}" type="slidenum">
              <a:rPr lang="en-US" smtClean="0"/>
              <a:t>‹#›</a:t>
            </a:fld>
            <a:endParaRPr lang="en-US"/>
          </a:p>
        </p:txBody>
      </p:sp>
    </p:spTree>
    <p:extLst>
      <p:ext uri="{BB962C8B-B14F-4D97-AF65-F5344CB8AC3E}">
        <p14:creationId xmlns:p14="http://schemas.microsoft.com/office/powerpoint/2010/main" val="853045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36F16-E789-44A7-8F64-5EB4E6672186}" type="datetimeFigureOut">
              <a:rPr lang="en-US" smtClean="0"/>
              <a:t>3/12/2016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57AA8A-642B-49F9-AE46-20BD48ABB6C3}" type="slidenum">
              <a:rPr lang="en-US" smtClean="0"/>
              <a:t>‹#›</a:t>
            </a:fld>
            <a:endParaRPr lang="en-US"/>
          </a:p>
        </p:txBody>
      </p:sp>
    </p:spTree>
    <p:extLst>
      <p:ext uri="{BB962C8B-B14F-4D97-AF65-F5344CB8AC3E}">
        <p14:creationId xmlns:p14="http://schemas.microsoft.com/office/powerpoint/2010/main" val="1481767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36F16-E789-44A7-8F64-5EB4E6672186}" type="datetimeFigureOut">
              <a:rPr lang="en-US" smtClean="0"/>
              <a:t>3/12/2016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57AA8A-642B-49F9-AE46-20BD48ABB6C3}" type="slidenum">
              <a:rPr lang="en-US" smtClean="0"/>
              <a:t>‹#›</a:t>
            </a:fld>
            <a:endParaRPr lang="en-US"/>
          </a:p>
        </p:txBody>
      </p:sp>
    </p:spTree>
    <p:extLst>
      <p:ext uri="{BB962C8B-B14F-4D97-AF65-F5344CB8AC3E}">
        <p14:creationId xmlns:p14="http://schemas.microsoft.com/office/powerpoint/2010/main" val="1421741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E36F16-E789-44A7-8F64-5EB4E6672186}" type="datetimeFigureOut">
              <a:rPr lang="en-US" smtClean="0"/>
              <a:t>3/12/2016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57AA8A-642B-49F9-AE46-20BD48ABB6C3}" type="slidenum">
              <a:rPr lang="en-US" smtClean="0"/>
              <a:t>‹#›</a:t>
            </a:fld>
            <a:endParaRPr lang="en-US"/>
          </a:p>
        </p:txBody>
      </p:sp>
    </p:spTree>
    <p:extLst>
      <p:ext uri="{BB962C8B-B14F-4D97-AF65-F5344CB8AC3E}">
        <p14:creationId xmlns:p14="http://schemas.microsoft.com/office/powerpoint/2010/main" val="2848660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package" Target="../embeddings/Microsoft_Excel_Worksheet1.xlsx"/></Relationships>
</file>

<file path=ppt/slides/_rels/slide20.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20.emf"/></Relationships>
</file>

<file path=ppt/slides/_rels/slide25.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2.xml"/><Relationship Id="rId5" Type="http://schemas.openxmlformats.org/officeDocument/2006/relationships/image" Target="../media/image24.emf"/><Relationship Id="rId4" Type="http://schemas.openxmlformats.org/officeDocument/2006/relationships/image" Target="../media/image23.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package" Target="../embeddings/Microsoft_Excel_Worksheet2.xlsx"/></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3.emf"/><Relationship Id="rId5" Type="http://schemas.openxmlformats.org/officeDocument/2006/relationships/package" Target="../embeddings/Microsoft_Excel_Worksheet3.xlsx"/><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5.emf"/><Relationship Id="rId5" Type="http://schemas.openxmlformats.org/officeDocument/2006/relationships/image" Target="../media/image3.emf"/><Relationship Id="rId4" Type="http://schemas.openxmlformats.org/officeDocument/2006/relationships/package" Target="../embeddings/Microsoft_Excel_Worksheet4.xlsx"/></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MAT 2572 Probability w/Statistics, Halleck</a:t>
            </a:r>
            <a:endParaRPr lang="en-US" dirty="0"/>
          </a:p>
        </p:txBody>
      </p:sp>
      <p:sp>
        <p:nvSpPr>
          <p:cNvPr id="3" name="Subtitle 2"/>
          <p:cNvSpPr>
            <a:spLocks noGrp="1"/>
          </p:cNvSpPr>
          <p:nvPr>
            <p:ph type="subTitle" idx="1"/>
          </p:nvPr>
        </p:nvSpPr>
        <p:spPr/>
        <p:txBody>
          <a:bodyPr>
            <a:normAutofit/>
          </a:bodyPr>
          <a:lstStyle/>
          <a:p>
            <a:pPr algn="l"/>
            <a:r>
              <a:rPr lang="en-US" smtClean="0"/>
              <a:t>Day </a:t>
            </a:r>
            <a:r>
              <a:rPr lang="en-US" smtClean="0"/>
              <a:t>11 </a:t>
            </a:r>
            <a:r>
              <a:rPr lang="en-US" dirty="0" smtClean="0"/>
              <a:t>slides:</a:t>
            </a:r>
          </a:p>
          <a:p>
            <a:pPr marL="342900" indent="-342900" algn="l">
              <a:buFont typeface="Arial" panose="020B0604020202020204" pitchFamily="34" charset="0"/>
              <a:buChar char="•"/>
            </a:pPr>
            <a:r>
              <a:rPr lang="en-US" dirty="0"/>
              <a:t>3.5 Expected Values </a:t>
            </a:r>
          </a:p>
        </p:txBody>
      </p:sp>
    </p:spTree>
    <p:extLst>
      <p:ext uri="{BB962C8B-B14F-4D97-AF65-F5344CB8AC3E}">
        <p14:creationId xmlns:p14="http://schemas.microsoft.com/office/powerpoint/2010/main" val="3706755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99297" y="481442"/>
            <a:ext cx="9175774" cy="2616599"/>
          </a:xfrm>
          <a:prstGeom prst="rect">
            <a:avLst/>
          </a:prstGeom>
        </p:spPr>
      </p:pic>
      <p:sp>
        <p:nvSpPr>
          <p:cNvPr id="3" name="TextBox 2"/>
          <p:cNvSpPr txBox="1"/>
          <p:nvPr/>
        </p:nvSpPr>
        <p:spPr>
          <a:xfrm>
            <a:off x="982639" y="3643952"/>
            <a:ext cx="10304060" cy="1384995"/>
          </a:xfrm>
          <a:prstGeom prst="rect">
            <a:avLst/>
          </a:prstGeom>
          <a:noFill/>
        </p:spPr>
        <p:txBody>
          <a:bodyPr wrap="square" rtlCol="0">
            <a:spAutoFit/>
          </a:bodyPr>
          <a:lstStyle/>
          <a:p>
            <a:r>
              <a:rPr lang="en-US" sz="2800" dirty="0" smtClean="0"/>
              <a:t>Example: Suppose that you roll a die (E(X)=3.5), then double the value and subtract 1. On average, what will you get?</a:t>
            </a:r>
          </a:p>
          <a:p>
            <a:pPr algn="ctr"/>
            <a:r>
              <a:rPr lang="en-US" sz="2800" dirty="0" smtClean="0"/>
              <a:t>2(3.5)-1=6</a:t>
            </a:r>
            <a:endParaRPr lang="en-US" sz="2800" dirty="0"/>
          </a:p>
        </p:txBody>
      </p:sp>
    </p:spTree>
    <p:extLst>
      <p:ext uri="{BB962C8B-B14F-4D97-AF65-F5344CB8AC3E}">
        <p14:creationId xmlns:p14="http://schemas.microsoft.com/office/powerpoint/2010/main" val="2886530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a:stretch>
            <a:fillRect/>
          </a:stretch>
        </p:blipFill>
        <p:spPr>
          <a:xfrm>
            <a:off x="1637731" y="230378"/>
            <a:ext cx="8748215" cy="5987650"/>
          </a:xfrm>
          <a:prstGeom prst="rect">
            <a:avLst/>
          </a:prstGeom>
        </p:spPr>
      </p:pic>
    </p:spTree>
    <p:extLst>
      <p:ext uri="{BB962C8B-B14F-4D97-AF65-F5344CB8AC3E}">
        <p14:creationId xmlns:p14="http://schemas.microsoft.com/office/powerpoint/2010/main" val="2856886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307" y="365125"/>
            <a:ext cx="11491415" cy="1325563"/>
          </a:xfrm>
        </p:spPr>
        <p:txBody>
          <a:bodyPr/>
          <a:lstStyle/>
          <a:p>
            <a:r>
              <a:rPr lang="en-US" dirty="0" smtClean="0"/>
              <a:t>Example: Expectation for rolling 2 dice &amp; summing</a:t>
            </a:r>
            <a:endParaRPr lang="en-US" dirty="0"/>
          </a:p>
        </p:txBody>
      </p:sp>
      <p:sp>
        <p:nvSpPr>
          <p:cNvPr id="3" name="Content Placeholder 2"/>
          <p:cNvSpPr>
            <a:spLocks noGrp="1"/>
          </p:cNvSpPr>
          <p:nvPr>
            <p:ph idx="1"/>
          </p:nvPr>
        </p:nvSpPr>
        <p:spPr/>
        <p:txBody>
          <a:bodyPr/>
          <a:lstStyle/>
          <a:p>
            <a:pPr marL="0" indent="0">
              <a:buNone/>
            </a:pPr>
            <a:r>
              <a:rPr lang="en-US" dirty="0" smtClean="0"/>
              <a:t>On average, each die is 3.5, therefore, on average the sum will be:</a:t>
            </a:r>
          </a:p>
          <a:p>
            <a:pPr marL="0" indent="0">
              <a:buNone/>
            </a:pPr>
            <a:r>
              <a:rPr lang="en-US" dirty="0" smtClean="0"/>
              <a:t>E(X+Y)=E(X)+E(Y)=3.5+3.5=7</a:t>
            </a:r>
          </a:p>
          <a:p>
            <a:pPr marL="0" indent="0">
              <a:buNone/>
            </a:pPr>
            <a:r>
              <a:rPr lang="en-US" dirty="0" smtClean="0"/>
              <a:t>For n dice, the average sum will be n*3.5.</a:t>
            </a:r>
            <a:endParaRPr lang="en-US" dirty="0"/>
          </a:p>
        </p:txBody>
      </p:sp>
    </p:spTree>
    <p:extLst>
      <p:ext uri="{BB962C8B-B14F-4D97-AF65-F5344CB8AC3E}">
        <p14:creationId xmlns:p14="http://schemas.microsoft.com/office/powerpoint/2010/main" val="1368641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Expectation for binomial</a:t>
            </a:r>
            <a:endParaRPr lang="en-US" dirty="0"/>
          </a:p>
        </p:txBody>
      </p:sp>
      <p:sp>
        <p:nvSpPr>
          <p:cNvPr id="3" name="Content Placeholder 2"/>
          <p:cNvSpPr>
            <a:spLocks noGrp="1"/>
          </p:cNvSpPr>
          <p:nvPr>
            <p:ph idx="1"/>
          </p:nvPr>
        </p:nvSpPr>
        <p:spPr/>
        <p:txBody>
          <a:bodyPr/>
          <a:lstStyle/>
          <a:p>
            <a:r>
              <a:rPr lang="en-US" dirty="0" smtClean="0"/>
              <a:t>If you flip a fair coin, on average you will get ½ head.</a:t>
            </a:r>
          </a:p>
          <a:p>
            <a:r>
              <a:rPr lang="en-US" dirty="0" smtClean="0"/>
              <a:t>If you flip n fair coins, on average you will get n*</a:t>
            </a:r>
            <a:r>
              <a:rPr lang="en-US" dirty="0"/>
              <a:t> ½ </a:t>
            </a:r>
            <a:r>
              <a:rPr lang="en-US" dirty="0" smtClean="0"/>
              <a:t>heads</a:t>
            </a:r>
          </a:p>
          <a:p>
            <a:r>
              <a:rPr lang="en-US" dirty="0" smtClean="0"/>
              <a:t>If the coin is not fair, </a:t>
            </a:r>
          </a:p>
          <a:p>
            <a:pPr lvl="1"/>
            <a:r>
              <a:rPr lang="en-US" dirty="0" smtClean="0"/>
              <a:t>the average for one flip is p</a:t>
            </a:r>
          </a:p>
          <a:p>
            <a:pPr lvl="1"/>
            <a:r>
              <a:rPr lang="en-US" dirty="0"/>
              <a:t>the average for </a:t>
            </a:r>
            <a:r>
              <a:rPr lang="en-US" dirty="0" smtClean="0"/>
              <a:t>n flips </a:t>
            </a:r>
            <a:r>
              <a:rPr lang="en-US" dirty="0"/>
              <a:t>is </a:t>
            </a:r>
            <a:r>
              <a:rPr lang="en-US" dirty="0" smtClean="0"/>
              <a:t>np</a:t>
            </a:r>
          </a:p>
          <a:p>
            <a:r>
              <a:rPr lang="en-US" dirty="0" smtClean="0"/>
              <a:t>Example: suppose a coin has a 60% chance of being a head.</a:t>
            </a:r>
          </a:p>
          <a:p>
            <a:pPr marL="0" indent="0">
              <a:buNone/>
            </a:pPr>
            <a:r>
              <a:rPr lang="en-US" dirty="0" smtClean="0"/>
              <a:t>   If the coin is flipped 40 times, on average, you will see 24 heads.</a:t>
            </a:r>
          </a:p>
          <a:p>
            <a:pPr lvl="1"/>
            <a:endParaRPr lang="en-US" dirty="0" smtClean="0"/>
          </a:p>
          <a:p>
            <a:pPr marL="0" indent="0">
              <a:buNone/>
            </a:pPr>
            <a:endParaRPr lang="en-US" dirty="0"/>
          </a:p>
        </p:txBody>
      </p:sp>
    </p:spTree>
    <p:extLst>
      <p:ext uri="{BB962C8B-B14F-4D97-AF65-F5344CB8AC3E}">
        <p14:creationId xmlns:p14="http://schemas.microsoft.com/office/powerpoint/2010/main" val="3034319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Expectation for hypergeometric</a:t>
            </a:r>
            <a:endParaRPr lang="en-US" dirty="0"/>
          </a:p>
        </p:txBody>
      </p:sp>
      <p:sp>
        <p:nvSpPr>
          <p:cNvPr id="3" name="Content Placeholder 2"/>
          <p:cNvSpPr>
            <a:spLocks noGrp="1"/>
          </p:cNvSpPr>
          <p:nvPr>
            <p:ph idx="1"/>
          </p:nvPr>
        </p:nvSpPr>
        <p:spPr>
          <a:xfrm>
            <a:off x="838200" y="1825625"/>
            <a:ext cx="10515600" cy="4356811"/>
          </a:xfrm>
        </p:spPr>
        <p:txBody>
          <a:bodyPr>
            <a:normAutofit/>
          </a:bodyPr>
          <a:lstStyle/>
          <a:p>
            <a:r>
              <a:rPr lang="en-US" dirty="0"/>
              <a:t>An urn contains r red chips and w white chips, where r + w = N. Draw n chips from the urn one at a time without replacing any of the chips selected. </a:t>
            </a:r>
            <a:r>
              <a:rPr lang="en-US" dirty="0" smtClean="0"/>
              <a:t>Count the number of red </a:t>
            </a:r>
            <a:r>
              <a:rPr lang="en-US" dirty="0"/>
              <a:t>chips </a:t>
            </a:r>
            <a:r>
              <a:rPr lang="en-US" dirty="0" smtClean="0"/>
              <a:t>among </a:t>
            </a:r>
            <a:r>
              <a:rPr lang="en-US" dirty="0"/>
              <a:t>the n </a:t>
            </a:r>
            <a:r>
              <a:rPr lang="en-US" dirty="0" smtClean="0"/>
              <a:t>removed</a:t>
            </a:r>
            <a:r>
              <a:rPr lang="en-US" dirty="0"/>
              <a:t>.</a:t>
            </a:r>
          </a:p>
          <a:p>
            <a:r>
              <a:rPr lang="en-US" dirty="0" smtClean="0"/>
              <a:t>Suppose that n=1, then this is the binomial situation with p=r/N, so expectation is r/N.</a:t>
            </a:r>
          </a:p>
          <a:p>
            <a:r>
              <a:rPr lang="en-US" dirty="0" smtClean="0"/>
              <a:t>For an arbitrary n, we can think of the RV as a sum of RV’s, one corresponding to each chip removal. Using the addition rule, we get</a:t>
            </a:r>
          </a:p>
          <a:p>
            <a:r>
              <a:rPr lang="en-US" dirty="0" smtClean="0"/>
              <a:t>E(W)=E(X</a:t>
            </a:r>
            <a:r>
              <a:rPr lang="en-US" baseline="-25000" dirty="0" smtClean="0"/>
              <a:t>1</a:t>
            </a:r>
            <a:r>
              <a:rPr lang="en-US" dirty="0" smtClean="0"/>
              <a:t> + X</a:t>
            </a:r>
            <a:r>
              <a:rPr lang="en-US" baseline="-25000" dirty="0" smtClean="0"/>
              <a:t>2</a:t>
            </a:r>
            <a:r>
              <a:rPr lang="en-US" dirty="0" smtClean="0"/>
              <a:t> +…+ </a:t>
            </a:r>
            <a:r>
              <a:rPr lang="en-US" dirty="0" err="1" smtClean="0"/>
              <a:t>X</a:t>
            </a:r>
            <a:r>
              <a:rPr lang="en-US" baseline="-25000" dirty="0" err="1" smtClean="0"/>
              <a:t>n</a:t>
            </a:r>
            <a:r>
              <a:rPr lang="en-US" dirty="0" smtClean="0"/>
              <a:t>)= E(X</a:t>
            </a:r>
            <a:r>
              <a:rPr lang="en-US" baseline="-25000" dirty="0" smtClean="0"/>
              <a:t>1</a:t>
            </a:r>
            <a:r>
              <a:rPr lang="en-US" dirty="0" smtClean="0"/>
              <a:t>)+ E(X</a:t>
            </a:r>
            <a:r>
              <a:rPr lang="en-US" baseline="-25000" dirty="0" smtClean="0"/>
              <a:t>2</a:t>
            </a:r>
            <a:r>
              <a:rPr lang="en-US" dirty="0"/>
              <a:t>)</a:t>
            </a:r>
            <a:r>
              <a:rPr lang="en-US" dirty="0" smtClean="0"/>
              <a:t> +…+ E(</a:t>
            </a:r>
            <a:r>
              <a:rPr lang="en-US" dirty="0" err="1" smtClean="0"/>
              <a:t>X</a:t>
            </a:r>
            <a:r>
              <a:rPr lang="en-US" baseline="-25000" dirty="0" err="1" smtClean="0"/>
              <a:t>n</a:t>
            </a:r>
            <a:r>
              <a:rPr lang="en-US" dirty="0" smtClean="0"/>
              <a:t>)=n*r/N=</a:t>
            </a:r>
            <a:r>
              <a:rPr lang="en-US" dirty="0" err="1" smtClean="0"/>
              <a:t>nr</a:t>
            </a:r>
            <a:r>
              <a:rPr lang="en-US" dirty="0" smtClean="0"/>
              <a:t>/(</a:t>
            </a:r>
            <a:r>
              <a:rPr lang="en-US" dirty="0" err="1" smtClean="0"/>
              <a:t>r+w</a:t>
            </a:r>
            <a:r>
              <a:rPr lang="en-US" dirty="0" smtClean="0"/>
              <a:t>)</a:t>
            </a:r>
          </a:p>
          <a:p>
            <a:r>
              <a:rPr lang="en-US" dirty="0" smtClean="0"/>
              <a:t>Example: suppose r=4,w=6 and n=5, then E(W)=5*4/(4+6)=2</a:t>
            </a:r>
          </a:p>
        </p:txBody>
      </p:sp>
    </p:spTree>
    <p:extLst>
      <p:ext uri="{BB962C8B-B14F-4D97-AF65-F5344CB8AC3E}">
        <p14:creationId xmlns:p14="http://schemas.microsoft.com/office/powerpoint/2010/main" val="1025328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Review of continuous </a:t>
            </a:r>
            <a:r>
              <a:rPr lang="en-US" dirty="0"/>
              <a:t>random </a:t>
            </a:r>
            <a:r>
              <a:rPr lang="en-US" dirty="0" smtClean="0"/>
              <a:t>variables</a:t>
            </a:r>
            <a:endParaRPr lang="en-US" dirty="0"/>
          </a:p>
        </p:txBody>
      </p:sp>
      <p:sp>
        <p:nvSpPr>
          <p:cNvPr id="3" name="Content Placeholder 2"/>
          <p:cNvSpPr>
            <a:spLocks noGrp="1"/>
          </p:cNvSpPr>
          <p:nvPr>
            <p:ph idx="1"/>
          </p:nvPr>
        </p:nvSpPr>
        <p:spPr>
          <a:xfrm>
            <a:off x="838200" y="1325563"/>
            <a:ext cx="10515600" cy="4474736"/>
          </a:xfrm>
        </p:spPr>
        <p:txBody>
          <a:bodyPr/>
          <a:lstStyle/>
          <a:p>
            <a:r>
              <a:rPr lang="en-US" dirty="0" smtClean="0"/>
              <a:t>Recall that the Continuous RV is given by a density function f(y).  The probability of any particular outcome is 0. The probability of an interval on the other hand is the area above the interval and  underneath the density function:</a:t>
            </a:r>
          </a:p>
          <a:p>
            <a:endParaRPr lang="en-US" dirty="0"/>
          </a:p>
          <a:p>
            <a:endParaRPr lang="en-US" dirty="0" smtClean="0"/>
          </a:p>
          <a:p>
            <a:r>
              <a:rPr lang="en-US" dirty="0" smtClean="0"/>
              <a:t>Now that we have an idea of expectation (and median) for discrete RV’s, we would like to carry that notion over to continuous.</a:t>
            </a:r>
          </a:p>
        </p:txBody>
      </p:sp>
      <p:pic>
        <p:nvPicPr>
          <p:cNvPr id="4" name="Content Placeholder 3"/>
          <p:cNvPicPr>
            <a:picLocks noChangeAspect="1"/>
          </p:cNvPicPr>
          <p:nvPr/>
        </p:nvPicPr>
        <p:blipFill rotWithShape="1">
          <a:blip r:embed="rId2"/>
          <a:srcRect l="3742" t="57784" r="69750"/>
          <a:stretch/>
        </p:blipFill>
        <p:spPr>
          <a:xfrm>
            <a:off x="3452882" y="3070126"/>
            <a:ext cx="3615017" cy="679887"/>
          </a:xfrm>
          <a:prstGeom prst="rect">
            <a:avLst/>
          </a:prstGeom>
        </p:spPr>
      </p:pic>
    </p:spTree>
    <p:extLst>
      <p:ext uri="{BB962C8B-B14F-4D97-AF65-F5344CB8AC3E}">
        <p14:creationId xmlns:p14="http://schemas.microsoft.com/office/powerpoint/2010/main" val="3650957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859460"/>
          </a:xfrm>
        </p:spPr>
        <p:txBody>
          <a:bodyPr>
            <a:normAutofit fontScale="90000"/>
          </a:bodyPr>
          <a:lstStyle/>
          <a:p>
            <a:r>
              <a:rPr lang="en-US" dirty="0" smtClean="0"/>
              <a:t>For symmetric distributions, the idea of the middle should be pretty obvious, but how can we find it computationally?</a:t>
            </a:r>
            <a:endParaRPr lang="en-US" dirty="0"/>
          </a:p>
        </p:txBody>
      </p:sp>
      <p:pic>
        <p:nvPicPr>
          <p:cNvPr id="4" name="Content Placeholder 3"/>
          <p:cNvPicPr>
            <a:picLocks noGrp="1" noChangeAspect="1"/>
          </p:cNvPicPr>
          <p:nvPr>
            <p:ph idx="1"/>
          </p:nvPr>
        </p:nvPicPr>
        <p:blipFill>
          <a:blip r:embed="rId2"/>
          <a:stretch>
            <a:fillRect/>
          </a:stretch>
        </p:blipFill>
        <p:spPr>
          <a:xfrm>
            <a:off x="715371" y="2507372"/>
            <a:ext cx="10517126" cy="2596891"/>
          </a:xfrm>
          <a:prstGeom prst="rect">
            <a:avLst/>
          </a:prstGeom>
        </p:spPr>
      </p:pic>
      <p:sp>
        <p:nvSpPr>
          <p:cNvPr id="5" name="TextBox 4"/>
          <p:cNvSpPr txBox="1"/>
          <p:nvPr/>
        </p:nvSpPr>
        <p:spPr>
          <a:xfrm>
            <a:off x="666537" y="5387049"/>
            <a:ext cx="10687263" cy="954107"/>
          </a:xfrm>
          <a:prstGeom prst="rect">
            <a:avLst/>
          </a:prstGeom>
          <a:noFill/>
        </p:spPr>
        <p:txBody>
          <a:bodyPr wrap="square" rtlCol="0">
            <a:spAutoFit/>
          </a:bodyPr>
          <a:lstStyle/>
          <a:p>
            <a:r>
              <a:rPr lang="en-US" sz="2800" dirty="0" smtClean="0"/>
              <a:t>The main idea from discrete was that we take the outcomes, multiply by the probabilities and sum. Can we do this with continuous RV’s?</a:t>
            </a:r>
            <a:endParaRPr lang="en-US" sz="2800" dirty="0"/>
          </a:p>
        </p:txBody>
      </p:sp>
    </p:spTree>
    <p:extLst>
      <p:ext uri="{BB962C8B-B14F-4D97-AF65-F5344CB8AC3E}">
        <p14:creationId xmlns:p14="http://schemas.microsoft.com/office/powerpoint/2010/main" val="1844534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Expectation for Continuous RV’s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Take the outcomes---y---multiply by the “probabilities”---f(y)--- and “sum”: for the continuous situation this means integrate.</a:t>
                </a:r>
              </a:p>
              <a:p>
                <a:endParaRPr lang="en-US" dirty="0"/>
              </a:p>
              <a:p>
                <a:endParaRPr lang="en-US" dirty="0" smtClean="0"/>
              </a:p>
              <a:p>
                <a:pPr marL="0" indent="0">
                  <a:buNone/>
                </a:pPr>
                <a:endParaRPr lang="en-US" dirty="0" smtClean="0"/>
              </a:p>
              <a:p>
                <a:r>
                  <a:rPr lang="en-US" dirty="0" smtClean="0"/>
                  <a:t>Uniform: </a:t>
                </a:r>
                <a14:m>
                  <m:oMath xmlns:m="http://schemas.openxmlformats.org/officeDocument/2006/math">
                    <m:nary>
                      <m:naryPr>
                        <m:ctrlPr>
                          <a:rPr lang="en-US" i="1">
                            <a:latin typeface="Cambria Math" panose="02040503050406030204" pitchFamily="18" charset="0"/>
                          </a:rPr>
                        </m:ctrlPr>
                      </m:naryPr>
                      <m:sub>
                        <m:r>
                          <a:rPr lang="en-US" b="0" i="1" smtClean="0">
                            <a:latin typeface="Cambria Math" panose="02040503050406030204" pitchFamily="18" charset="0"/>
                          </a:rPr>
                          <m:t>𝑎</m:t>
                        </m:r>
                      </m:sub>
                      <m:sup>
                        <m:r>
                          <a:rPr lang="en-US" b="0" i="1" smtClean="0">
                            <a:latin typeface="Cambria Math" panose="02040503050406030204" pitchFamily="18" charset="0"/>
                          </a:rPr>
                          <m:t>𝑏</m:t>
                        </m:r>
                      </m:sup>
                      <m:e>
                        <m:r>
                          <m:rPr>
                            <m:nor/>
                          </m:rPr>
                          <a:rPr lang="en-US" b="0" i="0" smtClean="0">
                            <a:latin typeface="Cambria Math" panose="02040503050406030204" pitchFamily="18" charset="0"/>
                          </a:rPr>
                          <m:t>y</m:t>
                        </m:r>
                        <m:r>
                          <m:rPr>
                            <m:nor/>
                          </m:rPr>
                          <a:rPr lang="en-US" b="0" i="0" smtClean="0">
                            <a:latin typeface="Cambria Math" panose="02040503050406030204" pitchFamily="18" charset="0"/>
                          </a:rPr>
                          <m:t> </m:t>
                        </m:r>
                        <m:r>
                          <a:rPr lang="en-US" b="0" i="1" smtClean="0">
                            <a:latin typeface="Cambria Math" panose="02040503050406030204" pitchFamily="18" charset="0"/>
                            <a:sym typeface="Symbol" panose="05050102010706020507" pitchFamily="18" charset="2"/>
                          </a:rPr>
                          <m:t> </m:t>
                        </m:r>
                        <m:r>
                          <m:rPr>
                            <m:nor/>
                          </m:rPr>
                          <a:rPr lang="en-US" dirty="0"/>
                          <m:t>1</m:t>
                        </m:r>
                        <m:r>
                          <m:rPr>
                            <m:nor/>
                          </m:rPr>
                          <a:rPr lang="en-US" i="1" dirty="0"/>
                          <m:t>/(</m:t>
                        </m:r>
                        <m:r>
                          <m:rPr>
                            <m:nor/>
                          </m:rPr>
                          <a:rPr lang="en-US" i="1" dirty="0"/>
                          <m:t>b</m:t>
                        </m:r>
                        <m:r>
                          <m:rPr>
                            <m:nor/>
                          </m:rPr>
                          <a:rPr lang="en-US" dirty="0"/>
                          <m:t>−</m:t>
                        </m:r>
                        <m:r>
                          <m:rPr>
                            <m:nor/>
                          </m:rPr>
                          <a:rPr lang="en-US" i="1" dirty="0"/>
                          <m:t>a</m:t>
                        </m:r>
                        <m:r>
                          <m:rPr>
                            <m:nor/>
                          </m:rPr>
                          <a:rPr lang="en-US" i="1" dirty="0"/>
                          <m:t>)</m:t>
                        </m:r>
                      </m:e>
                    </m:nary>
                  </m:oMath>
                </a14:m>
                <a:r>
                  <a:rPr lang="en-US" dirty="0" smtClean="0"/>
                  <a:t>dy </a:t>
                </a:r>
                <a:r>
                  <a:rPr lang="en-US" dirty="0"/>
                  <a:t>= 1</a:t>
                </a:r>
                <a:r>
                  <a:rPr lang="en-US" i="1" dirty="0" smtClean="0"/>
                  <a:t>/(</a:t>
                </a:r>
                <a:r>
                  <a:rPr lang="en-US" i="1" dirty="0"/>
                  <a:t>b</a:t>
                </a:r>
                <a:r>
                  <a:rPr lang="en-US" dirty="0"/>
                  <a:t>−</a:t>
                </a:r>
                <a:r>
                  <a:rPr lang="en-US" i="1" dirty="0" smtClean="0"/>
                  <a:t>a)y</a:t>
                </a:r>
                <a:r>
                  <a:rPr lang="en-US" i="1" baseline="30000" dirty="0" smtClean="0"/>
                  <a:t>2</a:t>
                </a:r>
                <a14:m>
                  <m:oMath xmlns:m="http://schemas.openxmlformats.org/officeDocument/2006/math">
                    <m:r>
                      <a:rPr lang="en-US" b="0" i="1" smtClean="0">
                        <a:latin typeface="Cambria Math" panose="02040503050406030204" pitchFamily="18" charset="0"/>
                      </a:rPr>
                      <m:t>/2</m:t>
                    </m:r>
                    <m:d>
                      <m:dPr>
                        <m:begChr m:val="|"/>
                        <m:endChr m:val=""/>
                        <m:ctrlPr>
                          <a:rPr lang="en-US" i="1" smtClean="0">
                            <a:latin typeface="Cambria Math" panose="02040503050406030204" pitchFamily="18" charset="0"/>
                          </a:rPr>
                        </m:ctrlPr>
                      </m:dPr>
                      <m:e>
                        <m:m>
                          <m:mPr>
                            <m:mcs>
                              <m:mc>
                                <m:mcPr>
                                  <m:count m:val="1"/>
                                  <m:mcJc m:val="center"/>
                                </m:mcPr>
                              </m:mc>
                            </m:mcs>
                            <m:ctrlPr>
                              <a:rPr lang="en-US" i="1" smtClean="0">
                                <a:latin typeface="Cambria Math" panose="02040503050406030204" pitchFamily="18" charset="0"/>
                              </a:rPr>
                            </m:ctrlPr>
                          </m:mPr>
                          <m:mr>
                            <m:e>
                              <m:r>
                                <m:rPr>
                                  <m:brk m:alnAt="7"/>
                                </m:rPr>
                                <a:rPr lang="en-US" b="0" i="1" smtClean="0">
                                  <a:latin typeface="Cambria Math" panose="02040503050406030204" pitchFamily="18" charset="0"/>
                                </a:rPr>
                                <m:t>𝑏</m:t>
                              </m:r>
                            </m:e>
                          </m:mr>
                          <m:mr>
                            <m:e>
                              <m:r>
                                <a:rPr lang="en-US" b="0" i="1" smtClean="0">
                                  <a:latin typeface="Cambria Math" panose="02040503050406030204" pitchFamily="18" charset="0"/>
                                </a:rPr>
                                <m:t>𝑎</m:t>
                              </m:r>
                            </m:e>
                          </m:mr>
                        </m:m>
                      </m:e>
                    </m:d>
                  </m:oMath>
                </a14:m>
                <a:r>
                  <a:rPr lang="en-US" i="1" dirty="0" smtClean="0"/>
                  <a:t>=</a:t>
                </a:r>
                <a:r>
                  <a:rPr lang="en-US" dirty="0"/>
                  <a:t> </a:t>
                </a:r>
                <a:r>
                  <a:rPr lang="en-US" i="1" dirty="0" smtClean="0"/>
                  <a:t>(b</a:t>
                </a:r>
                <a:r>
                  <a:rPr lang="en-US" i="1" baseline="30000" dirty="0" smtClean="0"/>
                  <a:t>2</a:t>
                </a:r>
                <a:r>
                  <a:rPr lang="en-US" dirty="0" smtClean="0"/>
                  <a:t>−</a:t>
                </a:r>
                <a:r>
                  <a:rPr lang="en-US" i="1" dirty="0" smtClean="0"/>
                  <a:t>a</a:t>
                </a:r>
                <a:r>
                  <a:rPr lang="en-US" i="1" baseline="30000" dirty="0" smtClean="0"/>
                  <a:t>2</a:t>
                </a:r>
                <a:r>
                  <a:rPr lang="en-US" i="1" dirty="0" smtClean="0"/>
                  <a:t>)/(</a:t>
                </a:r>
                <a:r>
                  <a:rPr lang="en-US" i="1" dirty="0"/>
                  <a:t>b</a:t>
                </a:r>
                <a:r>
                  <a:rPr lang="en-US" dirty="0"/>
                  <a:t>−</a:t>
                </a:r>
                <a:r>
                  <a:rPr lang="en-US" i="1" dirty="0"/>
                  <a:t>a)</a:t>
                </a:r>
                <a14:m>
                  <m:oMath xmlns:m="http://schemas.openxmlformats.org/officeDocument/2006/math">
                    <m:r>
                      <a:rPr lang="en-US" i="1">
                        <a:latin typeface="Cambria Math" panose="02040503050406030204" pitchFamily="18" charset="0"/>
                      </a:rPr>
                      <m:t>/2</m:t>
                    </m:r>
                  </m:oMath>
                </a14:m>
                <a:r>
                  <a:rPr lang="en-US" i="1" dirty="0" smtClean="0"/>
                  <a:t>=(</a:t>
                </a:r>
                <a:r>
                  <a:rPr lang="en-US" i="1" dirty="0" err="1" smtClean="0"/>
                  <a:t>a+b</a:t>
                </a:r>
                <a:r>
                  <a:rPr lang="en-US" i="1" dirty="0" smtClean="0"/>
                  <a:t>)/2</a:t>
                </a:r>
                <a:endParaRPr lang="en-US" i="1" dirty="0"/>
              </a:p>
              <a:p>
                <a:pPr marL="0" indent="0">
                  <a:buNone/>
                </a:pPr>
                <a:r>
                  <a:rPr lang="en-US" dirty="0" smtClean="0"/>
                  <a:t>   </a:t>
                </a:r>
                <a:r>
                  <a:rPr lang="en-US" dirty="0"/>
                  <a:t>T</a:t>
                </a:r>
                <a:r>
                  <a:rPr lang="en-US" dirty="0" smtClean="0"/>
                  <a:t>his last expression is the midpoint of the endpoints for our interval, 	exactly what we should expect! (pardon the pun)</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t="-2241" b="-2101"/>
                </a:stretch>
              </a:blipFill>
            </p:spPr>
            <p:txBody>
              <a:bodyPr/>
              <a:lstStyle/>
              <a:p>
                <a:r>
                  <a:rPr lang="en-US">
                    <a:noFill/>
                  </a:rPr>
                  <a:t> </a:t>
                </a:r>
              </a:p>
            </p:txBody>
          </p:sp>
        </mc:Fallback>
      </mc:AlternateContent>
      <p:pic>
        <p:nvPicPr>
          <p:cNvPr id="4" name="Picture 3"/>
          <p:cNvPicPr>
            <a:picLocks noChangeAspect="1"/>
          </p:cNvPicPr>
          <p:nvPr/>
        </p:nvPicPr>
        <p:blipFill>
          <a:blip r:embed="rId3"/>
          <a:stretch>
            <a:fillRect/>
          </a:stretch>
        </p:blipFill>
        <p:spPr>
          <a:xfrm>
            <a:off x="1500259" y="2794505"/>
            <a:ext cx="7466320" cy="1329619"/>
          </a:xfrm>
          <a:prstGeom prst="rect">
            <a:avLst/>
          </a:prstGeom>
        </p:spPr>
      </p:pic>
    </p:spTree>
    <p:extLst>
      <p:ext uri="{BB962C8B-B14F-4D97-AF65-F5344CB8AC3E}">
        <p14:creationId xmlns:p14="http://schemas.microsoft.com/office/powerpoint/2010/main" val="36435393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666" y="0"/>
            <a:ext cx="10515600" cy="1325563"/>
          </a:xfrm>
        </p:spPr>
        <p:txBody>
          <a:bodyPr/>
          <a:lstStyle/>
          <a:p>
            <a:r>
              <a:rPr lang="en-US" dirty="0" smtClean="0"/>
              <a:t>Let’s revisit our second continuous example:</a:t>
            </a:r>
            <a:endParaRPr lang="en-US" dirty="0"/>
          </a:p>
        </p:txBody>
      </p:sp>
      <p:sp>
        <p:nvSpPr>
          <p:cNvPr id="3" name="Content Placeholder 2"/>
          <p:cNvSpPr>
            <a:spLocks noGrp="1"/>
          </p:cNvSpPr>
          <p:nvPr>
            <p:ph idx="1"/>
          </p:nvPr>
        </p:nvSpPr>
        <p:spPr>
          <a:xfrm>
            <a:off x="851848" y="1197828"/>
            <a:ext cx="10515600" cy="4351338"/>
          </a:xfrm>
        </p:spPr>
        <p:txBody>
          <a:bodyPr/>
          <a:lstStyle/>
          <a:p>
            <a:pPr marL="0" indent="0">
              <a:buNone/>
            </a:pPr>
            <a:r>
              <a:rPr lang="en-US" i="1" dirty="0"/>
              <a:t>f (t)</a:t>
            </a:r>
            <a:r>
              <a:rPr lang="en-US" dirty="0"/>
              <a:t>=3</a:t>
            </a:r>
            <a:r>
              <a:rPr lang="en-US" i="1" dirty="0"/>
              <a:t>t</a:t>
            </a:r>
            <a:r>
              <a:rPr lang="en-US" baseline="30000" dirty="0"/>
              <a:t>2</a:t>
            </a:r>
            <a:r>
              <a:rPr lang="en-US" dirty="0"/>
              <a:t>, </a:t>
            </a:r>
            <a:r>
              <a:rPr lang="en-US" dirty="0" smtClean="0"/>
              <a:t>0 ≤</a:t>
            </a:r>
            <a:r>
              <a:rPr lang="en-US" i="1" dirty="0"/>
              <a:t>t </a:t>
            </a:r>
            <a:r>
              <a:rPr lang="en-US" dirty="0"/>
              <a:t>≤</a:t>
            </a:r>
            <a:r>
              <a:rPr lang="en-US" dirty="0" smtClean="0"/>
              <a:t>1</a:t>
            </a:r>
          </a:p>
          <a:p>
            <a:r>
              <a:rPr lang="en-US" dirty="0" smtClean="0"/>
              <a:t>Remembering our fulcrum tool for </a:t>
            </a:r>
          </a:p>
          <a:p>
            <a:pPr marL="0" indent="0">
              <a:buNone/>
            </a:pPr>
            <a:r>
              <a:rPr lang="en-US" dirty="0" smtClean="0"/>
              <a:t>understanding what the expectation is,</a:t>
            </a:r>
          </a:p>
          <a:p>
            <a:pPr marL="0" indent="0">
              <a:buNone/>
            </a:pPr>
            <a:r>
              <a:rPr lang="en-US" dirty="0" smtClean="0"/>
              <a:t>where do you guess the expectation is?</a:t>
            </a:r>
          </a:p>
          <a:p>
            <a:pPr marL="0" indent="0">
              <a:buNone/>
            </a:pPr>
            <a:r>
              <a:rPr lang="en-US" dirty="0" smtClean="0"/>
              <a:t>At what point along the t-axis would fulcrum balance an object of this shape (say a steel plate)?</a:t>
            </a:r>
          </a:p>
        </p:txBody>
      </p:sp>
      <p:pic>
        <p:nvPicPr>
          <p:cNvPr id="5" name="Picture 4"/>
          <p:cNvPicPr>
            <a:picLocks noChangeAspect="1"/>
          </p:cNvPicPr>
          <p:nvPr/>
        </p:nvPicPr>
        <p:blipFill>
          <a:blip r:embed="rId2"/>
          <a:stretch>
            <a:fillRect/>
          </a:stretch>
        </p:blipFill>
        <p:spPr>
          <a:xfrm>
            <a:off x="7071892" y="1025312"/>
            <a:ext cx="4624240" cy="1916404"/>
          </a:xfrm>
          <a:prstGeom prst="rect">
            <a:avLst/>
          </a:prstGeom>
        </p:spPr>
      </p:pic>
    </p:spTree>
    <p:extLst>
      <p:ext uri="{BB962C8B-B14F-4D97-AF65-F5344CB8AC3E}">
        <p14:creationId xmlns:p14="http://schemas.microsoft.com/office/powerpoint/2010/main" val="35432076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666" y="0"/>
            <a:ext cx="10515600" cy="1325563"/>
          </a:xfrm>
        </p:spPr>
        <p:txBody>
          <a:bodyPr/>
          <a:lstStyle/>
          <a:p>
            <a:r>
              <a:rPr lang="en-US" dirty="0"/>
              <a:t>O</a:t>
            </a:r>
            <a:r>
              <a:rPr lang="en-US" dirty="0" smtClean="0"/>
              <a:t>ur second continuous example (cont.):</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51848" y="1197828"/>
                <a:ext cx="10515600" cy="4351338"/>
              </a:xfrm>
            </p:spPr>
            <p:txBody>
              <a:bodyPr/>
              <a:lstStyle/>
              <a:p>
                <a:pPr marL="0" indent="0">
                  <a:buNone/>
                </a:pPr>
                <a:r>
                  <a:rPr lang="en-US" i="1" dirty="0" smtClean="0"/>
                  <a:t>f (t)</a:t>
                </a:r>
                <a:r>
                  <a:rPr lang="en-US" dirty="0"/>
                  <a:t>=3</a:t>
                </a:r>
                <a:r>
                  <a:rPr lang="en-US" i="1" dirty="0"/>
                  <a:t>t</a:t>
                </a:r>
                <a:r>
                  <a:rPr lang="en-US" baseline="30000" dirty="0"/>
                  <a:t>2</a:t>
                </a:r>
                <a:r>
                  <a:rPr lang="en-US" dirty="0"/>
                  <a:t>, 0≤</a:t>
                </a:r>
                <a:r>
                  <a:rPr lang="en-US" i="1" dirty="0"/>
                  <a:t>t </a:t>
                </a:r>
                <a:r>
                  <a:rPr lang="en-US" dirty="0"/>
                  <a:t>≤</a:t>
                </a:r>
                <a:r>
                  <a:rPr lang="en-US" dirty="0" smtClean="0"/>
                  <a:t>1</a:t>
                </a:r>
              </a:p>
              <a:p>
                <a:pPr marL="0" indent="0">
                  <a:buNone/>
                </a:pPr>
                <a:endParaRPr lang="en-US" dirty="0"/>
              </a:p>
              <a:p>
                <a:pPr marL="0" indent="0">
                  <a:buNone/>
                </a:pPr>
                <a14:m>
                  <m:oMath xmlns:m="http://schemas.openxmlformats.org/officeDocument/2006/math">
                    <m:nary>
                      <m:naryPr>
                        <m:ctrlPr>
                          <a:rPr lang="en-US" i="1">
                            <a:latin typeface="Cambria Math" panose="02040503050406030204" pitchFamily="18" charset="0"/>
                          </a:rPr>
                        </m:ctrlPr>
                      </m:naryPr>
                      <m:sub>
                        <m:r>
                          <a:rPr lang="en-US" b="0" i="1" smtClean="0">
                            <a:latin typeface="Cambria Math" panose="02040503050406030204" pitchFamily="18" charset="0"/>
                          </a:rPr>
                          <m:t>0</m:t>
                        </m:r>
                      </m:sub>
                      <m:sup>
                        <m:r>
                          <a:rPr lang="en-US" b="0" i="1" smtClean="0">
                            <a:latin typeface="Cambria Math" panose="02040503050406030204" pitchFamily="18" charset="0"/>
                          </a:rPr>
                          <m:t>1</m:t>
                        </m:r>
                      </m:sup>
                      <m:e>
                        <m:r>
                          <m:rPr>
                            <m:nor/>
                          </m:rPr>
                          <a:rPr lang="en-US">
                            <a:latin typeface="Cambria Math" panose="02040503050406030204" pitchFamily="18" charset="0"/>
                          </a:rPr>
                          <m:t>t</m:t>
                        </m:r>
                        <m:r>
                          <m:rPr>
                            <m:nor/>
                          </m:rPr>
                          <a:rPr lang="en-US">
                            <a:latin typeface="Cambria Math" panose="02040503050406030204" pitchFamily="18" charset="0"/>
                          </a:rPr>
                          <m:t> </m:t>
                        </m:r>
                        <m:r>
                          <a:rPr lang="en-US" i="1">
                            <a:latin typeface="Cambria Math" panose="02040503050406030204" pitchFamily="18" charset="0"/>
                            <a:sym typeface="Symbol" panose="05050102010706020507" pitchFamily="18" charset="2"/>
                          </a:rPr>
                          <m:t></m:t>
                        </m:r>
                        <m:r>
                          <m:rPr>
                            <m:nor/>
                          </m:rPr>
                          <a:rPr lang="en-US" dirty="0"/>
                          <m:t>3</m:t>
                        </m:r>
                        <m:r>
                          <m:rPr>
                            <m:nor/>
                          </m:rPr>
                          <a:rPr lang="en-US" b="0" i="0" dirty="0" smtClean="0"/>
                          <m:t>t</m:t>
                        </m:r>
                        <m:r>
                          <m:rPr>
                            <m:nor/>
                          </m:rPr>
                          <a:rPr lang="en-US" b="0" i="0" baseline="30000" dirty="0" smtClean="0"/>
                          <m:t>2</m:t>
                        </m:r>
                      </m:e>
                    </m:nary>
                  </m:oMath>
                </a14:m>
                <a:r>
                  <a:rPr lang="en-US" dirty="0" err="1"/>
                  <a:t>dt</a:t>
                </a:r>
                <a:r>
                  <a:rPr lang="en-US" dirty="0"/>
                  <a:t> = </a:t>
                </a:r>
                <a:r>
                  <a:rPr lang="en-US" dirty="0" smtClean="0"/>
                  <a:t>¾</a:t>
                </a:r>
                <a14:m>
                  <m:oMath xmlns:m="http://schemas.openxmlformats.org/officeDocument/2006/math">
                    <m:r>
                      <m:rPr>
                        <m:nor/>
                      </m:rPr>
                      <a:rPr lang="en-US" i="1" dirty="0"/>
                      <m:t>t</m:t>
                    </m:r>
                    <m:r>
                      <m:rPr>
                        <m:nor/>
                      </m:rPr>
                      <a:rPr lang="en-US" b="0" i="0" baseline="30000" dirty="0" smtClean="0"/>
                      <m:t>4</m:t>
                    </m:r>
                  </m:oMath>
                </a14:m>
                <a:r>
                  <a:rPr lang="en-US" dirty="0" smtClean="0"/>
                  <a:t> </a:t>
                </a:r>
                <a14:m>
                  <m:oMath xmlns:m="http://schemas.openxmlformats.org/officeDocument/2006/math">
                    <m:d>
                      <m:dPr>
                        <m:begChr m:val="|"/>
                        <m:endChr m:val=""/>
                        <m:ctrlPr>
                          <a:rPr lang="en-US" sz="2400" i="1">
                            <a:latin typeface="Cambria Math" panose="02040503050406030204" pitchFamily="18" charset="0"/>
                          </a:rPr>
                        </m:ctrlPr>
                      </m:dPr>
                      <m:e>
                        <m:m>
                          <m:mPr>
                            <m:mcs>
                              <m:mc>
                                <m:mcPr>
                                  <m:count m:val="1"/>
                                  <m:mcJc m:val="center"/>
                                </m:mcPr>
                              </m:mc>
                            </m:mcs>
                            <m:ctrlPr>
                              <a:rPr lang="en-US" sz="2400" i="1">
                                <a:latin typeface="Cambria Math" panose="02040503050406030204" pitchFamily="18" charset="0"/>
                              </a:rPr>
                            </m:ctrlPr>
                          </m:mPr>
                          <m:mr>
                            <m:e>
                              <m:r>
                                <a:rPr lang="en-US" sz="2400" b="0" i="1" smtClean="0">
                                  <a:latin typeface="Cambria Math" panose="02040503050406030204" pitchFamily="18" charset="0"/>
                                </a:rPr>
                                <m:t>1</m:t>
                              </m:r>
                            </m:e>
                          </m:mr>
                          <m:mr>
                            <m:e>
                              <m:r>
                                <a:rPr lang="en-US" sz="2400" b="0" i="1" smtClean="0">
                                  <a:latin typeface="Cambria Math" panose="02040503050406030204" pitchFamily="18" charset="0"/>
                                </a:rPr>
                                <m:t>0</m:t>
                              </m:r>
                            </m:e>
                          </m:mr>
                        </m:m>
                      </m:e>
                    </m:d>
                  </m:oMath>
                </a14:m>
                <a:r>
                  <a:rPr lang="en-US" i="1" dirty="0" smtClean="0"/>
                  <a:t> = </a:t>
                </a:r>
                <a:r>
                  <a:rPr lang="en-US" dirty="0" smtClean="0"/>
                  <a:t>¾</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51848" y="1197828"/>
                <a:ext cx="10515600" cy="4351338"/>
              </a:xfrm>
              <a:blipFill rotWithShape="0">
                <a:blip r:embed="rId2"/>
                <a:stretch>
                  <a:fillRect l="-1217" t="-2241"/>
                </a:stretch>
              </a:blipFill>
            </p:spPr>
            <p:txBody>
              <a:bodyPr/>
              <a:lstStyle/>
              <a:p>
                <a:r>
                  <a:rPr lang="en-US">
                    <a:noFill/>
                  </a:rPr>
                  <a:t> </a:t>
                </a:r>
              </a:p>
            </p:txBody>
          </p:sp>
        </mc:Fallback>
      </mc:AlternateContent>
      <p:pic>
        <p:nvPicPr>
          <p:cNvPr id="5" name="Picture 4"/>
          <p:cNvPicPr>
            <a:picLocks noChangeAspect="1"/>
          </p:cNvPicPr>
          <p:nvPr/>
        </p:nvPicPr>
        <p:blipFill>
          <a:blip r:embed="rId3"/>
          <a:stretch>
            <a:fillRect/>
          </a:stretch>
        </p:blipFill>
        <p:spPr>
          <a:xfrm>
            <a:off x="5543342" y="1197828"/>
            <a:ext cx="5524991" cy="2289698"/>
          </a:xfrm>
          <a:prstGeom prst="rect">
            <a:avLst/>
          </a:prstGeom>
        </p:spPr>
      </p:pic>
      <p:sp>
        <p:nvSpPr>
          <p:cNvPr id="4" name="TextBox 3"/>
          <p:cNvSpPr txBox="1"/>
          <p:nvPr/>
        </p:nvSpPr>
        <p:spPr>
          <a:xfrm>
            <a:off x="1037230" y="3957851"/>
            <a:ext cx="9676263" cy="830997"/>
          </a:xfrm>
          <a:prstGeom prst="rect">
            <a:avLst/>
          </a:prstGeom>
          <a:noFill/>
        </p:spPr>
        <p:txBody>
          <a:bodyPr wrap="square" rtlCol="0">
            <a:spAutoFit/>
          </a:bodyPr>
          <a:lstStyle/>
          <a:p>
            <a:r>
              <a:rPr lang="en-US" sz="2400" dirty="0" smtClean="0"/>
              <a:t>Which should coincide with about where you thought the fulcrum should be (I felt it would be somewhere to the right of 2/3).</a:t>
            </a:r>
            <a:endParaRPr lang="en-US" sz="2400" dirty="0"/>
          </a:p>
        </p:txBody>
      </p:sp>
    </p:spTree>
    <p:extLst>
      <p:ext uri="{BB962C8B-B14F-4D97-AF65-F5344CB8AC3E}">
        <p14:creationId xmlns:p14="http://schemas.microsoft.com/office/powerpoint/2010/main" val="274399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56"/>
            <a:ext cx="10515600" cy="1325563"/>
          </a:xfrm>
        </p:spPr>
        <p:txBody>
          <a:bodyPr/>
          <a:lstStyle/>
          <a:p>
            <a:r>
              <a:rPr lang="en-US" dirty="0" smtClean="0"/>
              <a:t>Review: Discrete </a:t>
            </a:r>
            <a:r>
              <a:rPr lang="en-US" dirty="0"/>
              <a:t>random variable</a:t>
            </a:r>
          </a:p>
        </p:txBody>
      </p:sp>
      <p:sp>
        <p:nvSpPr>
          <p:cNvPr id="3" name="Content Placeholder 2"/>
          <p:cNvSpPr>
            <a:spLocks noGrp="1"/>
          </p:cNvSpPr>
          <p:nvPr>
            <p:ph idx="1"/>
          </p:nvPr>
        </p:nvSpPr>
        <p:spPr>
          <a:xfrm>
            <a:off x="838200" y="1135062"/>
            <a:ext cx="10515600" cy="4351338"/>
          </a:xfrm>
        </p:spPr>
        <p:txBody>
          <a:bodyPr/>
          <a:lstStyle/>
          <a:p>
            <a:pPr marL="0" indent="0">
              <a:buNone/>
            </a:pPr>
            <a:r>
              <a:rPr lang="en-US" dirty="0" smtClean="0"/>
              <a:t>Can be presented as a two row matrix: </a:t>
            </a:r>
          </a:p>
          <a:p>
            <a:pPr marL="0" indent="0">
              <a:buNone/>
            </a:pPr>
            <a:r>
              <a:rPr lang="en-US" b="1" dirty="0" smtClean="0"/>
              <a:t>Row 1:</a:t>
            </a:r>
            <a:r>
              <a:rPr lang="en-US" dirty="0" smtClean="0"/>
              <a:t> “outcomes”, arbitrary real numbers (can be countably </a:t>
            </a:r>
            <a:r>
              <a:rPr lang="en-US" dirty="0" smtClean="0">
                <a:sym typeface="Symbol" panose="05050102010706020507" pitchFamily="18" charset="2"/>
              </a:rPr>
              <a:t></a:t>
            </a:r>
            <a:r>
              <a:rPr lang="en-US" dirty="0" smtClean="0"/>
              <a:t>)</a:t>
            </a:r>
          </a:p>
          <a:p>
            <a:pPr marL="0" indent="0">
              <a:buNone/>
            </a:pPr>
            <a:r>
              <a:rPr lang="en-US" b="1" dirty="0"/>
              <a:t>Row </a:t>
            </a:r>
            <a:r>
              <a:rPr lang="en-US" b="1" dirty="0" smtClean="0"/>
              <a:t>2:</a:t>
            </a:r>
            <a:r>
              <a:rPr lang="en-US" dirty="0" smtClean="0"/>
              <a:t> probabilities, positive real numbers which sum to 1 </a:t>
            </a:r>
          </a:p>
          <a:p>
            <a:pPr marL="0" indent="0">
              <a:buNone/>
            </a:pPr>
            <a:r>
              <a:rPr lang="en-US" dirty="0"/>
              <a:t> </a:t>
            </a:r>
            <a:r>
              <a:rPr lang="en-US" dirty="0" smtClean="0"/>
              <a:t>     (can be zero, but then the corresponding outcome never occurs)</a:t>
            </a:r>
          </a:p>
          <a:p>
            <a:pPr marL="0" indent="0">
              <a:buNone/>
            </a:pPr>
            <a:r>
              <a:rPr lang="en-US" dirty="0" smtClean="0"/>
              <a:t>Binomial </a:t>
            </a:r>
            <a:r>
              <a:rPr lang="en-US" dirty="0"/>
              <a:t>e</a:t>
            </a:r>
            <a:r>
              <a:rPr lang="en-US" dirty="0" smtClean="0"/>
              <a:t>xample: fair coin flipped 4 times &amp; # of heads counted</a:t>
            </a:r>
          </a:p>
          <a:p>
            <a:pPr marL="0" indent="0">
              <a:buNone/>
            </a:pP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53644171"/>
              </p:ext>
            </p:extLst>
          </p:nvPr>
        </p:nvGraphicFramePr>
        <p:xfrm>
          <a:off x="373679" y="3882480"/>
          <a:ext cx="4811229" cy="798702"/>
        </p:xfrm>
        <a:graphic>
          <a:graphicData uri="http://schemas.openxmlformats.org/presentationml/2006/ole">
            <mc:AlternateContent xmlns:mc="http://schemas.openxmlformats.org/markup-compatibility/2006">
              <mc:Choice xmlns:v="urn:schemas-microsoft-com:vml" Requires="v">
                <p:oleObj spid="_x0000_s1034" name="Worksheet" r:id="rId4" imgW="2409762" imgH="400042" progId="Excel.Sheet.12">
                  <p:embed/>
                </p:oleObj>
              </mc:Choice>
              <mc:Fallback>
                <p:oleObj name="Worksheet" r:id="rId4" imgW="2409762" imgH="400042" progId="Excel.Sheet.12">
                  <p:embed/>
                  <p:pic>
                    <p:nvPicPr>
                      <p:cNvPr id="0" name=""/>
                      <p:cNvPicPr/>
                      <p:nvPr/>
                    </p:nvPicPr>
                    <p:blipFill>
                      <a:blip r:embed="rId5"/>
                      <a:stretch>
                        <a:fillRect/>
                      </a:stretch>
                    </p:blipFill>
                    <p:spPr>
                      <a:xfrm>
                        <a:off x="373679" y="3882480"/>
                        <a:ext cx="4811229" cy="798702"/>
                      </a:xfrm>
                      <a:prstGeom prst="rect">
                        <a:avLst/>
                      </a:prstGeom>
                    </p:spPr>
                  </p:pic>
                </p:oleObj>
              </mc:Fallback>
            </mc:AlternateContent>
          </a:graphicData>
        </a:graphic>
      </p:graphicFrame>
      <p:pic>
        <p:nvPicPr>
          <p:cNvPr id="10" name="Picture 9"/>
          <p:cNvPicPr>
            <a:picLocks noChangeAspect="1"/>
          </p:cNvPicPr>
          <p:nvPr/>
        </p:nvPicPr>
        <p:blipFill>
          <a:blip r:embed="rId6"/>
          <a:stretch>
            <a:fillRect/>
          </a:stretch>
        </p:blipFill>
        <p:spPr>
          <a:xfrm>
            <a:off x="5649428" y="3882480"/>
            <a:ext cx="4758299" cy="2409138"/>
          </a:xfrm>
          <a:prstGeom prst="rect">
            <a:avLst/>
          </a:prstGeom>
        </p:spPr>
      </p:pic>
    </p:spTree>
    <p:extLst>
      <p:ext uri="{BB962C8B-B14F-4D97-AF65-F5344CB8AC3E}">
        <p14:creationId xmlns:p14="http://schemas.microsoft.com/office/powerpoint/2010/main" val="3116812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666" y="0"/>
            <a:ext cx="10515600" cy="1325563"/>
          </a:xfrm>
        </p:spPr>
        <p:txBody>
          <a:bodyPr/>
          <a:lstStyle/>
          <a:p>
            <a:r>
              <a:rPr lang="en-US" dirty="0"/>
              <a:t>Our second continuous example (cont.):</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51848" y="1197828"/>
                <a:ext cx="10515600" cy="4351338"/>
              </a:xfrm>
            </p:spPr>
            <p:txBody>
              <a:bodyPr/>
              <a:lstStyle/>
              <a:p>
                <a:pPr marL="0" indent="0">
                  <a:buNone/>
                </a:pPr>
                <a:r>
                  <a:rPr lang="en-US" i="1" dirty="0" smtClean="0"/>
                  <a:t>f (t)</a:t>
                </a:r>
                <a:r>
                  <a:rPr lang="en-US" dirty="0"/>
                  <a:t>=3</a:t>
                </a:r>
                <a:r>
                  <a:rPr lang="en-US" i="1" dirty="0"/>
                  <a:t>t</a:t>
                </a:r>
                <a:r>
                  <a:rPr lang="en-US" baseline="30000" dirty="0"/>
                  <a:t>2</a:t>
                </a:r>
                <a:r>
                  <a:rPr lang="en-US" dirty="0"/>
                  <a:t>, 0≤</a:t>
                </a:r>
                <a:r>
                  <a:rPr lang="en-US" i="1" dirty="0"/>
                  <a:t>t </a:t>
                </a:r>
                <a:r>
                  <a:rPr lang="en-US" dirty="0"/>
                  <a:t>≤</a:t>
                </a:r>
                <a:r>
                  <a:rPr lang="en-US" dirty="0" smtClean="0"/>
                  <a:t>1</a:t>
                </a:r>
              </a:p>
              <a:p>
                <a:pPr marL="0" indent="0">
                  <a:buNone/>
                </a:pPr>
                <a:endParaRPr lang="en-US" dirty="0"/>
              </a:p>
              <a:p>
                <a:pPr marL="0" indent="0">
                  <a:buNone/>
                </a:pPr>
                <a14:m>
                  <m:oMath xmlns:m="http://schemas.openxmlformats.org/officeDocument/2006/math">
                    <m:nary>
                      <m:naryPr>
                        <m:ctrlPr>
                          <a:rPr lang="en-US" i="1">
                            <a:latin typeface="Cambria Math" panose="02040503050406030204" pitchFamily="18" charset="0"/>
                          </a:rPr>
                        </m:ctrlPr>
                      </m:naryPr>
                      <m:sub>
                        <m:r>
                          <a:rPr lang="en-US" b="0" i="1" smtClean="0">
                            <a:latin typeface="Cambria Math" panose="02040503050406030204" pitchFamily="18" charset="0"/>
                          </a:rPr>
                          <m:t>0</m:t>
                        </m:r>
                      </m:sub>
                      <m:sup>
                        <m:r>
                          <a:rPr lang="en-US" b="0" i="1" smtClean="0">
                            <a:latin typeface="Cambria Math" panose="02040503050406030204" pitchFamily="18" charset="0"/>
                          </a:rPr>
                          <m:t>1</m:t>
                        </m:r>
                      </m:sup>
                      <m:e>
                        <m:r>
                          <m:rPr>
                            <m:nor/>
                          </m:rPr>
                          <a:rPr lang="en-US">
                            <a:latin typeface="Cambria Math" panose="02040503050406030204" pitchFamily="18" charset="0"/>
                          </a:rPr>
                          <m:t>t</m:t>
                        </m:r>
                        <m:r>
                          <m:rPr>
                            <m:nor/>
                          </m:rPr>
                          <a:rPr lang="en-US">
                            <a:latin typeface="Cambria Math" panose="02040503050406030204" pitchFamily="18" charset="0"/>
                          </a:rPr>
                          <m:t> </m:t>
                        </m:r>
                        <m:r>
                          <a:rPr lang="en-US" i="1">
                            <a:latin typeface="Cambria Math" panose="02040503050406030204" pitchFamily="18" charset="0"/>
                            <a:sym typeface="Symbol" panose="05050102010706020507" pitchFamily="18" charset="2"/>
                          </a:rPr>
                          <m:t></m:t>
                        </m:r>
                        <m:r>
                          <m:rPr>
                            <m:nor/>
                          </m:rPr>
                          <a:rPr lang="en-US" dirty="0"/>
                          <m:t>3</m:t>
                        </m:r>
                        <m:r>
                          <m:rPr>
                            <m:nor/>
                          </m:rPr>
                          <a:rPr lang="en-US" dirty="0"/>
                          <m:t>t</m:t>
                        </m:r>
                        <m:r>
                          <m:rPr>
                            <m:nor/>
                          </m:rPr>
                          <a:rPr lang="en-US" baseline="30000" dirty="0"/>
                          <m:t>2</m:t>
                        </m:r>
                      </m:e>
                    </m:nary>
                  </m:oMath>
                </a14:m>
                <a:r>
                  <a:rPr lang="en-US" dirty="0" err="1"/>
                  <a:t>dt</a:t>
                </a:r>
                <a:r>
                  <a:rPr lang="en-US" dirty="0"/>
                  <a:t> = </a:t>
                </a:r>
                <a:r>
                  <a:rPr lang="en-US" dirty="0" smtClean="0"/>
                  <a:t>¾</a:t>
                </a:r>
                <a14:m>
                  <m:oMath xmlns:m="http://schemas.openxmlformats.org/officeDocument/2006/math">
                    <m:r>
                      <m:rPr>
                        <m:nor/>
                      </m:rPr>
                      <a:rPr lang="en-US" i="1" dirty="0"/>
                      <m:t>t</m:t>
                    </m:r>
                    <m:r>
                      <m:rPr>
                        <m:nor/>
                      </m:rPr>
                      <a:rPr lang="en-US" b="0" i="0" baseline="30000" dirty="0" smtClean="0"/>
                      <m:t>4</m:t>
                    </m:r>
                  </m:oMath>
                </a14:m>
                <a:r>
                  <a:rPr lang="en-US" dirty="0" smtClean="0"/>
                  <a:t> </a:t>
                </a:r>
                <a14:m>
                  <m:oMath xmlns:m="http://schemas.openxmlformats.org/officeDocument/2006/math">
                    <m:d>
                      <m:dPr>
                        <m:begChr m:val="|"/>
                        <m:endChr m:val=""/>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r>
                                <a:rPr lang="en-US" b="0" i="1" smtClean="0">
                                  <a:latin typeface="Cambria Math" panose="02040503050406030204" pitchFamily="18" charset="0"/>
                                </a:rPr>
                                <m:t>1</m:t>
                              </m:r>
                            </m:e>
                          </m:mr>
                          <m:mr>
                            <m:e>
                              <m:r>
                                <a:rPr lang="en-US" b="0" i="1" smtClean="0">
                                  <a:latin typeface="Cambria Math" panose="02040503050406030204" pitchFamily="18" charset="0"/>
                                </a:rPr>
                                <m:t>0</m:t>
                              </m:r>
                            </m:e>
                          </m:mr>
                        </m:m>
                      </m:e>
                    </m:d>
                  </m:oMath>
                </a14:m>
                <a:r>
                  <a:rPr lang="en-US" i="1" dirty="0" smtClean="0"/>
                  <a:t> = </a:t>
                </a:r>
                <a:r>
                  <a:rPr lang="en-US" dirty="0" smtClean="0"/>
                  <a:t>¾</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51848" y="1197828"/>
                <a:ext cx="10515600" cy="4351338"/>
              </a:xfrm>
              <a:blipFill rotWithShape="0">
                <a:blip r:embed="rId2"/>
                <a:stretch>
                  <a:fillRect l="-1217" t="-2241"/>
                </a:stretch>
              </a:blipFill>
            </p:spPr>
            <p:txBody>
              <a:bodyPr/>
              <a:lstStyle/>
              <a:p>
                <a:r>
                  <a:rPr lang="en-US">
                    <a:noFill/>
                  </a:rPr>
                  <a:t> </a:t>
                </a:r>
              </a:p>
            </p:txBody>
          </p:sp>
        </mc:Fallback>
      </mc:AlternateContent>
      <p:pic>
        <p:nvPicPr>
          <p:cNvPr id="5" name="Picture 4"/>
          <p:cNvPicPr>
            <a:picLocks noChangeAspect="1"/>
          </p:cNvPicPr>
          <p:nvPr/>
        </p:nvPicPr>
        <p:blipFill>
          <a:blip r:embed="rId3"/>
          <a:stretch>
            <a:fillRect/>
          </a:stretch>
        </p:blipFill>
        <p:spPr>
          <a:xfrm>
            <a:off x="5543342" y="1197828"/>
            <a:ext cx="5524991" cy="2289698"/>
          </a:xfrm>
          <a:prstGeom prst="rect">
            <a:avLst/>
          </a:prstGeom>
        </p:spPr>
      </p:pic>
      <p:sp>
        <p:nvSpPr>
          <p:cNvPr id="4" name="TextBox 3"/>
          <p:cNvSpPr txBox="1"/>
          <p:nvPr/>
        </p:nvSpPr>
        <p:spPr>
          <a:xfrm>
            <a:off x="851848" y="4135272"/>
            <a:ext cx="10515600" cy="1815882"/>
          </a:xfrm>
          <a:prstGeom prst="rect">
            <a:avLst/>
          </a:prstGeom>
          <a:noFill/>
        </p:spPr>
        <p:txBody>
          <a:bodyPr wrap="square" rtlCol="0">
            <a:spAutoFit/>
          </a:bodyPr>
          <a:lstStyle/>
          <a:p>
            <a:r>
              <a:rPr lang="en-US" sz="2800" dirty="0" smtClean="0"/>
              <a:t>Note that this distribution is not symmetric, hence the median may not be the same as the mean. Recall: the notion of median: the point where half the probability is on either side. To find it, let’s review what the cumulative distribution is.</a:t>
            </a:r>
            <a:endParaRPr lang="en-US" sz="2800" dirty="0"/>
          </a:p>
        </p:txBody>
      </p:sp>
    </p:spTree>
    <p:extLst>
      <p:ext uri="{BB962C8B-B14F-4D97-AF65-F5344CB8AC3E}">
        <p14:creationId xmlns:p14="http://schemas.microsoft.com/office/powerpoint/2010/main" val="19395925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cumulative distribution function</a:t>
            </a:r>
            <a:endParaRPr lang="en-US" dirty="0"/>
          </a:p>
        </p:txBody>
      </p:sp>
      <p:pic>
        <p:nvPicPr>
          <p:cNvPr id="4" name="Content Placeholder 3"/>
          <p:cNvPicPr>
            <a:picLocks noGrp="1" noChangeAspect="1"/>
          </p:cNvPicPr>
          <p:nvPr>
            <p:ph idx="1"/>
          </p:nvPr>
        </p:nvPicPr>
        <p:blipFill rotWithShape="1">
          <a:blip r:embed="rId2"/>
          <a:srcRect l="13961" t="47851" r="54703"/>
          <a:stretch/>
        </p:blipFill>
        <p:spPr>
          <a:xfrm>
            <a:off x="1815152" y="1569492"/>
            <a:ext cx="3608366" cy="955344"/>
          </a:xfrm>
          <a:prstGeom prst="rect">
            <a:avLst/>
          </a:prstGeom>
        </p:spPr>
      </p:pic>
      <p:pic>
        <p:nvPicPr>
          <p:cNvPr id="5" name="Content Placeholder 3"/>
          <p:cNvPicPr>
            <a:picLocks noChangeAspect="1"/>
          </p:cNvPicPr>
          <p:nvPr/>
        </p:nvPicPr>
        <p:blipFill rotWithShape="1">
          <a:blip r:embed="rId2"/>
          <a:srcRect l="72496" t="47851" r="14956"/>
          <a:stretch/>
        </p:blipFill>
        <p:spPr>
          <a:xfrm>
            <a:off x="5423518" y="1557146"/>
            <a:ext cx="1463578" cy="967689"/>
          </a:xfrm>
          <a:prstGeom prst="rect">
            <a:avLst/>
          </a:prstGeom>
        </p:spPr>
      </p:pic>
      <p:sp>
        <p:nvSpPr>
          <p:cNvPr id="3" name="TextBox 2"/>
          <p:cNvSpPr txBox="1"/>
          <p:nvPr/>
        </p:nvSpPr>
        <p:spPr>
          <a:xfrm>
            <a:off x="1255594" y="2988860"/>
            <a:ext cx="9734331" cy="954107"/>
          </a:xfrm>
          <a:prstGeom prst="rect">
            <a:avLst/>
          </a:prstGeom>
          <a:noFill/>
        </p:spPr>
        <p:txBody>
          <a:bodyPr wrap="none" rtlCol="0">
            <a:spAutoFit/>
          </a:bodyPr>
          <a:lstStyle/>
          <a:p>
            <a:r>
              <a:rPr lang="en-US" sz="2800" dirty="0" smtClean="0"/>
              <a:t>The cumulative distribution is the amount of area (probability) to </a:t>
            </a:r>
          </a:p>
          <a:p>
            <a:r>
              <a:rPr lang="en-US" sz="2800" dirty="0"/>
              <a:t>t</a:t>
            </a:r>
            <a:r>
              <a:rPr lang="en-US" sz="2800" dirty="0" smtClean="0"/>
              <a:t>he left of the inputted point.</a:t>
            </a:r>
            <a:endParaRPr lang="en-US" sz="2800" dirty="0"/>
          </a:p>
        </p:txBody>
      </p:sp>
    </p:spTree>
    <p:extLst>
      <p:ext uri="{BB962C8B-B14F-4D97-AF65-F5344CB8AC3E}">
        <p14:creationId xmlns:p14="http://schemas.microsoft.com/office/powerpoint/2010/main" val="35447280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666" y="0"/>
            <a:ext cx="10515600" cy="1325563"/>
          </a:xfrm>
        </p:spPr>
        <p:txBody>
          <a:bodyPr/>
          <a:lstStyle/>
          <a:p>
            <a:r>
              <a:rPr lang="en-US" dirty="0"/>
              <a:t>Our second continuous example (cont.):</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51848" y="1197827"/>
                <a:ext cx="10515600" cy="5353097"/>
              </a:xfrm>
            </p:spPr>
            <p:txBody>
              <a:bodyPr>
                <a:normAutofit/>
              </a:bodyPr>
              <a:lstStyle/>
              <a:p>
                <a:pPr marL="0" indent="0">
                  <a:buNone/>
                </a:pPr>
                <a:r>
                  <a:rPr lang="en-US" i="1" dirty="0" smtClean="0"/>
                  <a:t>f (t)</a:t>
                </a:r>
                <a:r>
                  <a:rPr lang="en-US" dirty="0"/>
                  <a:t>=3</a:t>
                </a:r>
                <a:r>
                  <a:rPr lang="en-US" i="1" dirty="0"/>
                  <a:t>t</a:t>
                </a:r>
                <a:r>
                  <a:rPr lang="en-US" baseline="30000" dirty="0"/>
                  <a:t>2</a:t>
                </a:r>
                <a:r>
                  <a:rPr lang="en-US" dirty="0"/>
                  <a:t>, 0≤</a:t>
                </a:r>
                <a:r>
                  <a:rPr lang="en-US" i="1" dirty="0"/>
                  <a:t>t </a:t>
                </a:r>
                <a:r>
                  <a:rPr lang="en-US" dirty="0"/>
                  <a:t>≤</a:t>
                </a:r>
                <a:r>
                  <a:rPr lang="en-US" dirty="0" smtClean="0"/>
                  <a:t>1</a:t>
                </a:r>
              </a:p>
              <a:p>
                <a:pPr marL="0" indent="0">
                  <a:buNone/>
                </a:pPr>
                <a:endParaRPr lang="en-US" dirty="0"/>
              </a:p>
              <a:p>
                <a:pPr marL="0" indent="0">
                  <a:buNone/>
                </a:pPr>
                <a:r>
                  <a:rPr lang="en-US" dirty="0" smtClean="0"/>
                  <a:t>F</a:t>
                </a:r>
                <a:r>
                  <a:rPr lang="en-US" baseline="-25000" dirty="0" smtClean="0"/>
                  <a:t>Y</a:t>
                </a:r>
                <a:r>
                  <a:rPr lang="en-US" dirty="0" smtClean="0"/>
                  <a:t>(y)=</a:t>
                </a:r>
                <a14:m>
                  <m:oMath xmlns:m="http://schemas.openxmlformats.org/officeDocument/2006/math">
                    <m:nary>
                      <m:naryPr>
                        <m:ctrlPr>
                          <a:rPr lang="en-US" i="1">
                            <a:latin typeface="Cambria Math" panose="02040503050406030204" pitchFamily="18" charset="0"/>
                          </a:rPr>
                        </m:ctrlPr>
                      </m:naryPr>
                      <m:sub>
                        <m:r>
                          <a:rPr lang="en-US" b="0" i="1" smtClean="0">
                            <a:latin typeface="Cambria Math" panose="02040503050406030204" pitchFamily="18" charset="0"/>
                          </a:rPr>
                          <m:t>0</m:t>
                        </m:r>
                      </m:sub>
                      <m:sup>
                        <m:r>
                          <a:rPr lang="en-US" b="0" i="1" smtClean="0">
                            <a:latin typeface="Cambria Math" panose="02040503050406030204" pitchFamily="18" charset="0"/>
                          </a:rPr>
                          <m:t>𝑦</m:t>
                        </m:r>
                      </m:sup>
                      <m:e>
                        <m:r>
                          <m:rPr>
                            <m:nor/>
                          </m:rPr>
                          <a:rPr lang="en-US" dirty="0"/>
                          <m:t>3</m:t>
                        </m:r>
                      </m:e>
                    </m:nary>
                    <m:r>
                      <m:rPr>
                        <m:nor/>
                      </m:rPr>
                      <a:rPr lang="en-US" dirty="0"/>
                      <m:t>t</m:t>
                    </m:r>
                    <m:r>
                      <m:rPr>
                        <m:nor/>
                      </m:rPr>
                      <a:rPr lang="en-US" baseline="30000" dirty="0"/>
                      <m:t>2</m:t>
                    </m:r>
                  </m:oMath>
                </a14:m>
                <a:r>
                  <a:rPr lang="en-US" dirty="0" err="1"/>
                  <a:t>dt</a:t>
                </a:r>
                <a:r>
                  <a:rPr lang="en-US" dirty="0"/>
                  <a:t> = </a:t>
                </a:r>
                <a14:m>
                  <m:oMath xmlns:m="http://schemas.openxmlformats.org/officeDocument/2006/math">
                    <m:r>
                      <m:rPr>
                        <m:nor/>
                      </m:rPr>
                      <a:rPr lang="en-US" i="1" dirty="0"/>
                      <m:t>t</m:t>
                    </m:r>
                    <m:r>
                      <m:rPr>
                        <m:nor/>
                      </m:rPr>
                      <a:rPr lang="en-US" b="0" i="0" baseline="30000" dirty="0" smtClean="0"/>
                      <m:t>3</m:t>
                    </m:r>
                  </m:oMath>
                </a14:m>
                <a:r>
                  <a:rPr lang="en-US" dirty="0" smtClean="0"/>
                  <a:t> </a:t>
                </a:r>
                <a14:m>
                  <m:oMath xmlns:m="http://schemas.openxmlformats.org/officeDocument/2006/math">
                    <m:d>
                      <m:dPr>
                        <m:begChr m:val="|"/>
                        <m:endChr m:val=""/>
                        <m:ctrlPr>
                          <a:rPr lang="en-US" sz="2400" i="1">
                            <a:latin typeface="Cambria Math" panose="02040503050406030204" pitchFamily="18" charset="0"/>
                          </a:rPr>
                        </m:ctrlPr>
                      </m:dPr>
                      <m:e>
                        <m:m>
                          <m:mPr>
                            <m:mcs>
                              <m:mc>
                                <m:mcPr>
                                  <m:count m:val="1"/>
                                  <m:mcJc m:val="center"/>
                                </m:mcPr>
                              </m:mc>
                            </m:mcs>
                            <m:ctrlPr>
                              <a:rPr lang="en-US" sz="2400" i="1">
                                <a:latin typeface="Cambria Math" panose="02040503050406030204" pitchFamily="18" charset="0"/>
                              </a:rPr>
                            </m:ctrlPr>
                          </m:mPr>
                          <m:mr>
                            <m:e>
                              <m:r>
                                <a:rPr lang="en-US" sz="2400" b="0" i="1" smtClean="0">
                                  <a:latin typeface="Cambria Math" panose="02040503050406030204" pitchFamily="18" charset="0"/>
                                </a:rPr>
                                <m:t>𝑦</m:t>
                              </m:r>
                            </m:e>
                          </m:mr>
                          <m:mr>
                            <m:e>
                              <m:r>
                                <a:rPr lang="en-US" sz="2400" b="0" i="1" smtClean="0">
                                  <a:latin typeface="Cambria Math" panose="02040503050406030204" pitchFamily="18" charset="0"/>
                                </a:rPr>
                                <m:t>0</m:t>
                              </m:r>
                            </m:e>
                          </m:mr>
                        </m:m>
                      </m:e>
                    </m:d>
                  </m:oMath>
                </a14:m>
                <a:r>
                  <a:rPr lang="en-US" i="1" dirty="0" smtClean="0"/>
                  <a:t> = </a:t>
                </a:r>
                <a14:m>
                  <m:oMath xmlns:m="http://schemas.openxmlformats.org/officeDocument/2006/math">
                    <m:r>
                      <m:rPr>
                        <m:nor/>
                      </m:rPr>
                      <a:rPr lang="en-US" b="0" i="1" dirty="0" smtClean="0"/>
                      <m:t>y</m:t>
                    </m:r>
                    <m:r>
                      <m:rPr>
                        <m:nor/>
                      </m:rPr>
                      <a:rPr lang="en-US" baseline="30000" dirty="0"/>
                      <m:t>3</m:t>
                    </m:r>
                  </m:oMath>
                </a14:m>
                <a:r>
                  <a:rPr lang="en-US" dirty="0"/>
                  <a:t> </a:t>
                </a:r>
                <a:endParaRPr lang="en-US" dirty="0" smtClean="0"/>
              </a:p>
              <a:p>
                <a:pPr marL="0" indent="0">
                  <a:buNone/>
                </a:pPr>
                <a:r>
                  <a:rPr lang="en-US" dirty="0" smtClean="0"/>
                  <a:t>Now we set the CDF to ½</a:t>
                </a:r>
              </a:p>
              <a:p>
                <a:pPr marL="0" indent="0">
                  <a:buNone/>
                </a:pPr>
                <a:r>
                  <a:rPr lang="en-US" dirty="0" smtClean="0"/>
                  <a:t>and solve for y: </a:t>
                </a:r>
                <a14:m>
                  <m:oMath xmlns:m="http://schemas.openxmlformats.org/officeDocument/2006/math">
                    <m:r>
                      <m:rPr>
                        <m:nor/>
                      </m:rPr>
                      <a:rPr lang="en-US" i="1" dirty="0"/>
                      <m:t>y</m:t>
                    </m:r>
                    <m:r>
                      <m:rPr>
                        <m:nor/>
                      </m:rPr>
                      <a:rPr lang="en-US" baseline="30000" dirty="0"/>
                      <m:t>3</m:t>
                    </m:r>
                  </m:oMath>
                </a14:m>
                <a:r>
                  <a:rPr lang="en-US" dirty="0" smtClean="0"/>
                  <a:t>=½ so </a:t>
                </a:r>
                <a14:m>
                  <m:oMath xmlns:m="http://schemas.openxmlformats.org/officeDocument/2006/math">
                    <m:r>
                      <m:rPr>
                        <m:sty m:val="p"/>
                      </m:rPr>
                      <a:rPr lang="en-US" b="0" i="0" smtClean="0">
                        <a:latin typeface="Cambria Math" panose="02040503050406030204" pitchFamily="18" charset="0"/>
                      </a:rPr>
                      <m:t>y</m:t>
                    </m:r>
                    <m:r>
                      <a:rPr lang="en-US" b="0" i="0" smtClean="0">
                        <a:latin typeface="Cambria Math" panose="02040503050406030204" pitchFamily="18" charset="0"/>
                      </a:rPr>
                      <m:t>=</m:t>
                    </m:r>
                    <m:rad>
                      <m:radPr>
                        <m:ctrlPr>
                          <a:rPr lang="en-US" i="1" smtClean="0">
                            <a:latin typeface="Cambria Math" panose="02040503050406030204" pitchFamily="18" charset="0"/>
                          </a:rPr>
                        </m:ctrlPr>
                      </m:radPr>
                      <m:deg>
                        <m:r>
                          <m:rPr>
                            <m:brk m:alnAt="7"/>
                          </m:rPr>
                          <a:rPr lang="en-US" b="0" i="1" smtClean="0">
                            <a:latin typeface="Cambria Math" panose="02040503050406030204" pitchFamily="18" charset="0"/>
                          </a:rPr>
                          <m:t>3</m:t>
                        </m:r>
                      </m:deg>
                      <m:e>
                        <m:r>
                          <m:rPr>
                            <m:nor/>
                          </m:rPr>
                          <a:rPr lang="en-US" dirty="0"/>
                          <m:t>½</m:t>
                        </m:r>
                      </m:e>
                    </m:rad>
                    <m:r>
                      <a:rPr lang="en-US" b="0" i="0" smtClean="0">
                        <a:latin typeface="Cambria Math" panose="02040503050406030204" pitchFamily="18" charset="0"/>
                      </a:rPr>
                      <m:t>=0.794</m:t>
                    </m:r>
                  </m:oMath>
                </a14:m>
                <a:endParaRPr lang="en-US" dirty="0" smtClean="0"/>
              </a:p>
              <a:p>
                <a:pPr marL="0" indent="0">
                  <a:buNone/>
                </a:pPr>
                <a:r>
                  <a:rPr lang="en-US" sz="2400" dirty="0" smtClean="0"/>
                  <a:t>Note: the distribution is skewed to the left (where the tail is). The mean which is .75 for this situation is more sensitive to skewing and in fact, its position compared to the median can be used as an indicator of any skewing.</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51848" y="1197827"/>
                <a:ext cx="10515600" cy="5353097"/>
              </a:xfrm>
              <a:blipFill rotWithShape="0">
                <a:blip r:embed="rId2"/>
                <a:stretch>
                  <a:fillRect l="-1217" t="-1820" r="-116"/>
                </a:stretch>
              </a:blipFill>
            </p:spPr>
            <p:txBody>
              <a:bodyPr/>
              <a:lstStyle/>
              <a:p>
                <a:r>
                  <a:rPr lang="en-US">
                    <a:noFill/>
                  </a:rPr>
                  <a:t> </a:t>
                </a:r>
              </a:p>
            </p:txBody>
          </p:sp>
        </mc:Fallback>
      </mc:AlternateContent>
      <p:pic>
        <p:nvPicPr>
          <p:cNvPr id="5" name="Picture 4"/>
          <p:cNvPicPr>
            <a:picLocks noChangeAspect="1"/>
          </p:cNvPicPr>
          <p:nvPr/>
        </p:nvPicPr>
        <p:blipFill>
          <a:blip r:embed="rId3"/>
          <a:stretch>
            <a:fillRect/>
          </a:stretch>
        </p:blipFill>
        <p:spPr>
          <a:xfrm>
            <a:off x="5543342" y="1197828"/>
            <a:ext cx="5524991" cy="2289698"/>
          </a:xfrm>
          <a:prstGeom prst="rect">
            <a:avLst/>
          </a:prstGeom>
        </p:spPr>
      </p:pic>
    </p:spTree>
    <p:extLst>
      <p:ext uri="{BB962C8B-B14F-4D97-AF65-F5344CB8AC3E}">
        <p14:creationId xmlns:p14="http://schemas.microsoft.com/office/powerpoint/2010/main" val="2190329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603" y="365125"/>
            <a:ext cx="11627893" cy="1325563"/>
          </a:xfrm>
        </p:spPr>
        <p:txBody>
          <a:bodyPr>
            <a:normAutofit/>
          </a:bodyPr>
          <a:lstStyle/>
          <a:p>
            <a:r>
              <a:rPr lang="en-US" dirty="0" smtClean="0"/>
              <a:t>3.5.6 Exponential distribution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825625"/>
                <a:ext cx="10515600" cy="4738948"/>
              </a:xfrm>
            </p:spPr>
            <p:txBody>
              <a:bodyPr>
                <a:normAutofit/>
              </a:bodyPr>
              <a:lstStyle/>
              <a:p>
                <a:pPr marL="0" indent="0">
                  <a:buNone/>
                </a:pPr>
                <a:r>
                  <a:rPr lang="en-US" dirty="0"/>
                  <a:t>The distance, </a:t>
                </a:r>
                <a:r>
                  <a:rPr lang="en-US" i="1" dirty="0"/>
                  <a:t>Y </a:t>
                </a:r>
                <a:r>
                  <a:rPr lang="en-US" dirty="0"/>
                  <a:t>, that a molecule in a gas travels before colliding with </a:t>
                </a:r>
                <a:r>
                  <a:rPr lang="en-US" dirty="0" smtClean="0"/>
                  <a:t>another molecule </a:t>
                </a:r>
                <a:r>
                  <a:rPr lang="en-US" dirty="0"/>
                  <a:t>can be modeled by the exponential pdf</a:t>
                </a:r>
                <a:endParaRPr lang="en-US" i="1" dirty="0" smtClean="0"/>
              </a:p>
              <a:p>
                <a:pPr marL="0" indent="0" algn="ctr">
                  <a:buNone/>
                </a:pPr>
                <a:r>
                  <a:rPr lang="en-US" i="1" dirty="0" err="1"/>
                  <a:t>f</a:t>
                </a:r>
                <a:r>
                  <a:rPr lang="en-US" i="1" baseline="-25000" dirty="0" err="1"/>
                  <a:t>Y</a:t>
                </a:r>
                <a:r>
                  <a:rPr lang="en-US" i="1" dirty="0"/>
                  <a:t> (y)</a:t>
                </a:r>
                <a:r>
                  <a:rPr lang="en-US" dirty="0"/>
                  <a:t>= </a:t>
                </a:r>
                <a:r>
                  <a:rPr lang="en-US" dirty="0" smtClean="0"/>
                  <a:t>(1/</a:t>
                </a:r>
                <a:r>
                  <a:rPr lang="el-GR" i="1" dirty="0" smtClean="0"/>
                  <a:t>μ</a:t>
                </a:r>
                <a:r>
                  <a:rPr lang="en-US" i="1" dirty="0" smtClean="0"/>
                  <a:t>)e</a:t>
                </a:r>
                <a:r>
                  <a:rPr lang="en-US" baseline="30000" dirty="0"/>
                  <a:t>−</a:t>
                </a:r>
                <a:r>
                  <a:rPr lang="en-US" i="1" baseline="30000" dirty="0"/>
                  <a:t>y/</a:t>
                </a:r>
                <a:r>
                  <a:rPr lang="el-GR" i="1" baseline="30000" dirty="0"/>
                  <a:t>μ</a:t>
                </a:r>
                <a:r>
                  <a:rPr lang="el-GR" i="1" dirty="0"/>
                  <a:t>, </a:t>
                </a:r>
                <a:r>
                  <a:rPr lang="en-US" i="1" dirty="0"/>
                  <a:t>y </a:t>
                </a:r>
                <a:r>
                  <a:rPr lang="en-US" dirty="0"/>
                  <a:t>≥0</a:t>
                </a:r>
                <a:endParaRPr lang="en-US" i="1" dirty="0"/>
              </a:p>
              <a:p>
                <a:r>
                  <a:rPr lang="en-US" dirty="0" smtClean="0"/>
                  <a:t>Using integration by parts, we find that </a:t>
                </a:r>
              </a:p>
              <a:p>
                <a:pPr marL="0" indent="0">
                  <a:buNone/>
                </a:pPr>
                <a:r>
                  <a:rPr lang="en-US" i="1" dirty="0" smtClean="0"/>
                  <a:t>E(Y </a:t>
                </a:r>
                <a:r>
                  <a:rPr lang="en-US" i="1" dirty="0"/>
                  <a:t>)</a:t>
                </a:r>
                <a:r>
                  <a:rPr lang="en-US" dirty="0"/>
                  <a:t>=</a:t>
                </a:r>
                <a14:m>
                  <m:oMath xmlns:m="http://schemas.openxmlformats.org/officeDocument/2006/math">
                    <m:nary>
                      <m:naryPr>
                        <m:ctrlPr>
                          <a:rPr lang="en-US" i="1">
                            <a:latin typeface="Cambria Math" panose="02040503050406030204" pitchFamily="18" charset="0"/>
                          </a:rPr>
                        </m:ctrlPr>
                      </m:naryPr>
                      <m:sub>
                        <m:r>
                          <a:rPr lang="en-US" i="1">
                            <a:latin typeface="Cambria Math" panose="02040503050406030204" pitchFamily="18" charset="0"/>
                          </a:rPr>
                          <m:t>0</m:t>
                        </m:r>
                      </m:sub>
                      <m:sup>
                        <m:r>
                          <m:rPr>
                            <m:nor/>
                          </m:rPr>
                          <a:rPr lang="en-US" dirty="0"/>
                          <m:t>∞</m:t>
                        </m:r>
                      </m:sup>
                      <m:e>
                        <m:r>
                          <m:rPr>
                            <m:nor/>
                          </m:rPr>
                          <a:rPr lang="en-US" b="0" i="0" smtClean="0">
                            <a:latin typeface="Cambria Math" panose="02040503050406030204" pitchFamily="18" charset="0"/>
                          </a:rPr>
                          <m:t>w</m:t>
                        </m:r>
                        <m:r>
                          <m:rPr>
                            <m:nor/>
                          </m:rPr>
                          <a:rPr lang="en-US">
                            <a:latin typeface="Cambria Math" panose="02040503050406030204" pitchFamily="18" charset="0"/>
                          </a:rPr>
                          <m:t> </m:t>
                        </m:r>
                        <m:r>
                          <a:rPr lang="en-US" i="1">
                            <a:latin typeface="Cambria Math" panose="02040503050406030204" pitchFamily="18" charset="0"/>
                            <a:sym typeface="Symbol" panose="05050102010706020507" pitchFamily="18" charset="2"/>
                          </a:rPr>
                          <m:t></m:t>
                        </m:r>
                        <m:d>
                          <m:dPr>
                            <m:ctrlPr>
                              <a:rPr lang="en-US" i="1" smtClean="0">
                                <a:latin typeface="Cambria Math" panose="02040503050406030204" pitchFamily="18" charset="0"/>
                                <a:sym typeface="Symbol" panose="05050102010706020507" pitchFamily="18" charset="2"/>
                              </a:rPr>
                            </m:ctrlPr>
                          </m:dPr>
                          <m:e>
                            <m:r>
                              <m:rPr>
                                <m:nor/>
                              </m:rPr>
                              <a:rPr lang="en-US" dirty="0"/>
                              <m:t>1/</m:t>
                            </m:r>
                            <m:r>
                              <m:rPr>
                                <m:nor/>
                              </m:rPr>
                              <a:rPr lang="el-GR" i="1" dirty="0"/>
                              <m:t>μ</m:t>
                            </m:r>
                          </m:e>
                        </m:d>
                        <m:r>
                          <m:rPr>
                            <m:nor/>
                          </m:rPr>
                          <a:rPr lang="en-US" i="1" dirty="0"/>
                          <m:t>e</m:t>
                        </m:r>
                        <m:r>
                          <m:rPr>
                            <m:nor/>
                          </m:rPr>
                          <a:rPr lang="en-US" baseline="30000" dirty="0"/>
                          <m:t>−</m:t>
                        </m:r>
                        <m:r>
                          <m:rPr>
                            <m:nor/>
                          </m:rPr>
                          <a:rPr lang="en-US" b="0" i="1" baseline="30000" dirty="0" smtClean="0"/>
                          <m:t>w</m:t>
                        </m:r>
                        <m:r>
                          <m:rPr>
                            <m:nor/>
                          </m:rPr>
                          <a:rPr lang="en-US" i="1" baseline="30000" dirty="0"/>
                          <m:t>/</m:t>
                        </m:r>
                        <m:r>
                          <m:rPr>
                            <m:nor/>
                          </m:rPr>
                          <a:rPr lang="el-GR" i="1" baseline="30000" dirty="0"/>
                          <m:t>μ</m:t>
                        </m:r>
                      </m:e>
                    </m:nary>
                  </m:oMath>
                </a14:m>
                <a:r>
                  <a:rPr lang="en-US" dirty="0" err="1" smtClean="0"/>
                  <a:t>dy</a:t>
                </a:r>
                <a:r>
                  <a:rPr lang="en-US" dirty="0" smtClean="0"/>
                  <a:t> =</a:t>
                </a:r>
                <a:r>
                  <a:rPr lang="el-GR" i="1" dirty="0"/>
                  <a:t> μ</a:t>
                </a:r>
                <a:r>
                  <a:rPr lang="el-GR" dirty="0"/>
                  <a:t>[−</a:t>
                </a:r>
                <a:r>
                  <a:rPr lang="en-US" i="1" dirty="0"/>
                  <a:t>we</a:t>
                </a:r>
                <a:r>
                  <a:rPr lang="en-US" baseline="30000" dirty="0"/>
                  <a:t>−</a:t>
                </a:r>
                <a:r>
                  <a:rPr lang="en-US" i="1" baseline="30000" dirty="0"/>
                  <a:t>w</a:t>
                </a:r>
                <a:r>
                  <a:rPr lang="en-US" i="1" dirty="0"/>
                  <a:t> </a:t>
                </a:r>
                <a:r>
                  <a:rPr lang="en-US" dirty="0"/>
                  <a:t>−</a:t>
                </a:r>
                <a:r>
                  <a:rPr lang="en-US" i="1" dirty="0"/>
                  <a:t>e</a:t>
                </a:r>
                <a:r>
                  <a:rPr lang="en-US" baseline="30000" dirty="0"/>
                  <a:t>−</a:t>
                </a:r>
                <a:r>
                  <a:rPr lang="en-US" i="1" baseline="30000" dirty="0"/>
                  <a:t>w</a:t>
                </a:r>
                <a:r>
                  <a:rPr lang="en-US" dirty="0"/>
                  <a:t>] </a:t>
                </a:r>
                <a14:m>
                  <m:oMath xmlns:m="http://schemas.openxmlformats.org/officeDocument/2006/math">
                    <m:d>
                      <m:dPr>
                        <m:begChr m:val="|"/>
                        <m:endChr m:val=""/>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r>
                                <m:rPr>
                                  <m:nor/>
                                </m:rPr>
                                <a:rPr lang="en-US" dirty="0"/>
                                <m:t>∞ </m:t>
                              </m:r>
                            </m:e>
                          </m:mr>
                          <m:mr>
                            <m:e>
                              <m:r>
                                <a:rPr lang="en-US" i="1">
                                  <a:latin typeface="Cambria Math" panose="02040503050406030204" pitchFamily="18" charset="0"/>
                                </a:rPr>
                                <m:t>0</m:t>
                              </m:r>
                            </m:e>
                          </m:mr>
                        </m:m>
                      </m:e>
                    </m:d>
                  </m:oMath>
                </a14:m>
                <a:r>
                  <a:rPr lang="en-US" i="1" dirty="0"/>
                  <a:t> = </a:t>
                </a:r>
                <a:r>
                  <a:rPr lang="el-GR" i="1" dirty="0" smtClean="0"/>
                  <a:t>μ</a:t>
                </a:r>
                <a:endParaRPr lang="en-US" i="1" dirty="0" smtClean="0"/>
              </a:p>
              <a:p>
                <a:r>
                  <a:rPr lang="en-US" dirty="0" smtClean="0"/>
                  <a:t>Showing that the use of </a:t>
                </a:r>
                <a:r>
                  <a:rPr lang="el-GR" dirty="0" smtClean="0"/>
                  <a:t>μ</a:t>
                </a:r>
                <a:r>
                  <a:rPr lang="en-US" dirty="0" smtClean="0"/>
                  <a:t> for the parameter is apt: </a:t>
                </a:r>
                <a:r>
                  <a:rPr lang="el-GR" dirty="0" smtClean="0"/>
                  <a:t>μ</a:t>
                </a:r>
                <a:r>
                  <a:rPr lang="en-US" dirty="0" smtClean="0"/>
                  <a:t> </a:t>
                </a:r>
                <a:r>
                  <a:rPr lang="en-US" b="1" dirty="0" smtClean="0"/>
                  <a:t>does</a:t>
                </a:r>
                <a:r>
                  <a:rPr lang="en-US" dirty="0" smtClean="0"/>
                  <a:t> represent the average distance that a molecule travels between collisions.</a:t>
                </a:r>
              </a:p>
              <a:p>
                <a:r>
                  <a:rPr lang="en-US" dirty="0" smtClean="0"/>
                  <a:t>At room temp and sea level, </a:t>
                </a:r>
                <a:r>
                  <a:rPr lang="el-GR" i="1" dirty="0" smtClean="0"/>
                  <a:t>μ ≈</a:t>
                </a:r>
                <a:r>
                  <a:rPr lang="en-US" i="1" dirty="0" smtClean="0"/>
                  <a:t> </a:t>
                </a:r>
                <a:r>
                  <a:rPr lang="el-GR" dirty="0" smtClean="0"/>
                  <a:t>0</a:t>
                </a:r>
                <a:r>
                  <a:rPr lang="en-US" dirty="0" smtClean="0"/>
                  <a:t>.</a:t>
                </a:r>
                <a:r>
                  <a:rPr lang="el-GR" dirty="0" smtClean="0"/>
                  <a:t>5 </a:t>
                </a:r>
                <a:r>
                  <a:rPr lang="en-US" dirty="0" smtClean="0"/>
                  <a:t>micrometer (</a:t>
                </a:r>
                <a:r>
                  <a:rPr lang="el-GR" i="1" dirty="0"/>
                  <a:t>μ</a:t>
                </a:r>
                <a:r>
                  <a:rPr lang="en-US" i="1" dirty="0" smtClean="0"/>
                  <a:t>m</a:t>
                </a:r>
                <a:r>
                  <a:rPr lang="en-US" dirty="0" smtClean="0"/>
                  <a:t>) for N</a:t>
                </a:r>
                <a:r>
                  <a:rPr lang="en-US" baseline="-25000" dirty="0" smtClean="0"/>
                  <a:t>2</a:t>
                </a:r>
                <a:r>
                  <a:rPr lang="en-US" dirty="0" smtClean="0"/>
                  <a:t>.</a:t>
                </a:r>
              </a:p>
              <a:p>
                <a:pPr marL="0" indent="0">
                  <a:buNone/>
                </a:pPr>
                <a:r>
                  <a:rPr lang="en-US" dirty="0"/>
                  <a:t> </a:t>
                </a:r>
                <a:r>
                  <a:rPr lang="en-US" dirty="0" smtClean="0"/>
                  <a:t>  (1 </a:t>
                </a:r>
                <a:r>
                  <a:rPr lang="el-GR" i="1" dirty="0" smtClean="0"/>
                  <a:t>μ</a:t>
                </a:r>
                <a:r>
                  <a:rPr lang="en-US" i="1" dirty="0" smtClean="0"/>
                  <a:t>m</a:t>
                </a:r>
                <a:r>
                  <a:rPr lang="en-US" dirty="0" smtClean="0"/>
                  <a:t>=10</a:t>
                </a:r>
                <a:r>
                  <a:rPr lang="en-US" baseline="30000" dirty="0" smtClean="0"/>
                  <a:t>-3</a:t>
                </a:r>
                <a:r>
                  <a:rPr lang="en-US" dirty="0" smtClean="0"/>
                  <a:t> mm, diameter </a:t>
                </a:r>
                <a:r>
                  <a:rPr lang="en-US" dirty="0"/>
                  <a:t>of human hair ranges from 17 to 181 </a:t>
                </a:r>
                <a:r>
                  <a:rPr lang="el-GR" i="1" dirty="0"/>
                  <a:t>μ</a:t>
                </a:r>
                <a:r>
                  <a:rPr lang="en-US" i="1" dirty="0"/>
                  <a:t>m</a:t>
                </a:r>
                <a:r>
                  <a:rPr lang="en-US" dirty="0" smtClean="0"/>
                  <a:t>)</a:t>
                </a:r>
                <a:endParaRPr lang="el-GR"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825625"/>
                <a:ext cx="10515600" cy="4738948"/>
              </a:xfrm>
              <a:blipFill rotWithShape="0">
                <a:blip r:embed="rId2"/>
                <a:stretch>
                  <a:fillRect l="-1217" t="-2057" b="-900"/>
                </a:stretch>
              </a:blipFill>
            </p:spPr>
            <p:txBody>
              <a:bodyPr/>
              <a:lstStyle/>
              <a:p>
                <a:r>
                  <a:rPr lang="en-US">
                    <a:noFill/>
                  </a:rPr>
                  <a:t> </a:t>
                </a:r>
              </a:p>
            </p:txBody>
          </p:sp>
        </mc:Fallback>
      </mc:AlternateContent>
    </p:spTree>
    <p:extLst>
      <p:ext uri="{BB962C8B-B14F-4D97-AF65-F5344CB8AC3E}">
        <p14:creationId xmlns:p14="http://schemas.microsoft.com/office/powerpoint/2010/main" val="1765280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6096000" y="259108"/>
            <a:ext cx="4781266" cy="2589853"/>
          </a:xfrm>
          <a:prstGeom prst="rect">
            <a:avLst/>
          </a:prstGeom>
        </p:spPr>
      </p:pic>
      <p:sp>
        <p:nvSpPr>
          <p:cNvPr id="2" name="Title 1"/>
          <p:cNvSpPr>
            <a:spLocks noGrp="1"/>
          </p:cNvSpPr>
          <p:nvPr>
            <p:ph type="title"/>
          </p:nvPr>
        </p:nvSpPr>
        <p:spPr>
          <a:xfrm>
            <a:off x="838200" y="0"/>
            <a:ext cx="10515600" cy="1325563"/>
          </a:xfrm>
        </p:spPr>
        <p:txBody>
          <a:bodyPr/>
          <a:lstStyle/>
          <a:p>
            <a:r>
              <a:rPr lang="en-US" dirty="0"/>
              <a:t>Example 3.5.7 </a:t>
            </a:r>
            <a:r>
              <a:rPr lang="en-US" dirty="0" smtClean="0"/>
              <a:t/>
            </a:r>
            <a:br>
              <a:rPr lang="en-US" dirty="0" smtClean="0"/>
            </a:br>
            <a:r>
              <a:rPr lang="en-US" dirty="0" smtClean="0"/>
              <a:t>Rayleigh </a:t>
            </a:r>
            <a:r>
              <a:rPr lang="en-US" dirty="0"/>
              <a:t>distribution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543926"/>
                <a:ext cx="10515600" cy="5314074"/>
              </a:xfrm>
            </p:spPr>
            <p:txBody>
              <a:bodyPr>
                <a:normAutofit/>
              </a:bodyPr>
              <a:lstStyle/>
              <a:p>
                <a:pPr marL="0" indent="0">
                  <a:buNone/>
                </a:pPr>
                <a:r>
                  <a:rPr lang="en-US" i="1" dirty="0" smtClean="0"/>
                  <a:t>f</a:t>
                </a:r>
                <a:r>
                  <a:rPr lang="en-US" i="1" baseline="-25000" dirty="0" err="1" smtClean="0"/>
                  <a:t>Y</a:t>
                </a:r>
                <a:r>
                  <a:rPr lang="en-US" i="1" dirty="0" smtClean="0"/>
                  <a:t> </a:t>
                </a:r>
                <a:r>
                  <a:rPr lang="en-US" i="1" dirty="0"/>
                  <a:t>(</a:t>
                </a:r>
                <a:r>
                  <a:rPr lang="en-US" i="1" dirty="0" smtClean="0"/>
                  <a:t>y)</a:t>
                </a:r>
                <a14:m>
                  <m:oMath xmlns:m="http://schemas.openxmlformats.org/officeDocument/2006/math">
                    <m:r>
                      <a:rPr lang="en-US" b="0" i="1" smtClean="0">
                        <a:latin typeface="Cambria Math" panose="02040503050406030204" pitchFamily="18" charset="0"/>
                      </a:rPr>
                      <m:t>=</m:t>
                    </m:r>
                    <m:f>
                      <m:fPr>
                        <m:ctrlPr>
                          <a:rPr lang="en-US" i="1" smtClean="0">
                            <a:latin typeface="Cambria Math" panose="02040503050406030204" pitchFamily="18" charset="0"/>
                          </a:rPr>
                        </m:ctrlPr>
                      </m:fPr>
                      <m:num>
                        <m:r>
                          <a:rPr lang="en-US" b="0" i="1" smtClean="0">
                            <a:latin typeface="Cambria Math" panose="02040503050406030204" pitchFamily="18" charset="0"/>
                          </a:rPr>
                          <m:t>𝑦</m:t>
                        </m:r>
                      </m:num>
                      <m:den>
                        <m:r>
                          <a:rPr lang="en-US" b="0" i="1" smtClean="0">
                            <a:latin typeface="Cambria Math" panose="02040503050406030204" pitchFamily="18" charset="0"/>
                          </a:rPr>
                          <m:t>𝑎</m:t>
                        </m:r>
                        <m:r>
                          <a:rPr lang="en-US" b="0" i="1" baseline="30000" smtClean="0">
                            <a:latin typeface="Cambria Math" panose="02040503050406030204" pitchFamily="18" charset="0"/>
                          </a:rPr>
                          <m:t>2</m:t>
                        </m:r>
                      </m:den>
                    </m:f>
                    <m:sSup>
                      <m:sSupPr>
                        <m:ctrlPr>
                          <a:rPr lang="en-US" i="1" dirty="0" smtClean="0">
                            <a:latin typeface="Cambria Math" panose="02040503050406030204" pitchFamily="18" charset="0"/>
                          </a:rPr>
                        </m:ctrlPr>
                      </m:sSupPr>
                      <m:e>
                        <m:r>
                          <a:rPr lang="en-US" b="0" i="1" dirty="0" smtClean="0">
                            <a:latin typeface="Cambria Math" panose="02040503050406030204" pitchFamily="18" charset="0"/>
                          </a:rPr>
                          <m:t>𝑒</m:t>
                        </m:r>
                      </m:e>
                      <m:sup>
                        <m:r>
                          <a:rPr lang="en-US" b="0" i="1" dirty="0" smtClean="0">
                            <a:latin typeface="Cambria Math" panose="02040503050406030204" pitchFamily="18" charset="0"/>
                          </a:rPr>
                          <m:t>−</m:t>
                        </m:r>
                        <m:sSup>
                          <m:sSupPr>
                            <m:ctrlPr>
                              <a:rPr lang="en-US" i="1" dirty="0" smtClean="0">
                                <a:latin typeface="Cambria Math" panose="02040503050406030204" pitchFamily="18" charset="0"/>
                              </a:rPr>
                            </m:ctrlPr>
                          </m:sSupPr>
                          <m:e>
                            <m:r>
                              <a:rPr lang="en-US" b="0" i="1" dirty="0" smtClean="0">
                                <a:latin typeface="Cambria Math" panose="02040503050406030204" pitchFamily="18" charset="0"/>
                              </a:rPr>
                              <m:t>𝑦</m:t>
                            </m:r>
                          </m:e>
                          <m:sup>
                            <m:r>
                              <a:rPr lang="en-US" b="0" i="1" dirty="0" smtClean="0">
                                <a:latin typeface="Cambria Math" panose="02040503050406030204" pitchFamily="18" charset="0"/>
                              </a:rPr>
                              <m:t>2</m:t>
                            </m:r>
                          </m:sup>
                        </m:sSup>
                        <m:r>
                          <a:rPr lang="en-US" b="0" i="1" dirty="0" smtClean="0">
                            <a:latin typeface="Cambria Math" panose="02040503050406030204" pitchFamily="18" charset="0"/>
                          </a:rPr>
                          <m:t>/2</m:t>
                        </m:r>
                        <m:sSup>
                          <m:sSupPr>
                            <m:ctrlPr>
                              <a:rPr lang="en-US" b="0" i="1" dirty="0" smtClean="0">
                                <a:latin typeface="Cambria Math" panose="02040503050406030204" pitchFamily="18" charset="0"/>
                              </a:rPr>
                            </m:ctrlPr>
                          </m:sSupPr>
                          <m:e>
                            <m:r>
                              <a:rPr lang="en-US" b="0" i="1" dirty="0" smtClean="0">
                                <a:latin typeface="Cambria Math" panose="02040503050406030204" pitchFamily="18" charset="0"/>
                              </a:rPr>
                              <m:t>𝑎</m:t>
                            </m:r>
                          </m:e>
                          <m:sup>
                            <m:r>
                              <a:rPr lang="en-US" b="0" i="1" dirty="0" smtClean="0">
                                <a:latin typeface="Cambria Math" panose="02040503050406030204" pitchFamily="18" charset="0"/>
                              </a:rPr>
                              <m:t>2</m:t>
                            </m:r>
                          </m:sup>
                        </m:sSup>
                      </m:sup>
                    </m:sSup>
                  </m:oMath>
                </a14:m>
                <a:r>
                  <a:rPr lang="en-US" i="1" dirty="0" smtClean="0"/>
                  <a:t>, </a:t>
                </a:r>
                <a:r>
                  <a:rPr lang="en-US" i="1" dirty="0"/>
                  <a:t>a &gt;</a:t>
                </a:r>
                <a:r>
                  <a:rPr lang="en-US" dirty="0"/>
                  <a:t>0; 0≤ </a:t>
                </a:r>
                <a:r>
                  <a:rPr lang="en-US" i="1" dirty="0"/>
                  <a:t>y &lt;</a:t>
                </a:r>
                <a:r>
                  <a:rPr lang="en-US" dirty="0" smtClean="0"/>
                  <a:t>∞</a:t>
                </a:r>
              </a:p>
              <a:p>
                <a:pPr marL="0" indent="0">
                  <a:buNone/>
                </a:pPr>
                <a:endParaRPr lang="en-US" dirty="0" smtClean="0"/>
              </a:p>
              <a:p>
                <a:pPr marL="0" indent="0">
                  <a:buNone/>
                </a:pPr>
                <a:r>
                  <a:rPr lang="en-US" dirty="0" smtClean="0"/>
                  <a:t>Ra</a:t>
                </a:r>
              </a:p>
              <a:p>
                <a:pPr marL="0" indent="0">
                  <a:buNone/>
                </a:pPr>
                <a:r>
                  <a:rPr lang="en-US" dirty="0" smtClean="0"/>
                  <a:t>After advanced integration techniques, we get </a:t>
                </a:r>
                <a14:m>
                  <m:oMath xmlns:m="http://schemas.openxmlformats.org/officeDocument/2006/math">
                    <m:r>
                      <a:rPr lang="en-US" b="0" i="1" smtClean="0">
                        <a:latin typeface="Cambria Math" panose="02040503050406030204" pitchFamily="18" charset="0"/>
                      </a:rPr>
                      <m:t>𝐸</m:t>
                    </m:r>
                    <m:d>
                      <m:dPr>
                        <m:ctrlPr>
                          <a:rPr lang="en-US" b="0" i="1" smtClean="0">
                            <a:latin typeface="Cambria Math" panose="02040503050406030204" pitchFamily="18" charset="0"/>
                          </a:rPr>
                        </m:ctrlPr>
                      </m:dPr>
                      <m:e>
                        <m:r>
                          <a:rPr lang="en-US" b="0" i="1" smtClean="0">
                            <a:latin typeface="Cambria Math" panose="02040503050406030204" pitchFamily="18" charset="0"/>
                          </a:rPr>
                          <m:t>𝑌</m:t>
                        </m:r>
                      </m:e>
                    </m:d>
                    <m:r>
                      <a:rPr lang="en-US" b="0" i="1" smtClean="0">
                        <a:latin typeface="Cambria Math" panose="02040503050406030204" pitchFamily="18" charset="0"/>
                      </a:rPr>
                      <m:t>=</m:t>
                    </m:r>
                    <m:r>
                      <a:rPr lang="en-US" b="0" i="1" smtClean="0">
                        <a:latin typeface="Cambria Math" panose="02040503050406030204" pitchFamily="18" charset="0"/>
                      </a:rPr>
                      <m:t>𝑎</m:t>
                    </m:r>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ea typeface="Cambria Math" panose="02040503050406030204" pitchFamily="18" charset="0"/>
                          </a:rPr>
                          <m:t>𝜋</m:t>
                        </m:r>
                        <m:r>
                          <a:rPr lang="en-US" b="0" i="1" smtClean="0">
                            <a:latin typeface="Cambria Math" panose="02040503050406030204" pitchFamily="18" charset="0"/>
                            <a:ea typeface="Cambria Math" panose="02040503050406030204" pitchFamily="18" charset="0"/>
                          </a:rPr>
                          <m:t>/2</m:t>
                        </m:r>
                      </m:e>
                    </m:rad>
                    <m:r>
                      <a:rPr lang="en-US" b="0" i="0" smtClean="0">
                        <a:latin typeface="Cambria Math" panose="02040503050406030204" pitchFamily="18" charset="0"/>
                      </a:rPr>
                      <m:t>=1.25</m:t>
                    </m:r>
                    <m:r>
                      <m:rPr>
                        <m:sty m:val="p"/>
                      </m:rPr>
                      <a:rPr lang="en-US" b="0" i="0" smtClean="0">
                        <a:latin typeface="Cambria Math" panose="02040503050406030204" pitchFamily="18" charset="0"/>
                      </a:rPr>
                      <m:t>a</m:t>
                    </m:r>
                  </m:oMath>
                </a14:m>
                <a:endParaRPr lang="en-US" dirty="0" smtClean="0"/>
              </a:p>
              <a:p>
                <a:pPr marL="0" indent="0">
                  <a:buNone/>
                </a:pPr>
                <a:r>
                  <a:rPr lang="en-US" dirty="0"/>
                  <a:t>T</a:t>
                </a:r>
                <a:r>
                  <a:rPr lang="en-US" dirty="0" smtClean="0"/>
                  <a:t>he CDF is relatively easy to find:</a:t>
                </a:r>
              </a:p>
              <a:p>
                <a:pPr marL="0" indent="0">
                  <a:buNone/>
                </a:pPr>
                <a:r>
                  <a:rPr lang="en-US" i="1" dirty="0" smtClean="0"/>
                  <a:t>F</a:t>
                </a:r>
                <a:r>
                  <a:rPr lang="en-US" i="1" baseline="-25000" dirty="0" smtClean="0"/>
                  <a:t>Y</a:t>
                </a:r>
                <a:r>
                  <a:rPr lang="en-US" i="1" dirty="0" smtClean="0"/>
                  <a:t> </a:t>
                </a:r>
                <a:r>
                  <a:rPr lang="en-US" i="1" dirty="0"/>
                  <a:t>(y)</a:t>
                </a:r>
                <a14:m>
                  <m:oMath xmlns:m="http://schemas.openxmlformats.org/officeDocument/2006/math">
                    <m:r>
                      <a:rPr lang="en-US" i="1">
                        <a:latin typeface="Cambria Math" panose="02040503050406030204" pitchFamily="18" charset="0"/>
                      </a:rPr>
                      <m:t>=</m:t>
                    </m:r>
                    <m:nary>
                      <m:naryPr>
                        <m:ctrlPr>
                          <a:rPr lang="en-US" i="1" smtClean="0">
                            <a:latin typeface="Cambria Math" panose="02040503050406030204" pitchFamily="18" charset="0"/>
                          </a:rPr>
                        </m:ctrlPr>
                      </m:naryPr>
                      <m:sub>
                        <m:r>
                          <m:rPr>
                            <m:brk m:alnAt="23"/>
                          </m:rPr>
                          <a:rPr lang="en-US" b="0" i="1" smtClean="0">
                            <a:latin typeface="Cambria Math" panose="02040503050406030204" pitchFamily="18" charset="0"/>
                          </a:rPr>
                          <m:t>0</m:t>
                        </m:r>
                      </m:sub>
                      <m:sup>
                        <m:r>
                          <a:rPr lang="en-US" b="0" i="1" smtClean="0">
                            <a:latin typeface="Cambria Math" panose="02040503050406030204" pitchFamily="18" charset="0"/>
                          </a:rPr>
                          <m:t>𝑦</m:t>
                        </m:r>
                      </m:sup>
                      <m:e>
                        <m:f>
                          <m:fPr>
                            <m:ctrlPr>
                              <a:rPr lang="en-US" i="1">
                                <a:latin typeface="Cambria Math" panose="02040503050406030204" pitchFamily="18" charset="0"/>
                              </a:rPr>
                            </m:ctrlPr>
                          </m:fPr>
                          <m:num>
                            <m:r>
                              <a:rPr lang="en-US" b="0" i="1" smtClean="0">
                                <a:latin typeface="Cambria Math" panose="02040503050406030204" pitchFamily="18" charset="0"/>
                              </a:rPr>
                              <m:t>𝑡</m:t>
                            </m:r>
                          </m:num>
                          <m:den>
                            <m:r>
                              <a:rPr lang="en-US" i="1">
                                <a:latin typeface="Cambria Math" panose="02040503050406030204" pitchFamily="18" charset="0"/>
                              </a:rPr>
                              <m:t>𝑎</m:t>
                            </m:r>
                            <m:r>
                              <a:rPr lang="en-US" i="1" baseline="30000">
                                <a:latin typeface="Cambria Math" panose="02040503050406030204" pitchFamily="18" charset="0"/>
                              </a:rPr>
                              <m:t>2</m:t>
                            </m:r>
                          </m:den>
                        </m:f>
                        <m:sSup>
                          <m:sSupPr>
                            <m:ctrlPr>
                              <a:rPr lang="en-US" i="1" dirty="0">
                                <a:latin typeface="Cambria Math" panose="02040503050406030204" pitchFamily="18" charset="0"/>
                              </a:rPr>
                            </m:ctrlPr>
                          </m:sSupPr>
                          <m:e>
                            <m:r>
                              <a:rPr lang="en-US" i="1" dirty="0">
                                <a:latin typeface="Cambria Math" panose="02040503050406030204" pitchFamily="18" charset="0"/>
                              </a:rPr>
                              <m:t>𝑒</m:t>
                            </m:r>
                          </m:e>
                          <m:sup>
                            <m:r>
                              <a:rPr lang="en-US" i="1" dirty="0">
                                <a:latin typeface="Cambria Math" panose="02040503050406030204" pitchFamily="18" charset="0"/>
                              </a:rPr>
                              <m:t>−</m:t>
                            </m:r>
                            <m:sSup>
                              <m:sSupPr>
                                <m:ctrlPr>
                                  <a:rPr lang="en-US" i="1" dirty="0">
                                    <a:latin typeface="Cambria Math" panose="02040503050406030204" pitchFamily="18" charset="0"/>
                                  </a:rPr>
                                </m:ctrlPr>
                              </m:sSupPr>
                              <m:e>
                                <m:r>
                                  <a:rPr lang="en-US" b="0" i="1" dirty="0" smtClean="0">
                                    <a:latin typeface="Cambria Math" panose="02040503050406030204" pitchFamily="18" charset="0"/>
                                  </a:rPr>
                                  <m:t>𝑡</m:t>
                                </m:r>
                              </m:e>
                              <m:sup>
                                <m:r>
                                  <a:rPr lang="en-US" i="1" dirty="0">
                                    <a:latin typeface="Cambria Math" panose="02040503050406030204" pitchFamily="18" charset="0"/>
                                  </a:rPr>
                                  <m:t>2</m:t>
                                </m:r>
                              </m:sup>
                            </m:sSup>
                            <m:r>
                              <a:rPr lang="en-US" i="1" dirty="0">
                                <a:latin typeface="Cambria Math" panose="02040503050406030204" pitchFamily="18" charset="0"/>
                              </a:rPr>
                              <m:t>/2</m:t>
                            </m:r>
                            <m:sSup>
                              <m:sSupPr>
                                <m:ctrlPr>
                                  <a:rPr lang="en-US" i="1" dirty="0">
                                    <a:latin typeface="Cambria Math" panose="02040503050406030204" pitchFamily="18" charset="0"/>
                                  </a:rPr>
                                </m:ctrlPr>
                              </m:sSupPr>
                              <m:e>
                                <m:r>
                                  <a:rPr lang="en-US" i="1" dirty="0">
                                    <a:latin typeface="Cambria Math" panose="02040503050406030204" pitchFamily="18" charset="0"/>
                                  </a:rPr>
                                  <m:t>𝑎</m:t>
                                </m:r>
                              </m:e>
                              <m:sup>
                                <m:r>
                                  <a:rPr lang="en-US" i="1" dirty="0">
                                    <a:latin typeface="Cambria Math" panose="02040503050406030204" pitchFamily="18" charset="0"/>
                                  </a:rPr>
                                  <m:t>2</m:t>
                                </m:r>
                              </m:sup>
                            </m:sSup>
                          </m:sup>
                        </m:sSup>
                      </m:e>
                    </m:nary>
                    <m:r>
                      <a:rPr lang="en-US" b="0" i="1" smtClean="0">
                        <a:latin typeface="Cambria Math" panose="02040503050406030204" pitchFamily="18" charset="0"/>
                      </a:rPr>
                      <m:t>𝑑𝑡</m:t>
                    </m:r>
                    <m:r>
                      <a:rPr lang="en-US" b="0" i="0" smtClean="0">
                        <a:latin typeface="Cambria Math" panose="02040503050406030204" pitchFamily="18" charset="0"/>
                      </a:rPr>
                      <m:t>=</m:t>
                    </m:r>
                    <m:r>
                      <a:rPr lang="en-US" b="0" i="1" smtClean="0">
                        <a:latin typeface="Cambria Math" panose="02040503050406030204" pitchFamily="18" charset="0"/>
                      </a:rPr>
                      <m:t>−</m:t>
                    </m:r>
                    <m:sSup>
                      <m:sSupPr>
                        <m:ctrlPr>
                          <a:rPr lang="en-US" i="1" dirty="0">
                            <a:latin typeface="Cambria Math" panose="02040503050406030204" pitchFamily="18" charset="0"/>
                          </a:rPr>
                        </m:ctrlPr>
                      </m:sSupPr>
                      <m:e>
                        <m:r>
                          <a:rPr lang="en-US" i="1" dirty="0">
                            <a:latin typeface="Cambria Math" panose="02040503050406030204" pitchFamily="18" charset="0"/>
                          </a:rPr>
                          <m:t>𝑒</m:t>
                        </m:r>
                      </m:e>
                      <m:sup>
                        <m:r>
                          <a:rPr lang="en-US" i="1" dirty="0">
                            <a:latin typeface="Cambria Math" panose="02040503050406030204" pitchFamily="18" charset="0"/>
                          </a:rPr>
                          <m:t>−</m:t>
                        </m:r>
                        <m:f>
                          <m:fPr>
                            <m:ctrlPr>
                              <a:rPr lang="en-US" i="1" dirty="0">
                                <a:latin typeface="Cambria Math" panose="02040503050406030204" pitchFamily="18" charset="0"/>
                              </a:rPr>
                            </m:ctrlPr>
                          </m:fPr>
                          <m:num>
                            <m:sSup>
                              <m:sSupPr>
                                <m:ctrlPr>
                                  <a:rPr lang="en-US" i="1" dirty="0">
                                    <a:latin typeface="Cambria Math" panose="02040503050406030204" pitchFamily="18" charset="0"/>
                                  </a:rPr>
                                </m:ctrlPr>
                              </m:sSupPr>
                              <m:e>
                                <m:r>
                                  <a:rPr lang="en-US" i="1" dirty="0">
                                    <a:latin typeface="Cambria Math" panose="02040503050406030204" pitchFamily="18" charset="0"/>
                                  </a:rPr>
                                  <m:t>𝑡</m:t>
                                </m:r>
                              </m:e>
                              <m:sup>
                                <m:r>
                                  <a:rPr lang="en-US" i="1" dirty="0">
                                    <a:latin typeface="Cambria Math" panose="02040503050406030204" pitchFamily="18" charset="0"/>
                                  </a:rPr>
                                  <m:t>2</m:t>
                                </m:r>
                              </m:sup>
                            </m:sSup>
                          </m:num>
                          <m:den>
                            <m:r>
                              <a:rPr lang="en-US" i="1" dirty="0">
                                <a:latin typeface="Cambria Math" panose="02040503050406030204" pitchFamily="18" charset="0"/>
                              </a:rPr>
                              <m:t>2</m:t>
                            </m:r>
                            <m:sSup>
                              <m:sSupPr>
                                <m:ctrlPr>
                                  <a:rPr lang="en-US" i="1" dirty="0">
                                    <a:latin typeface="Cambria Math" panose="02040503050406030204" pitchFamily="18" charset="0"/>
                                  </a:rPr>
                                </m:ctrlPr>
                              </m:sSupPr>
                              <m:e>
                                <m:r>
                                  <a:rPr lang="en-US" i="1" dirty="0">
                                    <a:latin typeface="Cambria Math" panose="02040503050406030204" pitchFamily="18" charset="0"/>
                                  </a:rPr>
                                  <m:t>𝑎</m:t>
                                </m:r>
                              </m:e>
                              <m:sup>
                                <m:r>
                                  <a:rPr lang="en-US" i="1" dirty="0">
                                    <a:latin typeface="Cambria Math" panose="02040503050406030204" pitchFamily="18" charset="0"/>
                                  </a:rPr>
                                  <m:t>2</m:t>
                                </m:r>
                              </m:sup>
                            </m:sSup>
                          </m:den>
                        </m:f>
                      </m:sup>
                    </m:sSup>
                    <m:d>
                      <m:dPr>
                        <m:begChr m:val="|"/>
                        <m:endChr m:val=""/>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r>
                                <m:rPr>
                                  <m:nor/>
                                </m:rPr>
                                <a:rPr lang="en-US" b="0" i="0" dirty="0" smtClean="0"/>
                                <m:t>y</m:t>
                              </m:r>
                              <m:r>
                                <m:rPr>
                                  <m:nor/>
                                </m:rPr>
                                <a:rPr lang="en-US" dirty="0"/>
                                <m:t> </m:t>
                              </m:r>
                            </m:e>
                          </m:mr>
                          <m:mr>
                            <m:e>
                              <m:r>
                                <a:rPr lang="en-US" i="1">
                                  <a:latin typeface="Cambria Math" panose="02040503050406030204" pitchFamily="18" charset="0"/>
                                </a:rPr>
                                <m:t>0</m:t>
                              </m:r>
                            </m:e>
                          </m:mr>
                        </m:m>
                      </m:e>
                    </m:d>
                    <m:r>
                      <a:rPr lang="en-US" b="0" i="0" smtClean="0">
                        <a:latin typeface="Cambria Math" panose="02040503050406030204" pitchFamily="18" charset="0"/>
                      </a:rPr>
                      <m:t>=1−</m:t>
                    </m:r>
                    <m:sSup>
                      <m:sSupPr>
                        <m:ctrlPr>
                          <a:rPr lang="en-US" i="1" dirty="0">
                            <a:latin typeface="Cambria Math" panose="02040503050406030204" pitchFamily="18" charset="0"/>
                          </a:rPr>
                        </m:ctrlPr>
                      </m:sSupPr>
                      <m:e>
                        <m:r>
                          <a:rPr lang="en-US" i="1" dirty="0">
                            <a:latin typeface="Cambria Math" panose="02040503050406030204" pitchFamily="18" charset="0"/>
                          </a:rPr>
                          <m:t>𝑒</m:t>
                        </m:r>
                      </m:e>
                      <m:sup>
                        <m:r>
                          <a:rPr lang="en-US" i="1" dirty="0">
                            <a:latin typeface="Cambria Math" panose="02040503050406030204" pitchFamily="18" charset="0"/>
                          </a:rPr>
                          <m:t>−</m:t>
                        </m:r>
                        <m:f>
                          <m:fPr>
                            <m:ctrlPr>
                              <a:rPr lang="en-US" i="1" dirty="0">
                                <a:latin typeface="Cambria Math" panose="02040503050406030204" pitchFamily="18" charset="0"/>
                              </a:rPr>
                            </m:ctrlPr>
                          </m:fPr>
                          <m:num>
                            <m:sSup>
                              <m:sSupPr>
                                <m:ctrlPr>
                                  <a:rPr lang="en-US" i="1" dirty="0">
                                    <a:latin typeface="Cambria Math" panose="02040503050406030204" pitchFamily="18" charset="0"/>
                                  </a:rPr>
                                </m:ctrlPr>
                              </m:sSupPr>
                              <m:e>
                                <m:r>
                                  <a:rPr lang="en-US" b="0" i="1" dirty="0" smtClean="0">
                                    <a:latin typeface="Cambria Math" panose="02040503050406030204" pitchFamily="18" charset="0"/>
                                  </a:rPr>
                                  <m:t>𝑦</m:t>
                                </m:r>
                              </m:e>
                              <m:sup>
                                <m:r>
                                  <a:rPr lang="en-US" i="1" dirty="0">
                                    <a:latin typeface="Cambria Math" panose="02040503050406030204" pitchFamily="18" charset="0"/>
                                  </a:rPr>
                                  <m:t>2</m:t>
                                </m:r>
                              </m:sup>
                            </m:sSup>
                          </m:num>
                          <m:den>
                            <m:r>
                              <a:rPr lang="en-US" i="1" dirty="0">
                                <a:latin typeface="Cambria Math" panose="02040503050406030204" pitchFamily="18" charset="0"/>
                              </a:rPr>
                              <m:t>2</m:t>
                            </m:r>
                            <m:sSup>
                              <m:sSupPr>
                                <m:ctrlPr>
                                  <a:rPr lang="en-US" i="1" dirty="0">
                                    <a:latin typeface="Cambria Math" panose="02040503050406030204" pitchFamily="18" charset="0"/>
                                  </a:rPr>
                                </m:ctrlPr>
                              </m:sSupPr>
                              <m:e>
                                <m:r>
                                  <a:rPr lang="en-US" i="1" dirty="0">
                                    <a:latin typeface="Cambria Math" panose="02040503050406030204" pitchFamily="18" charset="0"/>
                                  </a:rPr>
                                  <m:t>𝑎</m:t>
                                </m:r>
                              </m:e>
                              <m:sup>
                                <m:r>
                                  <a:rPr lang="en-US" i="1" dirty="0">
                                    <a:latin typeface="Cambria Math" panose="02040503050406030204" pitchFamily="18" charset="0"/>
                                  </a:rPr>
                                  <m:t>2</m:t>
                                </m:r>
                              </m:sup>
                            </m:sSup>
                          </m:den>
                        </m:f>
                      </m:sup>
                    </m:sSup>
                  </m:oMath>
                </a14:m>
                <a:endParaRPr lang="en-US" dirty="0" smtClean="0"/>
              </a:p>
              <a:p>
                <a:pPr marL="0" indent="0">
                  <a:buNone/>
                </a:pPr>
                <a:r>
                  <a:rPr lang="en-US" dirty="0" smtClean="0"/>
                  <a:t>To find median, set </a:t>
                </a:r>
                <a:r>
                  <a:rPr lang="en-US" i="1" dirty="0" smtClean="0"/>
                  <a:t>F</a:t>
                </a:r>
                <a:r>
                  <a:rPr lang="en-US" i="1" baseline="-25000" dirty="0" smtClean="0"/>
                  <a:t>Y</a:t>
                </a:r>
                <a:r>
                  <a:rPr lang="en-US" i="1" dirty="0" smtClean="0"/>
                  <a:t> </a:t>
                </a:r>
                <a:r>
                  <a:rPr lang="en-US" i="1" dirty="0"/>
                  <a:t>(y)</a:t>
                </a:r>
                <a14:m>
                  <m:oMath xmlns:m="http://schemas.openxmlformats.org/officeDocument/2006/math">
                    <m:r>
                      <a:rPr lang="en-US" i="1">
                        <a:latin typeface="Cambria Math" panose="02040503050406030204" pitchFamily="18" charset="0"/>
                      </a:rPr>
                      <m:t>=</m:t>
                    </m:r>
                  </m:oMath>
                </a14:m>
                <a:r>
                  <a:rPr lang="en-US" dirty="0" smtClean="0"/>
                  <a:t>½ and solve for y: </a:t>
                </a:r>
                <a14:m>
                  <m:oMath xmlns:m="http://schemas.openxmlformats.org/officeDocument/2006/math">
                    <m:r>
                      <m:rPr>
                        <m:sty m:val="p"/>
                      </m:rPr>
                      <a:rPr lang="en-US" b="0" i="0" smtClean="0">
                        <a:latin typeface="Cambria Math" panose="02040503050406030204" pitchFamily="18" charset="0"/>
                      </a:rPr>
                      <m:t>a</m:t>
                    </m:r>
                    <m:rad>
                      <m:radPr>
                        <m:degHide m:val="on"/>
                        <m:ctrlPr>
                          <a:rPr lang="en-US" i="1" smtClean="0">
                            <a:latin typeface="Cambria Math" panose="02040503050406030204" pitchFamily="18" charset="0"/>
                          </a:rPr>
                        </m:ctrlPr>
                      </m:radPr>
                      <m:deg/>
                      <m:e>
                        <m:r>
                          <a:rPr lang="en-US" b="0" i="1" smtClean="0">
                            <a:latin typeface="Cambria Math" panose="02040503050406030204" pitchFamily="18" charset="0"/>
                          </a:rPr>
                          <m:t>2</m:t>
                        </m:r>
                        <m:r>
                          <a:rPr lang="en-US" b="0" i="1" smtClean="0">
                            <a:latin typeface="Cambria Math" panose="02040503050406030204" pitchFamily="18" charset="0"/>
                          </a:rPr>
                          <m:t>𝑙𝑛</m:t>
                        </m:r>
                        <m:r>
                          <a:rPr lang="en-US" b="0" i="1" smtClean="0">
                            <a:latin typeface="Cambria Math" panose="02040503050406030204" pitchFamily="18" charset="0"/>
                          </a:rPr>
                          <m:t>2</m:t>
                        </m:r>
                      </m:e>
                    </m:rad>
                    <m:r>
                      <a:rPr lang="en-US" b="0" i="1" smtClean="0">
                        <a:latin typeface="Cambria Math" panose="02040503050406030204" pitchFamily="18" charset="0"/>
                      </a:rPr>
                      <m:t>=1.18</m:t>
                    </m:r>
                    <m:r>
                      <a:rPr lang="en-US" i="1">
                        <a:latin typeface="Cambria Math" panose="02040503050406030204" pitchFamily="18" charset="0"/>
                      </a:rPr>
                      <m:t>𝑎</m:t>
                    </m:r>
                  </m:oMath>
                </a14:m>
                <a:endParaRPr lang="en-US" dirty="0" smtClean="0"/>
              </a:p>
              <a:p>
                <a:pPr marL="0" indent="0">
                  <a:buNone/>
                </a:pPr>
                <a:r>
                  <a:rPr lang="en-US" dirty="0" smtClean="0"/>
                  <a:t>Indicating that the distribution is skewed to the right.</a:t>
                </a:r>
              </a:p>
              <a:p>
                <a:pPr marL="0" indent="0">
                  <a:buNone/>
                </a:pPr>
                <a:r>
                  <a:rPr lang="en-US" dirty="0" smtClean="0"/>
                  <a:t>Note that the mode (peak) is 1.</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543926"/>
                <a:ext cx="10515600" cy="5314074"/>
              </a:xfrm>
              <a:blipFill rotWithShape="0">
                <a:blip r:embed="rId3"/>
                <a:stretch>
                  <a:fillRect l="-1217" t="-573" b="-1261"/>
                </a:stretch>
              </a:blipFill>
            </p:spPr>
            <p:txBody>
              <a:bodyPr/>
              <a:lstStyle/>
              <a:p>
                <a:r>
                  <a:rPr lang="en-US">
                    <a:noFill/>
                  </a:rPr>
                  <a:t> </a:t>
                </a:r>
              </a:p>
            </p:txBody>
          </p:sp>
        </mc:Fallback>
      </mc:AlternateContent>
      <p:pic>
        <p:nvPicPr>
          <p:cNvPr id="4" name="Picture 3"/>
          <p:cNvPicPr>
            <a:picLocks noChangeAspect="1"/>
          </p:cNvPicPr>
          <p:nvPr/>
        </p:nvPicPr>
        <p:blipFill>
          <a:blip r:embed="rId4"/>
          <a:stretch>
            <a:fillRect/>
          </a:stretch>
        </p:blipFill>
        <p:spPr>
          <a:xfrm>
            <a:off x="838200" y="2232558"/>
            <a:ext cx="3605691" cy="838188"/>
          </a:xfrm>
          <a:prstGeom prst="rect">
            <a:avLst/>
          </a:prstGeom>
        </p:spPr>
      </p:pic>
      <p:sp>
        <p:nvSpPr>
          <p:cNvPr id="5" name="TextBox 4"/>
          <p:cNvSpPr txBox="1"/>
          <p:nvPr/>
        </p:nvSpPr>
        <p:spPr>
          <a:xfrm>
            <a:off x="6717550" y="262671"/>
            <a:ext cx="4001160" cy="400110"/>
          </a:xfrm>
          <a:prstGeom prst="rect">
            <a:avLst/>
          </a:prstGeom>
          <a:noFill/>
        </p:spPr>
        <p:txBody>
          <a:bodyPr wrap="none" rtlCol="0">
            <a:spAutoFit/>
          </a:bodyPr>
          <a:lstStyle/>
          <a:p>
            <a:r>
              <a:rPr lang="en-US" sz="2000" dirty="0" smtClean="0"/>
              <a:t>PDF for Raleigh distribution with a=1</a:t>
            </a:r>
            <a:endParaRPr lang="en-US" sz="2000" dirty="0"/>
          </a:p>
        </p:txBody>
      </p:sp>
    </p:spTree>
    <p:extLst>
      <p:ext uri="{BB962C8B-B14F-4D97-AF65-F5344CB8AC3E}">
        <p14:creationId xmlns:p14="http://schemas.microsoft.com/office/powerpoint/2010/main" val="28600612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Expected Value of a Function of a Random Variable</a:t>
            </a:r>
          </a:p>
        </p:txBody>
      </p:sp>
      <p:sp>
        <p:nvSpPr>
          <p:cNvPr id="3" name="Content Placeholder 2"/>
          <p:cNvSpPr>
            <a:spLocks noGrp="1"/>
          </p:cNvSpPr>
          <p:nvPr>
            <p:ph idx="1"/>
          </p:nvPr>
        </p:nvSpPr>
        <p:spPr/>
        <p:txBody>
          <a:bodyPr/>
          <a:lstStyle/>
          <a:p>
            <a:r>
              <a:rPr lang="en-US" dirty="0" smtClean="0"/>
              <a:t>Discrete:</a:t>
            </a:r>
          </a:p>
          <a:p>
            <a:endParaRPr lang="en-US" dirty="0"/>
          </a:p>
          <a:p>
            <a:endParaRPr lang="en-US" dirty="0" smtClean="0"/>
          </a:p>
          <a:p>
            <a:endParaRPr lang="en-US" dirty="0"/>
          </a:p>
          <a:p>
            <a:r>
              <a:rPr lang="en-US" dirty="0" smtClean="0"/>
              <a:t>Continuous:</a:t>
            </a:r>
          </a:p>
          <a:p>
            <a:endParaRPr lang="en-US" dirty="0" smtClean="0"/>
          </a:p>
          <a:p>
            <a:endParaRPr lang="en-US" dirty="0" smtClean="0"/>
          </a:p>
          <a:p>
            <a:endParaRPr lang="en-US" dirty="0"/>
          </a:p>
        </p:txBody>
      </p:sp>
      <p:pic>
        <p:nvPicPr>
          <p:cNvPr id="4" name="Picture 3"/>
          <p:cNvPicPr>
            <a:picLocks noChangeAspect="1"/>
          </p:cNvPicPr>
          <p:nvPr/>
        </p:nvPicPr>
        <p:blipFill>
          <a:blip r:embed="rId2"/>
          <a:stretch>
            <a:fillRect/>
          </a:stretch>
        </p:blipFill>
        <p:spPr>
          <a:xfrm>
            <a:off x="1187439" y="2679155"/>
            <a:ext cx="4609436" cy="978445"/>
          </a:xfrm>
          <a:prstGeom prst="rect">
            <a:avLst/>
          </a:prstGeom>
        </p:spPr>
      </p:pic>
      <p:pic>
        <p:nvPicPr>
          <p:cNvPr id="6" name="Picture 5"/>
          <p:cNvPicPr>
            <a:picLocks noChangeAspect="1"/>
          </p:cNvPicPr>
          <p:nvPr/>
        </p:nvPicPr>
        <p:blipFill>
          <a:blip r:embed="rId3"/>
          <a:stretch>
            <a:fillRect/>
          </a:stretch>
        </p:blipFill>
        <p:spPr>
          <a:xfrm>
            <a:off x="1187439" y="4511130"/>
            <a:ext cx="4512896" cy="975270"/>
          </a:xfrm>
          <a:prstGeom prst="rect">
            <a:avLst/>
          </a:prstGeom>
        </p:spPr>
      </p:pic>
      <p:pic>
        <p:nvPicPr>
          <p:cNvPr id="7" name="Picture 6"/>
          <p:cNvPicPr>
            <a:picLocks noChangeAspect="1"/>
          </p:cNvPicPr>
          <p:nvPr/>
        </p:nvPicPr>
        <p:blipFill>
          <a:blip r:embed="rId4"/>
          <a:stretch>
            <a:fillRect/>
          </a:stretch>
        </p:blipFill>
        <p:spPr>
          <a:xfrm>
            <a:off x="5935255" y="2679155"/>
            <a:ext cx="5280165" cy="929631"/>
          </a:xfrm>
          <a:prstGeom prst="rect">
            <a:avLst/>
          </a:prstGeom>
        </p:spPr>
      </p:pic>
      <p:pic>
        <p:nvPicPr>
          <p:cNvPr id="8" name="Picture 7"/>
          <p:cNvPicPr>
            <a:picLocks noChangeAspect="1"/>
          </p:cNvPicPr>
          <p:nvPr/>
        </p:nvPicPr>
        <p:blipFill>
          <a:blip r:embed="rId5"/>
          <a:stretch>
            <a:fillRect/>
          </a:stretch>
        </p:blipFill>
        <p:spPr>
          <a:xfrm>
            <a:off x="5796874" y="4725734"/>
            <a:ext cx="5801115" cy="624187"/>
          </a:xfrm>
          <a:prstGeom prst="rect">
            <a:avLst/>
          </a:prstGeom>
        </p:spPr>
      </p:pic>
    </p:spTree>
    <p:extLst>
      <p:ext uri="{BB962C8B-B14F-4D97-AF65-F5344CB8AC3E}">
        <p14:creationId xmlns:p14="http://schemas.microsoft.com/office/powerpoint/2010/main" val="8116232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Discrete Example</a:t>
            </a:r>
            <a:endParaRPr lang="en-US" dirty="0"/>
          </a:p>
        </p:txBody>
      </p:sp>
      <p:sp>
        <p:nvSpPr>
          <p:cNvPr id="3" name="Content Placeholder 2"/>
          <p:cNvSpPr>
            <a:spLocks noGrp="1"/>
          </p:cNvSpPr>
          <p:nvPr>
            <p:ph idx="1"/>
          </p:nvPr>
        </p:nvSpPr>
        <p:spPr/>
        <p:txBody>
          <a:bodyPr/>
          <a:lstStyle/>
          <a:p>
            <a:pPr marL="0" indent="0">
              <a:buNone/>
            </a:pPr>
            <a:r>
              <a:rPr lang="en-US" dirty="0"/>
              <a:t>A</a:t>
            </a:r>
            <a:r>
              <a:rPr lang="en-US" dirty="0" smtClean="0"/>
              <a:t> fair coin is tossed twice &amp; # of heads is counted: what is E(X</a:t>
            </a:r>
            <a:r>
              <a:rPr lang="en-US" baseline="30000" dirty="0" smtClean="0"/>
              <a:t>2</a:t>
            </a:r>
            <a:r>
              <a:rPr lang="en-US" dirty="0" smtClean="0"/>
              <a:t>)?</a:t>
            </a:r>
          </a:p>
          <a:p>
            <a:pPr marL="0" indent="0">
              <a:buNone/>
            </a:pPr>
            <a:endParaRPr lang="en-US" dirty="0" smtClean="0"/>
          </a:p>
          <a:p>
            <a:pPr marL="0" indent="0">
              <a:buNone/>
            </a:pPr>
            <a:r>
              <a:rPr lang="en-US" dirty="0" smtClean="0"/>
              <a:t>X: </a:t>
            </a:r>
          </a:p>
          <a:p>
            <a:pPr marL="0" indent="0">
              <a:buNone/>
            </a:pPr>
            <a:endParaRPr lang="en-US" dirty="0"/>
          </a:p>
          <a:p>
            <a:pPr marL="0" indent="0">
              <a:buNone/>
            </a:pPr>
            <a:r>
              <a:rPr lang="en-US" dirty="0" smtClean="0"/>
              <a:t>X</a:t>
            </a:r>
            <a:r>
              <a:rPr lang="en-US" baseline="30000" dirty="0" smtClean="0"/>
              <a:t>2</a:t>
            </a:r>
            <a:r>
              <a:rPr lang="en-US" dirty="0" smtClean="0"/>
              <a:t>:  </a:t>
            </a:r>
          </a:p>
          <a:p>
            <a:pPr marL="0" indent="0">
              <a:buNone/>
            </a:pPr>
            <a:endParaRPr lang="en-US" dirty="0"/>
          </a:p>
          <a:p>
            <a:pPr marL="0" indent="0">
              <a:buNone/>
            </a:pPr>
            <a:r>
              <a:rPr lang="en-US" dirty="0" smtClean="0"/>
              <a:t>So </a:t>
            </a:r>
            <a:r>
              <a:rPr lang="en-US" dirty="0"/>
              <a:t>E(X</a:t>
            </a:r>
            <a:r>
              <a:rPr lang="en-US" baseline="30000" dirty="0"/>
              <a:t>2</a:t>
            </a:r>
            <a:r>
              <a:rPr lang="en-US" dirty="0" smtClean="0"/>
              <a:t>)=1/2+1=3/2</a:t>
            </a:r>
          </a:p>
          <a:p>
            <a:pPr marL="0" indent="0">
              <a:buNone/>
            </a:pPr>
            <a:r>
              <a:rPr lang="en-US" dirty="0" smtClean="0"/>
              <a:t>(note that X is symmetric, so E(X)=1)</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00554031"/>
              </p:ext>
            </p:extLst>
          </p:nvPr>
        </p:nvGraphicFramePr>
        <p:xfrm>
          <a:off x="1520871" y="2715904"/>
          <a:ext cx="2191319" cy="657719"/>
        </p:xfrm>
        <a:graphic>
          <a:graphicData uri="http://schemas.openxmlformats.org/drawingml/2006/table">
            <a:tbl>
              <a:tblPr>
                <a:tableStyleId>{5C22544A-7EE6-4342-B048-85BDC9FD1C3A}</a:tableStyleId>
              </a:tblPr>
              <a:tblGrid>
                <a:gridCol w="427574"/>
                <a:gridCol w="587915"/>
                <a:gridCol w="587915"/>
                <a:gridCol w="587915"/>
              </a:tblGrid>
              <a:tr h="216165">
                <a:tc>
                  <a:txBody>
                    <a:bodyPr/>
                    <a:lstStyle/>
                    <a:p>
                      <a:pPr algn="l" fontAlgn="b"/>
                      <a:r>
                        <a:rPr lang="en-US" sz="2000" u="none" strike="noStrike" dirty="0">
                          <a:effectLst/>
                        </a:rPr>
                        <a:t>k</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0</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1</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2</a:t>
                      </a:r>
                      <a:endParaRPr lang="en-US" sz="2000" b="0" i="0" u="none" strike="noStrike" dirty="0">
                        <a:solidFill>
                          <a:srgbClr val="000000"/>
                        </a:solidFill>
                        <a:effectLst/>
                        <a:latin typeface="Calibri" panose="020F0502020204030204" pitchFamily="34" charset="0"/>
                      </a:endParaRPr>
                    </a:p>
                  </a:txBody>
                  <a:tcPr marL="9525" marR="9525" marT="9525" marB="0" anchor="b"/>
                </a:tc>
              </a:tr>
              <a:tr h="343394">
                <a:tc>
                  <a:txBody>
                    <a:bodyPr/>
                    <a:lstStyle/>
                    <a:p>
                      <a:pPr algn="l" fontAlgn="b"/>
                      <a:r>
                        <a:rPr lang="en-US" sz="2000" u="none" strike="noStrike">
                          <a:effectLst/>
                        </a:rPr>
                        <a:t>P(k)</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 1/4</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 1/2</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 1/4</a:t>
                      </a:r>
                      <a:endParaRPr lang="en-US" sz="20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825149814"/>
              </p:ext>
            </p:extLst>
          </p:nvPr>
        </p:nvGraphicFramePr>
        <p:xfrm>
          <a:off x="1520870" y="3873376"/>
          <a:ext cx="2191319" cy="614250"/>
        </p:xfrm>
        <a:graphic>
          <a:graphicData uri="http://schemas.openxmlformats.org/drawingml/2006/table">
            <a:tbl>
              <a:tblPr>
                <a:tableStyleId>{5C22544A-7EE6-4342-B048-85BDC9FD1C3A}</a:tableStyleId>
              </a:tblPr>
              <a:tblGrid>
                <a:gridCol w="427574"/>
                <a:gridCol w="587915"/>
                <a:gridCol w="587915"/>
                <a:gridCol w="587915"/>
              </a:tblGrid>
              <a:tr h="272685">
                <a:tc>
                  <a:txBody>
                    <a:bodyPr/>
                    <a:lstStyle/>
                    <a:p>
                      <a:pPr algn="l" fontAlgn="b"/>
                      <a:r>
                        <a:rPr lang="en-US" sz="1800" u="none" strike="noStrike" dirty="0">
                          <a:effectLst/>
                        </a:rPr>
                        <a:t>k</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smtClean="0">
                          <a:effectLst/>
                        </a:rPr>
                        <a:t>4</a:t>
                      </a:r>
                      <a:endParaRPr lang="en-US" sz="1800" b="0" i="0" u="none" strike="noStrike" dirty="0">
                        <a:solidFill>
                          <a:srgbClr val="000000"/>
                        </a:solidFill>
                        <a:effectLst/>
                        <a:latin typeface="Calibri" panose="020F0502020204030204" pitchFamily="34" charset="0"/>
                      </a:endParaRPr>
                    </a:p>
                  </a:txBody>
                  <a:tcPr marL="9525" marR="9525" marT="9525" marB="0" anchor="b"/>
                </a:tc>
              </a:tr>
              <a:tr h="330405">
                <a:tc>
                  <a:txBody>
                    <a:bodyPr/>
                    <a:lstStyle/>
                    <a:p>
                      <a:pPr algn="l" fontAlgn="b"/>
                      <a:r>
                        <a:rPr lang="en-US" sz="1800" u="none" strike="noStrike">
                          <a:effectLst/>
                        </a:rPr>
                        <a:t>P(k)</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 1/4</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 1/2</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 1/4</a:t>
                      </a:r>
                      <a:endParaRPr lang="en-US" sz="18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19852610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320954" y="0"/>
            <a:ext cx="4551461" cy="1625565"/>
          </a:xfrm>
          <a:prstGeom prst="rect">
            <a:avLst/>
          </a:prstGeom>
        </p:spPr>
      </p:pic>
      <p:sp>
        <p:nvSpPr>
          <p:cNvPr id="2" name="Title 1"/>
          <p:cNvSpPr>
            <a:spLocks noGrp="1"/>
          </p:cNvSpPr>
          <p:nvPr>
            <p:ph type="title"/>
          </p:nvPr>
        </p:nvSpPr>
        <p:spPr>
          <a:xfrm>
            <a:off x="838200" y="0"/>
            <a:ext cx="10515600" cy="1325563"/>
          </a:xfrm>
        </p:spPr>
        <p:txBody>
          <a:bodyPr/>
          <a:lstStyle/>
          <a:p>
            <a:r>
              <a:rPr lang="en-US" dirty="0" smtClean="0"/>
              <a:t>Continuous example: 3.5.14</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461790"/>
                <a:ext cx="10515600" cy="5232435"/>
              </a:xfrm>
            </p:spPr>
            <p:txBody>
              <a:bodyPr>
                <a:normAutofit/>
              </a:bodyPr>
              <a:lstStyle/>
              <a:p>
                <a:pPr marL="0" indent="0">
                  <a:buNone/>
                </a:pPr>
                <a:r>
                  <a:rPr lang="en-US" dirty="0" smtClean="0"/>
                  <a:t>A point </a:t>
                </a:r>
                <a:r>
                  <a:rPr lang="en-US" i="1" dirty="0" smtClean="0"/>
                  <a:t>y</a:t>
                </a:r>
                <a:r>
                  <a:rPr lang="en-US" dirty="0" smtClean="0"/>
                  <a:t> </a:t>
                </a:r>
                <a:r>
                  <a:rPr lang="en-US" dirty="0"/>
                  <a:t>is selected at random from the interval [0, 1], dividing the line into </a:t>
                </a:r>
                <a:r>
                  <a:rPr lang="en-US" dirty="0" smtClean="0"/>
                  <a:t>two segments.</a:t>
                </a:r>
              </a:p>
              <a:p>
                <a:pPr marL="0" indent="0">
                  <a:buNone/>
                </a:pPr>
                <a:r>
                  <a:rPr lang="en-US" dirty="0" smtClean="0"/>
                  <a:t>What </a:t>
                </a:r>
                <a:r>
                  <a:rPr lang="en-US" dirty="0"/>
                  <a:t>is </a:t>
                </a:r>
                <a:r>
                  <a:rPr lang="en-US" dirty="0" smtClean="0"/>
                  <a:t>expected </a:t>
                </a:r>
                <a:r>
                  <a:rPr lang="en-US" dirty="0"/>
                  <a:t>value </a:t>
                </a:r>
                <a:r>
                  <a:rPr lang="en-US" dirty="0" smtClean="0"/>
                  <a:t>for ratio </a:t>
                </a:r>
                <a:r>
                  <a:rPr lang="en-US" dirty="0"/>
                  <a:t>of </a:t>
                </a:r>
                <a:r>
                  <a:rPr lang="en-US" dirty="0" smtClean="0"/>
                  <a:t>shorter segment </a:t>
                </a:r>
                <a:r>
                  <a:rPr lang="en-US" dirty="0"/>
                  <a:t>to </a:t>
                </a:r>
                <a:r>
                  <a:rPr lang="en-US" dirty="0" smtClean="0"/>
                  <a:t>longer </a:t>
                </a:r>
                <a:r>
                  <a:rPr lang="en-US" dirty="0"/>
                  <a:t>segment</a:t>
                </a:r>
                <a:r>
                  <a:rPr lang="en-US" dirty="0" smtClean="0"/>
                  <a:t>?</a:t>
                </a:r>
              </a:p>
              <a:p>
                <a:pPr marL="0" indent="0">
                  <a:buNone/>
                </a:pPr>
                <a:endParaRPr lang="en-US" dirty="0" smtClean="0"/>
              </a:p>
              <a:p>
                <a:pPr marL="0" indent="0">
                  <a:buNone/>
                </a:pPr>
                <a:r>
                  <a:rPr lang="en-US" dirty="0" err="1" smtClean="0"/>
                  <a:t>w.l.o.g</a:t>
                </a:r>
                <a:r>
                  <a:rPr lang="en-US" dirty="0" smtClean="0"/>
                  <a:t>., y is in LHS of interval as in the picture (we use symmetry).</a:t>
                </a:r>
              </a:p>
              <a:p>
                <a:pPr marL="0" indent="0">
                  <a:buNone/>
                </a:pPr>
                <a:r>
                  <a:rPr lang="en-US" dirty="0" smtClean="0"/>
                  <a:t>Ratio of shorter segment to longer segment is y/(1-y) so </a:t>
                </a:r>
              </a:p>
              <a:p>
                <a:pPr marL="0" indent="0">
                  <a:buNone/>
                </a:pPr>
                <a:r>
                  <a:rPr lang="en-US" i="1" dirty="0"/>
                  <a:t>E(Y/(1-Y</a:t>
                </a:r>
                <a:r>
                  <a:rPr lang="en-US" i="1" dirty="0" smtClean="0"/>
                  <a:t>)) </a:t>
                </a:r>
                <a:r>
                  <a:rPr lang="en-US" dirty="0" smtClean="0"/>
                  <a:t>=</a:t>
                </a:r>
                <a14:m>
                  <m:oMath xmlns:m="http://schemas.openxmlformats.org/officeDocument/2006/math">
                    <m:nary>
                      <m:naryPr>
                        <m:ctrlPr>
                          <a:rPr lang="en-US" i="1">
                            <a:latin typeface="Cambria Math" panose="02040503050406030204" pitchFamily="18" charset="0"/>
                          </a:rPr>
                        </m:ctrlPr>
                      </m:naryPr>
                      <m:sub>
                        <m:r>
                          <a:rPr lang="en-US" i="1">
                            <a:latin typeface="Cambria Math" panose="02040503050406030204" pitchFamily="18" charset="0"/>
                          </a:rPr>
                          <m:t>0</m:t>
                        </m:r>
                      </m:sub>
                      <m:sup>
                        <m:r>
                          <m:rPr>
                            <m:nor/>
                          </m:rPr>
                          <a:rPr lang="en-US" b="0" i="0" dirty="0" smtClean="0"/>
                          <m:t>1/2</m:t>
                        </m:r>
                      </m:sup>
                      <m:e>
                        <m:r>
                          <m:rPr>
                            <m:nor/>
                          </m:rPr>
                          <a:rPr lang="en-US" b="0" i="0" smtClean="0">
                            <a:latin typeface="Cambria Math" panose="02040503050406030204" pitchFamily="18" charset="0"/>
                          </a:rPr>
                          <m:t>y</m:t>
                        </m:r>
                        <m:r>
                          <m:rPr>
                            <m:nor/>
                          </m:rPr>
                          <a:rPr lang="en-US" b="0" i="0" smtClean="0">
                            <a:latin typeface="Cambria Math" panose="02040503050406030204" pitchFamily="18" charset="0"/>
                          </a:rPr>
                          <m:t>/(1−</m:t>
                        </m:r>
                        <m:r>
                          <m:rPr>
                            <m:nor/>
                          </m:rPr>
                          <a:rPr lang="en-US" b="0" i="0" smtClean="0">
                            <a:latin typeface="Cambria Math" panose="02040503050406030204" pitchFamily="18" charset="0"/>
                          </a:rPr>
                          <m:t>y</m:t>
                        </m:r>
                        <m:r>
                          <m:rPr>
                            <m:nor/>
                          </m:rPr>
                          <a:rPr lang="en-US" b="0" i="0" smtClean="0">
                            <a:latin typeface="Cambria Math" panose="02040503050406030204" pitchFamily="18" charset="0"/>
                          </a:rPr>
                          <m:t>) </m:t>
                        </m:r>
                        <m:r>
                          <a:rPr lang="en-US" i="1">
                            <a:latin typeface="Cambria Math" panose="02040503050406030204" pitchFamily="18" charset="0"/>
                            <a:sym typeface="Symbol" panose="05050102010706020507" pitchFamily="18" charset="2"/>
                          </a:rPr>
                          <m:t></m:t>
                        </m:r>
                      </m:e>
                    </m:nary>
                  </m:oMath>
                </a14:m>
                <a:r>
                  <a:rPr lang="en-US" dirty="0" smtClean="0"/>
                  <a:t>2dy =2</a:t>
                </a:r>
                <a14:m>
                  <m:oMath xmlns:m="http://schemas.openxmlformats.org/officeDocument/2006/math">
                    <m:nary>
                      <m:naryPr>
                        <m:ctrlPr>
                          <a:rPr lang="en-US" i="1">
                            <a:latin typeface="Cambria Math" panose="02040503050406030204" pitchFamily="18" charset="0"/>
                          </a:rPr>
                        </m:ctrlPr>
                      </m:naryPr>
                      <m:sub>
                        <m:r>
                          <a:rPr lang="en-US" i="1">
                            <a:latin typeface="Cambria Math" panose="02040503050406030204" pitchFamily="18" charset="0"/>
                          </a:rPr>
                          <m:t>0</m:t>
                        </m:r>
                      </m:sub>
                      <m:sup>
                        <m:r>
                          <m:rPr>
                            <m:nor/>
                          </m:rPr>
                          <a:rPr lang="en-US" dirty="0"/>
                          <m:t>1/2</m:t>
                        </m:r>
                      </m:sup>
                      <m:e>
                        <m:r>
                          <m:rPr>
                            <m:nor/>
                          </m:rPr>
                          <a:rPr lang="en-US" dirty="0"/>
                          <m:t>(</m:t>
                        </m:r>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1−</m:t>
                            </m:r>
                            <m:r>
                              <a:rPr lang="en-US" i="1">
                                <a:latin typeface="Cambria Math" panose="02040503050406030204" pitchFamily="18" charset="0"/>
                              </a:rPr>
                              <m:t>𝑦</m:t>
                            </m:r>
                          </m:den>
                        </m:f>
                        <m:r>
                          <m:rPr>
                            <m:nor/>
                          </m:rPr>
                          <a:rPr lang="el-GR" i="1" dirty="0"/>
                          <m:t> </m:t>
                        </m:r>
                        <m:r>
                          <a:rPr lang="en-US" i="1" dirty="0">
                            <a:latin typeface="Cambria Math" panose="02040503050406030204" pitchFamily="18" charset="0"/>
                          </a:rPr>
                          <m:t>−1</m:t>
                        </m:r>
                        <m:r>
                          <a:rPr lang="en-US" i="1">
                            <a:latin typeface="Cambria Math" panose="02040503050406030204" pitchFamily="18" charset="0"/>
                          </a:rPr>
                          <m:t>)</m:t>
                        </m:r>
                      </m:e>
                    </m:nary>
                  </m:oMath>
                </a14:m>
                <a:r>
                  <a:rPr lang="en-US" dirty="0" err="1" smtClean="0"/>
                  <a:t>dy</a:t>
                </a:r>
                <a:r>
                  <a:rPr lang="en-US" dirty="0" smtClean="0"/>
                  <a:t> </a:t>
                </a:r>
              </a:p>
              <a:p>
                <a:pPr marL="0" indent="0">
                  <a:buNone/>
                </a:pPr>
                <a:r>
                  <a:rPr lang="en-US" dirty="0" smtClean="0"/>
                  <a:t>	      =2(-ln(1-y)-y) </a:t>
                </a:r>
                <a14:m>
                  <m:oMath xmlns:m="http://schemas.openxmlformats.org/officeDocument/2006/math">
                    <m:d>
                      <m:dPr>
                        <m:begChr m:val="|"/>
                        <m:endChr m:val=""/>
                        <m:ctrlPr>
                          <a:rPr lang="en-US" i="1" smtClean="0">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r>
                                <m:rPr>
                                  <m:nor/>
                                </m:rPr>
                                <a:rPr lang="en-US" b="0" i="0" dirty="0" smtClean="0"/>
                                <m:t>1/2</m:t>
                              </m:r>
                              <m:r>
                                <m:rPr>
                                  <m:nor/>
                                </m:rPr>
                                <a:rPr lang="en-US" dirty="0"/>
                                <m:t> </m:t>
                              </m:r>
                            </m:e>
                          </m:mr>
                          <m:mr>
                            <m:e>
                              <m:r>
                                <a:rPr lang="en-US" i="1">
                                  <a:latin typeface="Cambria Math" panose="02040503050406030204" pitchFamily="18" charset="0"/>
                                </a:rPr>
                                <m:t>0</m:t>
                              </m:r>
                            </m:e>
                          </m:mr>
                        </m:m>
                      </m:e>
                    </m:d>
                    <m:r>
                      <a:rPr lang="en-US" b="0" i="1" smtClean="0">
                        <a:latin typeface="Cambria Math" panose="02040503050406030204" pitchFamily="18" charset="0"/>
                      </a:rPr>
                      <m:t>=2</m:t>
                    </m:r>
                    <m:r>
                      <m:rPr>
                        <m:sty m:val="p"/>
                      </m:rPr>
                      <a:rPr lang="en-US" b="0" i="0" smtClean="0">
                        <a:latin typeface="Cambria Math" panose="02040503050406030204" pitchFamily="18" charset="0"/>
                      </a:rPr>
                      <m:t>ln</m:t>
                    </m:r>
                    <m:r>
                      <a:rPr lang="en-US" b="0" i="1" smtClean="0">
                        <a:latin typeface="Cambria Math" panose="02040503050406030204" pitchFamily="18" charset="0"/>
                      </a:rPr>
                      <m:t>2−1=0.39</m:t>
                    </m:r>
                  </m:oMath>
                </a14:m>
                <a:endParaRPr lang="en-US" dirty="0" smtClean="0"/>
              </a:p>
              <a:p>
                <a:pPr marL="0" indent="0">
                  <a:buNone/>
                </a:pPr>
                <a:r>
                  <a:rPr lang="en-US" dirty="0" smtClean="0"/>
                  <a:t>.39≈.4=2/5 so </a:t>
                </a:r>
                <a:r>
                  <a:rPr lang="en-US" dirty="0"/>
                  <a:t>on </a:t>
                </a:r>
                <a:r>
                  <a:rPr lang="en-US" smtClean="0"/>
                  <a:t>average, longer </a:t>
                </a:r>
                <a:r>
                  <a:rPr lang="en-US" dirty="0" smtClean="0"/>
                  <a:t>is about 2 ½ times as long as shorter.</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461790"/>
                <a:ext cx="10515600" cy="5232435"/>
              </a:xfrm>
              <a:blipFill rotWithShape="0">
                <a:blip r:embed="rId3"/>
                <a:stretch>
                  <a:fillRect l="-1217" t="-1981" r="-1333" b="-2681"/>
                </a:stretch>
              </a:blipFill>
            </p:spPr>
            <p:txBody>
              <a:bodyPr/>
              <a:lstStyle/>
              <a:p>
                <a:r>
                  <a:rPr lang="en-US">
                    <a:noFill/>
                  </a:rPr>
                  <a:t> </a:t>
                </a:r>
              </a:p>
            </p:txBody>
          </p:sp>
        </mc:Fallback>
      </mc:AlternateContent>
    </p:spTree>
    <p:extLst>
      <p:ext uri="{BB962C8B-B14F-4D97-AF65-F5344CB8AC3E}">
        <p14:creationId xmlns:p14="http://schemas.microsoft.com/office/powerpoint/2010/main" val="736864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660" y="263431"/>
            <a:ext cx="11108140" cy="1325563"/>
          </a:xfrm>
        </p:spPr>
        <p:txBody>
          <a:bodyPr/>
          <a:lstStyle/>
          <a:p>
            <a:r>
              <a:rPr lang="en-US" dirty="0" smtClean="0"/>
              <a:t>Measures of central location</a:t>
            </a:r>
            <a:endParaRPr lang="en-US" dirty="0"/>
          </a:p>
        </p:txBody>
      </p:sp>
      <p:sp>
        <p:nvSpPr>
          <p:cNvPr id="3" name="Content Placeholder 2"/>
          <p:cNvSpPr>
            <a:spLocks noGrp="1"/>
          </p:cNvSpPr>
          <p:nvPr>
            <p:ph idx="1"/>
          </p:nvPr>
        </p:nvSpPr>
        <p:spPr>
          <a:xfrm>
            <a:off x="436728" y="1631667"/>
            <a:ext cx="11327642" cy="5069384"/>
          </a:xfrm>
        </p:spPr>
        <p:txBody>
          <a:bodyPr/>
          <a:lstStyle/>
          <a:p>
            <a:pPr marL="0" indent="0">
              <a:buNone/>
            </a:pPr>
            <a:r>
              <a:rPr lang="en-US" dirty="0" smtClean="0"/>
              <a:t>Given a distribution, often we want to know an average (1. mean, 2. median) or most likely (3. mode</a:t>
            </a:r>
            <a:r>
              <a:rPr lang="en-US" dirty="0"/>
              <a:t>) </a:t>
            </a:r>
            <a:r>
              <a:rPr lang="en-US" dirty="0" smtClean="0"/>
              <a:t>outcome. </a:t>
            </a:r>
          </a:p>
          <a:p>
            <a:pPr marL="914400" lvl="1" indent="-457200">
              <a:buFont typeface="+mj-lt"/>
              <a:buAutoNum type="arabicPeriod"/>
            </a:pPr>
            <a:r>
              <a:rPr lang="en-US" b="1" dirty="0" smtClean="0"/>
              <a:t>The expected value or mean</a:t>
            </a:r>
            <a:r>
              <a:rPr lang="en-US" dirty="0" smtClean="0"/>
              <a:t> is our familiar “average”:</a:t>
            </a:r>
          </a:p>
          <a:p>
            <a:pPr marL="914400" lvl="1" indent="-457200" algn="ctr">
              <a:buFont typeface="+mj-lt"/>
              <a:buAutoNum type="arabicPeriod"/>
            </a:pPr>
            <a:r>
              <a:rPr lang="en-US" dirty="0" smtClean="0"/>
              <a:t>sum of all outcomes weighted by their likelihoods 0*(1/16)+1*(1/4)+2*(3/8)+3*(1/4)+4*(1/16)=4/16+12/16+12/16+4/16=32/16=2</a:t>
            </a:r>
          </a:p>
          <a:p>
            <a:pPr marL="457200" lvl="1" indent="0">
              <a:buNone/>
            </a:pPr>
            <a:r>
              <a:rPr lang="en-US" dirty="0" smtClean="0"/>
              <a:t>2. 	If we sum up the probabilities from left to right and stop when we get to 50%, that outcome is the </a:t>
            </a:r>
            <a:r>
              <a:rPr lang="en-US" b="1" dirty="0" smtClean="0"/>
              <a:t>median</a:t>
            </a:r>
            <a:r>
              <a:rPr lang="en-US" dirty="0" smtClean="0"/>
              <a:t>. 1/16, 1/16+1/4=5/16, 1/16+1/4+3/8=11/16&gt;1/2</a:t>
            </a:r>
          </a:p>
          <a:p>
            <a:pPr marL="457200" lvl="1" indent="0">
              <a:buNone/>
            </a:pPr>
            <a:r>
              <a:rPr lang="en-US" dirty="0" smtClean="0"/>
              <a:t> The partial sums (1/16, 5/16, 11/16,…) reach (and overtake) 1/2 at outcome 2,</a:t>
            </a:r>
          </a:p>
          <a:p>
            <a:pPr marL="457200" lvl="1" indent="0">
              <a:buNone/>
            </a:pPr>
            <a:r>
              <a:rPr lang="en-US" dirty="0" smtClean="0"/>
              <a:t> so 2 is the median.</a:t>
            </a:r>
          </a:p>
          <a:p>
            <a:pPr marL="457200" lvl="1" indent="0">
              <a:buNone/>
            </a:pPr>
            <a:r>
              <a:rPr lang="en-US" dirty="0" smtClean="0"/>
              <a:t>3.	The outcome that is most likely to occur is 2, so that is the </a:t>
            </a:r>
            <a:r>
              <a:rPr lang="en-US" b="1" dirty="0" smtClean="0"/>
              <a:t>mode</a:t>
            </a:r>
            <a:r>
              <a:rPr lang="en-US" dirty="0" smtClean="0"/>
              <a:t>.</a:t>
            </a:r>
          </a:p>
          <a:p>
            <a:pPr marL="0" indent="0">
              <a:buNone/>
            </a:pPr>
            <a:r>
              <a:rPr lang="en-US" dirty="0" smtClean="0"/>
              <a:t>For symmetric distributions, mean and median always coincide.</a:t>
            </a:r>
          </a:p>
        </p:txBody>
      </p:sp>
      <p:graphicFrame>
        <p:nvGraphicFramePr>
          <p:cNvPr id="4" name="Object 3"/>
          <p:cNvGraphicFramePr>
            <a:graphicFrameLocks noChangeAspect="1"/>
          </p:cNvGraphicFramePr>
          <p:nvPr>
            <p:extLst>
              <p:ext uri="{D42A27DB-BD31-4B8C-83A1-F6EECF244321}">
                <p14:modId xmlns:p14="http://schemas.microsoft.com/office/powerpoint/2010/main" val="3953385011"/>
              </p:ext>
            </p:extLst>
          </p:nvPr>
        </p:nvGraphicFramePr>
        <p:xfrm>
          <a:off x="7162407" y="526861"/>
          <a:ext cx="4811229" cy="798702"/>
        </p:xfrm>
        <a:graphic>
          <a:graphicData uri="http://schemas.openxmlformats.org/presentationml/2006/ole">
            <mc:AlternateContent xmlns:mc="http://schemas.openxmlformats.org/markup-compatibility/2006">
              <mc:Choice xmlns:v="urn:schemas-microsoft-com:vml" Requires="v">
                <p:oleObj spid="_x0000_s2058" name="Worksheet" r:id="rId4" imgW="2409762" imgH="400042" progId="Excel.Sheet.12">
                  <p:embed/>
                </p:oleObj>
              </mc:Choice>
              <mc:Fallback>
                <p:oleObj name="Worksheet" r:id="rId4" imgW="2409762" imgH="400042" progId="Excel.Sheet.12">
                  <p:embed/>
                  <p:pic>
                    <p:nvPicPr>
                      <p:cNvPr id="0" name=""/>
                      <p:cNvPicPr/>
                      <p:nvPr/>
                    </p:nvPicPr>
                    <p:blipFill>
                      <a:blip r:embed="rId5"/>
                      <a:stretch>
                        <a:fillRect/>
                      </a:stretch>
                    </p:blipFill>
                    <p:spPr>
                      <a:xfrm>
                        <a:off x="7162407" y="526861"/>
                        <a:ext cx="4811229" cy="798702"/>
                      </a:xfrm>
                      <a:prstGeom prst="rect">
                        <a:avLst/>
                      </a:prstGeom>
                    </p:spPr>
                  </p:pic>
                </p:oleObj>
              </mc:Fallback>
            </mc:AlternateContent>
          </a:graphicData>
        </a:graphic>
      </p:graphicFrame>
    </p:spTree>
    <p:extLst>
      <p:ext uri="{BB962C8B-B14F-4D97-AF65-F5344CB8AC3E}">
        <p14:creationId xmlns:p14="http://schemas.microsoft.com/office/powerpoint/2010/main" val="1215995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 as dot product of 2 vectors</a:t>
            </a:r>
            <a:endParaRPr lang="en-US" dirty="0"/>
          </a:p>
        </p:txBody>
      </p:sp>
      <p:sp>
        <p:nvSpPr>
          <p:cNvPr id="3" name="Content Placeholder 2"/>
          <p:cNvSpPr>
            <a:spLocks noGrp="1"/>
          </p:cNvSpPr>
          <p:nvPr>
            <p:ph idx="1"/>
          </p:nvPr>
        </p:nvSpPr>
        <p:spPr/>
        <p:txBody>
          <a:bodyPr/>
          <a:lstStyle/>
          <a:p>
            <a:pPr marL="0" indent="0">
              <a:buNone/>
            </a:pPr>
            <a:r>
              <a:rPr lang="en-US" dirty="0" smtClean="0"/>
              <a:t>My favorite way to describe the mean is as the </a:t>
            </a:r>
            <a:r>
              <a:rPr lang="en-US" b="1" dirty="0" smtClean="0"/>
              <a:t>dot product </a:t>
            </a:r>
            <a:r>
              <a:rPr lang="en-US" dirty="0" smtClean="0"/>
              <a:t>of the </a:t>
            </a:r>
            <a:r>
              <a:rPr lang="en-US" b="1" dirty="0" smtClean="0"/>
              <a:t>vector of outcomes </a:t>
            </a:r>
            <a:r>
              <a:rPr lang="en-US" dirty="0" smtClean="0"/>
              <a:t>with the corresponding </a:t>
            </a:r>
            <a:r>
              <a:rPr lang="en-US" b="1" dirty="0" smtClean="0"/>
              <a:t>vector of probabilities</a:t>
            </a:r>
            <a:r>
              <a:rPr lang="en-US" dirty="0" smtClean="0"/>
              <a:t>:</a:t>
            </a:r>
          </a:p>
          <a:p>
            <a:r>
              <a:rPr lang="el-GR" dirty="0" smtClean="0">
                <a:latin typeface="Calibri" panose="020F0502020204030204" pitchFamily="34" charset="0"/>
              </a:rPr>
              <a:t>μ</a:t>
            </a:r>
            <a:r>
              <a:rPr lang="en-US" dirty="0" smtClean="0">
                <a:latin typeface="Calibri" panose="020F0502020204030204" pitchFamily="34" charset="0"/>
              </a:rPr>
              <a:t> = </a:t>
            </a:r>
            <a:r>
              <a:rPr lang="en-US" dirty="0" smtClean="0"/>
              <a:t>E[X] = X</a:t>
            </a:r>
            <a:r>
              <a:rPr lang="en-US" dirty="0" smtClean="0">
                <a:sym typeface="Symbol" panose="05050102010706020507" pitchFamily="18" charset="2"/>
              </a:rPr>
              <a:t>P(X)</a:t>
            </a:r>
          </a:p>
          <a:p>
            <a:r>
              <a:rPr lang="en-US" dirty="0" smtClean="0">
                <a:sym typeface="Symbol" panose="05050102010706020507" pitchFamily="18" charset="2"/>
              </a:rPr>
              <a:t>For our running example:</a:t>
            </a:r>
          </a:p>
          <a:p>
            <a:pPr marL="0" indent="0">
              <a:buNone/>
            </a:pPr>
            <a:r>
              <a:rPr lang="en-US" dirty="0" smtClean="0">
                <a:sym typeface="Symbol" panose="05050102010706020507" pitchFamily="18" charset="2"/>
              </a:rPr>
              <a:t>&lt;0, 1, 2, 3, 4&gt;&lt;1/16, 1/4, 3/8, 1/4, 1/16&gt;</a:t>
            </a:r>
          </a:p>
          <a:p>
            <a:pPr marL="0" indent="0">
              <a:buNone/>
            </a:pPr>
            <a:r>
              <a:rPr lang="en-US" dirty="0">
                <a:sym typeface="Symbol" panose="05050102010706020507" pitchFamily="18" charset="2"/>
              </a:rPr>
              <a:t> </a:t>
            </a:r>
            <a:r>
              <a:rPr lang="en-US" dirty="0" smtClean="0">
                <a:sym typeface="Symbol" panose="05050102010706020507" pitchFamily="18" charset="2"/>
              </a:rPr>
              <a:t>    = </a:t>
            </a:r>
            <a:r>
              <a:rPr lang="en-US" dirty="0">
                <a:sym typeface="Symbol" panose="05050102010706020507" pitchFamily="18" charset="2"/>
              </a:rPr>
              <a:t>&lt;0</a:t>
            </a:r>
            <a:r>
              <a:rPr lang="en-US" dirty="0" smtClean="0">
                <a:sym typeface="Symbol" panose="05050102010706020507" pitchFamily="18" charset="2"/>
              </a:rPr>
              <a:t>, 1, 2, 3, 4</a:t>
            </a:r>
            <a:r>
              <a:rPr lang="en-US" dirty="0">
                <a:sym typeface="Symbol" panose="05050102010706020507" pitchFamily="18" charset="2"/>
              </a:rPr>
              <a:t>&gt;&lt;</a:t>
            </a:r>
            <a:r>
              <a:rPr lang="en-US" dirty="0" smtClean="0">
                <a:sym typeface="Symbol" panose="05050102010706020507" pitchFamily="18" charset="2"/>
              </a:rPr>
              <a:t>1, 4, 6, 4, 1&gt;/16</a:t>
            </a:r>
          </a:p>
          <a:p>
            <a:pPr marL="0" indent="0">
              <a:buNone/>
            </a:pPr>
            <a:r>
              <a:rPr lang="en-US" dirty="0" smtClean="0">
                <a:sym typeface="Symbol" panose="05050102010706020507" pitchFamily="18" charset="2"/>
              </a:rPr>
              <a:t>     =(0*1+1*4+2*6+3*4+4*1)/16 = 32/16 = 2</a:t>
            </a:r>
          </a:p>
          <a:p>
            <a:pPr marL="0" indent="0">
              <a:buNone/>
            </a:pPr>
            <a:endParaRPr lang="en-US" dirty="0" smtClean="0"/>
          </a:p>
        </p:txBody>
      </p:sp>
    </p:spTree>
    <p:extLst>
      <p:ext uri="{BB962C8B-B14F-4D97-AF65-F5344CB8AC3E}">
        <p14:creationId xmlns:p14="http://schemas.microsoft.com/office/powerpoint/2010/main" val="509853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018" y="0"/>
            <a:ext cx="10515600" cy="1325563"/>
          </a:xfrm>
        </p:spPr>
        <p:txBody>
          <a:bodyPr/>
          <a:lstStyle/>
          <a:p>
            <a:r>
              <a:rPr lang="en-US" dirty="0" smtClean="0"/>
              <a:t>Roulette betting on red or black</a:t>
            </a:r>
            <a:endParaRPr lang="en-US" dirty="0"/>
          </a:p>
        </p:txBody>
      </p:sp>
      <p:sp>
        <p:nvSpPr>
          <p:cNvPr id="3" name="Content Placeholder 2"/>
          <p:cNvSpPr>
            <a:spLocks noGrp="1"/>
          </p:cNvSpPr>
          <p:nvPr>
            <p:ph idx="1"/>
          </p:nvPr>
        </p:nvSpPr>
        <p:spPr>
          <a:xfrm>
            <a:off x="726980" y="1170533"/>
            <a:ext cx="7802871" cy="5475927"/>
          </a:xfrm>
        </p:spPr>
        <p:txBody>
          <a:bodyPr>
            <a:normAutofit/>
          </a:bodyPr>
          <a:lstStyle/>
          <a:p>
            <a:pPr marL="0" indent="0">
              <a:buNone/>
            </a:pPr>
            <a:r>
              <a:rPr lang="en-US" dirty="0" smtClean="0"/>
              <a:t>Suppose that you bet $1 on red. On average, how much will you win or lose?</a:t>
            </a:r>
          </a:p>
          <a:p>
            <a:pPr marL="0" indent="0">
              <a:buNone/>
            </a:pPr>
            <a:r>
              <a:rPr lang="en-US" dirty="0" smtClean="0"/>
              <a:t>In terms of colors, there are 3 outcomes, green (house), red or black. However, we want to think of the outcomes in terms of your earnings. If it is red, you earn $1. If it is either black or green, you lose the $1 you bet. There are 18 red, 18 black and 2 green, so since each slot is equally likely, the RV is: </a:t>
            </a:r>
          </a:p>
          <a:p>
            <a:pPr marL="0" indent="0">
              <a:buNone/>
            </a:pPr>
            <a:endParaRPr lang="en-US" dirty="0"/>
          </a:p>
          <a:p>
            <a:pPr marL="0" indent="0">
              <a:buNone/>
            </a:pPr>
            <a:endParaRPr lang="en-US" dirty="0" smtClean="0"/>
          </a:p>
          <a:p>
            <a:pPr marL="0" indent="0">
              <a:buNone/>
            </a:pPr>
            <a:r>
              <a:rPr lang="en-US" dirty="0" smtClean="0"/>
              <a:t>Taking dot product gives -1/19, a loss of ~ 5.3 cents.</a:t>
            </a:r>
          </a:p>
          <a:p>
            <a:pPr marL="0" indent="0">
              <a:buNone/>
            </a:pPr>
            <a:r>
              <a:rPr lang="en-US" dirty="0"/>
              <a:t>The number −0.053 is </a:t>
            </a:r>
            <a:r>
              <a:rPr lang="en-US" dirty="0" smtClean="0"/>
              <a:t>the </a:t>
            </a:r>
            <a:r>
              <a:rPr lang="en-US" b="1" dirty="0"/>
              <a:t>expected value </a:t>
            </a:r>
            <a:r>
              <a:rPr lang="en-US" dirty="0"/>
              <a:t>of X.</a:t>
            </a:r>
          </a:p>
        </p:txBody>
      </p:sp>
      <p:pic>
        <p:nvPicPr>
          <p:cNvPr id="3074" name="Picture 2" descr="american whee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1401" y="98496"/>
            <a:ext cx="3810000" cy="3810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Object 6"/>
          <p:cNvGraphicFramePr>
            <a:graphicFrameLocks noChangeAspect="1"/>
          </p:cNvGraphicFramePr>
          <p:nvPr>
            <p:extLst>
              <p:ext uri="{D42A27DB-BD31-4B8C-83A1-F6EECF244321}">
                <p14:modId xmlns:p14="http://schemas.microsoft.com/office/powerpoint/2010/main" val="776719060"/>
              </p:ext>
            </p:extLst>
          </p:nvPr>
        </p:nvGraphicFramePr>
        <p:xfrm>
          <a:off x="3186207" y="4510278"/>
          <a:ext cx="2576251" cy="894236"/>
        </p:xfrm>
        <a:graphic>
          <a:graphicData uri="http://schemas.openxmlformats.org/presentationml/2006/ole">
            <mc:AlternateContent xmlns:mc="http://schemas.openxmlformats.org/markup-compatibility/2006">
              <mc:Choice xmlns:v="urn:schemas-microsoft-com:vml" Requires="v">
                <p:oleObj spid="_x0000_s3081" name="Worksheet" r:id="rId5" imgW="1152648" imgH="400042" progId="Excel.Sheet.12">
                  <p:embed/>
                </p:oleObj>
              </mc:Choice>
              <mc:Fallback>
                <p:oleObj name="Worksheet" r:id="rId5" imgW="1152648" imgH="400042" progId="Excel.Sheet.12">
                  <p:embed/>
                  <p:pic>
                    <p:nvPicPr>
                      <p:cNvPr id="0" name=""/>
                      <p:cNvPicPr/>
                      <p:nvPr/>
                    </p:nvPicPr>
                    <p:blipFill>
                      <a:blip r:embed="rId6"/>
                      <a:stretch>
                        <a:fillRect/>
                      </a:stretch>
                    </p:blipFill>
                    <p:spPr>
                      <a:xfrm>
                        <a:off x="3186207" y="4510278"/>
                        <a:ext cx="2576251" cy="894236"/>
                      </a:xfrm>
                      <a:prstGeom prst="rect">
                        <a:avLst/>
                      </a:prstGeom>
                    </p:spPr>
                  </p:pic>
                </p:oleObj>
              </mc:Fallback>
            </mc:AlternateContent>
          </a:graphicData>
        </a:graphic>
      </p:graphicFrame>
    </p:spTree>
    <p:extLst>
      <p:ext uri="{BB962C8B-B14F-4D97-AF65-F5344CB8AC3E}">
        <p14:creationId xmlns:p14="http://schemas.microsoft.com/office/powerpoint/2010/main" val="4089548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018" y="0"/>
            <a:ext cx="10515600" cy="1325563"/>
          </a:xfrm>
        </p:spPr>
        <p:txBody>
          <a:bodyPr/>
          <a:lstStyle/>
          <a:p>
            <a:r>
              <a:rPr lang="en-US" dirty="0" smtClean="0"/>
              <a:t>Roulette (cont.)</a:t>
            </a:r>
            <a:endParaRPr lang="en-US" dirty="0"/>
          </a:p>
        </p:txBody>
      </p:sp>
      <p:sp>
        <p:nvSpPr>
          <p:cNvPr id="3" name="Content Placeholder 2"/>
          <p:cNvSpPr>
            <a:spLocks noGrp="1"/>
          </p:cNvSpPr>
          <p:nvPr>
            <p:ph idx="1"/>
          </p:nvPr>
        </p:nvSpPr>
        <p:spPr>
          <a:xfrm>
            <a:off x="382138" y="1170534"/>
            <a:ext cx="11491414" cy="2443722"/>
          </a:xfrm>
        </p:spPr>
        <p:txBody>
          <a:bodyPr>
            <a:normAutofit/>
          </a:bodyPr>
          <a:lstStyle/>
          <a:p>
            <a:pPr marL="0" indent="0">
              <a:buNone/>
            </a:pPr>
            <a:r>
              <a:rPr lang="en-US" i="1" dirty="0" smtClean="0"/>
              <a:t>Suppose that you bet $1 on red. On average, how much will you win or lose?</a:t>
            </a:r>
          </a:p>
          <a:p>
            <a:pPr marL="0" indent="0">
              <a:buNone/>
            </a:pPr>
            <a:r>
              <a:rPr lang="en-US" dirty="0"/>
              <a:t>Physically, an expected value can be thought of as a center of gravity. Here, for</a:t>
            </a:r>
          </a:p>
          <a:p>
            <a:pPr marL="0" indent="0">
              <a:buNone/>
            </a:pPr>
            <a:r>
              <a:rPr lang="en-US" dirty="0"/>
              <a:t>example, imagine two bars of height </a:t>
            </a:r>
            <a:r>
              <a:rPr lang="en-US" dirty="0" smtClean="0"/>
              <a:t>10/19 </a:t>
            </a:r>
            <a:r>
              <a:rPr lang="en-US" dirty="0"/>
              <a:t>and </a:t>
            </a:r>
            <a:r>
              <a:rPr lang="en-US" dirty="0" smtClean="0"/>
              <a:t>9/19 </a:t>
            </a:r>
            <a:r>
              <a:rPr lang="en-US" dirty="0"/>
              <a:t>positioned along a weightless </a:t>
            </a:r>
            <a:r>
              <a:rPr lang="en-US" i="1" dirty="0" smtClean="0"/>
              <a:t>X</a:t>
            </a:r>
            <a:r>
              <a:rPr lang="en-US" dirty="0" smtClean="0"/>
              <a:t>-axis at </a:t>
            </a:r>
            <a:r>
              <a:rPr lang="en-US" dirty="0"/>
              <a:t>the points −1 and +1, </a:t>
            </a:r>
            <a:r>
              <a:rPr lang="en-US" dirty="0" smtClean="0"/>
              <a:t>respectively. If </a:t>
            </a:r>
            <a:r>
              <a:rPr lang="en-US" dirty="0"/>
              <a:t>a fulcrum were placed </a:t>
            </a:r>
            <a:r>
              <a:rPr lang="en-US" dirty="0" smtClean="0"/>
              <a:t>at the </a:t>
            </a:r>
            <a:r>
              <a:rPr lang="en-US" dirty="0"/>
              <a:t>point −0</a:t>
            </a:r>
            <a:r>
              <a:rPr lang="en-US" i="1" dirty="0"/>
              <a:t>.</a:t>
            </a:r>
            <a:r>
              <a:rPr lang="en-US" dirty="0"/>
              <a:t>053, the system would be in </a:t>
            </a:r>
            <a:r>
              <a:rPr lang="en-US" dirty="0" smtClean="0"/>
              <a:t>balance</a:t>
            </a:r>
            <a:r>
              <a:rPr lang="en-US" dirty="0"/>
              <a:t>:</a:t>
            </a:r>
            <a:endParaRPr lang="en-US" dirty="0" smtClean="0"/>
          </a:p>
          <a:p>
            <a:pPr marL="0" indent="0">
              <a:buNone/>
            </a:pPr>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476514571"/>
              </p:ext>
            </p:extLst>
          </p:nvPr>
        </p:nvGraphicFramePr>
        <p:xfrm>
          <a:off x="8850241" y="276297"/>
          <a:ext cx="2576251" cy="894236"/>
        </p:xfrm>
        <a:graphic>
          <a:graphicData uri="http://schemas.openxmlformats.org/presentationml/2006/ole">
            <mc:AlternateContent xmlns:mc="http://schemas.openxmlformats.org/markup-compatibility/2006">
              <mc:Choice xmlns:v="urn:schemas-microsoft-com:vml" Requires="v">
                <p:oleObj spid="_x0000_s4104" name="Worksheet" r:id="rId4" imgW="1152648" imgH="400042" progId="Excel.Sheet.12">
                  <p:embed/>
                </p:oleObj>
              </mc:Choice>
              <mc:Fallback>
                <p:oleObj name="Worksheet" r:id="rId4" imgW="1152648" imgH="400042" progId="Excel.Sheet.12">
                  <p:embed/>
                  <p:pic>
                    <p:nvPicPr>
                      <p:cNvPr id="0" name=""/>
                      <p:cNvPicPr/>
                      <p:nvPr/>
                    </p:nvPicPr>
                    <p:blipFill>
                      <a:blip r:embed="rId5"/>
                      <a:stretch>
                        <a:fillRect/>
                      </a:stretch>
                    </p:blipFill>
                    <p:spPr>
                      <a:xfrm>
                        <a:off x="8850241" y="276297"/>
                        <a:ext cx="2576251" cy="894236"/>
                      </a:xfrm>
                      <a:prstGeom prst="rect">
                        <a:avLst/>
                      </a:prstGeom>
                    </p:spPr>
                  </p:pic>
                </p:oleObj>
              </mc:Fallback>
            </mc:AlternateContent>
          </a:graphicData>
        </a:graphic>
      </p:graphicFrame>
      <p:pic>
        <p:nvPicPr>
          <p:cNvPr id="4" name="Picture 3"/>
          <p:cNvPicPr>
            <a:picLocks noChangeAspect="1"/>
          </p:cNvPicPr>
          <p:nvPr/>
        </p:nvPicPr>
        <p:blipFill>
          <a:blip r:embed="rId6"/>
          <a:stretch>
            <a:fillRect/>
          </a:stretch>
        </p:blipFill>
        <p:spPr>
          <a:xfrm>
            <a:off x="1407030" y="3614256"/>
            <a:ext cx="8419360" cy="2643751"/>
          </a:xfrm>
          <a:prstGeom prst="rect">
            <a:avLst/>
          </a:prstGeom>
        </p:spPr>
      </p:pic>
    </p:spTree>
    <p:extLst>
      <p:ext uri="{BB962C8B-B14F-4D97-AF65-F5344CB8AC3E}">
        <p14:creationId xmlns:p14="http://schemas.microsoft.com/office/powerpoint/2010/main" val="3315851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value for discrete RV’s</a:t>
            </a:r>
            <a:endParaRPr lang="en-US" dirty="0"/>
          </a:p>
        </p:txBody>
      </p:sp>
      <p:sp>
        <p:nvSpPr>
          <p:cNvPr id="3" name="Content Placeholder 2"/>
          <p:cNvSpPr>
            <a:spLocks noGrp="1"/>
          </p:cNvSpPr>
          <p:nvPr>
            <p:ph idx="1"/>
          </p:nvPr>
        </p:nvSpPr>
        <p:spPr>
          <a:xfrm>
            <a:off x="838200" y="1825625"/>
            <a:ext cx="10515600" cy="4329515"/>
          </a:xfrm>
        </p:spPr>
        <p:txBody>
          <a:bodyPr/>
          <a:lstStyle/>
          <a:p>
            <a:pPr marL="0" indent="0">
              <a:buNone/>
            </a:pPr>
            <a:r>
              <a:rPr lang="en-US" dirty="0"/>
              <a:t>Let </a:t>
            </a:r>
            <a:r>
              <a:rPr lang="en-US" i="1" dirty="0"/>
              <a:t>X </a:t>
            </a:r>
            <a:r>
              <a:rPr lang="en-US" dirty="0"/>
              <a:t>be a discrete random variable with probability </a:t>
            </a:r>
            <a:r>
              <a:rPr lang="en-US" dirty="0" smtClean="0"/>
              <a:t>function </a:t>
            </a:r>
            <a:r>
              <a:rPr lang="en-US" i="1" dirty="0" err="1" smtClean="0"/>
              <a:t>p</a:t>
            </a:r>
            <a:r>
              <a:rPr lang="en-US" i="1" baseline="-25000" dirty="0" err="1" smtClean="0"/>
              <a:t>X</a:t>
            </a:r>
            <a:r>
              <a:rPr lang="en-US" i="1" dirty="0" smtClean="0"/>
              <a:t> </a:t>
            </a:r>
            <a:r>
              <a:rPr lang="en-US" i="1" dirty="0"/>
              <a:t>(k</a:t>
            </a:r>
            <a:r>
              <a:rPr lang="en-US" i="1" dirty="0" smtClean="0"/>
              <a:t>)</a:t>
            </a:r>
            <a:r>
              <a:rPr lang="en-US" dirty="0" smtClean="0"/>
              <a:t>.</a:t>
            </a:r>
          </a:p>
          <a:p>
            <a:pPr marL="0" indent="0">
              <a:buNone/>
            </a:pPr>
            <a:r>
              <a:rPr lang="en-US" dirty="0" smtClean="0"/>
              <a:t>The </a:t>
            </a:r>
            <a:r>
              <a:rPr lang="en-US" i="1" dirty="0"/>
              <a:t>expected value of </a:t>
            </a:r>
            <a:r>
              <a:rPr lang="en-US" i="1" dirty="0" smtClean="0"/>
              <a:t>X, </a:t>
            </a:r>
            <a:r>
              <a:rPr lang="en-US" dirty="0" smtClean="0"/>
              <a:t>denoted </a:t>
            </a:r>
            <a:r>
              <a:rPr lang="en-US" i="1" dirty="0"/>
              <a:t>E(X) </a:t>
            </a:r>
            <a:r>
              <a:rPr lang="en-US" dirty="0"/>
              <a:t>(or sometimes </a:t>
            </a:r>
            <a:r>
              <a:rPr lang="en-US" dirty="0" smtClean="0"/>
              <a:t>or </a:t>
            </a:r>
            <a:r>
              <a:rPr lang="en-US" i="1" dirty="0" err="1"/>
              <a:t>μ</a:t>
            </a:r>
            <a:r>
              <a:rPr lang="en-US" i="1" baseline="-25000" dirty="0" err="1"/>
              <a:t>X</a:t>
            </a:r>
            <a:r>
              <a:rPr lang="en-US" i="1" dirty="0"/>
              <a:t> </a:t>
            </a:r>
            <a:r>
              <a:rPr lang="en-US" dirty="0"/>
              <a:t>) </a:t>
            </a:r>
            <a:r>
              <a:rPr lang="en-US" dirty="0" smtClean="0"/>
              <a:t>is</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a:p>
          <a:p>
            <a:pPr marL="0" indent="0">
              <a:buNone/>
            </a:pPr>
            <a:r>
              <a:rPr lang="en-US" sz="2400" dirty="0" smtClean="0"/>
              <a:t>Note: </a:t>
            </a:r>
            <a:r>
              <a:rPr lang="en-US" sz="2400" i="1" dirty="0"/>
              <a:t>μ</a:t>
            </a:r>
            <a:r>
              <a:rPr lang="en-US" sz="2400" dirty="0" smtClean="0"/>
              <a:t> is the Greek letter “mu” [pronounced (quickly) me-you]</a:t>
            </a:r>
          </a:p>
        </p:txBody>
      </p:sp>
      <p:pic>
        <p:nvPicPr>
          <p:cNvPr id="4" name="Picture 3"/>
          <p:cNvPicPr>
            <a:picLocks noChangeAspect="1"/>
          </p:cNvPicPr>
          <p:nvPr/>
        </p:nvPicPr>
        <p:blipFill>
          <a:blip r:embed="rId2"/>
          <a:stretch>
            <a:fillRect/>
          </a:stretch>
        </p:blipFill>
        <p:spPr>
          <a:xfrm>
            <a:off x="2145309" y="3063737"/>
            <a:ext cx="6630202" cy="1766647"/>
          </a:xfrm>
          <a:prstGeom prst="rect">
            <a:avLst/>
          </a:prstGeom>
        </p:spPr>
      </p:pic>
    </p:spTree>
    <p:extLst>
      <p:ext uri="{BB962C8B-B14F-4D97-AF65-F5344CB8AC3E}">
        <p14:creationId xmlns:p14="http://schemas.microsoft.com/office/powerpoint/2010/main" val="3602101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629"/>
            <a:ext cx="10515600" cy="1325563"/>
          </a:xfrm>
        </p:spPr>
        <p:txBody>
          <a:bodyPr/>
          <a:lstStyle/>
          <a:p>
            <a:r>
              <a:rPr lang="en-US" dirty="0" smtClean="0"/>
              <a:t>Testing a mix of blood samples</a:t>
            </a:r>
            <a:endParaRPr lang="en-US" dirty="0"/>
          </a:p>
        </p:txBody>
      </p:sp>
      <p:sp>
        <p:nvSpPr>
          <p:cNvPr id="3" name="Content Placeholder 2"/>
          <p:cNvSpPr>
            <a:spLocks noGrp="1"/>
          </p:cNvSpPr>
          <p:nvPr>
            <p:ph idx="1"/>
          </p:nvPr>
        </p:nvSpPr>
        <p:spPr>
          <a:xfrm>
            <a:off x="838200" y="1266067"/>
            <a:ext cx="10515600" cy="5434984"/>
          </a:xfrm>
        </p:spPr>
        <p:txBody>
          <a:bodyPr>
            <a:normAutofit/>
          </a:bodyPr>
          <a:lstStyle/>
          <a:p>
            <a:pPr marL="0" indent="0">
              <a:buNone/>
            </a:pPr>
            <a:r>
              <a:rPr lang="en-US" dirty="0" smtClean="0"/>
              <a:t>In the testing for rare diseases, a laboratory takes a number of samples and mixes parts of them together. Most of the time the test will come out negative. However, if the test comes out positive, then the sample (or samples) that has the disease must be found. Setting aside a divide and conquer approach, let’s say that if a batch is positive, then all the samples in the batch are tested individually. If a batch consists of 50 samples, at what frequency of the disease does it make sense to just test each individually from the start?</a:t>
            </a:r>
          </a:p>
          <a:p>
            <a:pPr fontAlgn="b"/>
            <a:r>
              <a:rPr lang="en-US" dirty="0" smtClean="0"/>
              <a:t> If p is the frequency of a disease, then the chance of having at least one sample with the disease is 1</a:t>
            </a:r>
            <a:r>
              <a:rPr lang="en-US" dirty="0"/>
              <a:t>− </a:t>
            </a:r>
            <a:r>
              <a:rPr lang="en-US" dirty="0" smtClean="0"/>
              <a:t>(1−p)</a:t>
            </a:r>
            <a:r>
              <a:rPr lang="en-US" baseline="30000" dirty="0" smtClean="0"/>
              <a:t>50</a:t>
            </a:r>
            <a:r>
              <a:rPr lang="en-US" dirty="0" smtClean="0"/>
              <a:t>, in which case a total of 51 samples have to be tested. Otherwise, just the initial test had to be made. Here is the table: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68616871"/>
              </p:ext>
            </p:extLst>
          </p:nvPr>
        </p:nvGraphicFramePr>
        <p:xfrm>
          <a:off x="4790363" y="5663608"/>
          <a:ext cx="3248168" cy="928067"/>
        </p:xfrm>
        <a:graphic>
          <a:graphicData uri="http://schemas.openxmlformats.org/drawingml/2006/table">
            <a:tbl>
              <a:tblPr>
                <a:tableStyleId>{5C22544A-7EE6-4342-B048-85BDC9FD1C3A}</a:tableStyleId>
              </a:tblPr>
              <a:tblGrid>
                <a:gridCol w="644265"/>
                <a:gridCol w="1181152"/>
                <a:gridCol w="1422751"/>
              </a:tblGrid>
              <a:tr h="279944">
                <a:tc>
                  <a:txBody>
                    <a:bodyPr/>
                    <a:lstStyle/>
                    <a:p>
                      <a:pPr algn="ctr" fontAlgn="b"/>
                      <a:r>
                        <a:rPr lang="en-US" sz="2400" u="none" strike="noStrike" dirty="0">
                          <a:effectLst/>
                        </a:rPr>
                        <a:t>k</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1</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51</a:t>
                      </a:r>
                      <a:endParaRPr lang="en-US" sz="2400" b="0" i="0" u="none" strike="noStrike" dirty="0">
                        <a:solidFill>
                          <a:srgbClr val="000000"/>
                        </a:solidFill>
                        <a:effectLst/>
                        <a:latin typeface="Calibri" panose="020F0502020204030204" pitchFamily="34" charset="0"/>
                      </a:endParaRPr>
                    </a:p>
                  </a:txBody>
                  <a:tcPr marL="9525" marR="9525" marT="9525" marB="0" anchor="b"/>
                </a:tc>
              </a:tr>
              <a:tr h="552782">
                <a:tc>
                  <a:txBody>
                    <a:bodyPr/>
                    <a:lstStyle/>
                    <a:p>
                      <a:pPr algn="ctr" fontAlgn="b"/>
                      <a:r>
                        <a:rPr lang="en-US" sz="2400" u="none" strike="noStrike">
                          <a:effectLst/>
                        </a:rPr>
                        <a:t>P(k)</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a:t>
                      </a:r>
                      <a:r>
                        <a:rPr lang="en-US" sz="2400" u="none" strike="noStrike" dirty="0" smtClean="0">
                          <a:effectLst/>
                        </a:rPr>
                        <a:t>1-p)</a:t>
                      </a:r>
                      <a:r>
                        <a:rPr lang="en-US" sz="2400" u="none" strike="noStrike" baseline="30000" dirty="0" smtClean="0">
                          <a:effectLst/>
                        </a:rPr>
                        <a:t>50</a:t>
                      </a:r>
                      <a:endParaRPr lang="en-US" sz="2400" b="0" i="0" u="none" strike="noStrike" baseline="30000"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1-(</a:t>
                      </a:r>
                      <a:r>
                        <a:rPr lang="en-US" sz="2400" u="none" strike="noStrike" dirty="0" smtClean="0">
                          <a:effectLst/>
                        </a:rPr>
                        <a:t>1-p)</a:t>
                      </a:r>
                      <a:r>
                        <a:rPr lang="en-US" sz="2400" u="none" strike="noStrike" baseline="30000" dirty="0" smtClean="0">
                          <a:effectLst/>
                        </a:rPr>
                        <a:t>50</a:t>
                      </a:r>
                      <a:endParaRPr lang="en-US" sz="2400" b="0" i="0" u="none" strike="noStrike" baseline="30000"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3394609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629"/>
            <a:ext cx="10515600" cy="1325563"/>
          </a:xfrm>
        </p:spPr>
        <p:txBody>
          <a:bodyPr/>
          <a:lstStyle/>
          <a:p>
            <a:r>
              <a:rPr lang="en-US" dirty="0" smtClean="0"/>
              <a:t>Testing a mix of blood samples (cont.)</a:t>
            </a:r>
            <a:endParaRPr lang="en-US" dirty="0"/>
          </a:p>
        </p:txBody>
      </p:sp>
      <p:sp>
        <p:nvSpPr>
          <p:cNvPr id="3" name="Content Placeholder 2"/>
          <p:cNvSpPr>
            <a:spLocks noGrp="1"/>
          </p:cNvSpPr>
          <p:nvPr>
            <p:ph idx="1"/>
          </p:nvPr>
        </p:nvSpPr>
        <p:spPr>
          <a:xfrm>
            <a:off x="533149" y="1279715"/>
            <a:ext cx="10515600" cy="5434984"/>
          </a:xfrm>
        </p:spPr>
        <p:txBody>
          <a:bodyPr>
            <a:normAutofit/>
          </a:bodyPr>
          <a:lstStyle/>
          <a:p>
            <a:pPr marL="0" indent="0">
              <a:buNone/>
            </a:pPr>
            <a:r>
              <a:rPr lang="en-US" dirty="0" smtClean="0"/>
              <a:t>If a batch consists of 50 samples, at what frequency does it make sense to just test each individually from the start?</a:t>
            </a:r>
          </a:p>
          <a:p>
            <a:pPr fontAlgn="b"/>
            <a:r>
              <a:rPr lang="en-US" dirty="0" smtClean="0"/>
              <a:t>With table: 				E(X)=</a:t>
            </a:r>
            <a:r>
              <a:rPr lang="en-US" dirty="0"/>
              <a:t> (</a:t>
            </a:r>
            <a:r>
              <a:rPr lang="en-US" dirty="0" smtClean="0"/>
              <a:t>1-p)</a:t>
            </a:r>
            <a:r>
              <a:rPr lang="en-US" baseline="30000" dirty="0" smtClean="0"/>
              <a:t>50</a:t>
            </a:r>
            <a:r>
              <a:rPr lang="en-US" dirty="0"/>
              <a:t> </a:t>
            </a:r>
            <a:r>
              <a:rPr lang="en-US" dirty="0" smtClean="0"/>
              <a:t>+51(1-</a:t>
            </a:r>
            <a:r>
              <a:rPr lang="en-US" dirty="0"/>
              <a:t>(</a:t>
            </a:r>
            <a:r>
              <a:rPr lang="en-US" dirty="0" smtClean="0"/>
              <a:t>1-p)</a:t>
            </a:r>
            <a:r>
              <a:rPr lang="en-US" baseline="30000" dirty="0" smtClean="0"/>
              <a:t>50</a:t>
            </a:r>
            <a:r>
              <a:rPr lang="en-US" dirty="0" smtClean="0"/>
              <a:t>)</a:t>
            </a:r>
          </a:p>
          <a:p>
            <a:pPr fontAlgn="b"/>
            <a:endParaRPr lang="en-US" dirty="0"/>
          </a:p>
          <a:p>
            <a:pPr fontAlgn="b"/>
            <a:r>
              <a:rPr lang="en-US" dirty="0" smtClean="0"/>
              <a:t>If we evaluate the expectation for various values of p, we get:</a:t>
            </a:r>
          </a:p>
          <a:p>
            <a:pPr lvl="1" fontAlgn="b"/>
            <a:r>
              <a:rPr lang="en-US" dirty="0" smtClean="0"/>
              <a:t>Note that there is no savings if the disease is at the 10% level.</a:t>
            </a:r>
          </a:p>
          <a:p>
            <a:pPr lvl="1" fontAlgn="b"/>
            <a:r>
              <a:rPr lang="en-US" dirty="0" smtClean="0"/>
              <a:t>On the other hand, at the 1% prevalence level, </a:t>
            </a:r>
          </a:p>
          <a:p>
            <a:pPr marL="457200" lvl="1" indent="0" fontAlgn="b">
              <a:buNone/>
            </a:pPr>
            <a:r>
              <a:rPr lang="en-US" dirty="0"/>
              <a:t>the number of tests </a:t>
            </a:r>
            <a:r>
              <a:rPr lang="en-US" dirty="0" smtClean="0"/>
              <a:t>needed on average </a:t>
            </a:r>
            <a:r>
              <a:rPr lang="en-US" dirty="0"/>
              <a:t>is reduced by ~60% (50 → </a:t>
            </a:r>
            <a:r>
              <a:rPr lang="en-US" dirty="0" smtClean="0"/>
              <a:t>21</a:t>
            </a:r>
            <a:r>
              <a:rPr lang="en-US" dirty="0"/>
              <a:t>)</a:t>
            </a:r>
          </a:p>
        </p:txBody>
      </p:sp>
      <p:graphicFrame>
        <p:nvGraphicFramePr>
          <p:cNvPr id="4" name="Table 3"/>
          <p:cNvGraphicFramePr>
            <a:graphicFrameLocks noGrp="1"/>
          </p:cNvGraphicFramePr>
          <p:nvPr>
            <p:extLst>
              <p:ext uri="{D42A27DB-BD31-4B8C-83A1-F6EECF244321}">
                <p14:modId xmlns:p14="http://schemas.microsoft.com/office/powerpoint/2010/main" val="1049128606"/>
              </p:ext>
            </p:extLst>
          </p:nvPr>
        </p:nvGraphicFramePr>
        <p:xfrm>
          <a:off x="2756847" y="2229993"/>
          <a:ext cx="2784143" cy="750570"/>
        </p:xfrm>
        <a:graphic>
          <a:graphicData uri="http://schemas.openxmlformats.org/drawingml/2006/table">
            <a:tbl>
              <a:tblPr>
                <a:tableStyleId>{5C22544A-7EE6-4342-B048-85BDC9FD1C3A}</a:tableStyleId>
              </a:tblPr>
              <a:tblGrid>
                <a:gridCol w="552227"/>
                <a:gridCol w="1012416"/>
                <a:gridCol w="1219500"/>
              </a:tblGrid>
              <a:tr h="346291">
                <a:tc>
                  <a:txBody>
                    <a:bodyPr/>
                    <a:lstStyle/>
                    <a:p>
                      <a:pPr algn="ctr" fontAlgn="b"/>
                      <a:r>
                        <a:rPr lang="en-US" sz="2400" u="none" strike="noStrike" dirty="0">
                          <a:effectLst/>
                        </a:rPr>
                        <a:t>k</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1</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51</a:t>
                      </a:r>
                      <a:endParaRPr lang="en-US" sz="2400" b="0" i="0" u="none" strike="noStrike" dirty="0">
                        <a:solidFill>
                          <a:srgbClr val="000000"/>
                        </a:solidFill>
                        <a:effectLst/>
                        <a:latin typeface="Calibri" panose="020F0502020204030204" pitchFamily="34" charset="0"/>
                      </a:endParaRPr>
                    </a:p>
                  </a:txBody>
                  <a:tcPr marL="9525" marR="9525" marT="9525" marB="0" anchor="b"/>
                </a:tc>
              </a:tr>
              <a:tr h="363605">
                <a:tc>
                  <a:txBody>
                    <a:bodyPr/>
                    <a:lstStyle/>
                    <a:p>
                      <a:pPr algn="ctr" fontAlgn="b"/>
                      <a:r>
                        <a:rPr lang="en-US" sz="2400" u="none" strike="noStrike">
                          <a:effectLst/>
                        </a:rPr>
                        <a:t>P(k)</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a:t>
                      </a:r>
                      <a:r>
                        <a:rPr lang="en-US" sz="2400" u="none" strike="noStrike" dirty="0" smtClean="0">
                          <a:effectLst/>
                        </a:rPr>
                        <a:t>1-p)</a:t>
                      </a:r>
                      <a:r>
                        <a:rPr lang="en-US" sz="2400" u="none" strike="noStrike" baseline="30000" dirty="0" smtClean="0">
                          <a:effectLst/>
                        </a:rPr>
                        <a:t>50</a:t>
                      </a:r>
                      <a:endParaRPr lang="en-US" sz="2400" b="0" i="0" u="none" strike="noStrike" baseline="30000"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1-(</a:t>
                      </a:r>
                      <a:r>
                        <a:rPr lang="en-US" sz="2400" u="none" strike="noStrike" dirty="0" smtClean="0">
                          <a:effectLst/>
                        </a:rPr>
                        <a:t>1-p)</a:t>
                      </a:r>
                      <a:r>
                        <a:rPr lang="en-US" sz="2400" u="none" strike="noStrike" baseline="30000" dirty="0" smtClean="0">
                          <a:effectLst/>
                        </a:rPr>
                        <a:t>50</a:t>
                      </a:r>
                      <a:endParaRPr lang="en-US" sz="2400" b="0" i="0" u="none" strike="noStrike" baseline="30000" dirty="0">
                        <a:solidFill>
                          <a:srgbClr val="000000"/>
                        </a:solidFill>
                        <a:effectLst/>
                        <a:latin typeface="Calibri" panose="020F0502020204030204" pitchFamily="34" charset="0"/>
                      </a:endParaRPr>
                    </a:p>
                  </a:txBody>
                  <a:tcPr marL="9525" marR="9525" marT="9525" marB="0" anchor="b"/>
                </a:tc>
              </a:tr>
            </a:tbl>
          </a:graphicData>
        </a:graphic>
      </p:graphicFrame>
      <p:pic>
        <p:nvPicPr>
          <p:cNvPr id="5" name="Picture 4"/>
          <p:cNvPicPr>
            <a:picLocks noChangeAspect="1"/>
          </p:cNvPicPr>
          <p:nvPr/>
        </p:nvPicPr>
        <p:blipFill>
          <a:blip r:embed="rId2"/>
          <a:stretch>
            <a:fillRect/>
          </a:stretch>
        </p:blipFill>
        <p:spPr>
          <a:xfrm>
            <a:off x="9905499" y="2591630"/>
            <a:ext cx="2286501" cy="3201188"/>
          </a:xfrm>
          <a:prstGeom prst="rect">
            <a:avLst/>
          </a:prstGeom>
        </p:spPr>
      </p:pic>
    </p:spTree>
    <p:extLst>
      <p:ext uri="{BB962C8B-B14F-4D97-AF65-F5344CB8AC3E}">
        <p14:creationId xmlns:p14="http://schemas.microsoft.com/office/powerpoint/2010/main" val="16172441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2814</TotalTime>
  <Words>1651</Words>
  <Application>Microsoft Office PowerPoint</Application>
  <PresentationFormat>Widescreen</PresentationFormat>
  <Paragraphs>187</Paragraphs>
  <Slides>27</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Calibri Light</vt:lpstr>
      <vt:lpstr>Cambria Math</vt:lpstr>
      <vt:lpstr>Symbol</vt:lpstr>
      <vt:lpstr>Office Theme</vt:lpstr>
      <vt:lpstr>Worksheet</vt:lpstr>
      <vt:lpstr>MAT 2572 Probability w/Statistics, Halleck</vt:lpstr>
      <vt:lpstr>Review: Discrete random variable</vt:lpstr>
      <vt:lpstr>Measures of central location</vt:lpstr>
      <vt:lpstr>Mean as dot product of 2 vectors</vt:lpstr>
      <vt:lpstr>Roulette betting on red or black</vt:lpstr>
      <vt:lpstr>Roulette (cont.)</vt:lpstr>
      <vt:lpstr>Expected value for discrete RV’s</vt:lpstr>
      <vt:lpstr>Testing a mix of blood samples</vt:lpstr>
      <vt:lpstr>Testing a mix of blood samples (cont.)</vt:lpstr>
      <vt:lpstr>PowerPoint Presentation</vt:lpstr>
      <vt:lpstr>PowerPoint Presentation</vt:lpstr>
      <vt:lpstr>Example: Expectation for rolling 2 dice &amp; summing</vt:lpstr>
      <vt:lpstr>Expectation for binomial</vt:lpstr>
      <vt:lpstr>Expectation for hypergeometric</vt:lpstr>
      <vt:lpstr>Review of continuous random variables</vt:lpstr>
      <vt:lpstr>For symmetric distributions, the idea of the middle should be pretty obvious, but how can we find it computationally?</vt:lpstr>
      <vt:lpstr>Expectation for Continuous RV’s</vt:lpstr>
      <vt:lpstr>Let’s revisit our second continuous example:</vt:lpstr>
      <vt:lpstr>Our second continuous example (cont.):</vt:lpstr>
      <vt:lpstr>Our second continuous example (cont.):</vt:lpstr>
      <vt:lpstr>Reminder: cumulative distribution function</vt:lpstr>
      <vt:lpstr>Our second continuous example (cont.):</vt:lpstr>
      <vt:lpstr>3.5.6 Exponential distribution</vt:lpstr>
      <vt:lpstr>Example 3.5.7  Rayleigh distribution</vt:lpstr>
      <vt:lpstr>The Expected Value of a Function of a Random Variable</vt:lpstr>
      <vt:lpstr>Discrete Example</vt:lpstr>
      <vt:lpstr>Continuous example: 3.5.14</vt:lpstr>
    </vt:vector>
  </TitlesOfParts>
  <Company>Next Step Program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 2572 Probability w/Statistics, Halleck</dc:title>
  <dc:creator>Next Step</dc:creator>
  <cp:lastModifiedBy>Next Step</cp:lastModifiedBy>
  <cp:revision>184</cp:revision>
  <dcterms:created xsi:type="dcterms:W3CDTF">2016-02-07T14:58:38Z</dcterms:created>
  <dcterms:modified xsi:type="dcterms:W3CDTF">2016-03-13T01:30:55Z</dcterms:modified>
</cp:coreProperties>
</file>