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Day 8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3.3 Discrete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probability function: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Associated with every discrete random variable </a:t>
            </a:r>
            <a:r>
              <a:rPr lang="en-US" i="1" dirty="0"/>
              <a:t>X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i="1" dirty="0" smtClean="0"/>
              <a:t>probability (density) function </a:t>
            </a:r>
            <a:r>
              <a:rPr lang="en-US" dirty="0" smtClean="0"/>
              <a:t>denoted </a:t>
            </a:r>
            <a:r>
              <a:rPr lang="en-US" i="1" dirty="0" err="1"/>
              <a:t>p</a:t>
            </a:r>
            <a:r>
              <a:rPr lang="en-US" i="1" baseline="-25000" dirty="0" err="1"/>
              <a:t>X</a:t>
            </a:r>
            <a:r>
              <a:rPr lang="en-US" i="1" dirty="0"/>
              <a:t> (k)</a:t>
            </a:r>
            <a:r>
              <a:rPr lang="en-US" dirty="0"/>
              <a:t>, where</a:t>
            </a:r>
          </a:p>
          <a:p>
            <a:pPr marL="0" indent="0" algn="ctr">
              <a:buNone/>
            </a:pPr>
            <a:r>
              <a:rPr lang="en-US" i="1" dirty="0" err="1"/>
              <a:t>p</a:t>
            </a:r>
            <a:r>
              <a:rPr lang="en-US" i="1" baseline="-25000" dirty="0" err="1"/>
              <a:t>X</a:t>
            </a:r>
            <a:r>
              <a:rPr lang="en-US" i="1" dirty="0"/>
              <a:t> (k)</a:t>
            </a:r>
            <a:r>
              <a:rPr lang="en-US" dirty="0"/>
              <a:t>= </a:t>
            </a:r>
            <a:r>
              <a:rPr lang="en-US" i="1" dirty="0"/>
              <a:t>P(</a:t>
            </a:r>
            <a:r>
              <a:rPr lang="en-US" dirty="0"/>
              <a:t>{</a:t>
            </a:r>
            <a:r>
              <a:rPr lang="en-US" i="1" dirty="0"/>
              <a:t>s </a:t>
            </a:r>
            <a:r>
              <a:rPr lang="en-US" dirty="0"/>
              <a:t>∈ </a:t>
            </a:r>
            <a:r>
              <a:rPr lang="en-US" i="1" dirty="0"/>
              <a:t>S </a:t>
            </a:r>
            <a:r>
              <a:rPr lang="en-US" dirty="0"/>
              <a:t>| </a:t>
            </a:r>
            <a:r>
              <a:rPr lang="en-US" i="1" dirty="0"/>
              <a:t>X(s)</a:t>
            </a:r>
            <a:r>
              <a:rPr lang="en-US" dirty="0"/>
              <a:t>=</a:t>
            </a:r>
            <a:r>
              <a:rPr lang="en-US" i="1" dirty="0"/>
              <a:t>k</a:t>
            </a:r>
            <a:r>
              <a:rPr lang="en-US" dirty="0"/>
              <a:t>}</a:t>
            </a:r>
            <a:r>
              <a:rPr lang="en-US" i="1" dirty="0"/>
              <a:t>)</a:t>
            </a:r>
          </a:p>
          <a:p>
            <a:pPr marL="0" indent="0">
              <a:buNone/>
            </a:pPr>
            <a:r>
              <a:rPr lang="en-US" dirty="0"/>
              <a:t>Note that </a:t>
            </a:r>
            <a:r>
              <a:rPr lang="en-US" i="1" dirty="0" err="1"/>
              <a:t>p</a:t>
            </a:r>
            <a:r>
              <a:rPr lang="en-US" i="1" baseline="-25000" dirty="0" err="1"/>
              <a:t>X</a:t>
            </a:r>
            <a:r>
              <a:rPr lang="en-US" i="1" dirty="0"/>
              <a:t> (k) </a:t>
            </a:r>
            <a:r>
              <a:rPr lang="en-US" dirty="0"/>
              <a:t>= 0 for any </a:t>
            </a:r>
            <a:r>
              <a:rPr lang="en-US" i="1" dirty="0"/>
              <a:t>k </a:t>
            </a:r>
            <a:r>
              <a:rPr lang="en-US" dirty="0"/>
              <a:t>not in the </a:t>
            </a:r>
            <a:r>
              <a:rPr lang="en-US" dirty="0" smtClean="0"/>
              <a:t>range of </a:t>
            </a:r>
            <a:r>
              <a:rPr lang="en-US" i="1" dirty="0"/>
              <a:t>X</a:t>
            </a:r>
            <a:r>
              <a:rPr lang="en-US" dirty="0" smtClean="0"/>
              <a:t>. For notational simplicity, we delete all references to </a:t>
            </a:r>
            <a:r>
              <a:rPr lang="en-US" i="1" dirty="0" smtClean="0"/>
              <a:t>s </a:t>
            </a:r>
            <a:r>
              <a:rPr lang="en-US" dirty="0" smtClean="0"/>
              <a:t>and </a:t>
            </a:r>
            <a:r>
              <a:rPr lang="en-US" i="1" dirty="0" smtClean="0"/>
              <a:t>S </a:t>
            </a:r>
            <a:r>
              <a:rPr lang="en-US" dirty="0" smtClean="0"/>
              <a:t>and write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(k)</a:t>
            </a:r>
            <a:r>
              <a:rPr lang="en-US" dirty="0" smtClean="0"/>
              <a:t>= </a:t>
            </a:r>
            <a:r>
              <a:rPr lang="en-US" i="1" dirty="0" smtClean="0"/>
              <a:t>P(X </a:t>
            </a:r>
            <a:r>
              <a:rPr lang="en-US" dirty="0" smtClean="0"/>
              <a:t>=</a:t>
            </a:r>
            <a:r>
              <a:rPr lang="en-US" i="1" dirty="0" smtClean="0"/>
              <a:t>k)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3.3.8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11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 part of her warm-up drill, each player on State’s basketball team is required </a:t>
            </a:r>
            <a:r>
              <a:rPr lang="en-US" dirty="0" smtClean="0"/>
              <a:t>to shoot </a:t>
            </a:r>
            <a:r>
              <a:rPr lang="en-US" dirty="0"/>
              <a:t>free throws until two baskets are made. If Rhonda has a 65% success rate </a:t>
            </a:r>
            <a:r>
              <a:rPr lang="en-US" dirty="0" smtClean="0"/>
              <a:t>at the </a:t>
            </a:r>
            <a:r>
              <a:rPr lang="en-US" dirty="0"/>
              <a:t>foul line, what is the pdf of the random variable </a:t>
            </a:r>
            <a:r>
              <a:rPr lang="en-US" i="1" dirty="0"/>
              <a:t>X </a:t>
            </a:r>
            <a:r>
              <a:rPr lang="en-US" dirty="0"/>
              <a:t>that describes the number </a:t>
            </a:r>
            <a:r>
              <a:rPr lang="en-US" dirty="0" smtClean="0"/>
              <a:t>of throws </a:t>
            </a:r>
            <a:r>
              <a:rPr lang="en-US" dirty="0"/>
              <a:t>it takes her to complete the drill? Assume that individual throws </a:t>
            </a:r>
            <a:r>
              <a:rPr lang="en-US" dirty="0" smtClean="0"/>
              <a:t>constitute independent </a:t>
            </a:r>
            <a:r>
              <a:rPr lang="en-US" dirty="0"/>
              <a:t>events</a:t>
            </a:r>
            <a:r>
              <a:rPr lang="en-US" dirty="0" smtClean="0"/>
              <a:t>.</a:t>
            </a:r>
          </a:p>
          <a:p>
            <a:r>
              <a:rPr lang="en-US" dirty="0"/>
              <a:t>C</a:t>
            </a:r>
            <a:r>
              <a:rPr lang="en-US" dirty="0" smtClean="0"/>
              <a:t>losely related to the geometric distribution except that instead of needing to make one head (a basket), Rhonda needs to make 2. </a:t>
            </a:r>
          </a:p>
          <a:p>
            <a:r>
              <a:rPr lang="en-US" dirty="0"/>
              <a:t>[</a:t>
            </a:r>
            <a:r>
              <a:rPr lang="en-US" dirty="0" smtClean="0"/>
              <a:t>We use the same technique used for the world series analysis.] For X to be k, she makes a basket on the kth toss, but she also must have a basket in exactly one other attempt. There are k-1 slots for that 1</a:t>
            </a:r>
            <a:r>
              <a:rPr lang="en-US" baseline="30000" dirty="0" smtClean="0"/>
              <a:t>st</a:t>
            </a:r>
            <a:r>
              <a:rPr lang="en-US" dirty="0" smtClean="0"/>
              <a:t> basket, so </a:t>
            </a:r>
            <a:r>
              <a:rPr lang="en-US" dirty="0"/>
              <a:t>P(X=k</a:t>
            </a:r>
            <a:r>
              <a:rPr lang="en-US" dirty="0" smtClean="0"/>
              <a:t>)=(k-1)p</a:t>
            </a:r>
            <a:r>
              <a:rPr lang="en-US" baseline="30000" dirty="0" smtClean="0"/>
              <a:t>2</a:t>
            </a:r>
            <a:r>
              <a:rPr lang="en-US" dirty="0" smtClean="0"/>
              <a:t>q</a:t>
            </a:r>
            <a:r>
              <a:rPr lang="en-US" baseline="30000" dirty="0" smtClean="0"/>
              <a:t>k-2</a:t>
            </a:r>
          </a:p>
          <a:p>
            <a:pPr marL="0" indent="0">
              <a:buNone/>
            </a:pPr>
            <a:r>
              <a:rPr lang="en-US" sz="2200" dirty="0"/>
              <a:t>Of course, there is no reason to just stop at 2. Any number of baskets could be asked for. [This generalization of the geometric is called the </a:t>
            </a:r>
            <a:r>
              <a:rPr lang="en-US" sz="2200" b="1" dirty="0"/>
              <a:t>negative binomial distribution</a:t>
            </a:r>
            <a:r>
              <a:rPr lang="en-US" sz="2200" dirty="0"/>
              <a:t>.]</a:t>
            </a:r>
          </a:p>
          <a:p>
            <a:pPr marL="0" indent="0">
              <a:buNone/>
            </a:pPr>
            <a:endParaRPr lang="en-US" sz="2200" baseline="30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58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887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X </a:t>
            </a:r>
            <a:r>
              <a:rPr lang="en-US" dirty="0"/>
              <a:t>be a discrete random variable. For any real number </a:t>
            </a:r>
            <a:r>
              <a:rPr lang="en-US" i="1" dirty="0" smtClean="0"/>
              <a:t>t</a:t>
            </a:r>
            <a:r>
              <a:rPr lang="en-US" dirty="0" smtClean="0"/>
              <a:t>, the </a:t>
            </a:r>
            <a:r>
              <a:rPr lang="en-US" dirty="0"/>
              <a:t>probability that </a:t>
            </a:r>
            <a:r>
              <a:rPr lang="en-US" i="1" dirty="0"/>
              <a:t>X </a:t>
            </a:r>
            <a:r>
              <a:rPr lang="en-US" dirty="0"/>
              <a:t>takes on a value ≤</a:t>
            </a:r>
            <a:r>
              <a:rPr lang="en-US" i="1" dirty="0"/>
              <a:t>t </a:t>
            </a:r>
            <a:r>
              <a:rPr lang="en-US" dirty="0" smtClean="0"/>
              <a:t>is </a:t>
            </a:r>
            <a:r>
              <a:rPr lang="en-US" i="1" dirty="0" smtClean="0"/>
              <a:t>F</a:t>
            </a:r>
            <a:r>
              <a:rPr lang="en-US" i="1" baseline="-25000" dirty="0" smtClean="0"/>
              <a:t>X</a:t>
            </a:r>
            <a:r>
              <a:rPr lang="en-US" i="1" dirty="0" smtClean="0"/>
              <a:t> </a:t>
            </a:r>
            <a:r>
              <a:rPr lang="en-US" i="1" dirty="0"/>
              <a:t>(t)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i="1" dirty="0"/>
              <a:t>cumulative distribution </a:t>
            </a:r>
            <a:r>
              <a:rPr lang="en-US" i="1" dirty="0" smtClean="0"/>
              <a:t>function (</a:t>
            </a:r>
            <a:r>
              <a:rPr lang="en-US" i="1" dirty="0" err="1" smtClean="0"/>
              <a:t>cdf</a:t>
            </a:r>
            <a:r>
              <a:rPr lang="en-US" i="1" dirty="0" smtClean="0"/>
              <a:t>):</a:t>
            </a:r>
          </a:p>
          <a:p>
            <a:pPr marL="0" indent="0" algn="ctr">
              <a:buNone/>
            </a:pPr>
            <a:r>
              <a:rPr lang="en-US" i="1" dirty="0" smtClean="0"/>
              <a:t>F</a:t>
            </a:r>
            <a:r>
              <a:rPr lang="en-US" i="1" baseline="-25000" dirty="0" smtClean="0"/>
              <a:t>X </a:t>
            </a:r>
            <a:r>
              <a:rPr lang="en-US" i="1" dirty="0"/>
              <a:t>(t)</a:t>
            </a:r>
            <a:r>
              <a:rPr lang="en-US" dirty="0"/>
              <a:t>= </a:t>
            </a:r>
            <a:r>
              <a:rPr lang="en-US" i="1" dirty="0"/>
              <a:t>P(</a:t>
            </a:r>
            <a:r>
              <a:rPr lang="en-US" dirty="0"/>
              <a:t>{</a:t>
            </a:r>
            <a:r>
              <a:rPr lang="en-US" i="1" dirty="0"/>
              <a:t>s </a:t>
            </a:r>
            <a:r>
              <a:rPr lang="en-US" dirty="0"/>
              <a:t>∈ </a:t>
            </a:r>
            <a:r>
              <a:rPr lang="en-US" i="1" dirty="0"/>
              <a:t>S </a:t>
            </a:r>
            <a:r>
              <a:rPr lang="en-US" dirty="0"/>
              <a:t>| </a:t>
            </a:r>
            <a:r>
              <a:rPr lang="en-US" i="1" dirty="0"/>
              <a:t>X(s)</a:t>
            </a:r>
            <a:r>
              <a:rPr lang="en-US" dirty="0"/>
              <a:t>≤</a:t>
            </a:r>
            <a:r>
              <a:rPr lang="en-US" i="1" dirty="0"/>
              <a:t>t</a:t>
            </a:r>
            <a:r>
              <a:rPr lang="en-US" dirty="0" smtClean="0"/>
              <a:t>}</a:t>
            </a:r>
            <a:r>
              <a:rPr lang="en-US" i="1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references </a:t>
            </a:r>
            <a:r>
              <a:rPr lang="en-US" dirty="0"/>
              <a:t>to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i="1" dirty="0"/>
              <a:t>S </a:t>
            </a:r>
            <a:r>
              <a:rPr lang="en-US" dirty="0"/>
              <a:t>are typically deleted, and the </a:t>
            </a:r>
            <a:r>
              <a:rPr lang="en-US" dirty="0" err="1"/>
              <a:t>cdf</a:t>
            </a:r>
            <a:r>
              <a:rPr lang="en-US" dirty="0"/>
              <a:t> is</a:t>
            </a:r>
          </a:p>
          <a:p>
            <a:pPr marL="0" indent="0">
              <a:buNone/>
            </a:pPr>
            <a:r>
              <a:rPr lang="de-DE" dirty="0"/>
              <a:t>written </a:t>
            </a:r>
            <a:r>
              <a:rPr lang="de-DE" i="1" dirty="0"/>
              <a:t>F</a:t>
            </a:r>
            <a:r>
              <a:rPr lang="de-DE" i="1" baseline="-25000" dirty="0"/>
              <a:t>X</a:t>
            </a:r>
            <a:r>
              <a:rPr lang="de-DE" i="1" dirty="0"/>
              <a:t> (t)</a:t>
            </a:r>
            <a:r>
              <a:rPr lang="de-DE" dirty="0"/>
              <a:t>= </a:t>
            </a:r>
            <a:r>
              <a:rPr lang="de-DE" i="1" dirty="0"/>
              <a:t>P(X </a:t>
            </a:r>
            <a:r>
              <a:rPr lang="de-DE" dirty="0"/>
              <a:t>≤</a:t>
            </a:r>
            <a:r>
              <a:rPr lang="de-DE" i="1" dirty="0"/>
              <a:t>t)</a:t>
            </a:r>
            <a:r>
              <a:rPr lang="de-D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92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3.3.9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 that a coin is flipped 50 times and the chance of head is .6. What is the chance that between 21 and 40 of the flips (inclusive) were heads?</a:t>
            </a:r>
          </a:p>
          <a:p>
            <a:pPr marL="0" indent="0">
              <a:buNone/>
            </a:pPr>
            <a:r>
              <a:rPr lang="en-US" dirty="0" smtClean="0"/>
              <a:t>Symbolically: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is 99.6%. Using software, this can be most easily found by writing as a difference of cumulative values: F</a:t>
            </a:r>
            <a:r>
              <a:rPr lang="en-US" baseline="-25000" dirty="0" smtClean="0"/>
              <a:t>X</a:t>
            </a:r>
            <a:r>
              <a:rPr lang="en-US" dirty="0" smtClean="0"/>
              <a:t>(40)-F</a:t>
            </a:r>
            <a:r>
              <a:rPr lang="en-US" baseline="-25000" dirty="0" smtClean="0"/>
              <a:t>X</a:t>
            </a:r>
            <a:r>
              <a:rPr lang="en-US" dirty="0" smtClean="0"/>
              <a:t>(20).  </a:t>
            </a:r>
          </a:p>
          <a:p>
            <a:r>
              <a:rPr lang="en-US" dirty="0" smtClean="0"/>
              <a:t>Excel: =BINOM.DIST(40,50,.6,true)-BINOM.DIST(20,50,.6,true)</a:t>
            </a:r>
          </a:p>
          <a:p>
            <a:r>
              <a:rPr lang="en-US" dirty="0" smtClean="0"/>
              <a:t>R: </a:t>
            </a:r>
            <a:r>
              <a:rPr lang="en-US" dirty="0" err="1"/>
              <a:t>pbinom</a:t>
            </a:r>
            <a:r>
              <a:rPr lang="en-US" dirty="0"/>
              <a:t>(40,50,.6)-</a:t>
            </a:r>
            <a:r>
              <a:rPr lang="en-US" dirty="0" err="1"/>
              <a:t>pbinom</a:t>
            </a:r>
            <a:r>
              <a:rPr lang="en-US" dirty="0"/>
              <a:t>(20,50,.6)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358" y="2912373"/>
            <a:ext cx="5088424" cy="95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8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3.3.10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122"/>
            <a:ext cx="10515600" cy="5148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two fair dice are rolled. Let the random variable </a:t>
            </a:r>
            <a:r>
              <a:rPr lang="en-US" i="1" dirty="0"/>
              <a:t>X </a:t>
            </a:r>
            <a:r>
              <a:rPr lang="en-US" dirty="0"/>
              <a:t>denote the </a:t>
            </a:r>
            <a:r>
              <a:rPr lang="en-US" dirty="0" smtClean="0"/>
              <a:t>larger of </a:t>
            </a:r>
            <a:r>
              <a:rPr lang="en-US" dirty="0"/>
              <a:t>the two faces showing: (a) Find </a:t>
            </a:r>
            <a:r>
              <a:rPr lang="en-US" i="1" dirty="0"/>
              <a:t>F</a:t>
            </a:r>
            <a:r>
              <a:rPr lang="en-US" i="1" baseline="-25000" dirty="0"/>
              <a:t>X</a:t>
            </a:r>
            <a:r>
              <a:rPr lang="en-US" i="1" dirty="0"/>
              <a:t> (t) </a:t>
            </a:r>
            <a:r>
              <a:rPr lang="en-US" dirty="0"/>
              <a:t>for </a:t>
            </a:r>
            <a:r>
              <a:rPr lang="en-US" i="1" dirty="0"/>
              <a:t>t </a:t>
            </a:r>
            <a:r>
              <a:rPr lang="en-US" dirty="0"/>
              <a:t>=1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dirty="0"/>
              <a:t>6 and (b) Find </a:t>
            </a:r>
            <a:r>
              <a:rPr lang="en-US" i="1" dirty="0"/>
              <a:t>F</a:t>
            </a:r>
            <a:r>
              <a:rPr lang="en-US" i="1" baseline="-25000" dirty="0"/>
              <a:t>X</a:t>
            </a:r>
            <a:r>
              <a:rPr lang="en-US" i="1" dirty="0"/>
              <a:t> (</a:t>
            </a:r>
            <a:r>
              <a:rPr lang="en-US" dirty="0"/>
              <a:t>2</a:t>
            </a:r>
            <a:r>
              <a:rPr lang="en-US" i="1" dirty="0"/>
              <a:t>.</a:t>
            </a:r>
            <a:r>
              <a:rPr lang="en-US" dirty="0"/>
              <a:t>5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If we carve up the sample space for rolling 2 dice according to this random variable, we get L shapes with sizes 1, 3, 5, 7, 9 and 11 (note how sum is 36). Hence </a:t>
            </a:r>
            <a:r>
              <a:rPr lang="en-US" i="1" dirty="0"/>
              <a:t>F</a:t>
            </a:r>
            <a:r>
              <a:rPr lang="en-US" i="1" baseline="-25000" dirty="0"/>
              <a:t>X</a:t>
            </a:r>
            <a:r>
              <a:rPr lang="en-US" i="1" dirty="0"/>
              <a:t> (t</a:t>
            </a:r>
            <a:r>
              <a:rPr lang="en-US" i="1" dirty="0" smtClean="0"/>
              <a:t>) are the successive partial sums: 1, 4, 9, 16, 25, 36 divided by the cardinality of the sample space which is 36.</a:t>
            </a:r>
          </a:p>
          <a:p>
            <a:pPr marL="514350" indent="-514350">
              <a:buFont typeface="Arial" panose="020B0604020202020204" pitchFamily="34" charset="0"/>
              <a:buAutoNum type="alphaLcParenBoth"/>
            </a:pPr>
            <a:r>
              <a:rPr lang="en-US" i="1" dirty="0" smtClean="0"/>
              <a:t>F</a:t>
            </a:r>
            <a:r>
              <a:rPr lang="en-US" i="1" baseline="-25000" dirty="0" smtClean="0"/>
              <a:t>X</a:t>
            </a:r>
            <a:r>
              <a:rPr lang="en-US" i="1" dirty="0" smtClean="0"/>
              <a:t> </a:t>
            </a:r>
            <a:r>
              <a:rPr lang="en-US" i="1" dirty="0"/>
              <a:t>(</a:t>
            </a:r>
            <a:r>
              <a:rPr lang="en-US" dirty="0"/>
              <a:t>2</a:t>
            </a:r>
            <a:r>
              <a:rPr lang="en-US" i="1" dirty="0"/>
              <a:t>.</a:t>
            </a:r>
            <a:r>
              <a:rPr lang="en-US" dirty="0"/>
              <a:t>5</a:t>
            </a:r>
            <a:r>
              <a:rPr lang="en-US" i="1" dirty="0"/>
              <a:t>)</a:t>
            </a:r>
            <a:r>
              <a:rPr lang="en-US" dirty="0"/>
              <a:t> is the same as </a:t>
            </a:r>
            <a:r>
              <a:rPr lang="en-US" i="1" dirty="0"/>
              <a:t>F</a:t>
            </a:r>
            <a:r>
              <a:rPr lang="en-US" i="1" baseline="-25000" dirty="0"/>
              <a:t>X</a:t>
            </a:r>
            <a:r>
              <a:rPr lang="en-US" i="1" dirty="0"/>
              <a:t> (</a:t>
            </a:r>
            <a:r>
              <a:rPr lang="en-US" dirty="0"/>
              <a:t>2</a:t>
            </a:r>
            <a:r>
              <a:rPr lang="en-US" i="1" dirty="0"/>
              <a:t>)</a:t>
            </a:r>
            <a:r>
              <a:rPr lang="en-US" dirty="0"/>
              <a:t> since the outcomes are whole </a:t>
            </a:r>
            <a:r>
              <a:rPr lang="en-US" dirty="0" smtClean="0"/>
              <a:t>numbers.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Learning from (b) describe </a:t>
            </a:r>
            <a:r>
              <a:rPr lang="en-US" dirty="0"/>
              <a:t>the graph of </a:t>
            </a:r>
            <a:r>
              <a:rPr lang="en-US" i="1" dirty="0"/>
              <a:t>F</a:t>
            </a:r>
            <a:r>
              <a:rPr lang="en-US" i="1" baseline="-25000" dirty="0"/>
              <a:t>X</a:t>
            </a:r>
            <a:r>
              <a:rPr lang="en-US" i="1" dirty="0"/>
              <a:t> (t) </a:t>
            </a:r>
            <a:r>
              <a:rPr lang="en-US" dirty="0"/>
              <a:t>as a function of </a:t>
            </a:r>
            <a:r>
              <a:rPr lang="en-US" i="1" dirty="0" smtClean="0"/>
              <a:t>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8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0"/>
            <a:ext cx="11919045" cy="1325563"/>
          </a:xfrm>
        </p:spPr>
        <p:txBody>
          <a:bodyPr/>
          <a:lstStyle/>
          <a:p>
            <a:r>
              <a:rPr lang="en-US" dirty="0" smtClean="0"/>
              <a:t>Discrete Random </a:t>
            </a:r>
            <a:r>
              <a:rPr lang="en-US" dirty="0"/>
              <a:t>V</a:t>
            </a:r>
            <a:r>
              <a:rPr lang="en-US" dirty="0" smtClean="0"/>
              <a:t>ariable examples </a:t>
            </a:r>
            <a:br>
              <a:rPr lang="en-US" dirty="0" smtClean="0"/>
            </a:br>
            <a:r>
              <a:rPr lang="en-US" dirty="0" smtClean="0"/>
              <a:t>(we are </a:t>
            </a:r>
            <a:r>
              <a:rPr lang="en-US" dirty="0" smtClean="0"/>
              <a:t>already familiar with)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6224"/>
                <a:ext cx="11021704" cy="489267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 smtClean="0"/>
                  <a:t>Uniform</a:t>
                </a:r>
                <a:r>
                  <a:rPr lang="en-US" dirty="0" smtClean="0"/>
                  <a:t>: roll a fair 6-sided die and read off the value of the </a:t>
                </a:r>
                <a:r>
                  <a:rPr lang="en-US" dirty="0" smtClean="0"/>
                  <a:t>face. Since </a:t>
                </a:r>
                <a:r>
                  <a:rPr lang="en-US" dirty="0" smtClean="0"/>
                  <a:t>there are 6 outcomes and each </a:t>
                </a:r>
                <a:r>
                  <a:rPr lang="en-US" dirty="0"/>
                  <a:t>outcome x is equally </a:t>
                </a:r>
                <a:r>
                  <a:rPr lang="en-US" dirty="0" smtClean="0"/>
                  <a:t>likely, then p(x)=1/6</a:t>
                </a:r>
              </a:p>
              <a:p>
                <a:r>
                  <a:rPr lang="en-US" b="1" dirty="0" smtClean="0"/>
                  <a:t>Binomial</a:t>
                </a:r>
                <a:r>
                  <a:rPr lang="en-US" dirty="0" smtClean="0"/>
                  <a:t>: flip a fair coin n times and count the number of heads. The chance of k heads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b="1" dirty="0" smtClean="0"/>
                  <a:t>Hypergeometric</a:t>
                </a:r>
                <a:r>
                  <a:rPr lang="en-US" dirty="0" smtClean="0"/>
                  <a:t>: urn has </a:t>
                </a:r>
                <a:r>
                  <a:rPr lang="en-US" i="1" dirty="0" smtClean="0"/>
                  <a:t>r </a:t>
                </a:r>
                <a:r>
                  <a:rPr lang="en-US" dirty="0"/>
                  <a:t>red chips and </a:t>
                </a:r>
                <a:r>
                  <a:rPr lang="en-US" i="1" dirty="0"/>
                  <a:t>w </a:t>
                </a:r>
                <a:r>
                  <a:rPr lang="en-US" dirty="0"/>
                  <a:t>white chips, where </a:t>
                </a:r>
                <a:r>
                  <a:rPr lang="en-US" i="1" dirty="0"/>
                  <a:t>r </a:t>
                </a:r>
                <a:r>
                  <a:rPr lang="en-US" dirty="0"/>
                  <a:t>+ </a:t>
                </a:r>
                <a:r>
                  <a:rPr lang="en-US" i="1" dirty="0"/>
                  <a:t>w </a:t>
                </a:r>
                <a:r>
                  <a:rPr lang="en-US" dirty="0"/>
                  <a:t>=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Draw </a:t>
                </a:r>
                <a:r>
                  <a:rPr lang="en-US" i="1" dirty="0"/>
                  <a:t>n</a:t>
                </a:r>
                <a:r>
                  <a:rPr lang="en-US" dirty="0"/>
                  <a:t> chips from the </a:t>
                </a:r>
                <a:r>
                  <a:rPr lang="en-US" dirty="0" smtClean="0"/>
                  <a:t>urn then the chance of k red chips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k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What characterizes a discrete random variable?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In our attempt to generalize, let’s apply what we know about a probability function to this situation.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6224"/>
                <a:ext cx="11021704" cy="4892675"/>
              </a:xfrm>
              <a:blipFill rotWithShape="0">
                <a:blip r:embed="rId2"/>
                <a:stretch>
                  <a:fillRect l="-996" t="-1995" r="-1438" b="-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39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Discrete probability function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325563"/>
            <a:ext cx="10616885" cy="28233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199" y="4585648"/>
            <a:ext cx="106168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If, in addition, S is a subset the real numbers R, then S is discrete random variable (we usually the letter X or Y in that case).</a:t>
            </a:r>
          </a:p>
          <a:p>
            <a:r>
              <a:rPr lang="en-US" sz="2800" dirty="0" smtClean="0"/>
              <a:t>Can you provide 3 examples of discrete probability functions that are not RV’s?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680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3.3.1: </a:t>
            </a:r>
            <a:r>
              <a:rPr lang="en-US" dirty="0"/>
              <a:t>Ace-six flat </a:t>
            </a:r>
            <a:r>
              <a:rPr lang="en-US" dirty="0" smtClean="0"/>
              <a:t>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Cube is shortened in the one-six direction, so 1’s and 6’s are more likely to occur: </a:t>
            </a:r>
            <a:r>
              <a:rPr lang="en-US" i="1" dirty="0"/>
              <a:t>p(</a:t>
            </a:r>
            <a:r>
              <a:rPr lang="en-US" dirty="0"/>
              <a:t>1</a:t>
            </a:r>
            <a:r>
              <a:rPr lang="en-US" i="1" dirty="0"/>
              <a:t>)</a:t>
            </a:r>
            <a:r>
              <a:rPr lang="en-US" dirty="0"/>
              <a:t>= </a:t>
            </a:r>
            <a:r>
              <a:rPr lang="en-US" i="1" dirty="0"/>
              <a:t>p(</a:t>
            </a:r>
            <a:r>
              <a:rPr lang="en-US" dirty="0"/>
              <a:t>6</a:t>
            </a:r>
            <a:r>
              <a:rPr lang="en-US" i="1" dirty="0"/>
              <a:t>)</a:t>
            </a:r>
            <a:r>
              <a:rPr lang="en-US" dirty="0"/>
              <a:t>= </a:t>
            </a:r>
            <a:r>
              <a:rPr lang="en-US" dirty="0" smtClean="0"/>
              <a:t>1/4 while </a:t>
            </a:r>
            <a:r>
              <a:rPr lang="nn-NO" i="1" dirty="0" smtClean="0"/>
              <a:t>p(</a:t>
            </a:r>
            <a:r>
              <a:rPr lang="nn-NO" dirty="0" smtClean="0"/>
              <a:t>2</a:t>
            </a:r>
            <a:r>
              <a:rPr lang="nn-NO" i="1" dirty="0"/>
              <a:t>)</a:t>
            </a:r>
            <a:r>
              <a:rPr lang="nn-NO" dirty="0"/>
              <a:t>= </a:t>
            </a:r>
            <a:r>
              <a:rPr lang="nn-NO" i="1" dirty="0"/>
              <a:t>p(</a:t>
            </a:r>
            <a:r>
              <a:rPr lang="nn-NO" dirty="0"/>
              <a:t>3</a:t>
            </a:r>
            <a:r>
              <a:rPr lang="nn-NO" i="1" dirty="0"/>
              <a:t>)</a:t>
            </a:r>
            <a:r>
              <a:rPr lang="nn-NO" dirty="0"/>
              <a:t>= </a:t>
            </a:r>
            <a:r>
              <a:rPr lang="nn-NO" i="1" dirty="0"/>
              <a:t>p(</a:t>
            </a:r>
            <a:r>
              <a:rPr lang="nn-NO" dirty="0"/>
              <a:t>4</a:t>
            </a:r>
            <a:r>
              <a:rPr lang="nn-NO" i="1" dirty="0"/>
              <a:t>)</a:t>
            </a:r>
            <a:r>
              <a:rPr lang="nn-NO" dirty="0"/>
              <a:t>= </a:t>
            </a:r>
            <a:r>
              <a:rPr lang="nn-NO" i="1" dirty="0"/>
              <a:t>p(</a:t>
            </a:r>
            <a:r>
              <a:rPr lang="nn-NO" dirty="0"/>
              <a:t>5</a:t>
            </a:r>
            <a:r>
              <a:rPr lang="nn-NO" i="1" dirty="0"/>
              <a:t>)</a:t>
            </a:r>
            <a:r>
              <a:rPr lang="nn-NO" dirty="0"/>
              <a:t>= </a:t>
            </a:r>
            <a:r>
              <a:rPr lang="nn-NO" dirty="0" smtClean="0"/>
              <a:t>1/8</a:t>
            </a:r>
            <a:endParaRPr lang="nn-NO" dirty="0"/>
          </a:p>
          <a:p>
            <a:r>
              <a:rPr lang="en-US" dirty="0" smtClean="0"/>
              <a:t>Is this a probability function?</a:t>
            </a:r>
          </a:p>
          <a:p>
            <a:r>
              <a:rPr lang="en-US" dirty="0" smtClean="0"/>
              <a:t>Is it a discrete probability function?</a:t>
            </a:r>
          </a:p>
          <a:p>
            <a:r>
              <a:rPr lang="en-US" dirty="0" smtClean="0"/>
              <a:t>Is it a discrete random variable?</a:t>
            </a:r>
          </a:p>
          <a:p>
            <a:r>
              <a:rPr lang="en-US" dirty="0" smtClean="0"/>
              <a:t>Is it a symmetric distribution?</a:t>
            </a:r>
          </a:p>
          <a:p>
            <a:r>
              <a:rPr lang="en-US" dirty="0" smtClean="0"/>
              <a:t>If so, what is the axis of symmetry?</a:t>
            </a:r>
          </a:p>
          <a:p>
            <a:r>
              <a:rPr lang="en-US" dirty="0" smtClean="0"/>
              <a:t>If 2 ace-six flat dice are rolled, what is the chance of getting a 7?</a:t>
            </a:r>
          </a:p>
          <a:p>
            <a:r>
              <a:rPr lang="en-US" dirty="0" smtClean="0"/>
              <a:t>How does that compare with fair dice?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424059"/>
              </p:ext>
            </p:extLst>
          </p:nvPr>
        </p:nvGraphicFramePr>
        <p:xfrm>
          <a:off x="6313370" y="3436867"/>
          <a:ext cx="4874528" cy="91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2076385" imgH="390594" progId="Excel.Sheet.12">
                  <p:embed/>
                </p:oleObj>
              </mc:Choice>
              <mc:Fallback>
                <p:oleObj name="Worksheet" r:id="rId3" imgW="2076385" imgH="390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3370" y="3436867"/>
                        <a:ext cx="4874528" cy="916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81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3.3.2: 1</a:t>
            </a:r>
            <a:r>
              <a:rPr lang="en-US" baseline="30000" dirty="0" smtClean="0"/>
              <a:t>st</a:t>
            </a:r>
            <a:r>
              <a:rPr lang="en-US" dirty="0" smtClean="0"/>
              <a:t> head on an odd toss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Suppose a fair coin is tossed until a head comes up for the first time. What are the chances </a:t>
                </a:r>
                <a:r>
                  <a:rPr lang="en-US" dirty="0"/>
                  <a:t>of that happening on an odd-numbered toss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L</a:t>
                </a:r>
                <a:r>
                  <a:rPr lang="en-US" dirty="0" smtClean="0"/>
                  <a:t>ast time, we looked at this example of a geometric distribution and found that the chance for outcome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N, p(k)=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dirty="0" smtClean="0"/>
                  <a:t> , so the chance that it happens on an odd-numbered toss is: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eqArr>
                              <m:eqArr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/>
                            </m:eqArr>
                          </m:den>
                        </m:f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48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70" y="75009"/>
            <a:ext cx="10515600" cy="1325563"/>
          </a:xfrm>
        </p:spPr>
        <p:txBody>
          <a:bodyPr/>
          <a:lstStyle/>
          <a:p>
            <a:r>
              <a:rPr lang="en-US" dirty="0" smtClean="0"/>
              <a:t>Example 3.3.3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050475"/>
            <a:ext cx="10515600" cy="24213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Collect (by hand or using a computer program) all the numbers that appear in a newspaper. Find the proportions according to their first digit 1,2,..9 (assuming all numbers are converted to scientific notation).</a:t>
            </a:r>
          </a:p>
          <a:p>
            <a:pPr marL="0" indent="0">
              <a:buNone/>
            </a:pPr>
            <a:r>
              <a:rPr lang="en-US" dirty="0" smtClean="0"/>
              <a:t>Is the distribution uniform? </a:t>
            </a:r>
          </a:p>
          <a:p>
            <a:pPr marL="0" indent="0">
              <a:buNone/>
            </a:pPr>
            <a:r>
              <a:rPr lang="en-US" dirty="0" smtClean="0"/>
              <a:t>According to </a:t>
            </a:r>
            <a:r>
              <a:rPr lang="en-US" dirty="0" err="1" smtClean="0"/>
              <a:t>Benford</a:t>
            </a:r>
            <a:r>
              <a:rPr lang="en-US" dirty="0" smtClean="0"/>
              <a:t>, no!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052" y="2376038"/>
            <a:ext cx="4352693" cy="324949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1474" y="3271837"/>
                <a:ext cx="4697421" cy="3570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p(s)=log(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2400" dirty="0" smtClean="0"/>
                  <a:t>).</a:t>
                </a:r>
              </a:p>
              <a:p>
                <a:r>
                  <a:rPr lang="en-US" sz="2400" dirty="0"/>
                  <a:t>Exercise: show that ∑p(s)=1</a:t>
                </a:r>
              </a:p>
              <a:p>
                <a:r>
                  <a:rPr lang="en-US" sz="2400" dirty="0" smtClean="0"/>
                  <a:t>Justification: </a:t>
                </a:r>
                <a:r>
                  <a:rPr lang="en-US" sz="2400" dirty="0"/>
                  <a:t>Prices and growth are typically </a:t>
                </a:r>
                <a:r>
                  <a:rPr lang="en-US" sz="2400" dirty="0" smtClean="0"/>
                  <a:t>exponential. As a number increases (such as a stock price), to go the next digit the proportional increase is smaller, e.g., 100 to 200 is a 100% increase, from 500 to 600 is a 20% increase).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3271837"/>
                <a:ext cx="4697421" cy="3570529"/>
              </a:xfrm>
              <a:prstGeom prst="rect">
                <a:avLst/>
              </a:prstGeom>
              <a:blipFill rotWithShape="0">
                <a:blip r:embed="rId3"/>
                <a:stretch>
                  <a:fillRect l="-2075" r="-519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7596" y="5625532"/>
            <a:ext cx="5646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Warning: the IRS uses </a:t>
            </a:r>
            <a:r>
              <a:rPr lang="en-US" sz="2000" dirty="0" err="1" smtClean="0"/>
              <a:t>Benford’s</a:t>
            </a:r>
            <a:r>
              <a:rPr lang="en-US" sz="2000" dirty="0" smtClean="0"/>
              <a:t> law to catch tax cheats! So if you are not going to respect tax laws, be sure to at least respect </a:t>
            </a:r>
            <a:r>
              <a:rPr lang="en-US" sz="2000" dirty="0" err="1" smtClean="0"/>
              <a:t>Benford’s</a:t>
            </a:r>
            <a:r>
              <a:rPr lang="en-US" sz="2000" dirty="0" smtClean="0"/>
              <a:t> law!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017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3.3.4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617" t="25759" b="27532"/>
          <a:stretch/>
        </p:blipFill>
        <p:spPr>
          <a:xfrm>
            <a:off x="4339988" y="116870"/>
            <a:ext cx="7547211" cy="10918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199" y="1325561"/>
            <a:ext cx="10515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Is this a probability function?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Is it a discrete probability function?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Is it a discrete random variable</a:t>
            </a:r>
            <a:r>
              <a:rPr lang="en-US" sz="32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If </a:t>
            </a:r>
            <a:r>
              <a:rPr lang="en-US" sz="3200" dirty="0" smtClean="0">
                <a:sym typeface="Symbol" panose="05050102010706020507" pitchFamily="18" charset="2"/>
              </a:rPr>
              <a:t>= 1 , do we get a distribution we have already seen?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[Hint: What if you flip a coin and count how many </a:t>
            </a:r>
            <a:r>
              <a:rPr lang="en-US" sz="2800" b="1" dirty="0" smtClean="0">
                <a:sym typeface="Symbol" panose="05050102010706020507" pitchFamily="18" charset="2"/>
              </a:rPr>
              <a:t>excessive</a:t>
            </a:r>
            <a:r>
              <a:rPr lang="en-US" sz="2800" dirty="0" smtClean="0">
                <a:sym typeface="Symbol" panose="05050102010706020507" pitchFamily="18" charset="2"/>
              </a:rPr>
              <a:t> flips it takes (we know we have to flip it at least once) or equivalently how many tails we get before getting that first head?]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164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3.3.5 Sums of RV’s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sum of 2 dice, we assign separate Random Variables X</a:t>
            </a:r>
            <a:r>
              <a:rPr lang="en-US" baseline="-25000" dirty="0" smtClean="0"/>
              <a:t>1</a:t>
            </a:r>
            <a:r>
              <a:rPr lang="en-US" dirty="0" smtClean="0"/>
              <a:t> and X</a:t>
            </a:r>
            <a:r>
              <a:rPr lang="en-US" baseline="-25000" dirty="0" smtClean="0"/>
              <a:t>2</a:t>
            </a:r>
            <a:r>
              <a:rPr lang="en-US" dirty="0" smtClean="0"/>
              <a:t> to each of the individual dice, then X=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binomial distribution can be thought of the sum of n random variables X= X</a:t>
            </a:r>
            <a:r>
              <a:rPr lang="en-US" baseline="-25000" dirty="0" smtClean="0"/>
              <a:t>1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 smtClean="0"/>
              <a:t> +…+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/>
              <a:t>where each X</a:t>
            </a:r>
            <a:r>
              <a:rPr lang="en-US" baseline="-25000" dirty="0"/>
              <a:t>i</a:t>
            </a:r>
            <a:r>
              <a:rPr lang="en-US" dirty="0"/>
              <a:t> is the outcome for a </a:t>
            </a:r>
            <a:r>
              <a:rPr lang="en-US" dirty="0" smtClean="0"/>
              <a:t>the </a:t>
            </a:r>
            <a:r>
              <a:rPr lang="en-US" dirty="0" err="1" smtClean="0"/>
              <a:t>ith</a:t>
            </a:r>
            <a:r>
              <a:rPr lang="en-US" dirty="0" smtClean="0"/>
              <a:t> toss, 0 </a:t>
            </a:r>
            <a:r>
              <a:rPr lang="en-US" dirty="0"/>
              <a:t>or 1, depending on if </a:t>
            </a:r>
            <a:r>
              <a:rPr lang="en-US" dirty="0" smtClean="0"/>
              <a:t>toss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was a tail or a head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This feature of being able to take simpler random variables and form more complicated ones from them is an important concept we will see repeatedly.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5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 redefinition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function whose domain is a sample space </a:t>
            </a:r>
            <a:r>
              <a:rPr lang="en-US" i="1" dirty="0"/>
              <a:t>S </a:t>
            </a:r>
            <a:r>
              <a:rPr lang="en-US" dirty="0"/>
              <a:t>and </a:t>
            </a:r>
            <a:r>
              <a:rPr lang="en-US" dirty="0" smtClean="0"/>
              <a:t>whose values </a:t>
            </a:r>
            <a:r>
              <a:rPr lang="en-US" dirty="0"/>
              <a:t>form a finite or countably infinite set of real numbers is called a </a:t>
            </a:r>
            <a:r>
              <a:rPr lang="en-US" i="1" dirty="0" smtClean="0"/>
              <a:t>discrete random </a:t>
            </a:r>
            <a:r>
              <a:rPr lang="en-US" i="1" dirty="0"/>
              <a:t>variable. </a:t>
            </a:r>
            <a:r>
              <a:rPr lang="en-US" dirty="0"/>
              <a:t>We denote random variables by uppercase letters, </a:t>
            </a:r>
            <a:r>
              <a:rPr lang="en-US" dirty="0" smtClean="0"/>
              <a:t>often </a:t>
            </a:r>
            <a:r>
              <a:rPr lang="en-US" i="1" dirty="0" smtClean="0"/>
              <a:t>X </a:t>
            </a:r>
            <a:r>
              <a:rPr lang="en-US" dirty="0"/>
              <a:t>or </a:t>
            </a:r>
            <a:r>
              <a:rPr lang="en-US" i="1" dirty="0"/>
              <a:t>Y 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9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1201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Office Theme</vt:lpstr>
      <vt:lpstr>Worksheet</vt:lpstr>
      <vt:lpstr>MAT 2572 Probability w/Statistics, Halleck</vt:lpstr>
      <vt:lpstr>Discrete Random Variable examples  (we are already familiar with)</vt:lpstr>
      <vt:lpstr>Discrete probability function</vt:lpstr>
      <vt:lpstr>Example 3.3.1: Ace-six flat die</vt:lpstr>
      <vt:lpstr>Example 3.3.2: 1st head on an odd toss</vt:lpstr>
      <vt:lpstr>Example 3.3.3</vt:lpstr>
      <vt:lpstr>Example 3.3.4</vt:lpstr>
      <vt:lpstr>Example 3.3.5 Sums of RV’s</vt:lpstr>
      <vt:lpstr>Random Variable redefinition</vt:lpstr>
      <vt:lpstr>The probability function:</vt:lpstr>
      <vt:lpstr>Example 3.3.8</vt:lpstr>
      <vt:lpstr>Cumulative distribution function</vt:lpstr>
      <vt:lpstr>Example 3.3.9</vt:lpstr>
      <vt:lpstr>Example 3.3.10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Next Step</cp:lastModifiedBy>
  <cp:revision>134</cp:revision>
  <dcterms:created xsi:type="dcterms:W3CDTF">2016-02-07T14:58:38Z</dcterms:created>
  <dcterms:modified xsi:type="dcterms:W3CDTF">2016-02-29T04:43:38Z</dcterms:modified>
</cp:coreProperties>
</file>