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0" r:id="rId6"/>
    <p:sldId id="259"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77" d="100"/>
          <a:sy n="77" d="100"/>
        </p:scale>
        <p:origin x="126" y="9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E36F16-E789-44A7-8F64-5EB4E6672186}"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2799736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36F16-E789-44A7-8F64-5EB4E6672186}"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1692561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36F16-E789-44A7-8F64-5EB4E6672186}"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3157799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36F16-E789-44A7-8F64-5EB4E6672186}"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2237421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36F16-E789-44A7-8F64-5EB4E6672186}"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3178907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36F16-E789-44A7-8F64-5EB4E6672186}"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1395600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36F16-E789-44A7-8F64-5EB4E6672186}" type="datetimeFigureOut">
              <a:rPr lang="en-US" smtClean="0"/>
              <a:t>2/24/2016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1232755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36F16-E789-44A7-8F64-5EB4E6672186}" type="datetimeFigureOut">
              <a:rPr lang="en-US" smtClean="0"/>
              <a:t>2/24/2016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2645684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36F16-E789-44A7-8F64-5EB4E6672186}" type="datetimeFigureOut">
              <a:rPr lang="en-US" smtClean="0"/>
              <a:t>2/24/2016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853045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36F16-E789-44A7-8F64-5EB4E6672186}"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1481767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36F16-E789-44A7-8F64-5EB4E6672186}"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1421741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36F16-E789-44A7-8F64-5EB4E6672186}" type="datetimeFigureOut">
              <a:rPr lang="en-US" smtClean="0"/>
              <a:t>2/24/2016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7AA8A-642B-49F9-AE46-20BD48ABB6C3}" type="slidenum">
              <a:rPr lang="en-US" smtClean="0"/>
              <a:t>‹#›</a:t>
            </a:fld>
            <a:endParaRPr lang="en-US"/>
          </a:p>
        </p:txBody>
      </p:sp>
    </p:spTree>
    <p:extLst>
      <p:ext uri="{BB962C8B-B14F-4D97-AF65-F5344CB8AC3E}">
        <p14:creationId xmlns:p14="http://schemas.microsoft.com/office/powerpoint/2010/main" val="2848660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 2572 Probability w/Statistics, Halleck</a:t>
            </a:r>
            <a:endParaRPr lang="en-US" dirty="0"/>
          </a:p>
        </p:txBody>
      </p:sp>
      <p:sp>
        <p:nvSpPr>
          <p:cNvPr id="3" name="Subtitle 2"/>
          <p:cNvSpPr>
            <a:spLocks noGrp="1"/>
          </p:cNvSpPr>
          <p:nvPr>
            <p:ph type="subTitle" idx="1"/>
          </p:nvPr>
        </p:nvSpPr>
        <p:spPr/>
        <p:txBody>
          <a:bodyPr>
            <a:normAutofit/>
          </a:bodyPr>
          <a:lstStyle/>
          <a:p>
            <a:pPr algn="l"/>
            <a:r>
              <a:rPr lang="en-US" dirty="0" smtClean="0"/>
              <a:t>Day 7 slides:</a:t>
            </a:r>
          </a:p>
          <a:p>
            <a:pPr marL="342900" indent="-342900" algn="l">
              <a:buFont typeface="Arial" panose="020B0604020202020204" pitchFamily="34" charset="0"/>
              <a:buChar char="•"/>
            </a:pPr>
            <a:r>
              <a:rPr lang="en-US" dirty="0" smtClean="0"/>
              <a:t>3.1 Random Variables</a:t>
            </a:r>
          </a:p>
          <a:p>
            <a:pPr marL="342900" indent="-342900" algn="l">
              <a:buFont typeface="Arial" panose="020B0604020202020204" pitchFamily="34" charset="0"/>
              <a:buChar char="•"/>
            </a:pPr>
            <a:r>
              <a:rPr lang="en-US" dirty="0"/>
              <a:t>3.2 Binomial and Hypergeometric Probabilities</a:t>
            </a:r>
          </a:p>
        </p:txBody>
      </p:sp>
    </p:spTree>
    <p:extLst>
      <p:ext uri="{BB962C8B-B14F-4D97-AF65-F5344CB8AC3E}">
        <p14:creationId xmlns:p14="http://schemas.microsoft.com/office/powerpoint/2010/main" val="370675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3.2.4</a:t>
            </a:r>
            <a:endParaRPr lang="en-US" dirty="0"/>
          </a:p>
        </p:txBody>
      </p:sp>
      <p:sp>
        <p:nvSpPr>
          <p:cNvPr id="3" name="Content Placeholder 2"/>
          <p:cNvSpPr>
            <a:spLocks noGrp="1"/>
          </p:cNvSpPr>
          <p:nvPr>
            <p:ph idx="1"/>
          </p:nvPr>
        </p:nvSpPr>
        <p:spPr>
          <a:xfrm>
            <a:off x="838200" y="1825625"/>
            <a:ext cx="10515600" cy="3673475"/>
          </a:xfrm>
        </p:spPr>
        <p:txBody>
          <a:bodyPr>
            <a:normAutofit/>
          </a:bodyPr>
          <a:lstStyle/>
          <a:p>
            <a:pPr marL="0" indent="0">
              <a:buNone/>
            </a:pPr>
            <a:r>
              <a:rPr lang="en-US" dirty="0"/>
              <a:t>The </a:t>
            </a:r>
            <a:r>
              <a:rPr lang="en-US" dirty="0" smtClean="0"/>
              <a:t>chance of</a:t>
            </a:r>
            <a:r>
              <a:rPr lang="en-US" dirty="0"/>
              <a:t> </a:t>
            </a:r>
            <a:r>
              <a:rPr lang="en-US" dirty="0" smtClean="0"/>
              <a:t>making </a:t>
            </a:r>
            <a:r>
              <a:rPr lang="en-US" dirty="0"/>
              <a:t>a 600 or greater on the SAT Reasoning Test in Mathematics is 0.231, </a:t>
            </a:r>
            <a:r>
              <a:rPr lang="en-US" dirty="0" smtClean="0"/>
              <a:t>while the </a:t>
            </a:r>
            <a:r>
              <a:rPr lang="en-US" dirty="0"/>
              <a:t>similar probability for the </a:t>
            </a:r>
            <a:r>
              <a:rPr lang="en-US" dirty="0" smtClean="0"/>
              <a:t>Reading </a:t>
            </a:r>
            <a:r>
              <a:rPr lang="en-US" dirty="0"/>
              <a:t>Test is 0.191. The math </a:t>
            </a:r>
            <a:r>
              <a:rPr lang="en-US" dirty="0" smtClean="0"/>
              <a:t>nerds propose </a:t>
            </a:r>
            <a:r>
              <a:rPr lang="en-US" dirty="0" smtClean="0"/>
              <a:t>the following game. 4 students will be selected randomly to provide their math scores. 4 other students will be selected randomly to provide their reading scores. If </a:t>
            </a:r>
            <a:r>
              <a:rPr lang="en-US" dirty="0"/>
              <a:t>more of </a:t>
            </a:r>
            <a:r>
              <a:rPr lang="en-US" dirty="0" smtClean="0"/>
              <a:t>the first group exceeds </a:t>
            </a:r>
            <a:r>
              <a:rPr lang="en-US" dirty="0"/>
              <a:t>600 on the mathematics test </a:t>
            </a:r>
            <a:r>
              <a:rPr lang="en-US" dirty="0" smtClean="0"/>
              <a:t>than 2</a:t>
            </a:r>
            <a:r>
              <a:rPr lang="en-US" baseline="30000" dirty="0" smtClean="0"/>
              <a:t>nd</a:t>
            </a:r>
            <a:r>
              <a:rPr lang="en-US" dirty="0" smtClean="0"/>
              <a:t> group exceeds 600 on the reading test, then the last class will be spent doing math. Otherwise it will be spent reading. What is the chance that the class will be doing math on the last day?</a:t>
            </a:r>
          </a:p>
        </p:txBody>
      </p:sp>
    </p:spTree>
    <p:extLst>
      <p:ext uri="{BB962C8B-B14F-4D97-AF65-F5344CB8AC3E}">
        <p14:creationId xmlns:p14="http://schemas.microsoft.com/office/powerpoint/2010/main" val="1751364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455905150"/>
              </p:ext>
            </p:extLst>
          </p:nvPr>
        </p:nvGraphicFramePr>
        <p:xfrm>
          <a:off x="1252538" y="3130550"/>
          <a:ext cx="9929867" cy="3206750"/>
        </p:xfrm>
        <a:graphic>
          <a:graphicData uri="http://schemas.openxmlformats.org/presentationml/2006/ole">
            <mc:AlternateContent xmlns:mc="http://schemas.openxmlformats.org/markup-compatibility/2006">
              <mc:Choice xmlns:v="urn:schemas-microsoft-com:vml" Requires="v">
                <p:oleObj spid="_x0000_s1032" name="Worksheet" r:id="rId3" imgW="4276673" imgH="1381250" progId="Excel.Sheet.12">
                  <p:embed/>
                </p:oleObj>
              </mc:Choice>
              <mc:Fallback>
                <p:oleObj name="Worksheet" r:id="rId3" imgW="4276673" imgH="1381250" progId="Excel.Sheet.12">
                  <p:embed/>
                  <p:pic>
                    <p:nvPicPr>
                      <p:cNvPr id="0" name=""/>
                      <p:cNvPicPr/>
                      <p:nvPr/>
                    </p:nvPicPr>
                    <p:blipFill>
                      <a:blip r:embed="rId4"/>
                      <a:stretch>
                        <a:fillRect/>
                      </a:stretch>
                    </p:blipFill>
                    <p:spPr>
                      <a:xfrm>
                        <a:off x="1252538" y="3130550"/>
                        <a:ext cx="9929867" cy="3206750"/>
                      </a:xfrm>
                      <a:prstGeom prst="rect">
                        <a:avLst/>
                      </a:prstGeom>
                    </p:spPr>
                  </p:pic>
                </p:oleObj>
              </mc:Fallback>
            </mc:AlternateContent>
          </a:graphicData>
        </a:graphic>
      </p:graphicFrame>
      <p:sp>
        <p:nvSpPr>
          <p:cNvPr id="6" name="Title 5"/>
          <p:cNvSpPr>
            <a:spLocks noGrp="1"/>
          </p:cNvSpPr>
          <p:nvPr>
            <p:ph type="title"/>
          </p:nvPr>
        </p:nvSpPr>
        <p:spPr>
          <a:xfrm>
            <a:off x="838200" y="0"/>
            <a:ext cx="10515600" cy="1325563"/>
          </a:xfrm>
        </p:spPr>
        <p:txBody>
          <a:bodyPr/>
          <a:lstStyle/>
          <a:p>
            <a:r>
              <a:rPr lang="en-US" dirty="0"/>
              <a:t>Example </a:t>
            </a:r>
            <a:r>
              <a:rPr lang="en-US" dirty="0" smtClean="0"/>
              <a:t>3.2.4 cont.</a:t>
            </a:r>
            <a:endParaRPr lang="en-US" dirty="0"/>
          </a:p>
        </p:txBody>
      </p:sp>
      <p:sp>
        <p:nvSpPr>
          <p:cNvPr id="7" name="Content Placeholder 6"/>
          <p:cNvSpPr>
            <a:spLocks noGrp="1"/>
          </p:cNvSpPr>
          <p:nvPr>
            <p:ph idx="1"/>
          </p:nvPr>
        </p:nvSpPr>
        <p:spPr>
          <a:xfrm>
            <a:off x="838200" y="1071563"/>
            <a:ext cx="10515600" cy="4351338"/>
          </a:xfrm>
        </p:spPr>
        <p:txBody>
          <a:bodyPr/>
          <a:lstStyle/>
          <a:p>
            <a:r>
              <a:rPr lang="en-US" dirty="0"/>
              <a:t>chance that more </a:t>
            </a:r>
            <a:r>
              <a:rPr lang="en-US" dirty="0" smtClean="0"/>
              <a:t>get math scores above </a:t>
            </a:r>
            <a:r>
              <a:rPr lang="en-US" dirty="0"/>
              <a:t>600 </a:t>
            </a:r>
            <a:r>
              <a:rPr lang="en-US" dirty="0" smtClean="0"/>
              <a:t>corresponds </a:t>
            </a:r>
            <a:r>
              <a:rPr lang="en-US" dirty="0" smtClean="0"/>
              <a:t>to the sum of the entries above the diagonal: 38%</a:t>
            </a:r>
          </a:p>
          <a:p>
            <a:r>
              <a:rPr lang="en-US" dirty="0" smtClean="0"/>
              <a:t>Hence there is almost a 2/3 chance that they will be reading on the last day class, certainly not what the math </a:t>
            </a:r>
            <a:r>
              <a:rPr lang="en-US" dirty="0" smtClean="0"/>
              <a:t>nerds had </a:t>
            </a:r>
            <a:r>
              <a:rPr lang="en-US" dirty="0" smtClean="0"/>
              <a:t>in mind.</a:t>
            </a:r>
            <a:endParaRPr lang="en-US" dirty="0"/>
          </a:p>
          <a:p>
            <a:endParaRPr lang="en-US" dirty="0"/>
          </a:p>
        </p:txBody>
      </p:sp>
    </p:spTree>
    <p:extLst>
      <p:ext uri="{BB962C8B-B14F-4D97-AF65-F5344CB8AC3E}">
        <p14:creationId xmlns:p14="http://schemas.microsoft.com/office/powerpoint/2010/main" val="3707690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Hypergeometric Distribution</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1190102"/>
                <a:ext cx="10515600" cy="5278937"/>
              </a:xfrm>
            </p:spPr>
            <p:txBody>
              <a:bodyPr>
                <a:normAutofit/>
              </a:bodyPr>
              <a:lstStyle/>
              <a:p>
                <a:pPr marL="0" indent="0">
                  <a:buNone/>
                </a:pPr>
                <a:r>
                  <a:rPr lang="en-US" dirty="0" smtClean="0"/>
                  <a:t>An urn contains </a:t>
                </a:r>
                <a:r>
                  <a:rPr lang="en-US" i="1" dirty="0" smtClean="0"/>
                  <a:t>r </a:t>
                </a:r>
                <a:r>
                  <a:rPr lang="en-US" dirty="0" smtClean="0"/>
                  <a:t>red chips and </a:t>
                </a:r>
                <a:r>
                  <a:rPr lang="en-US" i="1" dirty="0" smtClean="0"/>
                  <a:t>w </a:t>
                </a:r>
                <a:r>
                  <a:rPr lang="en-US" dirty="0" smtClean="0"/>
                  <a:t>white chips, where </a:t>
                </a:r>
                <a:r>
                  <a:rPr lang="en-US" i="1" dirty="0" smtClean="0"/>
                  <a:t>r </a:t>
                </a:r>
                <a:r>
                  <a:rPr lang="en-US" dirty="0" smtClean="0"/>
                  <a:t>+ </a:t>
                </a:r>
                <a:r>
                  <a:rPr lang="en-US" i="1" dirty="0" smtClean="0"/>
                  <a:t>w </a:t>
                </a:r>
                <a:r>
                  <a:rPr lang="en-US" dirty="0" smtClean="0"/>
                  <a:t>= </a:t>
                </a:r>
                <a:r>
                  <a:rPr lang="en-US" i="1" dirty="0" smtClean="0"/>
                  <a:t>N</a:t>
                </a:r>
                <a:r>
                  <a:rPr lang="en-US" dirty="0" smtClean="0"/>
                  <a:t>. Draw </a:t>
                </a:r>
                <a:r>
                  <a:rPr lang="en-US" i="1" dirty="0" smtClean="0"/>
                  <a:t>n</a:t>
                </a:r>
                <a:r>
                  <a:rPr lang="en-US" dirty="0" smtClean="0"/>
                  <a:t> chips from the urn one at a time without </a:t>
                </a:r>
                <a:r>
                  <a:rPr lang="en-US" b="1" dirty="0" smtClean="0"/>
                  <a:t>replacing</a:t>
                </a:r>
                <a:r>
                  <a:rPr lang="en-US" dirty="0" smtClean="0"/>
                  <a:t> any of the chips selected. What is chance that </a:t>
                </a:r>
                <a:r>
                  <a:rPr lang="en-US" b="1" dirty="0" smtClean="0"/>
                  <a:t>exactly</a:t>
                </a:r>
                <a:r>
                  <a:rPr lang="en-US" dirty="0" smtClean="0"/>
                  <a:t> </a:t>
                </a:r>
                <a:r>
                  <a:rPr lang="en-US" dirty="0"/>
                  <a:t>k red chips </a:t>
                </a:r>
                <a:r>
                  <a:rPr lang="en-US" dirty="0" smtClean="0"/>
                  <a:t>were among </a:t>
                </a:r>
                <a:r>
                  <a:rPr lang="en-US" dirty="0"/>
                  <a:t>the n </a:t>
                </a:r>
                <a:r>
                  <a:rPr lang="en-US" dirty="0" smtClean="0"/>
                  <a:t>removed? </a:t>
                </a:r>
              </a:p>
              <a:p>
                <a:pPr marL="0" indent="0">
                  <a:buNone/>
                </a:pPr>
                <a:r>
                  <a:rPr lang="en-US" dirty="0" smtClean="0"/>
                  <a:t>(note: if replacement happens each time a chip is removed, this would be a special case of the binomial distribution. What would </a:t>
                </a:r>
                <a:r>
                  <a:rPr lang="en-US" dirty="0" smtClean="0"/>
                  <a:t>p </a:t>
                </a:r>
                <a:r>
                  <a:rPr lang="en-US" dirty="0" smtClean="0"/>
                  <a:t>equal?)</a:t>
                </a:r>
              </a:p>
              <a:p>
                <a:pPr marL="0" indent="0">
                  <a:buNone/>
                </a:pPr>
                <a:endParaRPr lang="en-US" dirty="0" smtClean="0"/>
              </a:p>
              <a:p>
                <a:pPr marL="0" indent="0">
                  <a:buNone/>
                </a:pPr>
                <a:endParaRPr lang="en-US" dirty="0" smtClean="0"/>
              </a:p>
              <a:p>
                <a:pPr marL="0" indent="0">
                  <a:buNone/>
                </a:pPr>
                <a:endParaRPr lang="en-US" dirty="0"/>
              </a:p>
              <a:p>
                <a:pPr marL="0" indent="0">
                  <a:buNone/>
                </a:pPr>
                <a:r>
                  <a:rPr lang="en-US" dirty="0" smtClean="0"/>
                  <a:t>Example</a:t>
                </a:r>
                <a:r>
                  <a:rPr lang="en-US" dirty="0"/>
                  <a:t>:</a:t>
                </a:r>
                <a:r>
                  <a:rPr lang="en-US" dirty="0" smtClean="0"/>
                  <a:t> n=5, r=4, w=6 (then N=10). What is P(2)? </a:t>
                </a:r>
                <a14:m>
                  <m:oMath xmlns:m="http://schemas.openxmlformats.org/officeDocument/2006/math">
                    <m:f>
                      <m:fPr>
                        <m:ctrlPr>
                          <a:rPr lang="en-US" i="1" smtClean="0">
                            <a:latin typeface="Cambria Math" panose="02040503050406030204" pitchFamily="18" charset="0"/>
                          </a:rPr>
                        </m:ctrlPr>
                      </m:fPr>
                      <m:num>
                        <m:d>
                          <m:dPr>
                            <m:ctrlPr>
                              <a:rPr lang="en-US" i="1" smtClean="0">
                                <a:latin typeface="Cambria Math" panose="02040503050406030204" pitchFamily="18" charset="0"/>
                              </a:rPr>
                            </m:ctrlPr>
                          </m:dPr>
                          <m:e>
                            <m:m>
                              <m:mPr>
                                <m:mcs>
                                  <m:mc>
                                    <m:mcPr>
                                      <m:count m:val="1"/>
                                      <m:mcJc m:val="center"/>
                                    </m:mcPr>
                                  </m:mc>
                                </m:mcs>
                                <m:ctrlPr>
                                  <a:rPr lang="en-US" i="1" smtClean="0">
                                    <a:latin typeface="Cambria Math" panose="02040503050406030204" pitchFamily="18" charset="0"/>
                                  </a:rPr>
                                </m:ctrlPr>
                              </m:mPr>
                              <m:mr>
                                <m:e>
                                  <m:r>
                                    <a:rPr lang="en-US" b="0" i="1" smtClean="0">
                                      <a:latin typeface="Cambria Math" panose="02040503050406030204" pitchFamily="18" charset="0"/>
                                    </a:rPr>
                                    <m:t>4</m:t>
                                  </m:r>
                                </m:e>
                              </m:mr>
                              <m:mr>
                                <m:e>
                                  <m:r>
                                    <a:rPr lang="en-US" b="0" i="1" smtClean="0">
                                      <a:latin typeface="Cambria Math" panose="02040503050406030204" pitchFamily="18" charset="0"/>
                                    </a:rPr>
                                    <m:t>2</m:t>
                                  </m:r>
                                </m:e>
                              </m:mr>
                            </m:m>
                          </m:e>
                        </m:d>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b="0" i="1" smtClean="0">
                                      <a:latin typeface="Cambria Math" panose="02040503050406030204" pitchFamily="18" charset="0"/>
                                    </a:rPr>
                                    <m:t>6</m:t>
                                  </m:r>
                                </m:e>
                              </m:mr>
                              <m:mr>
                                <m:e>
                                  <m:r>
                                    <a:rPr lang="en-US" b="0" i="1" smtClean="0">
                                      <a:latin typeface="Cambria Math" panose="02040503050406030204" pitchFamily="18" charset="0"/>
                                    </a:rPr>
                                    <m:t>5−2</m:t>
                                  </m:r>
                                </m:e>
                              </m:mr>
                            </m:m>
                          </m:e>
                        </m:d>
                      </m:num>
                      <m:den>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m:rPr>
                                      <m:brk m:alnAt="7"/>
                                    </m:rPr>
                                    <a:rPr lang="en-US" b="0" i="1" smtClean="0">
                                      <a:latin typeface="Cambria Math" panose="02040503050406030204" pitchFamily="18" charset="0"/>
                                    </a:rPr>
                                    <m:t>1</m:t>
                                  </m:r>
                                  <m:r>
                                    <a:rPr lang="en-US" b="0" i="1" smtClean="0">
                                      <a:latin typeface="Cambria Math" panose="02040503050406030204" pitchFamily="18" charset="0"/>
                                    </a:rPr>
                                    <m:t>0</m:t>
                                  </m:r>
                                </m:e>
                              </m:mr>
                              <m:mr>
                                <m:e>
                                  <m:r>
                                    <a:rPr lang="en-US" b="0" i="1" smtClean="0">
                                      <a:latin typeface="Cambria Math" panose="02040503050406030204" pitchFamily="18" charset="0"/>
                                    </a:rPr>
                                    <m:t>5</m:t>
                                  </m:r>
                                </m:e>
                              </m:mr>
                            </m:m>
                          </m:e>
                        </m:d>
                      </m:den>
                    </m:f>
                  </m:oMath>
                </a14:m>
                <a:r>
                  <a:rPr lang="en-US" dirty="0" smtClean="0"/>
                  <a:t>=</a:t>
                </a:r>
                <a14:m>
                  <m:oMath xmlns:m="http://schemas.openxmlformats.org/officeDocument/2006/math">
                    <m:f>
                      <m:fPr>
                        <m:ctrlPr>
                          <a:rPr lang="en-US" i="1" dirty="0" smtClean="0">
                            <a:latin typeface="Cambria Math" panose="02040503050406030204" pitchFamily="18" charset="0"/>
                          </a:rPr>
                        </m:ctrlPr>
                      </m:fPr>
                      <m:num>
                        <m:r>
                          <a:rPr lang="en-US" b="0" i="1" dirty="0" smtClean="0">
                            <a:latin typeface="Cambria Math" panose="02040503050406030204" pitchFamily="18" charset="0"/>
                          </a:rPr>
                          <m:t>6∗20</m:t>
                        </m:r>
                      </m:num>
                      <m:den>
                        <m:r>
                          <a:rPr lang="en-US" b="0" i="1" dirty="0" smtClean="0">
                            <a:latin typeface="Cambria Math" panose="02040503050406030204" pitchFamily="18" charset="0"/>
                          </a:rPr>
                          <m:t>6∗7∗6</m:t>
                        </m:r>
                      </m:den>
                    </m:f>
                  </m:oMath>
                </a14:m>
                <a:r>
                  <a:rPr lang="en-US" dirty="0" smtClean="0"/>
                  <a:t>=</a:t>
                </a:r>
                <a14:m>
                  <m:oMath xmlns:m="http://schemas.openxmlformats.org/officeDocument/2006/math">
                    <m:f>
                      <m:fPr>
                        <m:ctrlPr>
                          <a:rPr lang="en-US" i="1" dirty="0">
                            <a:latin typeface="Cambria Math" panose="02040503050406030204" pitchFamily="18" charset="0"/>
                          </a:rPr>
                        </m:ctrlPr>
                      </m:fPr>
                      <m:num>
                        <m:r>
                          <a:rPr lang="en-US" b="0" i="1" dirty="0" smtClean="0">
                            <a:latin typeface="Cambria Math" panose="02040503050406030204" pitchFamily="18" charset="0"/>
                          </a:rPr>
                          <m:t>10</m:t>
                        </m:r>
                      </m:num>
                      <m:den>
                        <m:r>
                          <a:rPr lang="en-US" b="0" i="1" dirty="0" smtClean="0">
                            <a:latin typeface="Cambria Math" panose="02040503050406030204" pitchFamily="18" charset="0"/>
                          </a:rPr>
                          <m:t>21</m:t>
                        </m:r>
                      </m:den>
                    </m:f>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1190102"/>
                <a:ext cx="10515600" cy="5278937"/>
              </a:xfrm>
              <a:blipFill rotWithShape="0">
                <a:blip r:embed="rId2"/>
                <a:stretch>
                  <a:fillRect l="-1217" t="-1848" r="-116"/>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3323632" y="3727721"/>
            <a:ext cx="5151628" cy="1388563"/>
          </a:xfrm>
          <a:prstGeom prst="rect">
            <a:avLst/>
          </a:prstGeom>
        </p:spPr>
      </p:pic>
    </p:spTree>
    <p:extLst>
      <p:ext uri="{BB962C8B-B14F-4D97-AF65-F5344CB8AC3E}">
        <p14:creationId xmlns:p14="http://schemas.microsoft.com/office/powerpoint/2010/main" val="3864502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Example 3.2.6</a:t>
            </a:r>
            <a:endParaRPr lang="en-US" dirty="0"/>
          </a:p>
        </p:txBody>
      </p:sp>
      <p:sp>
        <p:nvSpPr>
          <p:cNvPr id="3" name="Content Placeholder 2"/>
          <p:cNvSpPr>
            <a:spLocks noGrp="1"/>
          </p:cNvSpPr>
          <p:nvPr>
            <p:ph idx="1"/>
          </p:nvPr>
        </p:nvSpPr>
        <p:spPr>
          <a:xfrm>
            <a:off x="838200" y="1175437"/>
            <a:ext cx="10515600" cy="5375487"/>
          </a:xfrm>
        </p:spPr>
        <p:txBody>
          <a:bodyPr>
            <a:normAutofit/>
          </a:bodyPr>
          <a:lstStyle/>
          <a:p>
            <a:pPr marL="0" indent="0">
              <a:buNone/>
            </a:pPr>
            <a:r>
              <a:rPr lang="en-US" dirty="0" smtClean="0"/>
              <a:t>A Lottery </a:t>
            </a:r>
            <a:r>
              <a:rPr lang="en-US" dirty="0"/>
              <a:t>features </a:t>
            </a:r>
            <a:r>
              <a:rPr lang="en-US" dirty="0" smtClean="0"/>
              <a:t>Fantasy </a:t>
            </a:r>
            <a:r>
              <a:rPr lang="en-US" dirty="0"/>
              <a:t>Five. The player chooses five numbers from a card containing the numbers </a:t>
            </a:r>
            <a:r>
              <a:rPr lang="en-US" dirty="0" smtClean="0"/>
              <a:t>1 through </a:t>
            </a:r>
            <a:r>
              <a:rPr lang="en-US" dirty="0"/>
              <a:t>36. Each day five numbers are chosen at random, and if the player </a:t>
            </a:r>
            <a:r>
              <a:rPr lang="en-US" dirty="0" smtClean="0"/>
              <a:t>matches all </a:t>
            </a:r>
            <a:r>
              <a:rPr lang="en-US" dirty="0"/>
              <a:t>five, the winnings can be as much as $200,000 for a $1 bet</a:t>
            </a:r>
            <a:r>
              <a:rPr lang="en-US" dirty="0" smtClean="0"/>
              <a:t>. There were allegations that certain biases were happening, e.g., that the winning #’s were more likely to be chosen from 1 to 12. Let’s investigate this allegation.</a:t>
            </a:r>
          </a:p>
          <a:p>
            <a:pPr marL="0" indent="0">
              <a:buNone/>
            </a:pPr>
            <a:endParaRPr lang="en-US" dirty="0" smtClean="0"/>
          </a:p>
          <a:p>
            <a:pPr marL="0" indent="0">
              <a:buNone/>
            </a:pPr>
            <a:r>
              <a:rPr lang="en-US" dirty="0" smtClean="0"/>
              <a:t>P(3 of the winners among #’s 1-12)=</a:t>
            </a:r>
          </a:p>
          <a:p>
            <a:pPr marL="0" indent="0">
              <a:buNone/>
            </a:pPr>
            <a:endParaRPr lang="en-US" dirty="0"/>
          </a:p>
          <a:p>
            <a:pPr marL="0" indent="0">
              <a:buNone/>
            </a:pPr>
            <a:r>
              <a:rPr lang="en-US" dirty="0"/>
              <a:t>I</a:t>
            </a:r>
            <a:r>
              <a:rPr lang="en-US" dirty="0" smtClean="0"/>
              <a:t>n one year, 18% of draws had that makeup.</a:t>
            </a:r>
          </a:p>
          <a:p>
            <a:pPr marL="0" indent="0">
              <a:buNone/>
            </a:pPr>
            <a:r>
              <a:rPr lang="en-US" dirty="0" smtClean="0"/>
              <a:t>Do we have enough evidence to say that there was bias?</a:t>
            </a:r>
            <a:endParaRPr lang="en-US" dirty="0"/>
          </a:p>
        </p:txBody>
      </p:sp>
      <p:pic>
        <p:nvPicPr>
          <p:cNvPr id="4" name="Picture 3"/>
          <p:cNvPicPr>
            <a:picLocks noChangeAspect="1"/>
          </p:cNvPicPr>
          <p:nvPr/>
        </p:nvPicPr>
        <p:blipFill>
          <a:blip r:embed="rId2"/>
          <a:stretch>
            <a:fillRect/>
          </a:stretch>
        </p:blipFill>
        <p:spPr>
          <a:xfrm>
            <a:off x="6159689" y="4112692"/>
            <a:ext cx="4550708" cy="1496984"/>
          </a:xfrm>
          <a:prstGeom prst="rect">
            <a:avLst/>
          </a:prstGeom>
        </p:spPr>
      </p:pic>
    </p:spTree>
    <p:extLst>
      <p:ext uri="{BB962C8B-B14F-4D97-AF65-F5344CB8AC3E}">
        <p14:creationId xmlns:p14="http://schemas.microsoft.com/office/powerpoint/2010/main" val="135470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931"/>
            <a:ext cx="10515600" cy="1325563"/>
          </a:xfrm>
        </p:spPr>
        <p:txBody>
          <a:bodyPr/>
          <a:lstStyle/>
          <a:p>
            <a:r>
              <a:rPr lang="en-US" dirty="0" smtClean="0"/>
              <a:t>Example 3.2.8</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1170531"/>
                <a:ext cx="10515600" cy="4998255"/>
              </a:xfrm>
            </p:spPr>
            <p:txBody>
              <a:bodyPr/>
              <a:lstStyle/>
              <a:p>
                <a:pPr marL="0" indent="0">
                  <a:buNone/>
                </a:pPr>
                <a:r>
                  <a:rPr lang="en-US" dirty="0" smtClean="0"/>
                  <a:t>A tax </a:t>
                </a:r>
                <a:r>
                  <a:rPr lang="en-US" dirty="0" smtClean="0"/>
                  <a:t>collector short </a:t>
                </a:r>
                <a:r>
                  <a:rPr lang="en-US" dirty="0" smtClean="0"/>
                  <a:t>of </a:t>
                </a:r>
                <a:r>
                  <a:rPr lang="en-US" dirty="0" smtClean="0"/>
                  <a:t>funds delays </a:t>
                </a:r>
                <a:r>
                  <a:rPr lang="en-US" dirty="0" err="1" smtClean="0"/>
                  <a:t>redepositing</a:t>
                </a:r>
                <a:r>
                  <a:rPr lang="en-US" dirty="0" smtClean="0"/>
                  <a:t> </a:t>
                </a:r>
                <a:r>
                  <a:rPr lang="en-US" dirty="0" smtClean="0"/>
                  <a:t>property </a:t>
                </a:r>
                <a:r>
                  <a:rPr lang="en-US" dirty="0" smtClean="0"/>
                  <a:t>tax </a:t>
                </a:r>
                <a:r>
                  <a:rPr lang="en-US" dirty="0" smtClean="0"/>
                  <a:t>payments </a:t>
                </a:r>
                <a:r>
                  <a:rPr lang="en-US" dirty="0"/>
                  <a:t>ten different times. The money was subsequently repaid, and the </a:t>
                </a:r>
                <a:r>
                  <a:rPr lang="en-US" dirty="0" smtClean="0"/>
                  <a:t>whole amount </a:t>
                </a:r>
                <a:r>
                  <a:rPr lang="en-US" dirty="0"/>
                  <a:t>deposited in the proper account. The tip-off to this behavior was the </a:t>
                </a:r>
                <a:r>
                  <a:rPr lang="en-US" dirty="0" smtClean="0"/>
                  <a:t>delay of </a:t>
                </a:r>
                <a:r>
                  <a:rPr lang="en-US" dirty="0"/>
                  <a:t>the </a:t>
                </a:r>
                <a:r>
                  <a:rPr lang="en-US" dirty="0" smtClean="0"/>
                  <a:t>redeposits. </a:t>
                </a:r>
                <a:r>
                  <a:rPr lang="en-US" dirty="0"/>
                  <a:t>During the period of these irregularities, there was a total of 470 </a:t>
                </a:r>
                <a:r>
                  <a:rPr lang="en-US" dirty="0" smtClean="0"/>
                  <a:t>tax collections. 19 payments were audited. The auditor would only report a problem if she found 3 or more delays. What is chance that the collector will get caught?	N=470, n=19, r=10, w= 460</a:t>
                </a:r>
              </a:p>
              <a:p>
                <a:pPr marL="0" indent="0">
                  <a:buNone/>
                </a:pPr>
                <a:r>
                  <a:rPr lang="en-US" dirty="0" smtClean="0"/>
                  <a:t>P(X</a:t>
                </a:r>
                <a14:m>
                  <m:oMath xmlns:m="http://schemas.openxmlformats.org/officeDocument/2006/math">
                    <m:r>
                      <a:rPr lang="en-US" i="1" smtClean="0">
                        <a:latin typeface="Cambria Math" panose="02040503050406030204" pitchFamily="18" charset="0"/>
                      </a:rPr>
                      <m:t>≥</m:t>
                    </m:r>
                  </m:oMath>
                </a14:m>
                <a:r>
                  <a:rPr lang="en-US" dirty="0" smtClean="0"/>
                  <a:t>3)=1−P(X≤2)=1 − </a:t>
                </a:r>
                <a14:m>
                  <m:oMath xmlns:m="http://schemas.openxmlformats.org/officeDocument/2006/math">
                    <m:d>
                      <m:dPr>
                        <m:ctrlPr>
                          <a:rPr lang="en-US" i="1" smtClean="0">
                            <a:latin typeface="Cambria Math" panose="02040503050406030204" pitchFamily="18" charset="0"/>
                          </a:rPr>
                        </m:ctrlPr>
                      </m:dPr>
                      <m:e>
                        <m:f>
                          <m:fPr>
                            <m:ctrlPr>
                              <a:rPr lang="en-US" i="1">
                                <a:latin typeface="Cambria Math" panose="02040503050406030204" pitchFamily="18" charset="0"/>
                              </a:rPr>
                            </m:ctrlPr>
                          </m:fPr>
                          <m:num>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i="1">
                                          <a:latin typeface="Cambria Math" panose="02040503050406030204" pitchFamily="18" charset="0"/>
                                        </a:rPr>
                                        <m:t>10</m:t>
                                      </m:r>
                                    </m:e>
                                  </m:mr>
                                  <m:mr>
                                    <m:e>
                                      <m:r>
                                        <a:rPr lang="en-US" i="1">
                                          <a:latin typeface="Cambria Math" panose="02040503050406030204" pitchFamily="18" charset="0"/>
                                        </a:rPr>
                                        <m:t>0</m:t>
                                      </m:r>
                                    </m:e>
                                  </m:mr>
                                </m:m>
                              </m:e>
                            </m:d>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i="1">
                                          <a:latin typeface="Cambria Math" panose="02040503050406030204" pitchFamily="18" charset="0"/>
                                        </a:rPr>
                                        <m:t>460</m:t>
                                      </m:r>
                                    </m:e>
                                  </m:mr>
                                  <m:mr>
                                    <m:e>
                                      <m:r>
                                        <a:rPr lang="en-US" i="1">
                                          <a:latin typeface="Cambria Math" panose="02040503050406030204" pitchFamily="18" charset="0"/>
                                        </a:rPr>
                                        <m:t>19</m:t>
                                      </m:r>
                                    </m:e>
                                  </m:mr>
                                </m:m>
                              </m:e>
                            </m:d>
                          </m:num>
                          <m:den>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i="1">
                                          <a:latin typeface="Cambria Math" panose="02040503050406030204" pitchFamily="18" charset="0"/>
                                        </a:rPr>
                                        <m:t>470</m:t>
                                      </m:r>
                                    </m:e>
                                  </m:mr>
                                  <m:mr>
                                    <m:e>
                                      <m:r>
                                        <a:rPr lang="en-US" i="1">
                                          <a:latin typeface="Cambria Math" panose="02040503050406030204" pitchFamily="18" charset="0"/>
                                        </a:rPr>
                                        <m:t>19</m:t>
                                      </m:r>
                                    </m:e>
                                  </m:mr>
                                </m:m>
                              </m:e>
                            </m:d>
                          </m:den>
                        </m:f>
                        <m:r>
                          <a:rPr lang="en-US">
                            <a:latin typeface="Cambria Math" panose="02040503050406030204" pitchFamily="18" charset="0"/>
                          </a:rPr>
                          <m:t>+</m:t>
                        </m:r>
                        <m:f>
                          <m:fPr>
                            <m:ctrlPr>
                              <a:rPr lang="en-US" i="1">
                                <a:latin typeface="Cambria Math" panose="02040503050406030204" pitchFamily="18" charset="0"/>
                              </a:rPr>
                            </m:ctrlPr>
                          </m:fPr>
                          <m:num>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i="1">
                                          <a:latin typeface="Cambria Math" panose="02040503050406030204" pitchFamily="18" charset="0"/>
                                        </a:rPr>
                                        <m:t>10</m:t>
                                      </m:r>
                                    </m:e>
                                  </m:mr>
                                  <m:mr>
                                    <m:e>
                                      <m:r>
                                        <a:rPr lang="en-US" b="0" i="1" smtClean="0">
                                          <a:latin typeface="Cambria Math" panose="02040503050406030204" pitchFamily="18" charset="0"/>
                                        </a:rPr>
                                        <m:t>1</m:t>
                                      </m:r>
                                    </m:e>
                                  </m:mr>
                                </m:m>
                              </m:e>
                            </m:d>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i="1">
                                          <a:latin typeface="Cambria Math" panose="02040503050406030204" pitchFamily="18" charset="0"/>
                                        </a:rPr>
                                        <m:t>460</m:t>
                                      </m:r>
                                    </m:e>
                                  </m:mr>
                                  <m:mr>
                                    <m:e>
                                      <m:r>
                                        <a:rPr lang="en-US" i="1">
                                          <a:latin typeface="Cambria Math" panose="02040503050406030204" pitchFamily="18" charset="0"/>
                                        </a:rPr>
                                        <m:t>1</m:t>
                                      </m:r>
                                      <m:r>
                                        <a:rPr lang="en-US" b="0" i="1" smtClean="0">
                                          <a:latin typeface="Cambria Math" panose="02040503050406030204" pitchFamily="18" charset="0"/>
                                        </a:rPr>
                                        <m:t>8</m:t>
                                      </m:r>
                                    </m:e>
                                  </m:mr>
                                </m:m>
                              </m:e>
                            </m:d>
                          </m:num>
                          <m:den>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i="1">
                                          <a:latin typeface="Cambria Math" panose="02040503050406030204" pitchFamily="18" charset="0"/>
                                        </a:rPr>
                                        <m:t>470</m:t>
                                      </m:r>
                                    </m:e>
                                  </m:mr>
                                  <m:mr>
                                    <m:e>
                                      <m:r>
                                        <a:rPr lang="en-US" i="1">
                                          <a:latin typeface="Cambria Math" panose="02040503050406030204" pitchFamily="18" charset="0"/>
                                        </a:rPr>
                                        <m:t>19</m:t>
                                      </m:r>
                                    </m:e>
                                  </m:mr>
                                </m:m>
                              </m:e>
                            </m:d>
                          </m:den>
                        </m:f>
                        <m:r>
                          <a:rPr lang="en-US">
                            <a:latin typeface="Cambria Math" panose="02040503050406030204" pitchFamily="18" charset="0"/>
                          </a:rPr>
                          <m:t>+</m:t>
                        </m:r>
                        <m:f>
                          <m:fPr>
                            <m:ctrlPr>
                              <a:rPr lang="en-US" i="1">
                                <a:latin typeface="Cambria Math" panose="02040503050406030204" pitchFamily="18" charset="0"/>
                              </a:rPr>
                            </m:ctrlPr>
                          </m:fPr>
                          <m:num>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i="1">
                                          <a:latin typeface="Cambria Math" panose="02040503050406030204" pitchFamily="18" charset="0"/>
                                        </a:rPr>
                                        <m:t>10</m:t>
                                      </m:r>
                                    </m:e>
                                  </m:mr>
                                  <m:mr>
                                    <m:e>
                                      <m:r>
                                        <a:rPr lang="en-US" b="0" i="1" smtClean="0">
                                          <a:latin typeface="Cambria Math" panose="02040503050406030204" pitchFamily="18" charset="0"/>
                                        </a:rPr>
                                        <m:t>2</m:t>
                                      </m:r>
                                    </m:e>
                                  </m:mr>
                                </m:m>
                              </m:e>
                            </m:d>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i="1">
                                          <a:latin typeface="Cambria Math" panose="02040503050406030204" pitchFamily="18" charset="0"/>
                                        </a:rPr>
                                        <m:t>460</m:t>
                                      </m:r>
                                    </m:e>
                                  </m:mr>
                                  <m:mr>
                                    <m:e>
                                      <m:r>
                                        <a:rPr lang="en-US" i="1">
                                          <a:latin typeface="Cambria Math" panose="02040503050406030204" pitchFamily="18" charset="0"/>
                                        </a:rPr>
                                        <m:t>1</m:t>
                                      </m:r>
                                      <m:r>
                                        <a:rPr lang="en-US" b="0" i="1" smtClean="0">
                                          <a:latin typeface="Cambria Math" panose="02040503050406030204" pitchFamily="18" charset="0"/>
                                        </a:rPr>
                                        <m:t>7</m:t>
                                      </m:r>
                                    </m:e>
                                  </m:mr>
                                </m:m>
                              </m:e>
                            </m:d>
                          </m:num>
                          <m:den>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i="1">
                                          <a:latin typeface="Cambria Math" panose="02040503050406030204" pitchFamily="18" charset="0"/>
                                        </a:rPr>
                                        <m:t>470</m:t>
                                      </m:r>
                                    </m:e>
                                  </m:mr>
                                  <m:mr>
                                    <m:e>
                                      <m:r>
                                        <a:rPr lang="en-US" i="1">
                                          <a:latin typeface="Cambria Math" panose="02040503050406030204" pitchFamily="18" charset="0"/>
                                        </a:rPr>
                                        <m:t>19</m:t>
                                      </m:r>
                                    </m:e>
                                  </m:mr>
                                </m:m>
                              </m:e>
                            </m:d>
                          </m:den>
                        </m:f>
                      </m:e>
                    </m:d>
                  </m:oMath>
                </a14:m>
                <a:endParaRPr lang="en-US" dirty="0" smtClean="0"/>
              </a:p>
              <a:p>
                <a:pPr marL="0" indent="0">
                  <a:buNone/>
                </a:pPr>
                <a:r>
                  <a:rPr lang="en-US" dirty="0"/>
                  <a:t>	</a:t>
                </a:r>
                <a:r>
                  <a:rPr lang="en-US" dirty="0" smtClean="0"/>
                  <a:t>	         = 1−</a:t>
                </a:r>
                <a:r>
                  <a:rPr lang="en-US" dirty="0"/>
                  <a:t>0</a:t>
                </a:r>
                <a:r>
                  <a:rPr lang="en-US" i="1" dirty="0"/>
                  <a:t>.</a:t>
                </a:r>
                <a:r>
                  <a:rPr lang="en-US" dirty="0"/>
                  <a:t>6592−0</a:t>
                </a:r>
                <a:r>
                  <a:rPr lang="en-US" i="1" dirty="0"/>
                  <a:t>.</a:t>
                </a:r>
                <a:r>
                  <a:rPr lang="en-US" dirty="0"/>
                  <a:t>2834−</a:t>
                </a:r>
                <a:r>
                  <a:rPr lang="en-US" dirty="0" smtClean="0"/>
                  <a:t>0</a:t>
                </a:r>
                <a:r>
                  <a:rPr lang="en-US" i="1" dirty="0" smtClean="0"/>
                  <a:t>.</a:t>
                </a:r>
                <a:r>
                  <a:rPr lang="en-US" dirty="0" smtClean="0"/>
                  <a:t>0518 = 0</a:t>
                </a:r>
                <a:r>
                  <a:rPr lang="en-US" i="1" dirty="0" smtClean="0"/>
                  <a:t>.</a:t>
                </a:r>
                <a:r>
                  <a:rPr lang="en-US" dirty="0" smtClean="0"/>
                  <a:t>0056</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1170531"/>
                <a:ext cx="10515600" cy="4998255"/>
              </a:xfrm>
              <a:blipFill rotWithShape="0">
                <a:blip r:embed="rId2"/>
                <a:stretch>
                  <a:fillRect l="-1217" t="-1951" r="-1855"/>
                </a:stretch>
              </a:blipFill>
            </p:spPr>
            <p:txBody>
              <a:bodyPr/>
              <a:lstStyle/>
              <a:p>
                <a:r>
                  <a:rPr lang="en-US">
                    <a:noFill/>
                  </a:rPr>
                  <a:t> </a:t>
                </a:r>
              </a:p>
            </p:txBody>
          </p:sp>
        </mc:Fallback>
      </mc:AlternateContent>
    </p:spTree>
    <p:extLst>
      <p:ext uri="{BB962C8B-B14F-4D97-AF65-F5344CB8AC3E}">
        <p14:creationId xmlns:p14="http://schemas.microsoft.com/office/powerpoint/2010/main" val="830721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Random variable</a:t>
            </a:r>
            <a:endParaRPr lang="en-US" dirty="0"/>
          </a:p>
        </p:txBody>
      </p:sp>
      <p:sp>
        <p:nvSpPr>
          <p:cNvPr id="3" name="Content Placeholder 2"/>
          <p:cNvSpPr>
            <a:spLocks noGrp="1"/>
          </p:cNvSpPr>
          <p:nvPr>
            <p:ph idx="1"/>
          </p:nvPr>
        </p:nvSpPr>
        <p:spPr>
          <a:xfrm>
            <a:off x="838200" y="1546224"/>
            <a:ext cx="10515600" cy="4892675"/>
          </a:xfrm>
        </p:spPr>
        <p:txBody>
          <a:bodyPr>
            <a:normAutofit/>
          </a:bodyPr>
          <a:lstStyle/>
          <a:p>
            <a:r>
              <a:rPr lang="en-US" dirty="0" smtClean="0"/>
              <a:t>An </a:t>
            </a:r>
            <a:r>
              <a:rPr lang="en-US" dirty="0" smtClean="0"/>
              <a:t>experiment where the outcomes are numbers (real)</a:t>
            </a:r>
          </a:p>
          <a:p>
            <a:r>
              <a:rPr lang="en-US" dirty="0" smtClean="0"/>
              <a:t>Flipping a coin is </a:t>
            </a:r>
            <a:r>
              <a:rPr lang="en-US" dirty="0" smtClean="0"/>
              <a:t>NOT: S={</a:t>
            </a:r>
            <a:r>
              <a:rPr lang="en-US" dirty="0" err="1" smtClean="0"/>
              <a:t>h,t</a:t>
            </a:r>
            <a:r>
              <a:rPr lang="en-US" dirty="0" smtClean="0"/>
              <a:t>}</a:t>
            </a:r>
            <a:endParaRPr lang="en-US" dirty="0" smtClean="0"/>
          </a:p>
          <a:p>
            <a:r>
              <a:rPr lang="en-US" dirty="0" smtClean="0"/>
              <a:t>Rolling 2 dice is </a:t>
            </a:r>
            <a:r>
              <a:rPr lang="en-US" dirty="0" smtClean="0"/>
              <a:t>NOT: S={(1,1),(1,2),…(6,6)}</a:t>
            </a:r>
            <a:endParaRPr lang="en-US" dirty="0" smtClean="0"/>
          </a:p>
          <a:p>
            <a:r>
              <a:rPr lang="en-US" dirty="0" smtClean="0"/>
              <a:t>However, we </a:t>
            </a:r>
            <a:r>
              <a:rPr lang="en-US" dirty="0" smtClean="0"/>
              <a:t>get an RV </a:t>
            </a:r>
            <a:r>
              <a:rPr lang="en-US" dirty="0" smtClean="0"/>
              <a:t>if we </a:t>
            </a:r>
          </a:p>
          <a:p>
            <a:pPr lvl="1"/>
            <a:r>
              <a:rPr lang="en-US" dirty="0" smtClean="0"/>
              <a:t>flip a coin 5 times and </a:t>
            </a:r>
            <a:r>
              <a:rPr lang="en-US" b="1" dirty="0" smtClean="0"/>
              <a:t>count</a:t>
            </a:r>
            <a:r>
              <a:rPr lang="en-US" dirty="0" smtClean="0"/>
              <a:t> the number of </a:t>
            </a:r>
            <a:r>
              <a:rPr lang="en-US" dirty="0" smtClean="0"/>
              <a:t>heads: S={0,1,…,5}</a:t>
            </a:r>
            <a:endParaRPr lang="en-US" dirty="0" smtClean="0"/>
          </a:p>
          <a:p>
            <a:pPr lvl="1"/>
            <a:r>
              <a:rPr lang="en-US" b="1" dirty="0" smtClean="0"/>
              <a:t>Sum</a:t>
            </a:r>
            <a:r>
              <a:rPr lang="en-US" dirty="0" smtClean="0"/>
              <a:t> the faces of the </a:t>
            </a:r>
            <a:r>
              <a:rPr lang="en-US" dirty="0" smtClean="0"/>
              <a:t>dice: S={2,3,…,12}</a:t>
            </a:r>
            <a:endParaRPr lang="en-US" dirty="0" smtClean="0"/>
          </a:p>
          <a:p>
            <a:r>
              <a:rPr lang="en-US" dirty="0" smtClean="0"/>
              <a:t>Random variables can either be</a:t>
            </a:r>
          </a:p>
          <a:p>
            <a:pPr lvl="1"/>
            <a:r>
              <a:rPr lang="en-US" dirty="0" smtClean="0"/>
              <a:t>discrete (above 2 examples are)</a:t>
            </a:r>
          </a:p>
          <a:p>
            <a:pPr lvl="1"/>
            <a:r>
              <a:rPr lang="en-US" dirty="0"/>
              <a:t>c</a:t>
            </a:r>
            <a:r>
              <a:rPr lang="en-US" dirty="0" smtClean="0"/>
              <a:t>ontinuous: heights of people to infinite precision</a:t>
            </a:r>
          </a:p>
          <a:p>
            <a:pPr marL="457200" lvl="1" indent="0">
              <a:buNone/>
            </a:pPr>
            <a:r>
              <a:rPr lang="en-US" dirty="0" smtClean="0"/>
              <a:t>(not realizable in practice: all measurements are </a:t>
            </a:r>
            <a:r>
              <a:rPr lang="en-US" dirty="0"/>
              <a:t>technically discrete</a:t>
            </a:r>
            <a:r>
              <a:rPr lang="en-US" dirty="0" smtClean="0"/>
              <a:t> as there is rounding, e.g., for heights, </a:t>
            </a:r>
            <a:r>
              <a:rPr lang="en-US" dirty="0" smtClean="0"/>
              <a:t>typically </a:t>
            </a:r>
            <a:r>
              <a:rPr lang="en-US" dirty="0" smtClean="0"/>
              <a:t>to the nearest inch or cm)</a:t>
            </a:r>
            <a:endParaRPr lang="en-US" dirty="0"/>
          </a:p>
        </p:txBody>
      </p:sp>
    </p:spTree>
    <p:extLst>
      <p:ext uri="{BB962C8B-B14F-4D97-AF65-F5344CB8AC3E}">
        <p14:creationId xmlns:p14="http://schemas.microsoft.com/office/powerpoint/2010/main" val="1306801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Example of d</a:t>
            </a:r>
            <a:r>
              <a:rPr lang="en-US" dirty="0" smtClean="0"/>
              <a:t>iscrete RV w</a:t>
            </a:r>
            <a:r>
              <a:rPr lang="en-US" dirty="0" smtClean="0"/>
              <a:t>/ </a:t>
            </a:r>
            <a:r>
              <a:rPr lang="en-US" dirty="0" smtClean="0">
                <a:sym typeface="Symbol" panose="05050102010706020507" pitchFamily="18" charset="2"/>
              </a:rPr>
              <a:t> </a:t>
            </a:r>
            <a:r>
              <a:rPr lang="en-US" dirty="0" smtClean="0"/>
              <a:t>sample space</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1558924"/>
                <a:ext cx="10515600" cy="4879975"/>
              </a:xfrm>
            </p:spPr>
            <p:txBody>
              <a:bodyPr>
                <a:normAutofit/>
              </a:bodyPr>
              <a:lstStyle/>
              <a:p>
                <a:r>
                  <a:rPr lang="en-US" dirty="0" smtClean="0"/>
                  <a:t>Remember that there is difference between continuous and infinite. It is possible to have an infinite number of outcomes yet for the outcomes not to form a continuum.</a:t>
                </a:r>
              </a:p>
              <a:p>
                <a:r>
                  <a:rPr lang="en-US" dirty="0" smtClean="0"/>
                  <a:t>Example: flip a coin until you get a head. While it is unlikely, it is possible for the experiment to continue forever </a:t>
                </a:r>
                <a:r>
                  <a:rPr lang="en-US" dirty="0" smtClean="0"/>
                  <a:t>if </a:t>
                </a:r>
                <a:r>
                  <a:rPr lang="en-US" dirty="0" smtClean="0"/>
                  <a:t>each time </a:t>
                </a:r>
                <a:r>
                  <a:rPr lang="en-US" dirty="0" smtClean="0"/>
                  <a:t>the flip gives </a:t>
                </a:r>
                <a:r>
                  <a:rPr lang="en-US" dirty="0" smtClean="0"/>
                  <a:t>a tail. The sample space for this experiment is 0,1,2,… the set of whole numbers (counting numbers start with 1).</a:t>
                </a:r>
              </a:p>
              <a:p>
                <a:r>
                  <a:rPr lang="en-US" dirty="0" smtClean="0"/>
                  <a:t>If </a:t>
                </a:r>
                <a:r>
                  <a:rPr lang="en-US" dirty="0"/>
                  <a:t>the chance of getting a head is ½, </a:t>
                </a:r>
                <a:r>
                  <a:rPr lang="en-US" dirty="0" smtClean="0"/>
                  <a:t>then the </a:t>
                </a:r>
                <a:r>
                  <a:rPr lang="en-US" dirty="0"/>
                  <a:t>sum of the probabilities for each outcome </a:t>
                </a:r>
                <a:r>
                  <a:rPr lang="en-US" dirty="0" smtClean="0"/>
                  <a:t>is the geometric series 1/2+1/4+1/8+…=</a:t>
                </a:r>
                <a14:m>
                  <m:oMath xmlns:m="http://schemas.openxmlformats.org/officeDocument/2006/math">
                    <m:f>
                      <m:fPr>
                        <m:ctrlPr>
                          <a:rPr lang="en-US" i="1" smtClean="0">
                            <a:latin typeface="Cambria Math" panose="02040503050406030204" pitchFamily="18" charset="0"/>
                          </a:rPr>
                        </m:ctrlPr>
                      </m:fPr>
                      <m:num>
                        <m:r>
                          <m:rPr>
                            <m:nor/>
                          </m:rPr>
                          <a:rPr lang="en-US" dirty="0"/>
                          <m:t>1/2</m:t>
                        </m:r>
                      </m:num>
                      <m:den>
                        <m:r>
                          <m:rPr>
                            <m:nor/>
                          </m:rPr>
                          <a:rPr lang="en-US" dirty="0"/>
                          <m:t>1−1/2</m:t>
                        </m:r>
                      </m:den>
                    </m:f>
                    <m:r>
                      <a:rPr lang="en-US" b="0" i="0" smtClean="0">
                        <a:latin typeface="Cambria Math" panose="02040503050406030204" pitchFamily="18" charset="0"/>
                      </a:rPr>
                      <m:t>=1</m:t>
                    </m:r>
                  </m:oMath>
                </a14:m>
                <a:endParaRPr lang="en-US" dirty="0" smtClean="0"/>
              </a:p>
              <a:p>
                <a:r>
                  <a:rPr lang="en-US" dirty="0" smtClean="0"/>
                  <a:t>In fact this distribution is an example of a </a:t>
                </a:r>
                <a:r>
                  <a:rPr lang="en-US" b="1" dirty="0" smtClean="0"/>
                  <a:t>geometric distribution</a:t>
                </a:r>
                <a:r>
                  <a:rPr lang="en-US" dirty="0" smtClean="0"/>
                  <a:t>.</a:t>
                </a:r>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1558924"/>
                <a:ext cx="10515600" cy="4879975"/>
              </a:xfrm>
              <a:blipFill rotWithShape="0">
                <a:blip r:embed="rId2"/>
                <a:stretch>
                  <a:fillRect l="-1043" t="-2125" r="-580"/>
                </a:stretch>
              </a:blipFill>
            </p:spPr>
            <p:txBody>
              <a:bodyPr/>
              <a:lstStyle/>
              <a:p>
                <a:r>
                  <a:rPr lang="en-US">
                    <a:noFill/>
                  </a:rPr>
                  <a:t> </a:t>
                </a:r>
              </a:p>
            </p:txBody>
          </p:sp>
        </mc:Fallback>
      </mc:AlternateContent>
    </p:spTree>
    <p:extLst>
      <p:ext uri="{BB962C8B-B14F-4D97-AF65-F5344CB8AC3E}">
        <p14:creationId xmlns:p14="http://schemas.microsoft.com/office/powerpoint/2010/main" val="2201288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Bernoulli experiment</a:t>
            </a:r>
          </a:p>
        </p:txBody>
      </p:sp>
      <p:sp>
        <p:nvSpPr>
          <p:cNvPr id="3" name="Content Placeholder 2"/>
          <p:cNvSpPr>
            <a:spLocks noGrp="1"/>
          </p:cNvSpPr>
          <p:nvPr>
            <p:ph idx="1"/>
          </p:nvPr>
        </p:nvSpPr>
        <p:spPr>
          <a:xfrm>
            <a:off x="723900" y="1228724"/>
            <a:ext cx="10795000" cy="5108575"/>
          </a:xfrm>
        </p:spPr>
        <p:txBody>
          <a:bodyPr>
            <a:normAutofit/>
          </a:bodyPr>
          <a:lstStyle/>
          <a:p>
            <a:pPr marL="0" indent="0">
              <a:buNone/>
            </a:pPr>
            <a:r>
              <a:rPr lang="en-US" dirty="0" smtClean="0"/>
              <a:t>If we flip a coin n times, the outcome is a sequence of heads and tails. To get an RV, we typically count the number of heads, but we could just as easily count the tails.</a:t>
            </a:r>
          </a:p>
          <a:p>
            <a:pPr marL="0" indent="0">
              <a:buNone/>
            </a:pPr>
            <a:r>
              <a:rPr lang="en-US" dirty="0" smtClean="0"/>
              <a:t>More generally, an experiment with 2 outcomes is repeated and we get a sequence of “successes” and “failures”. We can count the number of “successes” or we </a:t>
            </a:r>
            <a:r>
              <a:rPr lang="en-US" dirty="0" smtClean="0"/>
              <a:t>can count </a:t>
            </a:r>
            <a:r>
              <a:rPr lang="en-US" dirty="0" smtClean="0"/>
              <a:t>the number of </a:t>
            </a:r>
            <a:r>
              <a:rPr lang="en-US" dirty="0"/>
              <a:t>“failures”. </a:t>
            </a:r>
            <a:r>
              <a:rPr lang="en-US" dirty="0" smtClean="0"/>
              <a:t>However, to do a problem, you usually focus on one or the other.</a:t>
            </a:r>
          </a:p>
        </p:txBody>
      </p:sp>
    </p:spTree>
    <p:extLst>
      <p:ext uri="{BB962C8B-B14F-4D97-AF65-F5344CB8AC3E}">
        <p14:creationId xmlns:p14="http://schemas.microsoft.com/office/powerpoint/2010/main" val="1320305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Binomial distribution</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723900" y="1228724"/>
                <a:ext cx="10795000" cy="5108575"/>
              </a:xfrm>
            </p:spPr>
            <p:txBody>
              <a:bodyPr>
                <a:normAutofit/>
              </a:bodyPr>
              <a:lstStyle/>
              <a:p>
                <a:pPr marL="0" indent="0">
                  <a:buNone/>
                </a:pPr>
                <a:r>
                  <a:rPr lang="en-US" dirty="0" smtClean="0"/>
                  <a:t>Given </a:t>
                </a:r>
                <a:r>
                  <a:rPr lang="en-US" dirty="0" smtClean="0"/>
                  <a:t>a Bernoulli </a:t>
                </a:r>
                <a:r>
                  <a:rPr lang="en-US" dirty="0" smtClean="0"/>
                  <a:t>experiment such as coin flipping, </a:t>
                </a:r>
                <a:r>
                  <a:rPr lang="en-US" dirty="0"/>
                  <a:t>i</a:t>
                </a:r>
                <a:r>
                  <a:rPr lang="en-US" dirty="0" smtClean="0"/>
                  <a:t>f chance of heads is p (coin could be bent) then the chance of tails is q=1-p. </a:t>
                </a:r>
              </a:p>
              <a:p>
                <a:pPr marL="0" indent="0">
                  <a:buNone/>
                </a:pPr>
                <a:r>
                  <a:rPr lang="en-US" dirty="0" smtClean="0"/>
                  <a:t>Given a sequence of heads and tails, its chance is p raised to the number of heads in the sequence times q raised to the number of tails in the sequence, e.g., </a:t>
                </a:r>
                <a:r>
                  <a:rPr lang="en-US" dirty="0" smtClean="0"/>
                  <a:t>HTHTHHH </a:t>
                </a:r>
                <a:r>
                  <a:rPr lang="en-US" dirty="0" smtClean="0"/>
                  <a:t>has chance p</a:t>
                </a:r>
                <a:r>
                  <a:rPr lang="en-US" baseline="30000" dirty="0" smtClean="0"/>
                  <a:t>5</a:t>
                </a:r>
                <a:r>
                  <a:rPr lang="en-US" dirty="0" smtClean="0"/>
                  <a:t>q</a:t>
                </a:r>
                <a:r>
                  <a:rPr lang="en-US" baseline="30000" dirty="0" smtClean="0"/>
                  <a:t>2</a:t>
                </a:r>
                <a:r>
                  <a:rPr lang="en-US" dirty="0" smtClean="0"/>
                  <a:t>.</a:t>
                </a:r>
              </a:p>
              <a:p>
                <a:pPr marL="0" indent="0">
                  <a:buNone/>
                </a:pPr>
                <a:r>
                  <a:rPr lang="en-US" dirty="0" smtClean="0"/>
                  <a:t>The number of sequences with k heads and n-k tails is </a:t>
                </a:r>
                <a14:m>
                  <m:oMath xmlns:m="http://schemas.openxmlformats.org/officeDocument/2006/math">
                    <m:d>
                      <m:dPr>
                        <m:ctrlPr>
                          <a:rPr lang="en-US" i="1" smtClean="0">
                            <a:latin typeface="Cambria Math" panose="02040503050406030204" pitchFamily="18" charset="0"/>
                          </a:rPr>
                        </m:ctrlPr>
                      </m:dPr>
                      <m:e>
                        <m:m>
                          <m:mPr>
                            <m:mcs>
                              <m:mc>
                                <m:mcPr>
                                  <m:count m:val="1"/>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𝑛</m:t>
                              </m:r>
                            </m:e>
                          </m:mr>
                          <m:mr>
                            <m:e>
                              <m:r>
                                <a:rPr lang="en-US" b="0" i="1" smtClean="0">
                                  <a:latin typeface="Cambria Math" panose="02040503050406030204" pitchFamily="18" charset="0"/>
                                </a:rPr>
                                <m:t>𝑘</m:t>
                              </m:r>
                            </m:e>
                          </m:mr>
                        </m:m>
                      </m:e>
                    </m:d>
                  </m:oMath>
                </a14:m>
                <a:r>
                  <a:rPr lang="en-US" dirty="0" smtClean="0"/>
                  <a:t> so the chance of a sequence with k heads is </a:t>
                </a:r>
                <a14:m>
                  <m:oMath xmlns:m="http://schemas.openxmlformats.org/officeDocument/2006/math">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m:rPr>
                                  <m:brk m:alnAt="7"/>
                                </m:rPr>
                                <a:rPr lang="en-US" i="1">
                                  <a:latin typeface="Cambria Math" panose="02040503050406030204" pitchFamily="18" charset="0"/>
                                </a:rPr>
                                <m:t>𝑛</m:t>
                              </m:r>
                            </m:e>
                          </m:mr>
                          <m:mr>
                            <m:e>
                              <m:r>
                                <a:rPr lang="en-US" i="1">
                                  <a:latin typeface="Cambria Math" panose="02040503050406030204" pitchFamily="18" charset="0"/>
                                </a:rPr>
                                <m:t>𝑘</m:t>
                              </m:r>
                            </m:e>
                          </m:mr>
                        </m:m>
                      </m:e>
                    </m:d>
                  </m:oMath>
                </a14:m>
                <a:r>
                  <a:rPr lang="en-US" dirty="0" err="1" smtClean="0"/>
                  <a:t>p</a:t>
                </a:r>
                <a:r>
                  <a:rPr lang="en-US" baseline="30000" dirty="0" err="1" smtClean="0"/>
                  <a:t>k</a:t>
                </a:r>
                <a:r>
                  <a:rPr lang="en-US" dirty="0" err="1" smtClean="0"/>
                  <a:t>q</a:t>
                </a:r>
                <a:r>
                  <a:rPr lang="en-US" baseline="30000" dirty="0" err="1" smtClean="0"/>
                  <a:t>n</a:t>
                </a:r>
                <a:r>
                  <a:rPr lang="en-US" baseline="30000" dirty="0" smtClean="0"/>
                  <a:t>-k</a:t>
                </a:r>
                <a:r>
                  <a:rPr lang="en-US" dirty="0" smtClean="0"/>
                  <a:t>.</a:t>
                </a:r>
              </a:p>
              <a:p>
                <a:pPr marL="0" indent="0">
                  <a:buNone/>
                </a:pPr>
                <a:r>
                  <a:rPr lang="en-US" dirty="0" smtClean="0"/>
                  <a:t>For </a:t>
                </a:r>
                <a:r>
                  <a:rPr lang="en-US" dirty="0" smtClean="0"/>
                  <a:t>instance the chance of a sequence with 5 heads and 2 tails </a:t>
                </a:r>
                <a:r>
                  <a:rPr lang="en-US" dirty="0" smtClean="0"/>
                  <a:t>is </a:t>
                </a:r>
                <a14:m>
                  <m:oMath xmlns:m="http://schemas.openxmlformats.org/officeDocument/2006/math">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b="0" i="1" smtClean="0">
                                  <a:latin typeface="Cambria Math" panose="02040503050406030204" pitchFamily="18" charset="0"/>
                                </a:rPr>
                                <m:t>7</m:t>
                              </m:r>
                            </m:e>
                          </m:mr>
                          <m:mr>
                            <m:e>
                              <m:r>
                                <a:rPr lang="en-US" b="0" i="1" smtClean="0">
                                  <a:latin typeface="Cambria Math" panose="02040503050406030204" pitchFamily="18" charset="0"/>
                                </a:rPr>
                                <m:t>5</m:t>
                              </m:r>
                            </m:e>
                          </m:mr>
                        </m:m>
                      </m:e>
                    </m:d>
                  </m:oMath>
                </a14:m>
                <a:r>
                  <a:rPr lang="en-US" dirty="0" smtClean="0"/>
                  <a:t>p</a:t>
                </a:r>
                <a:r>
                  <a:rPr lang="en-US" baseline="30000" dirty="0" smtClean="0"/>
                  <a:t>5</a:t>
                </a:r>
                <a:r>
                  <a:rPr lang="en-US" dirty="0" smtClean="0"/>
                  <a:t>q</a:t>
                </a:r>
                <a:r>
                  <a:rPr lang="en-US" baseline="30000" dirty="0" smtClean="0"/>
                  <a:t>2</a:t>
                </a:r>
                <a:r>
                  <a:rPr lang="en-US" dirty="0"/>
                  <a:t> </a:t>
                </a:r>
                <a:r>
                  <a:rPr lang="en-US" dirty="0" smtClean="0"/>
                  <a:t>[k=5 </a:t>
                </a:r>
                <a:r>
                  <a:rPr lang="en-US" dirty="0"/>
                  <a:t>and </a:t>
                </a:r>
                <a:r>
                  <a:rPr lang="en-US" dirty="0" smtClean="0"/>
                  <a:t>n=7</a:t>
                </a:r>
                <a:r>
                  <a:rPr lang="en-US" dirty="0" smtClean="0"/>
                  <a:t>] (any rearrangement of the above sequence).</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723900" y="1228724"/>
                <a:ext cx="10795000" cy="5108575"/>
              </a:xfrm>
              <a:blipFill rotWithShape="0">
                <a:blip r:embed="rId2"/>
                <a:stretch>
                  <a:fillRect l="-1186" t="-2029" r="-1073"/>
                </a:stretch>
              </a:blipFill>
            </p:spPr>
            <p:txBody>
              <a:bodyPr/>
              <a:lstStyle/>
              <a:p>
                <a:r>
                  <a:rPr lang="en-US">
                    <a:noFill/>
                  </a:rPr>
                  <a:t> </a:t>
                </a:r>
              </a:p>
            </p:txBody>
          </p:sp>
        </mc:Fallback>
      </mc:AlternateContent>
    </p:spTree>
    <p:extLst>
      <p:ext uri="{BB962C8B-B14F-4D97-AF65-F5344CB8AC3E}">
        <p14:creationId xmlns:p14="http://schemas.microsoft.com/office/powerpoint/2010/main" val="1004040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15" y="0"/>
            <a:ext cx="10966885" cy="1701800"/>
          </a:xfrm>
        </p:spPr>
        <p:txBody>
          <a:bodyPr>
            <a:normAutofit fontScale="90000"/>
          </a:bodyPr>
          <a:lstStyle/>
          <a:p>
            <a:r>
              <a:rPr lang="en-US" dirty="0"/>
              <a:t>I</a:t>
            </a:r>
            <a:r>
              <a:rPr lang="en-US" dirty="0" smtClean="0"/>
              <a:t>ndividual </a:t>
            </a:r>
            <a:r>
              <a:rPr lang="en-US" dirty="0" smtClean="0"/>
              <a:t>sequences </a:t>
            </a:r>
            <a:r>
              <a:rPr lang="en-US" dirty="0" smtClean="0"/>
              <a:t>(not an RV) vs. chance of a sequence </a:t>
            </a:r>
            <a:r>
              <a:rPr lang="en-US" dirty="0" smtClean="0"/>
              <a:t>with a specified number of </a:t>
            </a:r>
            <a:r>
              <a:rPr lang="en-US" dirty="0" smtClean="0"/>
              <a:t>heads (an RV):</a:t>
            </a:r>
            <a:endParaRPr lang="en-US" dirty="0"/>
          </a:p>
        </p:txBody>
      </p:sp>
      <p:pic>
        <p:nvPicPr>
          <p:cNvPr id="4" name="Content Placeholder 3"/>
          <p:cNvPicPr>
            <a:picLocks noGrp="1" noChangeAspect="1"/>
          </p:cNvPicPr>
          <p:nvPr>
            <p:ph idx="1"/>
          </p:nvPr>
        </p:nvPicPr>
        <p:blipFill>
          <a:blip r:embed="rId2"/>
          <a:stretch>
            <a:fillRect/>
          </a:stretch>
        </p:blipFill>
        <p:spPr>
          <a:xfrm>
            <a:off x="342193" y="1846263"/>
            <a:ext cx="6453014" cy="2566032"/>
          </a:xfrm>
          <a:prstGeom prst="rect">
            <a:avLst/>
          </a:prstGeom>
        </p:spPr>
      </p:pic>
      <p:pic>
        <p:nvPicPr>
          <p:cNvPr id="5" name="Picture 4"/>
          <p:cNvPicPr>
            <a:picLocks noChangeAspect="1"/>
          </p:cNvPicPr>
          <p:nvPr/>
        </p:nvPicPr>
        <p:blipFill>
          <a:blip r:embed="rId3"/>
          <a:stretch>
            <a:fillRect/>
          </a:stretch>
        </p:blipFill>
        <p:spPr>
          <a:xfrm>
            <a:off x="8102243" y="2101651"/>
            <a:ext cx="3251913" cy="1613297"/>
          </a:xfrm>
          <a:prstGeom prst="rect">
            <a:avLst/>
          </a:prstGeom>
        </p:spPr>
      </p:pic>
    </p:spTree>
    <p:extLst>
      <p:ext uri="{BB962C8B-B14F-4D97-AF65-F5344CB8AC3E}">
        <p14:creationId xmlns:p14="http://schemas.microsoft.com/office/powerpoint/2010/main" val="1400177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0"/>
            <a:ext cx="10515600" cy="1325563"/>
          </a:xfrm>
        </p:spPr>
        <p:txBody>
          <a:bodyPr/>
          <a:lstStyle/>
          <a:p>
            <a:r>
              <a:rPr lang="en-US" dirty="0" smtClean="0"/>
              <a:t>Chance that a 7 game series ends in n games</a:t>
            </a:r>
            <a:endParaRPr lang="en-US" dirty="0"/>
          </a:p>
        </p:txBody>
      </p:sp>
      <p:sp>
        <p:nvSpPr>
          <p:cNvPr id="3" name="Content Placeholder 2"/>
          <p:cNvSpPr>
            <a:spLocks noGrp="1"/>
          </p:cNvSpPr>
          <p:nvPr>
            <p:ph idx="1"/>
          </p:nvPr>
        </p:nvSpPr>
        <p:spPr>
          <a:xfrm>
            <a:off x="812800" y="1325563"/>
            <a:ext cx="10515600" cy="4600575"/>
          </a:xfrm>
        </p:spPr>
        <p:txBody>
          <a:bodyPr>
            <a:normAutofit/>
          </a:bodyPr>
          <a:lstStyle/>
          <a:p>
            <a:pPr marL="0" indent="0">
              <a:buNone/>
            </a:pPr>
            <a:r>
              <a:rPr lang="en-US" dirty="0" smtClean="0"/>
              <a:t>The </a:t>
            </a:r>
            <a:r>
              <a:rPr lang="en-US" dirty="0"/>
              <a:t>World Series in </a:t>
            </a:r>
            <a:r>
              <a:rPr lang="en-US" dirty="0" smtClean="0"/>
              <a:t>baseball is </a:t>
            </a:r>
            <a:r>
              <a:rPr lang="en-US" dirty="0"/>
              <a:t>a seven-game series, where </a:t>
            </a:r>
            <a:r>
              <a:rPr lang="en-US" dirty="0" smtClean="0"/>
              <a:t>the first </a:t>
            </a:r>
            <a:r>
              <a:rPr lang="en-US" dirty="0"/>
              <a:t>team to win four games is declared the champion. The series, then, can last </a:t>
            </a:r>
            <a:r>
              <a:rPr lang="en-US" dirty="0" smtClean="0"/>
              <a:t>anywhere from </a:t>
            </a:r>
            <a:r>
              <a:rPr lang="en-US" dirty="0"/>
              <a:t>four to seven </a:t>
            </a:r>
            <a:r>
              <a:rPr lang="en-US" dirty="0" smtClean="0"/>
              <a:t>games. Calculate</a:t>
            </a:r>
            <a:r>
              <a:rPr lang="en-US" dirty="0"/>
              <a:t> </a:t>
            </a:r>
            <a:r>
              <a:rPr lang="en-US" dirty="0" smtClean="0"/>
              <a:t>the </a:t>
            </a:r>
            <a:r>
              <a:rPr lang="en-US" dirty="0"/>
              <a:t>likelihoods that the series will last four, five, six, or seven games. Assume that</a:t>
            </a:r>
          </a:p>
          <a:p>
            <a:pPr marL="514350" indent="-514350">
              <a:buAutoNum type="arabicParenBoth"/>
            </a:pPr>
            <a:r>
              <a:rPr lang="en-US" dirty="0" smtClean="0"/>
              <a:t>each </a:t>
            </a:r>
            <a:r>
              <a:rPr lang="en-US" dirty="0"/>
              <a:t>game is an independent </a:t>
            </a:r>
            <a:r>
              <a:rPr lang="en-US" dirty="0" smtClean="0"/>
              <a:t>event</a:t>
            </a:r>
            <a:endParaRPr lang="en-US" dirty="0"/>
          </a:p>
          <a:p>
            <a:pPr marL="514350" indent="-514350">
              <a:buAutoNum type="arabicParenBoth"/>
            </a:pPr>
            <a:r>
              <a:rPr lang="en-US" dirty="0" smtClean="0"/>
              <a:t>American League team wins any particular game with a p chance</a:t>
            </a:r>
          </a:p>
        </p:txBody>
      </p:sp>
    </p:spTree>
    <p:extLst>
      <p:ext uri="{BB962C8B-B14F-4D97-AF65-F5344CB8AC3E}">
        <p14:creationId xmlns:p14="http://schemas.microsoft.com/office/powerpoint/2010/main" val="1636288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0"/>
            <a:ext cx="10515600" cy="1325563"/>
          </a:xfrm>
        </p:spPr>
        <p:txBody>
          <a:bodyPr/>
          <a:lstStyle/>
          <a:p>
            <a:r>
              <a:rPr lang="en-US" dirty="0"/>
              <a:t>Chance that a 7 game series ends in n games</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723900" y="1325563"/>
                <a:ext cx="11036300" cy="4600575"/>
              </a:xfrm>
            </p:spPr>
            <p:txBody>
              <a:bodyPr>
                <a:normAutofit/>
              </a:bodyPr>
              <a:lstStyle/>
              <a:p>
                <a:pPr marL="0" indent="0">
                  <a:buNone/>
                </a:pPr>
                <a:r>
                  <a:rPr lang="en-US" dirty="0" smtClean="0"/>
                  <a:t>What is chance </a:t>
                </a:r>
                <a:r>
                  <a:rPr lang="en-US" dirty="0" smtClean="0"/>
                  <a:t>series </a:t>
                </a:r>
                <a:r>
                  <a:rPr lang="en-US" dirty="0"/>
                  <a:t>will last four, five, six, or seven </a:t>
                </a:r>
                <a:r>
                  <a:rPr lang="en-US" dirty="0" smtClean="0"/>
                  <a:t>games</a:t>
                </a:r>
                <a:r>
                  <a:rPr lang="en-US" dirty="0"/>
                  <a:t>?</a:t>
                </a:r>
                <a:endParaRPr lang="en-US" dirty="0" smtClean="0"/>
              </a:p>
              <a:p>
                <a:pPr marL="0" indent="0">
                  <a:buNone/>
                </a:pPr>
                <a:r>
                  <a:rPr lang="en-US" dirty="0" smtClean="0"/>
                  <a:t>Trick is to think what </a:t>
                </a:r>
                <a:r>
                  <a:rPr lang="en-US" dirty="0" smtClean="0"/>
                  <a:t>must happen </a:t>
                </a:r>
                <a:r>
                  <a:rPr lang="en-US" dirty="0" smtClean="0"/>
                  <a:t>before the final </a:t>
                </a:r>
                <a:r>
                  <a:rPr lang="en-US" dirty="0" smtClean="0"/>
                  <a:t>win:</a:t>
                </a:r>
                <a:endParaRPr lang="en-US" dirty="0" smtClean="0"/>
              </a:p>
              <a:p>
                <a:r>
                  <a:rPr lang="en-US" dirty="0" smtClean="0"/>
                  <a:t>If n is 4, then losing team won none of 3 preceding games: p</a:t>
                </a:r>
                <a:r>
                  <a:rPr lang="en-US" baseline="30000" dirty="0" smtClean="0"/>
                  <a:t>3</a:t>
                </a:r>
                <a:r>
                  <a:rPr lang="en-US" dirty="0" smtClean="0"/>
                  <a:t>p +q</a:t>
                </a:r>
                <a:r>
                  <a:rPr lang="en-US" baseline="30000" dirty="0" smtClean="0"/>
                  <a:t>3</a:t>
                </a:r>
                <a:r>
                  <a:rPr lang="en-US" dirty="0" smtClean="0"/>
                  <a:t>q.</a:t>
                </a:r>
              </a:p>
              <a:p>
                <a:r>
                  <a:rPr lang="en-US" dirty="0" smtClean="0"/>
                  <a:t>If n=5, losing team won once in preceding games </a:t>
                </a:r>
                <a14:m>
                  <m:oMath xmlns:m="http://schemas.openxmlformats.org/officeDocument/2006/math">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m:rPr>
                                  <m:brk m:alnAt="7"/>
                                </m:rPr>
                                <a:rPr lang="en-US" b="0" i="1" smtClean="0">
                                  <a:latin typeface="Cambria Math" panose="02040503050406030204" pitchFamily="18" charset="0"/>
                                </a:rPr>
                                <m:t>4</m:t>
                              </m:r>
                            </m:e>
                          </m:mr>
                          <m:mr>
                            <m:e>
                              <m:r>
                                <a:rPr lang="en-US" b="0" i="1" smtClean="0">
                                  <a:latin typeface="Cambria Math" panose="02040503050406030204" pitchFamily="18" charset="0"/>
                                </a:rPr>
                                <m:t>1</m:t>
                              </m:r>
                            </m:e>
                          </m:mr>
                        </m:m>
                      </m:e>
                    </m:d>
                  </m:oMath>
                </a14:m>
                <a:r>
                  <a:rPr lang="en-US" dirty="0" smtClean="0"/>
                  <a:t>p</a:t>
                </a:r>
                <a:r>
                  <a:rPr lang="en-US" baseline="30000" dirty="0" smtClean="0"/>
                  <a:t>3</a:t>
                </a:r>
                <a:r>
                  <a:rPr lang="en-US" dirty="0" smtClean="0"/>
                  <a:t>qp + </a:t>
                </a:r>
                <a14:m>
                  <m:oMath xmlns:m="http://schemas.openxmlformats.org/officeDocument/2006/math">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m:rPr>
                                  <m:brk m:alnAt="7"/>
                                </m:rPr>
                                <a:rPr lang="en-US" i="1">
                                  <a:latin typeface="Cambria Math" panose="02040503050406030204" pitchFamily="18" charset="0"/>
                                </a:rPr>
                                <m:t>4</m:t>
                              </m:r>
                            </m:e>
                          </m:mr>
                          <m:mr>
                            <m:e>
                              <m:r>
                                <a:rPr lang="en-US" b="0" i="1" smtClean="0">
                                  <a:latin typeface="Cambria Math" panose="02040503050406030204" pitchFamily="18" charset="0"/>
                                </a:rPr>
                                <m:t>1</m:t>
                              </m:r>
                            </m:e>
                          </m:mr>
                        </m:m>
                      </m:e>
                    </m:d>
                  </m:oMath>
                </a14:m>
                <a:r>
                  <a:rPr lang="en-US" dirty="0" smtClean="0"/>
                  <a:t>pq</a:t>
                </a:r>
                <a:r>
                  <a:rPr lang="en-US" baseline="30000" dirty="0" smtClean="0"/>
                  <a:t>3</a:t>
                </a:r>
                <a:r>
                  <a:rPr lang="en-US" dirty="0" smtClean="0"/>
                  <a:t>q</a:t>
                </a:r>
                <a:endParaRPr lang="en-US" dirty="0"/>
              </a:p>
              <a:p>
                <a:r>
                  <a:rPr lang="en-US" dirty="0" smtClean="0"/>
                  <a:t>If n=6, </a:t>
                </a:r>
                <a:r>
                  <a:rPr lang="en-US" dirty="0"/>
                  <a:t>losing team </a:t>
                </a:r>
                <a:r>
                  <a:rPr lang="en-US" dirty="0" smtClean="0"/>
                  <a:t>won twice in </a:t>
                </a:r>
                <a:r>
                  <a:rPr lang="en-US" dirty="0"/>
                  <a:t>preceding </a:t>
                </a:r>
                <a:r>
                  <a:rPr lang="en-US" dirty="0" smtClean="0"/>
                  <a:t>games: </a:t>
                </a:r>
                <a14:m>
                  <m:oMath xmlns:m="http://schemas.openxmlformats.org/officeDocument/2006/math">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b="0" i="1" smtClean="0">
                                  <a:latin typeface="Cambria Math" panose="02040503050406030204" pitchFamily="18" charset="0"/>
                                </a:rPr>
                                <m:t>5</m:t>
                              </m:r>
                            </m:e>
                          </m:mr>
                          <m:mr>
                            <m:e>
                              <m:r>
                                <a:rPr lang="en-US" b="0" i="1" smtClean="0">
                                  <a:latin typeface="Cambria Math" panose="02040503050406030204" pitchFamily="18" charset="0"/>
                                </a:rPr>
                                <m:t>2</m:t>
                              </m:r>
                            </m:e>
                          </m:mr>
                        </m:m>
                      </m:e>
                    </m:d>
                  </m:oMath>
                </a14:m>
                <a:r>
                  <a:rPr lang="en-US" dirty="0" smtClean="0"/>
                  <a:t>p</a:t>
                </a:r>
                <a:r>
                  <a:rPr lang="en-US" baseline="30000" dirty="0" smtClean="0"/>
                  <a:t>3</a:t>
                </a:r>
                <a:r>
                  <a:rPr lang="en-US" dirty="0" smtClean="0"/>
                  <a:t>q</a:t>
                </a:r>
                <a:r>
                  <a:rPr lang="en-US" baseline="30000" dirty="0" smtClean="0"/>
                  <a:t>2</a:t>
                </a:r>
                <a:r>
                  <a:rPr lang="en-US" dirty="0" smtClean="0"/>
                  <a:t>p </a:t>
                </a:r>
                <a:r>
                  <a:rPr lang="en-US" dirty="0"/>
                  <a:t>+ </a:t>
                </a:r>
                <a14:m>
                  <m:oMath xmlns:m="http://schemas.openxmlformats.org/officeDocument/2006/math">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b="0" i="1" smtClean="0">
                                  <a:latin typeface="Cambria Math" panose="02040503050406030204" pitchFamily="18" charset="0"/>
                                </a:rPr>
                                <m:t>5</m:t>
                              </m:r>
                            </m:e>
                          </m:mr>
                          <m:mr>
                            <m:e>
                              <m:r>
                                <a:rPr lang="en-US" b="0" i="1" smtClean="0">
                                  <a:latin typeface="Cambria Math" panose="02040503050406030204" pitchFamily="18" charset="0"/>
                                </a:rPr>
                                <m:t>2</m:t>
                              </m:r>
                            </m:e>
                          </m:mr>
                        </m:m>
                      </m:e>
                    </m:d>
                  </m:oMath>
                </a14:m>
                <a:r>
                  <a:rPr lang="en-US" dirty="0" smtClean="0"/>
                  <a:t>p</a:t>
                </a:r>
                <a:r>
                  <a:rPr lang="en-US" baseline="30000" dirty="0" smtClean="0"/>
                  <a:t>2</a:t>
                </a:r>
                <a:r>
                  <a:rPr lang="en-US" dirty="0" smtClean="0"/>
                  <a:t>q</a:t>
                </a:r>
                <a:r>
                  <a:rPr lang="en-US" baseline="30000" dirty="0" smtClean="0"/>
                  <a:t>3</a:t>
                </a:r>
                <a:r>
                  <a:rPr lang="en-US" dirty="0" smtClean="0"/>
                  <a:t>q</a:t>
                </a:r>
              </a:p>
              <a:p>
                <a:r>
                  <a:rPr lang="en-US" dirty="0" smtClean="0"/>
                  <a:t> </a:t>
                </a:r>
                <a:r>
                  <a:rPr lang="en-US" dirty="0"/>
                  <a:t>If </a:t>
                </a:r>
                <a:r>
                  <a:rPr lang="en-US" dirty="0" smtClean="0"/>
                  <a:t>n=7, </a:t>
                </a:r>
                <a:r>
                  <a:rPr lang="en-US" dirty="0"/>
                  <a:t>losing team won </a:t>
                </a:r>
                <a:r>
                  <a:rPr lang="en-US" dirty="0" smtClean="0"/>
                  <a:t>3x in </a:t>
                </a:r>
                <a:r>
                  <a:rPr lang="en-US" dirty="0"/>
                  <a:t>preceding games</a:t>
                </a:r>
                <a:r>
                  <a:rPr lang="en-US" dirty="0" smtClean="0"/>
                  <a:t>: </a:t>
                </a:r>
                <a14:m>
                  <m:oMath xmlns:m="http://schemas.openxmlformats.org/officeDocument/2006/math">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b="0" i="1" smtClean="0">
                                  <a:latin typeface="Cambria Math" panose="02040503050406030204" pitchFamily="18" charset="0"/>
                                </a:rPr>
                                <m:t>6</m:t>
                              </m:r>
                            </m:e>
                          </m:mr>
                          <m:mr>
                            <m:e>
                              <m:r>
                                <a:rPr lang="en-US" i="1">
                                  <a:latin typeface="Cambria Math" panose="02040503050406030204" pitchFamily="18" charset="0"/>
                                </a:rPr>
                                <m:t>3</m:t>
                              </m:r>
                            </m:e>
                          </m:mr>
                        </m:m>
                      </m:e>
                    </m:d>
                  </m:oMath>
                </a14:m>
                <a:r>
                  <a:rPr lang="en-US" dirty="0" smtClean="0"/>
                  <a:t>p</a:t>
                </a:r>
                <a:r>
                  <a:rPr lang="en-US" baseline="30000" dirty="0" smtClean="0"/>
                  <a:t>3</a:t>
                </a:r>
                <a:r>
                  <a:rPr lang="en-US" dirty="0" smtClean="0"/>
                  <a:t>q</a:t>
                </a:r>
                <a:r>
                  <a:rPr lang="en-US" baseline="30000" dirty="0" smtClean="0"/>
                  <a:t>3</a:t>
                </a:r>
                <a:r>
                  <a:rPr lang="en-US" dirty="0" smtClean="0"/>
                  <a:t>p </a:t>
                </a:r>
                <a:r>
                  <a:rPr lang="en-US" dirty="0"/>
                  <a:t>+ </a:t>
                </a:r>
                <a14:m>
                  <m:oMath xmlns:m="http://schemas.openxmlformats.org/officeDocument/2006/math">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b="0" i="1" smtClean="0">
                                  <a:latin typeface="Cambria Math" panose="02040503050406030204" pitchFamily="18" charset="0"/>
                                </a:rPr>
                                <m:t>6</m:t>
                              </m:r>
                            </m:e>
                          </m:mr>
                          <m:mr>
                            <m:e>
                              <m:r>
                                <a:rPr lang="en-US" b="0" i="1" smtClean="0">
                                  <a:latin typeface="Cambria Math" panose="02040503050406030204" pitchFamily="18" charset="0"/>
                                </a:rPr>
                                <m:t>3</m:t>
                              </m:r>
                            </m:e>
                          </m:mr>
                        </m:m>
                      </m:e>
                    </m:d>
                  </m:oMath>
                </a14:m>
                <a:r>
                  <a:rPr lang="en-US" dirty="0" smtClean="0"/>
                  <a:t>p</a:t>
                </a:r>
                <a:r>
                  <a:rPr lang="en-US" baseline="30000" dirty="0" smtClean="0"/>
                  <a:t>3</a:t>
                </a:r>
                <a:r>
                  <a:rPr lang="en-US" dirty="0" smtClean="0"/>
                  <a:t>q</a:t>
                </a:r>
                <a:r>
                  <a:rPr lang="en-US" baseline="30000" dirty="0" smtClean="0"/>
                  <a:t>3</a:t>
                </a:r>
                <a:r>
                  <a:rPr lang="en-US" dirty="0" smtClean="0"/>
                  <a:t>q</a:t>
                </a:r>
              </a:p>
              <a:p>
                <a:pPr marL="514350" indent="-514350">
                  <a:buAutoNum type="arabicParenBoth"/>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723900" y="1325563"/>
                <a:ext cx="11036300" cy="4600575"/>
              </a:xfrm>
              <a:blipFill rotWithShape="0">
                <a:blip r:embed="rId2"/>
                <a:stretch>
                  <a:fillRect l="-1160" t="-2119"/>
                </a:stretch>
              </a:blipFill>
            </p:spPr>
            <p:txBody>
              <a:bodyPr/>
              <a:lstStyle/>
              <a:p>
                <a:r>
                  <a:rPr lang="en-US">
                    <a:noFill/>
                  </a:rPr>
                  <a:t> </a:t>
                </a:r>
              </a:p>
            </p:txBody>
          </p:sp>
        </mc:Fallback>
      </mc:AlternateContent>
    </p:spTree>
    <p:extLst>
      <p:ext uri="{BB962C8B-B14F-4D97-AF65-F5344CB8AC3E}">
        <p14:creationId xmlns:p14="http://schemas.microsoft.com/office/powerpoint/2010/main" val="3048677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0"/>
            <a:ext cx="10515600" cy="1325563"/>
          </a:xfrm>
        </p:spPr>
        <p:txBody>
          <a:bodyPr/>
          <a:lstStyle/>
          <a:p>
            <a:r>
              <a:rPr lang="en-US" dirty="0"/>
              <a:t>Chance that a 7 game series ends in n games</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723900" y="1325563"/>
                <a:ext cx="10807700" cy="4600575"/>
              </a:xfrm>
            </p:spPr>
            <p:txBody>
              <a:bodyPr>
                <a:normAutofit/>
              </a:bodyPr>
              <a:lstStyle/>
              <a:p>
                <a:pPr marL="0" indent="0">
                  <a:buNone/>
                </a:pPr>
                <a:r>
                  <a:rPr lang="en-US" dirty="0" smtClean="0"/>
                  <a:t>If p = q = ½, then </a:t>
                </a:r>
              </a:p>
              <a:p>
                <a:r>
                  <a:rPr lang="en-US" dirty="0"/>
                  <a:t>c</a:t>
                </a:r>
                <a:r>
                  <a:rPr lang="en-US" dirty="0" smtClean="0"/>
                  <a:t>hance that n is 4 is p</a:t>
                </a:r>
                <a:r>
                  <a:rPr lang="en-US" baseline="30000" dirty="0" smtClean="0"/>
                  <a:t>3</a:t>
                </a:r>
                <a:r>
                  <a:rPr lang="en-US" dirty="0" smtClean="0"/>
                  <a:t>p + q</a:t>
                </a:r>
                <a:r>
                  <a:rPr lang="en-US" baseline="30000" dirty="0" smtClean="0"/>
                  <a:t>3</a:t>
                </a:r>
                <a:r>
                  <a:rPr lang="en-US" dirty="0" smtClean="0"/>
                  <a:t>q = 1/8.</a:t>
                </a:r>
              </a:p>
              <a:p>
                <a14:m>
                  <m:oMath xmlns:m="http://schemas.openxmlformats.org/officeDocument/2006/math">
                    <m:r>
                      <m:rPr>
                        <m:nor/>
                      </m:rPr>
                      <a:rPr lang="en-US" dirty="0"/>
                      <m:t>chance</m:t>
                    </m:r>
                    <m:r>
                      <m:rPr>
                        <m:nor/>
                      </m:rPr>
                      <a:rPr lang="en-US" dirty="0"/>
                      <m:t> </m:t>
                    </m:r>
                    <m:r>
                      <m:rPr>
                        <m:nor/>
                      </m:rPr>
                      <a:rPr lang="en-US" dirty="0"/>
                      <m:t>that</m:t>
                    </m:r>
                    <m:r>
                      <m:rPr>
                        <m:nor/>
                      </m:rPr>
                      <a:rPr lang="en-US" dirty="0"/>
                      <m:t> </m:t>
                    </m:r>
                    <m:r>
                      <m:rPr>
                        <m:nor/>
                      </m:rPr>
                      <a:rPr lang="en-US" dirty="0"/>
                      <m:t>n</m:t>
                    </m:r>
                    <m:r>
                      <m:rPr>
                        <m:nor/>
                      </m:rPr>
                      <a:rPr lang="en-US" dirty="0"/>
                      <m:t> </m:t>
                    </m:r>
                    <m:r>
                      <m:rPr>
                        <m:nor/>
                      </m:rPr>
                      <a:rPr lang="en-US" dirty="0"/>
                      <m:t>is</m:t>
                    </m:r>
                    <m:r>
                      <m:rPr>
                        <m:nor/>
                      </m:rPr>
                      <a:rPr lang="en-US" dirty="0"/>
                      <m:t> 5 </m:t>
                    </m:r>
                    <m:r>
                      <m:rPr>
                        <m:nor/>
                      </m:rPr>
                      <a:rPr lang="en-US" dirty="0"/>
                      <m:t>is</m:t>
                    </m:r>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m:rPr>
                                  <m:brk m:alnAt="7"/>
                                </m:rPr>
                                <a:rPr lang="en-US" b="0" i="1" smtClean="0">
                                  <a:latin typeface="Cambria Math" panose="02040503050406030204" pitchFamily="18" charset="0"/>
                                </a:rPr>
                                <m:t>4</m:t>
                              </m:r>
                            </m:e>
                          </m:mr>
                          <m:mr>
                            <m:e>
                              <m:r>
                                <a:rPr lang="en-US" b="0" i="1" smtClean="0">
                                  <a:latin typeface="Cambria Math" panose="02040503050406030204" pitchFamily="18" charset="0"/>
                                </a:rPr>
                                <m:t>1</m:t>
                              </m:r>
                            </m:e>
                          </m:mr>
                        </m:m>
                      </m:e>
                    </m:d>
                  </m:oMath>
                </a14:m>
                <a:r>
                  <a:rPr lang="en-US" dirty="0" smtClean="0"/>
                  <a:t>p</a:t>
                </a:r>
                <a:r>
                  <a:rPr lang="en-US" baseline="30000" dirty="0" smtClean="0"/>
                  <a:t>3</a:t>
                </a:r>
                <a:r>
                  <a:rPr lang="en-US" dirty="0" smtClean="0"/>
                  <a:t>qp + </a:t>
                </a:r>
                <a14:m>
                  <m:oMath xmlns:m="http://schemas.openxmlformats.org/officeDocument/2006/math">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m:rPr>
                                  <m:brk m:alnAt="7"/>
                                </m:rPr>
                                <a:rPr lang="en-US" i="1">
                                  <a:latin typeface="Cambria Math" panose="02040503050406030204" pitchFamily="18" charset="0"/>
                                </a:rPr>
                                <m:t>4</m:t>
                              </m:r>
                            </m:e>
                          </m:mr>
                          <m:mr>
                            <m:e>
                              <m:r>
                                <a:rPr lang="en-US" b="0" i="1" smtClean="0">
                                  <a:latin typeface="Cambria Math" panose="02040503050406030204" pitchFamily="18" charset="0"/>
                                </a:rPr>
                                <m:t>1</m:t>
                              </m:r>
                            </m:e>
                          </m:mr>
                        </m:m>
                      </m:e>
                    </m:d>
                  </m:oMath>
                </a14:m>
                <a:r>
                  <a:rPr lang="en-US" dirty="0" smtClean="0"/>
                  <a:t>pq</a:t>
                </a:r>
                <a:r>
                  <a:rPr lang="en-US" baseline="30000" dirty="0" smtClean="0"/>
                  <a:t>3</a:t>
                </a:r>
                <a:r>
                  <a:rPr lang="en-US" dirty="0" smtClean="0"/>
                  <a:t>q = 1/4</a:t>
                </a:r>
              </a:p>
              <a:p>
                <a14:m>
                  <m:oMath xmlns:m="http://schemas.openxmlformats.org/officeDocument/2006/math">
                    <m:r>
                      <m:rPr>
                        <m:nor/>
                      </m:rPr>
                      <a:rPr lang="en-US" dirty="0" smtClean="0"/>
                      <m:t>chance</m:t>
                    </m:r>
                    <m:r>
                      <m:rPr>
                        <m:nor/>
                      </m:rPr>
                      <a:rPr lang="en-US" dirty="0" smtClean="0"/>
                      <m:t> </m:t>
                    </m:r>
                    <m:r>
                      <m:rPr>
                        <m:nor/>
                      </m:rPr>
                      <a:rPr lang="en-US" dirty="0" smtClean="0"/>
                      <m:t>that</m:t>
                    </m:r>
                    <m:r>
                      <m:rPr>
                        <m:nor/>
                      </m:rPr>
                      <a:rPr lang="en-US" dirty="0" smtClean="0"/>
                      <m:t> </m:t>
                    </m:r>
                    <m:r>
                      <m:rPr>
                        <m:nor/>
                      </m:rPr>
                      <a:rPr lang="en-US" dirty="0" smtClean="0"/>
                      <m:t>n</m:t>
                    </m:r>
                    <m:r>
                      <m:rPr>
                        <m:nor/>
                      </m:rPr>
                      <a:rPr lang="en-US" dirty="0" smtClean="0"/>
                      <m:t> </m:t>
                    </m:r>
                    <m:r>
                      <m:rPr>
                        <m:nor/>
                      </m:rPr>
                      <a:rPr lang="en-US" dirty="0" smtClean="0"/>
                      <m:t>is</m:t>
                    </m:r>
                    <m:r>
                      <m:rPr>
                        <m:nor/>
                      </m:rPr>
                      <a:rPr lang="en-US" dirty="0" smtClean="0"/>
                      <m:t> 6 </m:t>
                    </m:r>
                    <m:r>
                      <m:rPr>
                        <m:nor/>
                      </m:rPr>
                      <a:rPr lang="en-US" dirty="0" smtClean="0"/>
                      <m:t>is</m:t>
                    </m:r>
                  </m:oMath>
                </a14:m>
                <a:r>
                  <a:rPr lang="en-US" i="1" dirty="0" smtClean="0">
                    <a:latin typeface="Cambria Math" panose="02040503050406030204" pitchFamily="18" charset="0"/>
                  </a:rPr>
                  <a:t> </a:t>
                </a:r>
                <a14:m>
                  <m:oMath xmlns:m="http://schemas.openxmlformats.org/officeDocument/2006/math">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i="1">
                                  <a:latin typeface="Cambria Math" panose="02040503050406030204" pitchFamily="18" charset="0"/>
                                </a:rPr>
                                <m:t>5</m:t>
                              </m:r>
                            </m:e>
                          </m:mr>
                          <m:mr>
                            <m:e>
                              <m:r>
                                <a:rPr lang="en-US" b="0" i="1" smtClean="0">
                                  <a:latin typeface="Cambria Math" panose="02040503050406030204" pitchFamily="18" charset="0"/>
                                </a:rPr>
                                <m:t>2</m:t>
                              </m:r>
                            </m:e>
                          </m:mr>
                        </m:m>
                      </m:e>
                    </m:d>
                  </m:oMath>
                </a14:m>
                <a:r>
                  <a:rPr lang="en-US" dirty="0"/>
                  <a:t>p</a:t>
                </a:r>
                <a:r>
                  <a:rPr lang="en-US" baseline="30000" dirty="0"/>
                  <a:t>3</a:t>
                </a:r>
                <a:r>
                  <a:rPr lang="en-US" dirty="0"/>
                  <a:t>q</a:t>
                </a:r>
                <a:r>
                  <a:rPr lang="en-US" baseline="30000" dirty="0"/>
                  <a:t>2</a:t>
                </a:r>
                <a:r>
                  <a:rPr lang="en-US" dirty="0"/>
                  <a:t>p + </a:t>
                </a:r>
                <a14:m>
                  <m:oMath xmlns:m="http://schemas.openxmlformats.org/officeDocument/2006/math">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i="1">
                                  <a:latin typeface="Cambria Math" panose="02040503050406030204" pitchFamily="18" charset="0"/>
                                </a:rPr>
                                <m:t>5</m:t>
                              </m:r>
                            </m:e>
                          </m:mr>
                          <m:mr>
                            <m:e>
                              <m:r>
                                <a:rPr lang="en-US" i="1">
                                  <a:latin typeface="Cambria Math" panose="02040503050406030204" pitchFamily="18" charset="0"/>
                                </a:rPr>
                                <m:t>2</m:t>
                              </m:r>
                            </m:e>
                          </m:mr>
                        </m:m>
                      </m:e>
                    </m:d>
                  </m:oMath>
                </a14:m>
                <a:r>
                  <a:rPr lang="en-US" dirty="0" smtClean="0"/>
                  <a:t>p</a:t>
                </a:r>
                <a:r>
                  <a:rPr lang="en-US" baseline="30000" dirty="0" smtClean="0"/>
                  <a:t>2</a:t>
                </a:r>
                <a:r>
                  <a:rPr lang="en-US" dirty="0" smtClean="0"/>
                  <a:t>q</a:t>
                </a:r>
                <a:r>
                  <a:rPr lang="en-US" baseline="30000" dirty="0" smtClean="0"/>
                  <a:t>3</a:t>
                </a:r>
                <a:r>
                  <a:rPr lang="en-US" dirty="0" smtClean="0"/>
                  <a:t>q = 5/16</a:t>
                </a:r>
              </a:p>
              <a:p>
                <a14:m>
                  <m:oMath xmlns:m="http://schemas.openxmlformats.org/officeDocument/2006/math">
                    <m:r>
                      <m:rPr>
                        <m:nor/>
                      </m:rPr>
                      <a:rPr lang="en-US" dirty="0" smtClean="0"/>
                      <m:t>chance</m:t>
                    </m:r>
                    <m:r>
                      <m:rPr>
                        <m:nor/>
                      </m:rPr>
                      <a:rPr lang="en-US" dirty="0" smtClean="0"/>
                      <m:t> </m:t>
                    </m:r>
                    <m:r>
                      <m:rPr>
                        <m:nor/>
                      </m:rPr>
                      <a:rPr lang="en-US" dirty="0" smtClean="0"/>
                      <m:t>that</m:t>
                    </m:r>
                    <m:r>
                      <m:rPr>
                        <m:nor/>
                      </m:rPr>
                      <a:rPr lang="en-US" dirty="0" smtClean="0"/>
                      <m:t> </m:t>
                    </m:r>
                    <m:r>
                      <m:rPr>
                        <m:nor/>
                      </m:rPr>
                      <a:rPr lang="en-US" dirty="0" smtClean="0"/>
                      <m:t>n</m:t>
                    </m:r>
                    <m:r>
                      <m:rPr>
                        <m:nor/>
                      </m:rPr>
                      <a:rPr lang="en-US" dirty="0" smtClean="0"/>
                      <m:t> </m:t>
                    </m:r>
                    <m:r>
                      <m:rPr>
                        <m:nor/>
                      </m:rPr>
                      <a:rPr lang="en-US" dirty="0" smtClean="0"/>
                      <m:t>is</m:t>
                    </m:r>
                    <m:r>
                      <m:rPr>
                        <m:nor/>
                      </m:rPr>
                      <a:rPr lang="en-US" dirty="0" smtClean="0"/>
                      <m:t> 7 </m:t>
                    </m:r>
                    <m:r>
                      <m:rPr>
                        <m:nor/>
                      </m:rPr>
                      <a:rPr lang="en-US" dirty="0" smtClean="0"/>
                      <m:t>is</m:t>
                    </m:r>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i="1">
                                  <a:latin typeface="Cambria Math" panose="02040503050406030204" pitchFamily="18" charset="0"/>
                                </a:rPr>
                                <m:t>6</m:t>
                              </m:r>
                            </m:e>
                          </m:mr>
                          <m:mr>
                            <m:e>
                              <m:r>
                                <a:rPr lang="en-US" i="1">
                                  <a:latin typeface="Cambria Math" panose="02040503050406030204" pitchFamily="18" charset="0"/>
                                </a:rPr>
                                <m:t>3</m:t>
                              </m:r>
                            </m:e>
                          </m:mr>
                        </m:m>
                      </m:e>
                    </m:d>
                  </m:oMath>
                </a14:m>
                <a:r>
                  <a:rPr lang="en-US" dirty="0"/>
                  <a:t>p</a:t>
                </a:r>
                <a:r>
                  <a:rPr lang="en-US" baseline="30000" dirty="0"/>
                  <a:t>3</a:t>
                </a:r>
                <a:r>
                  <a:rPr lang="en-US" dirty="0"/>
                  <a:t>q</a:t>
                </a:r>
                <a:r>
                  <a:rPr lang="en-US" baseline="30000" dirty="0"/>
                  <a:t>3</a:t>
                </a:r>
                <a:r>
                  <a:rPr lang="en-US" dirty="0"/>
                  <a:t>p + </a:t>
                </a:r>
                <a14:m>
                  <m:oMath xmlns:m="http://schemas.openxmlformats.org/officeDocument/2006/math">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i="1">
                                  <a:latin typeface="Cambria Math" panose="02040503050406030204" pitchFamily="18" charset="0"/>
                                </a:rPr>
                                <m:t>6</m:t>
                              </m:r>
                            </m:e>
                          </m:mr>
                          <m:mr>
                            <m:e>
                              <m:r>
                                <a:rPr lang="en-US" i="1">
                                  <a:latin typeface="Cambria Math" panose="02040503050406030204" pitchFamily="18" charset="0"/>
                                </a:rPr>
                                <m:t>3</m:t>
                              </m:r>
                            </m:e>
                          </m:mr>
                        </m:m>
                      </m:e>
                    </m:d>
                  </m:oMath>
                </a14:m>
                <a:r>
                  <a:rPr lang="en-US" dirty="0" smtClean="0"/>
                  <a:t>p</a:t>
                </a:r>
                <a:r>
                  <a:rPr lang="en-US" baseline="30000" dirty="0" smtClean="0"/>
                  <a:t>3</a:t>
                </a:r>
                <a:r>
                  <a:rPr lang="en-US" dirty="0" smtClean="0"/>
                  <a:t>q</a:t>
                </a:r>
                <a:r>
                  <a:rPr lang="en-US" baseline="30000" dirty="0" smtClean="0"/>
                  <a:t>3</a:t>
                </a:r>
                <a:r>
                  <a:rPr lang="en-US" dirty="0" smtClean="0"/>
                  <a:t>q = 5/16</a:t>
                </a:r>
                <a:endParaRPr lang="en-US" dirty="0"/>
              </a:p>
              <a:p>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723900" y="1325563"/>
                <a:ext cx="10807700" cy="4600575"/>
              </a:xfrm>
              <a:blipFill rotWithShape="0">
                <a:blip r:embed="rId2"/>
                <a:stretch>
                  <a:fillRect l="-1184" t="-2119"/>
                </a:stretch>
              </a:blipFill>
            </p:spPr>
            <p:txBody>
              <a:bodyPr/>
              <a:lstStyle/>
              <a:p>
                <a:r>
                  <a:rPr lang="en-US">
                    <a:noFill/>
                  </a:rPr>
                  <a:t> </a:t>
                </a:r>
              </a:p>
            </p:txBody>
          </p:sp>
        </mc:Fallback>
      </mc:AlternateContent>
    </p:spTree>
    <p:extLst>
      <p:ext uri="{BB962C8B-B14F-4D97-AF65-F5344CB8AC3E}">
        <p14:creationId xmlns:p14="http://schemas.microsoft.com/office/powerpoint/2010/main" val="5738945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2093</TotalTime>
  <Words>1133</Words>
  <Application>Microsoft Office PowerPoint</Application>
  <PresentationFormat>Widescreen</PresentationFormat>
  <Paragraphs>69</Paragraphs>
  <Slides>14</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vt:lpstr>
      <vt:lpstr>Calibri</vt:lpstr>
      <vt:lpstr>Calibri Light</vt:lpstr>
      <vt:lpstr>Cambria Math</vt:lpstr>
      <vt:lpstr>Symbol</vt:lpstr>
      <vt:lpstr>Office Theme</vt:lpstr>
      <vt:lpstr>Worksheet</vt:lpstr>
      <vt:lpstr>MAT 2572 Probability w/Statistics, Halleck</vt:lpstr>
      <vt:lpstr>Random variable</vt:lpstr>
      <vt:lpstr>Example of discrete RV w/  sample space</vt:lpstr>
      <vt:lpstr>Bernoulli experiment</vt:lpstr>
      <vt:lpstr>Binomial distribution</vt:lpstr>
      <vt:lpstr>Individual sequences (not an RV) vs. chance of a sequence with a specified number of heads (an RV):</vt:lpstr>
      <vt:lpstr>Chance that a 7 game series ends in n games</vt:lpstr>
      <vt:lpstr>Chance that a 7 game series ends in n games</vt:lpstr>
      <vt:lpstr>Chance that a 7 game series ends in n games</vt:lpstr>
      <vt:lpstr>Example 3.2.4</vt:lpstr>
      <vt:lpstr>Example 3.2.4 cont.</vt:lpstr>
      <vt:lpstr>Hypergeometric Distribution</vt:lpstr>
      <vt:lpstr>Example 3.2.6</vt:lpstr>
      <vt:lpstr>Example 3.2.8</vt:lpstr>
    </vt:vector>
  </TitlesOfParts>
  <Company>Next Step Program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 2572 Probability w/Statistics, Halleck</dc:title>
  <dc:creator>Next Step</dc:creator>
  <cp:lastModifiedBy>Ezra Halleck</cp:lastModifiedBy>
  <cp:revision>121</cp:revision>
  <dcterms:created xsi:type="dcterms:W3CDTF">2016-02-07T14:58:38Z</dcterms:created>
  <dcterms:modified xsi:type="dcterms:W3CDTF">2016-02-24T20:45:17Z</dcterms:modified>
</cp:coreProperties>
</file>