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3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9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2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0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5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8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4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4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36F16-E789-44A7-8F64-5EB4E667218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lorlines.com/articles/bernie-sanders-and-hillary-clinton-beef-staff-diversit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 2572 Probability w/Statistics, Halleck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Day 4 slides:</a:t>
            </a:r>
          </a:p>
          <a:p>
            <a:r>
              <a:rPr lang="en-US" dirty="0" smtClean="0"/>
              <a:t>2.4 Conditional Probability part II (Bayes </a:t>
            </a:r>
            <a:r>
              <a:rPr lang="en-US" dirty="0" err="1" smtClean="0"/>
              <a:t>thm</a:t>
            </a:r>
            <a:r>
              <a:rPr lang="en-US" dirty="0" smtClean="0"/>
              <a:t>) </a:t>
            </a:r>
          </a:p>
          <a:p>
            <a:r>
              <a:rPr lang="en-US" dirty="0" smtClean="0"/>
              <a:t>&amp;</a:t>
            </a:r>
          </a:p>
          <a:p>
            <a:r>
              <a:rPr lang="en-US" dirty="0" smtClean="0"/>
              <a:t>2.5 Independence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5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9" y="365125"/>
            <a:ext cx="11223171" cy="1325563"/>
          </a:xfrm>
        </p:spPr>
        <p:txBody>
          <a:bodyPr/>
          <a:lstStyle/>
          <a:p>
            <a:r>
              <a:rPr lang="en-US" dirty="0" smtClean="0"/>
              <a:t>Either </a:t>
            </a:r>
            <a:r>
              <a:rPr lang="en-US" dirty="0" smtClean="0"/>
              <a:t>all </a:t>
            </a:r>
            <a:r>
              <a:rPr lang="en-US" dirty="0" smtClean="0"/>
              <a:t>pairs </a:t>
            </a:r>
            <a:r>
              <a:rPr lang="en-US" dirty="0" smtClean="0"/>
              <a:t>are independent or none </a:t>
            </a:r>
            <a:r>
              <a:rPr lang="en-US" dirty="0" smtClean="0"/>
              <a:t>are*: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843" y="1825624"/>
            <a:ext cx="11119757" cy="485276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and 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</a:t>
            </a:r>
            <a:r>
              <a:rPr lang="en-US" baseline="30000" dirty="0" smtClean="0"/>
              <a:t>C</a:t>
            </a:r>
            <a:r>
              <a:rPr lang="en-US" dirty="0" smtClean="0"/>
              <a:t> and 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and B</a:t>
            </a:r>
            <a:r>
              <a:rPr lang="en-US" baseline="30000" dirty="0" smtClean="0"/>
              <a:t>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</a:t>
            </a:r>
            <a:r>
              <a:rPr lang="en-US" baseline="30000" dirty="0" smtClean="0"/>
              <a:t>C</a:t>
            </a:r>
            <a:r>
              <a:rPr lang="en-US" dirty="0" smtClean="0"/>
              <a:t> and B</a:t>
            </a:r>
            <a:r>
              <a:rPr lang="en-US" baseline="30000" dirty="0" smtClean="0"/>
              <a:t>C</a:t>
            </a:r>
          </a:p>
          <a:p>
            <a:pPr marL="0" indent="0">
              <a:buNone/>
            </a:pPr>
            <a:r>
              <a:rPr lang="en-US" dirty="0" smtClean="0"/>
              <a:t>Proof of 1 </a:t>
            </a: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dirty="0" smtClean="0"/>
              <a:t>4 is in book.</a:t>
            </a:r>
          </a:p>
          <a:p>
            <a:pPr marL="0" indent="0">
              <a:buNone/>
            </a:pPr>
            <a:r>
              <a:rPr lang="en-US" dirty="0" smtClean="0"/>
              <a:t>For 1 </a:t>
            </a:r>
            <a:r>
              <a:rPr lang="en-US" dirty="0" smtClean="0">
                <a:sym typeface="Symbol" panose="05050102010706020507" pitchFamily="18" charset="2"/>
              </a:rPr>
              <a:t> 2</a:t>
            </a:r>
            <a:r>
              <a:rPr lang="en-US" dirty="0" smtClean="0"/>
              <a:t>, note that P(A</a:t>
            </a:r>
            <a:r>
              <a:rPr lang="en-US" baseline="30000" dirty="0" smtClean="0"/>
              <a:t>C</a:t>
            </a:r>
            <a:r>
              <a:rPr lang="en-US" dirty="0" smtClean="0"/>
              <a:t>)=1-P(A), also that </a:t>
            </a:r>
            <a:r>
              <a:rPr lang="en-US" dirty="0" smtClean="0">
                <a:sym typeface="Symbol" panose="05050102010706020507" pitchFamily="18" charset="2"/>
              </a:rPr>
              <a:t>P(A</a:t>
            </a:r>
            <a:r>
              <a:rPr lang="en-US" baseline="30000" dirty="0" smtClean="0">
                <a:sym typeface="Symbol" panose="05050102010706020507" pitchFamily="18" charset="2"/>
              </a:rPr>
              <a:t>C</a:t>
            </a:r>
            <a:r>
              <a:rPr lang="en-US" dirty="0" smtClean="0">
                <a:sym typeface="Symbol" panose="05050102010706020507" pitchFamily="18" charset="2"/>
              </a:rPr>
              <a:t>|B)=1-P(A|B). Hence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P(A</a:t>
            </a:r>
            <a:r>
              <a:rPr lang="en-US" baseline="30000" dirty="0" smtClean="0"/>
              <a:t>C</a:t>
            </a:r>
            <a:r>
              <a:rPr lang="en-US" dirty="0" smtClean="0">
                <a:sym typeface="Symbol" panose="05050102010706020507" pitchFamily="18" charset="2"/>
              </a:rPr>
              <a:t>B)=P(A</a:t>
            </a:r>
            <a:r>
              <a:rPr lang="en-US" baseline="30000" dirty="0" smtClean="0">
                <a:sym typeface="Symbol" panose="05050102010706020507" pitchFamily="18" charset="2"/>
              </a:rPr>
              <a:t>C</a:t>
            </a:r>
            <a:r>
              <a:rPr lang="en-US" dirty="0" smtClean="0">
                <a:sym typeface="Symbol" panose="05050102010706020507" pitchFamily="18" charset="2"/>
              </a:rPr>
              <a:t>|B)P(B)=(1-P(A|B))P(B)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              =P(B)-P(A</a:t>
            </a:r>
            <a:r>
              <a:rPr lang="en-US" dirty="0">
                <a:sym typeface="Symbol" panose="05050102010706020507" pitchFamily="18" charset="2"/>
              </a:rPr>
              <a:t>B</a:t>
            </a:r>
            <a:r>
              <a:rPr lang="en-US" dirty="0" smtClean="0">
                <a:sym typeface="Symbol" panose="05050102010706020507" pitchFamily="18" charset="2"/>
              </a:rPr>
              <a:t>)= (1-P(A))</a:t>
            </a:r>
            <a:r>
              <a:rPr lang="en-US" dirty="0">
                <a:sym typeface="Symbol" panose="05050102010706020507" pitchFamily="18" charset="2"/>
              </a:rPr>
              <a:t> P(B</a:t>
            </a:r>
            <a:r>
              <a:rPr lang="en-US" dirty="0" smtClean="0">
                <a:sym typeface="Symbol" panose="05050102010706020507" pitchFamily="18" charset="2"/>
              </a:rPr>
              <a:t>)=P(</a:t>
            </a:r>
            <a:r>
              <a:rPr lang="en-US" dirty="0">
                <a:sym typeface="Symbol" panose="05050102010706020507" pitchFamily="18" charset="2"/>
              </a:rPr>
              <a:t>A</a:t>
            </a:r>
            <a:r>
              <a:rPr lang="en-US" baseline="30000" dirty="0">
                <a:sym typeface="Symbol" panose="05050102010706020507" pitchFamily="18" charset="2"/>
              </a:rPr>
              <a:t>C</a:t>
            </a:r>
            <a:r>
              <a:rPr lang="en-US" dirty="0" smtClean="0">
                <a:sym typeface="Symbol" panose="05050102010706020507" pitchFamily="18" charset="2"/>
              </a:rPr>
              <a:t>)P(B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*</a:t>
            </a:r>
            <a:r>
              <a:rPr lang="en-US" dirty="0"/>
              <a:t> </a:t>
            </a:r>
            <a:r>
              <a:rPr lang="en-US" sz="2400" dirty="0" smtClean="0"/>
              <a:t>This is a generalization </a:t>
            </a:r>
            <a:r>
              <a:rPr lang="en-US" sz="2400" dirty="0"/>
              <a:t>of Example </a:t>
            </a:r>
            <a:r>
              <a:rPr lang="en-US" sz="2400" dirty="0" smtClean="0"/>
              <a:t>2.5.2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10623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87743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Using Independence to find missing value*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his campaign staff in the “South” (not really), Sanders has the following breakdown: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the makeup of Sanders’ staff was independent of gender and race, then how many female African-Americans would he have?</a:t>
            </a:r>
          </a:p>
          <a:p>
            <a:r>
              <a:rPr lang="en-US" dirty="0" smtClean="0"/>
              <a:t>This can not be solved directly, instead we let the unknown be x</a:t>
            </a:r>
          </a:p>
          <a:p>
            <a:pPr marL="0" indent="0">
              <a:buNone/>
            </a:pPr>
            <a:r>
              <a:rPr lang="en-US" dirty="0" smtClean="0"/>
              <a:t>*Essentially same content as example 2.5.3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881" y="2274983"/>
            <a:ext cx="3752715" cy="138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867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to example 2.5.3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512985"/>
              </p:ext>
            </p:extLst>
          </p:nvPr>
        </p:nvGraphicFramePr>
        <p:xfrm>
          <a:off x="7262587" y="365125"/>
          <a:ext cx="4091213" cy="1575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00"/>
                <a:gridCol w="991507"/>
                <a:gridCol w="1022803"/>
                <a:gridCol w="1022803"/>
              </a:tblGrid>
              <a:tr h="3937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3757"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</a:tr>
              <a:tr h="393757"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40+x</a:t>
                      </a:r>
                      <a:endParaRPr lang="en-US" dirty="0"/>
                    </a:p>
                  </a:txBody>
                  <a:tcPr/>
                </a:tc>
              </a:tr>
              <a:tr h="3937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30+x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120+x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557784"/>
              </p:ext>
            </p:extLst>
          </p:nvPr>
        </p:nvGraphicFramePr>
        <p:xfrm>
          <a:off x="620487" y="2085263"/>
          <a:ext cx="6368143" cy="1575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366"/>
                <a:gridCol w="1337819"/>
                <a:gridCol w="1714500"/>
                <a:gridCol w="1861458"/>
              </a:tblGrid>
              <a:tr h="3937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3757"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50/(120+x)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30</a:t>
                      </a:r>
                      <a:r>
                        <a:rPr lang="en-US" dirty="0" smtClean="0"/>
                        <a:t>/(120+x)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</a:t>
                      </a:r>
                      <a:r>
                        <a:rPr lang="en-US" dirty="0" smtClean="0"/>
                        <a:t>/(120+x)</a:t>
                      </a:r>
                    </a:p>
                  </a:txBody>
                  <a:tcPr/>
                </a:tc>
              </a:tr>
              <a:tr h="393757"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40</a:t>
                      </a:r>
                      <a:r>
                        <a:rPr lang="en-US" dirty="0" smtClean="0"/>
                        <a:t>/(120+x)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x</a:t>
                      </a:r>
                      <a:r>
                        <a:rPr lang="en-US" dirty="0" smtClean="0"/>
                        <a:t>/(120+x)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(40+x)</a:t>
                      </a:r>
                      <a:r>
                        <a:rPr lang="en-US" dirty="0" smtClean="0"/>
                        <a:t> /(120+x)</a:t>
                      </a:r>
                    </a:p>
                  </a:txBody>
                  <a:tcPr/>
                </a:tc>
              </a:tr>
              <a:tr h="3937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90/</a:t>
                      </a:r>
                      <a:r>
                        <a:rPr lang="en-US" dirty="0" smtClean="0"/>
                        <a:t>/(120+x)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(30+x)</a:t>
                      </a:r>
                      <a:r>
                        <a:rPr lang="en-US" dirty="0" smtClean="0"/>
                        <a:t> /(120+x)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20486" y="3877407"/>
            <a:ext cx="102706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conclude, if gender and race were independent, then there would 24 African-American women on </a:t>
            </a:r>
            <a:r>
              <a:rPr lang="en-US" sz="2400" dirty="0" err="1" smtClean="0"/>
              <a:t>Berni’s</a:t>
            </a:r>
            <a:r>
              <a:rPr lang="en-US" sz="2400" dirty="0" smtClean="0"/>
              <a:t> staff</a:t>
            </a:r>
          </a:p>
          <a:p>
            <a:endParaRPr lang="en-US" sz="2000" dirty="0" smtClean="0"/>
          </a:p>
          <a:p>
            <a:r>
              <a:rPr lang="en-US" sz="2000" dirty="0" smtClean="0"/>
              <a:t>Note: in October, over 30% of both Hillary’s and </a:t>
            </a:r>
            <a:r>
              <a:rPr lang="en-US" sz="2000" dirty="0" err="1" smtClean="0"/>
              <a:t>Berni’s</a:t>
            </a:r>
            <a:r>
              <a:rPr lang="en-US" sz="2000" dirty="0" smtClean="0"/>
              <a:t> staff were people of color. Sanders had just 10% in the summer. See </a:t>
            </a:r>
            <a:r>
              <a:rPr lang="en-US" sz="2000" dirty="0" smtClean="0">
                <a:hlinkClick r:id="rId2"/>
              </a:rPr>
              <a:t>link </a:t>
            </a:r>
            <a:r>
              <a:rPr lang="en-US" sz="2000" dirty="0" smtClean="0"/>
              <a:t>for more info.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049486" y="1395258"/>
            <a:ext cx="2939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Original table-&gt;</a:t>
            </a:r>
          </a:p>
          <a:p>
            <a:r>
              <a:rPr lang="en-US" dirty="0">
                <a:sym typeface="Symbol" panose="05050102010706020507" pitchFamily="18" charset="2"/>
              </a:rPr>
              <a:t> </a:t>
            </a:r>
            <a:r>
              <a:rPr lang="en-US" dirty="0" smtClean="0"/>
              <a:t>Conversion to probabilities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62587" y="2183883"/>
            <a:ext cx="473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(40+x) /(120+x)*(30+x) /(120+x)=x/(120+x)</a:t>
            </a:r>
          </a:p>
          <a:p>
            <a:r>
              <a:rPr lang="en-US" sz="2000" dirty="0"/>
              <a:t>Clearing the denominators</a:t>
            </a:r>
          </a:p>
          <a:p>
            <a:r>
              <a:rPr lang="en-US" sz="2000" dirty="0"/>
              <a:t>(40+x)(30+x) =x(120+x)</a:t>
            </a:r>
          </a:p>
          <a:p>
            <a:r>
              <a:rPr lang="en-US" sz="2000" dirty="0"/>
              <a:t>1200+70x=120x or 1200=50x, so x=24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0486" y="5694041"/>
            <a:ext cx="113810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Note:  we could have worked directly with the frequency table.  </a:t>
            </a:r>
          </a:p>
          <a:p>
            <a:r>
              <a:rPr lang="en-US" sz="2000" dirty="0" smtClean="0"/>
              <a:t>For independence a value in interior of table must equal product of the respective </a:t>
            </a:r>
            <a:r>
              <a:rPr lang="en-US" sz="2000" dirty="0" err="1" smtClean="0"/>
              <a:t>marginals</a:t>
            </a:r>
            <a:r>
              <a:rPr lang="en-US" sz="2000" dirty="0"/>
              <a:t> </a:t>
            </a:r>
            <a:r>
              <a:rPr lang="en-US" sz="2000" dirty="0" smtClean="0"/>
              <a:t>/ grand total,</a:t>
            </a:r>
          </a:p>
          <a:p>
            <a:r>
              <a:rPr lang="en-US" sz="2000" dirty="0" smtClean="0"/>
              <a:t>i.e., x= (40+x</a:t>
            </a:r>
            <a:r>
              <a:rPr lang="en-US" sz="2000" dirty="0"/>
              <a:t>)(30+x</a:t>
            </a:r>
            <a:r>
              <a:rPr lang="en-US" sz="2000" dirty="0" smtClean="0"/>
              <a:t>)/(</a:t>
            </a:r>
            <a:r>
              <a:rPr lang="en-US" sz="2000" dirty="0"/>
              <a:t>120+x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0672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2.5.5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67357" cy="459150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Myra and Carlos are summer interns working as proofreaders for a local </a:t>
            </a:r>
            <a:r>
              <a:rPr lang="en-US" dirty="0" smtClean="0"/>
              <a:t>newspaper. Based </a:t>
            </a:r>
            <a:r>
              <a:rPr lang="en-US" dirty="0"/>
              <a:t>on aptitude tests, Myra has a 50% chance of spotting a hyphenation </a:t>
            </a:r>
            <a:r>
              <a:rPr lang="en-US" dirty="0" smtClean="0"/>
              <a:t>error, while </a:t>
            </a:r>
            <a:r>
              <a:rPr lang="en-US" dirty="0"/>
              <a:t>Carlos picks up on that same kind of mistake 80% of the time. Suppose </a:t>
            </a:r>
            <a:r>
              <a:rPr lang="en-US" dirty="0" smtClean="0"/>
              <a:t>the copy </a:t>
            </a:r>
            <a:r>
              <a:rPr lang="en-US" dirty="0"/>
              <a:t>they are proofing contains a hyphenation error</a:t>
            </a:r>
            <a:r>
              <a:rPr lang="en-US" dirty="0" smtClean="0"/>
              <a:t>. What </a:t>
            </a:r>
            <a:r>
              <a:rPr lang="en-US" dirty="0"/>
              <a:t>is the probability it </a:t>
            </a:r>
            <a:r>
              <a:rPr lang="en-US" dirty="0" smtClean="0"/>
              <a:t>goes undetected?</a:t>
            </a:r>
          </a:p>
          <a:p>
            <a:pPr marL="0" indent="0">
              <a:buNone/>
            </a:pPr>
            <a:r>
              <a:rPr lang="en-US" dirty="0" smtClean="0"/>
              <a:t>Solution: there is a lengthy </a:t>
            </a:r>
            <a:r>
              <a:rPr lang="en-US" dirty="0" err="1" smtClean="0"/>
              <a:t>sol’n</a:t>
            </a:r>
            <a:r>
              <a:rPr lang="en-US" dirty="0" smtClean="0"/>
              <a:t> in text. However, recall that if 2 events are independent, then so are their complements, so instead focus on the chance that either misses it, which will be 50% for Myra (100-50) and 20% for Carlos (100-80). </a:t>
            </a:r>
            <a:r>
              <a:rPr lang="en-US" dirty="0"/>
              <a:t>T</a:t>
            </a:r>
            <a:r>
              <a:rPr lang="en-US" dirty="0" smtClean="0"/>
              <a:t>he chance both miss the error will be the product of these 2 percentages: 50%*20% = 10%.</a:t>
            </a:r>
          </a:p>
        </p:txBody>
      </p:sp>
    </p:spTree>
    <p:extLst>
      <p:ext uri="{BB962C8B-B14F-4D97-AF65-F5344CB8AC3E}">
        <p14:creationId xmlns:p14="http://schemas.microsoft.com/office/powerpoint/2010/main" val="3370247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Example 2.5.6 (</a:t>
            </a:r>
            <a:r>
              <a:rPr lang="en-US" i="1" dirty="0"/>
              <a:t>random Mendelian </a:t>
            </a:r>
            <a:r>
              <a:rPr lang="en-US" i="1" dirty="0" smtClean="0"/>
              <a:t>mating)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934700" cy="5385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ne gene </a:t>
            </a:r>
            <a:r>
              <a:rPr lang="en-US" dirty="0"/>
              <a:t>associated with </a:t>
            </a:r>
            <a:r>
              <a:rPr lang="en-US" dirty="0" smtClean="0"/>
              <a:t>carbohydrate metabolism </a:t>
            </a:r>
            <a:r>
              <a:rPr lang="en-US" dirty="0"/>
              <a:t>exhibits two alleles—a dominant W and a recessive w. If the </a:t>
            </a:r>
            <a:r>
              <a:rPr lang="en-US" dirty="0" smtClean="0"/>
              <a:t>probabilities of the WW</a:t>
            </a:r>
            <a:r>
              <a:rPr lang="en-US" dirty="0"/>
              <a:t>, </a:t>
            </a:r>
            <a:r>
              <a:rPr lang="en-US" dirty="0" err="1" smtClean="0"/>
              <a:t>Ww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ww</a:t>
            </a:r>
            <a:r>
              <a:rPr lang="en-US" dirty="0"/>
              <a:t> genotypes in the present generation are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dirty="0"/>
              <a:t>, and </a:t>
            </a:r>
            <a:r>
              <a:rPr lang="en-US" i="1" dirty="0" smtClean="0"/>
              <a:t>r</a:t>
            </a:r>
            <a:r>
              <a:rPr lang="en-US" dirty="0" smtClean="0"/>
              <a:t>, respectively</a:t>
            </a:r>
            <a:r>
              <a:rPr lang="en-US" dirty="0"/>
              <a:t>, </a:t>
            </a:r>
            <a:r>
              <a:rPr lang="en-US" dirty="0" smtClean="0"/>
              <a:t>what is chance </a:t>
            </a:r>
            <a:r>
              <a:rPr lang="en-US" dirty="0"/>
              <a:t>that an individual </a:t>
            </a:r>
            <a:r>
              <a:rPr lang="en-US" dirty="0" smtClean="0"/>
              <a:t>in the </a:t>
            </a:r>
            <a:r>
              <a:rPr lang="en-US" i="1" dirty="0"/>
              <a:t>next </a:t>
            </a:r>
            <a:r>
              <a:rPr lang="en-US" dirty="0"/>
              <a:t>generation will </a:t>
            </a:r>
            <a:r>
              <a:rPr lang="en-US" dirty="0" smtClean="0"/>
              <a:t>be </a:t>
            </a:r>
            <a:r>
              <a:rPr lang="en-US" dirty="0" err="1"/>
              <a:t>ww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Note: p=1-(</a:t>
            </a:r>
            <a:r>
              <a:rPr lang="en-US" dirty="0" err="1" smtClean="0"/>
              <a:t>q+r</a:t>
            </a:r>
            <a:r>
              <a:rPr lang="en-US" dirty="0" smtClean="0"/>
              <a:t>) will not be used.</a:t>
            </a:r>
          </a:p>
          <a:p>
            <a:pPr marL="0" indent="0">
              <a:buNone/>
            </a:pPr>
            <a:r>
              <a:rPr lang="en-US" dirty="0" smtClean="0"/>
              <a:t>Here are only 3 cases that can lead to a </a:t>
            </a:r>
            <a:r>
              <a:rPr lang="en-US" dirty="0" err="1" smtClean="0"/>
              <a:t>ww</a:t>
            </a:r>
            <a:r>
              <a:rPr lang="en-US" dirty="0" smtClean="0"/>
              <a:t>:</a:t>
            </a:r>
          </a:p>
          <a:p>
            <a:r>
              <a:rPr lang="en-US" dirty="0" smtClean="0"/>
              <a:t>For </a:t>
            </a:r>
            <a:r>
              <a:rPr lang="en-US" dirty="0"/>
              <a:t>2 </a:t>
            </a:r>
            <a:r>
              <a:rPr lang="en-US" dirty="0" err="1"/>
              <a:t>Ww</a:t>
            </a:r>
            <a:r>
              <a:rPr lang="en-US" dirty="0"/>
              <a:t> parents, there is 25% chance of </a:t>
            </a:r>
            <a:r>
              <a:rPr lang="en-US" dirty="0" err="1"/>
              <a:t>ww</a:t>
            </a:r>
            <a:r>
              <a:rPr lang="en-US" dirty="0"/>
              <a:t> </a:t>
            </a:r>
            <a:r>
              <a:rPr lang="en-US" dirty="0" smtClean="0"/>
              <a:t>offspring.</a:t>
            </a:r>
          </a:p>
          <a:p>
            <a:r>
              <a:rPr lang="en-US" dirty="0" smtClean="0"/>
              <a:t>There are 2 ways to have </a:t>
            </a:r>
            <a:r>
              <a:rPr lang="en-US" dirty="0" err="1" smtClean="0"/>
              <a:t>Ww</a:t>
            </a:r>
            <a:r>
              <a:rPr lang="en-US" dirty="0" smtClean="0"/>
              <a:t> and </a:t>
            </a:r>
            <a:r>
              <a:rPr lang="en-US" dirty="0" err="1" smtClean="0"/>
              <a:t>ww</a:t>
            </a:r>
            <a:r>
              <a:rPr lang="en-US" dirty="0" smtClean="0"/>
              <a:t> parents (dad/mom or mom/dad). However each time, there is only a 50-50 chance of </a:t>
            </a:r>
            <a:r>
              <a:rPr lang="en-US" dirty="0" err="1" smtClean="0"/>
              <a:t>ww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Finally, 2 </a:t>
            </a:r>
            <a:r>
              <a:rPr lang="en-US" dirty="0" err="1" smtClean="0"/>
              <a:t>ww</a:t>
            </a:r>
            <a:r>
              <a:rPr lang="en-US" dirty="0" smtClean="0"/>
              <a:t> parents will have 100% chance of </a:t>
            </a:r>
            <a:r>
              <a:rPr lang="en-US" dirty="0" err="1" smtClean="0"/>
              <a:t>ww</a:t>
            </a:r>
            <a:r>
              <a:rPr lang="en-US" dirty="0" smtClean="0"/>
              <a:t> offspring. </a:t>
            </a:r>
          </a:p>
          <a:p>
            <a:pPr marL="0" indent="0">
              <a:buNone/>
            </a:pPr>
            <a:r>
              <a:rPr lang="en-US" dirty="0" smtClean="0"/>
              <a:t>So we have .25q</a:t>
            </a:r>
            <a:r>
              <a:rPr lang="en-US" baseline="30000" dirty="0" smtClean="0"/>
              <a:t>2</a:t>
            </a:r>
            <a:r>
              <a:rPr lang="en-US" dirty="0" smtClean="0"/>
              <a:t>+</a:t>
            </a:r>
            <a:r>
              <a:rPr lang="en-US" dirty="0"/>
              <a:t> </a:t>
            </a:r>
            <a:r>
              <a:rPr lang="en-US" dirty="0" err="1"/>
              <a:t>qr</a:t>
            </a:r>
            <a:r>
              <a:rPr lang="en-US" dirty="0"/>
              <a:t> </a:t>
            </a:r>
            <a:r>
              <a:rPr lang="en-US" dirty="0" smtClean="0"/>
              <a:t>+ r</a:t>
            </a:r>
            <a:r>
              <a:rPr lang="en-US" baseline="30000" dirty="0" smtClean="0"/>
              <a:t>2</a:t>
            </a:r>
            <a:r>
              <a:rPr lang="en-US" dirty="0" smtClean="0"/>
              <a:t> = (q/2+r)</a:t>
            </a:r>
            <a:r>
              <a:rPr lang="en-US" baseline="30000" dirty="0" smtClean="0"/>
              <a:t>2</a:t>
            </a:r>
            <a:r>
              <a:rPr lang="en-US" dirty="0" smtClean="0"/>
              <a:t> chance of </a:t>
            </a:r>
            <a:r>
              <a:rPr lang="en-US" dirty="0" err="1" smtClean="0"/>
              <a:t>ww</a:t>
            </a:r>
            <a:r>
              <a:rPr lang="en-US" dirty="0" smtClean="0"/>
              <a:t> offspring.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999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2.5.7: blood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9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Emma and Josh have just gotten engaged. What is the probability that they </a:t>
            </a:r>
            <a:r>
              <a:rPr lang="en-US" dirty="0" smtClean="0"/>
              <a:t>have different </a:t>
            </a:r>
            <a:r>
              <a:rPr lang="en-US" dirty="0"/>
              <a:t>blood </a:t>
            </a:r>
            <a:r>
              <a:rPr lang="en-US" dirty="0" smtClean="0"/>
              <a:t>types (ignoring RH factor)?</a:t>
            </a:r>
          </a:p>
          <a:p>
            <a:pPr marL="0" indent="0">
              <a:buNone/>
            </a:pPr>
            <a:r>
              <a:rPr lang="en-US" dirty="0" smtClean="0"/>
              <a:t> This is a simple table problem. Since there is independence, the probabilities for each pair are just the product of each of the </a:t>
            </a:r>
            <a:r>
              <a:rPr lang="en-US" dirty="0" err="1" smtClean="0"/>
              <a:t>marginals</a:t>
            </a:r>
            <a:r>
              <a:rPr lang="en-US" dirty="0" smtClean="0"/>
              <a:t>. However, we don’t need the whole 4 X 4 table. Fastest approach is to get the complement, which is the chance that they have the </a:t>
            </a:r>
            <a:r>
              <a:rPr lang="en-US" b="1" dirty="0" smtClean="0"/>
              <a:t>same</a:t>
            </a:r>
            <a:r>
              <a:rPr lang="en-US" dirty="0" smtClean="0"/>
              <a:t> types, namely the diagonals, and then subtract from one:</a:t>
            </a:r>
          </a:p>
          <a:p>
            <a:pPr marL="0" indent="0">
              <a:buNone/>
            </a:pPr>
            <a:r>
              <a:rPr lang="en-US" dirty="0" smtClean="0"/>
              <a:t>1-(.4</a:t>
            </a:r>
            <a:r>
              <a:rPr lang="en-US" baseline="30000" dirty="0" smtClean="0"/>
              <a:t>2</a:t>
            </a:r>
            <a:r>
              <a:rPr lang="en-US" dirty="0" smtClean="0"/>
              <a:t>+.1</a:t>
            </a:r>
            <a:r>
              <a:rPr lang="en-US" baseline="30000" dirty="0" smtClean="0"/>
              <a:t>2</a:t>
            </a:r>
            <a:r>
              <a:rPr lang="en-US" dirty="0" smtClean="0"/>
              <a:t>+.05</a:t>
            </a:r>
            <a:r>
              <a:rPr lang="en-US" baseline="30000" dirty="0" smtClean="0"/>
              <a:t>2</a:t>
            </a:r>
            <a:r>
              <a:rPr lang="en-US" dirty="0" smtClean="0"/>
              <a:t>+.45</a:t>
            </a:r>
            <a:r>
              <a:rPr lang="en-US" baseline="30000" dirty="0" smtClean="0"/>
              <a:t>2</a:t>
            </a:r>
            <a:r>
              <a:rPr lang="en-US" dirty="0" smtClean="0"/>
              <a:t>) = .625 = 5/8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7565" y="72593"/>
            <a:ext cx="2896235" cy="175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87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Bayes </a:t>
            </a:r>
            <a:r>
              <a:rPr lang="en-US" dirty="0" err="1" smtClean="0"/>
              <a:t>Thm</a:t>
            </a:r>
            <a:r>
              <a:rPr lang="en-US" dirty="0" smtClean="0"/>
              <a:t> (2.4.2)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124223"/>
          </a:xfrm>
        </p:spPr>
        <p:txBody>
          <a:bodyPr>
            <a:normAutofit/>
          </a:bodyPr>
          <a:lstStyle/>
          <a:p>
            <a:r>
              <a:rPr lang="en-US" dirty="0" smtClean="0"/>
              <a:t>Don’t get </a:t>
            </a:r>
            <a:r>
              <a:rPr lang="en-US" dirty="0" err="1" smtClean="0"/>
              <a:t>thm</a:t>
            </a:r>
            <a:r>
              <a:rPr lang="en-US" dirty="0" smtClean="0"/>
              <a:t> confused with the schism </a:t>
            </a:r>
            <a:r>
              <a:rPr lang="en-US" dirty="0"/>
              <a:t>within the field of Statistics</a:t>
            </a:r>
            <a:r>
              <a:rPr lang="en-US" dirty="0" smtClean="0"/>
              <a:t>. (Bayesians vs. Frequentists) </a:t>
            </a:r>
          </a:p>
          <a:p>
            <a:r>
              <a:rPr lang="en-US" dirty="0" err="1" smtClean="0"/>
              <a:t>Thm</a:t>
            </a:r>
            <a:r>
              <a:rPr lang="en-US" dirty="0" smtClean="0"/>
              <a:t> is just a combination of 2 of our previous results.</a:t>
            </a:r>
            <a:r>
              <a:rPr lang="en-US" dirty="0"/>
              <a:t> </a:t>
            </a:r>
            <a:r>
              <a:rPr lang="en-US" dirty="0" smtClean="0"/>
              <a:t>Recall: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thm</a:t>
            </a:r>
            <a:r>
              <a:rPr lang="en-US" dirty="0" smtClean="0"/>
              <a:t>/</a:t>
            </a:r>
            <a:r>
              <a:rPr lang="en-US" dirty="0" err="1" smtClean="0"/>
              <a:t>def</a:t>
            </a:r>
            <a:r>
              <a:rPr lang="en-US" dirty="0" smtClean="0"/>
              <a:t> of cond. </a:t>
            </a:r>
            <a:r>
              <a:rPr lang="en-US" dirty="0" err="1" smtClean="0"/>
              <a:t>prob</a:t>
            </a:r>
            <a:r>
              <a:rPr lang="en-US" dirty="0" smtClean="0"/>
              <a:t>: </a:t>
            </a:r>
            <a:r>
              <a:rPr lang="en-US" dirty="0"/>
              <a:t>P(A | B) = P(A </a:t>
            </a:r>
            <a:r>
              <a:rPr lang="en-US" dirty="0">
                <a:sym typeface="Symbol" panose="05050102010706020507" pitchFamily="18" charset="2"/>
              </a:rPr>
              <a:t> B) / </a:t>
            </a:r>
            <a:r>
              <a:rPr lang="en-US" dirty="0" smtClean="0">
                <a:sym typeface="Symbol" panose="05050102010706020507" pitchFamily="18" charset="2"/>
              </a:rPr>
              <a:t>P(B).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    R</a:t>
            </a:r>
            <a:r>
              <a:rPr lang="en-US" dirty="0" smtClean="0"/>
              <a:t>eplace</a:t>
            </a:r>
            <a:r>
              <a:rPr lang="en-US" i="1" dirty="0" smtClean="0"/>
              <a:t> A </a:t>
            </a:r>
            <a:r>
              <a:rPr lang="en-US" dirty="0" smtClean="0"/>
              <a:t>with</a:t>
            </a:r>
            <a:r>
              <a:rPr lang="en-US" i="1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</a:t>
            </a:r>
            <a:r>
              <a:rPr lang="en-US" dirty="0" smtClean="0"/>
              <a:t>to get P(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 </a:t>
            </a:r>
            <a:r>
              <a:rPr lang="en-US" dirty="0"/>
              <a:t>| B) = </a:t>
            </a:r>
            <a:r>
              <a:rPr lang="en-US" dirty="0" smtClean="0"/>
              <a:t>P(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 </a:t>
            </a:r>
            <a:r>
              <a:rPr lang="en-US" dirty="0">
                <a:sym typeface="Symbol" panose="05050102010706020507" pitchFamily="18" charset="2"/>
              </a:rPr>
              <a:t> B) / P(B</a:t>
            </a:r>
            <a:r>
              <a:rPr lang="en-US" dirty="0" smtClean="0">
                <a:sym typeface="Symbol" panose="05050102010706020507" pitchFamily="18" charset="2"/>
              </a:rPr>
              <a:t>)*</a:t>
            </a: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 smtClean="0"/>
              <a:t>2.   If</a:t>
            </a:r>
            <a:r>
              <a:rPr lang="en-US" i="1" dirty="0" smtClean="0"/>
              <a:t> {</a:t>
            </a:r>
            <a:r>
              <a:rPr lang="en-US" i="1" dirty="0" err="1"/>
              <a:t>A</a:t>
            </a:r>
            <a:r>
              <a:rPr lang="en-US" i="1" baseline="-25000" dirty="0" err="1"/>
              <a:t>j</a:t>
            </a:r>
            <a:r>
              <a:rPr lang="en-US" i="1" dirty="0" smtClean="0"/>
              <a:t>} </a:t>
            </a:r>
            <a:r>
              <a:rPr lang="en-US" dirty="0" smtClean="0"/>
              <a:t>is a partition</a:t>
            </a:r>
            <a:r>
              <a:rPr lang="en-US" i="1" dirty="0" smtClean="0"/>
              <a:t>, </a:t>
            </a:r>
            <a:r>
              <a:rPr lang="en-US" dirty="0" smtClean="0"/>
              <a:t>then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Now replace denominator of *</a:t>
            </a:r>
          </a:p>
          <a:p>
            <a:pPr marL="0" indent="0">
              <a:buNone/>
            </a:pPr>
            <a:r>
              <a:rPr lang="en-US" dirty="0" smtClean="0"/>
              <a:t> with summation in 2: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2923" y="3761980"/>
            <a:ext cx="3645682" cy="10722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834269"/>
            <a:ext cx="4904722" cy="153276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16911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2.4.13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72" y="1559653"/>
            <a:ext cx="6754585" cy="356751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biased coin, twice as likely to come up heads as tails, is tossed once. If it </a:t>
            </a:r>
            <a:r>
              <a:rPr lang="en-US" dirty="0" smtClean="0"/>
              <a:t>shows heads</a:t>
            </a:r>
            <a:r>
              <a:rPr lang="en-US" dirty="0"/>
              <a:t>, a chip is drawn from urn I, which contains three white chips and four </a:t>
            </a:r>
            <a:r>
              <a:rPr lang="en-US" dirty="0" smtClean="0"/>
              <a:t>red chips</a:t>
            </a:r>
            <a:r>
              <a:rPr lang="en-US" dirty="0"/>
              <a:t>; if it shows tails, a chip is drawn from urn II, which contains six white chips </a:t>
            </a:r>
            <a:r>
              <a:rPr lang="en-US" dirty="0" smtClean="0"/>
              <a:t>and three </a:t>
            </a:r>
            <a:r>
              <a:rPr lang="en-US" dirty="0"/>
              <a:t>red chips. Given that a white chip was drawn, what is the probability that </a:t>
            </a:r>
            <a:r>
              <a:rPr lang="en-US" dirty="0" smtClean="0"/>
              <a:t>the coin </a:t>
            </a:r>
            <a:r>
              <a:rPr lang="en-US" dirty="0"/>
              <a:t>came up </a:t>
            </a:r>
            <a:r>
              <a:rPr lang="en-US" dirty="0" smtClean="0"/>
              <a:t>tails?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4385" y="1559653"/>
            <a:ext cx="4458588" cy="338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830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81743"/>
          </a:xfrm>
        </p:spPr>
        <p:txBody>
          <a:bodyPr/>
          <a:lstStyle/>
          <a:p>
            <a:r>
              <a:rPr lang="en-US" dirty="0" smtClean="0"/>
              <a:t>Solution to 2.4.13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271" y="881743"/>
            <a:ext cx="10515600" cy="1293132"/>
          </a:xfrm>
        </p:spPr>
        <p:txBody>
          <a:bodyPr>
            <a:normAutofit/>
          </a:bodyPr>
          <a:lstStyle/>
          <a:p>
            <a:r>
              <a:rPr lang="en-US" dirty="0" smtClean="0"/>
              <a:t>Bayes </a:t>
            </a:r>
            <a:r>
              <a:rPr lang="en-US" dirty="0" err="1" smtClean="0"/>
              <a:t>Thm</a:t>
            </a:r>
            <a:r>
              <a:rPr lang="en-US" dirty="0" smtClean="0"/>
              <a:t> solution can be found in the text book. </a:t>
            </a:r>
          </a:p>
          <a:p>
            <a:r>
              <a:rPr lang="en-US" dirty="0" smtClean="0"/>
              <a:t>Here is alternative, more visual  approach using trees: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420" y="2723697"/>
            <a:ext cx="3861646" cy="3874454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331663"/>
              </p:ext>
            </p:extLst>
          </p:nvPr>
        </p:nvGraphicFramePr>
        <p:xfrm>
          <a:off x="5104493" y="1943100"/>
          <a:ext cx="1493156" cy="4914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578"/>
                <a:gridCol w="746578"/>
              </a:tblGrid>
              <a:tr h="5171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P(x)</a:t>
                      </a:r>
                      <a:endParaRPr lang="en-US" dirty="0"/>
                    </a:p>
                  </a:txBody>
                  <a:tcPr anchor="ctr"/>
                </a:tc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2/7</a:t>
                      </a:r>
                      <a:endParaRPr lang="en-US" dirty="0"/>
                    </a:p>
                  </a:txBody>
                  <a:tcPr anchor="ctr"/>
                </a:tc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8/21</a:t>
                      </a:r>
                      <a:endParaRPr lang="en-US" dirty="0"/>
                    </a:p>
                  </a:txBody>
                  <a:tcPr anchor="ctr"/>
                </a:tc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2/9</a:t>
                      </a:r>
                      <a:endParaRPr lang="en-US" dirty="0"/>
                    </a:p>
                  </a:txBody>
                  <a:tcPr anchor="ctr"/>
                </a:tc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1/9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200900" y="2383971"/>
            <a:ext cx="39079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 a check, note that the probabilities sum to 1. Now W={HW, TW} so P(W)=2/7+2/9=32/63. We want P(T|W)=P(TW)/P(W)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=(2/9)/(32/63)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=7/16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7379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2.4.15: False positives as a problem for rare disease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.01% chance of a rare cancer</a:t>
            </a:r>
          </a:p>
          <a:p>
            <a:r>
              <a:rPr lang="en-US" dirty="0" smtClean="0"/>
              <a:t>If person has cancer, 90% chance that test correctly detects</a:t>
            </a:r>
          </a:p>
          <a:p>
            <a:r>
              <a:rPr lang="en-US" dirty="0" smtClean="0"/>
              <a:t>If person does  not have cancer, .1% chance that test incorrectly says person has cancer (false positive).</a:t>
            </a:r>
          </a:p>
          <a:p>
            <a:r>
              <a:rPr lang="en-US" dirty="0" smtClean="0"/>
              <a:t>Given a positive test, what is chance person actually has cancer?</a:t>
            </a:r>
          </a:p>
        </p:txBody>
      </p:sp>
    </p:spTree>
    <p:extLst>
      <p:ext uri="{BB962C8B-B14F-4D97-AF65-F5344CB8AC3E}">
        <p14:creationId xmlns:p14="http://schemas.microsoft.com/office/powerpoint/2010/main" val="3967651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81743"/>
          </a:xfrm>
        </p:spPr>
        <p:txBody>
          <a:bodyPr/>
          <a:lstStyle/>
          <a:p>
            <a:r>
              <a:rPr lang="en-US" dirty="0" smtClean="0"/>
              <a:t>Solution to 2.4.15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271" y="881743"/>
            <a:ext cx="10515600" cy="1293132"/>
          </a:xfrm>
        </p:spPr>
        <p:txBody>
          <a:bodyPr>
            <a:normAutofit/>
          </a:bodyPr>
          <a:lstStyle/>
          <a:p>
            <a:r>
              <a:rPr lang="en-US" dirty="0" smtClean="0"/>
              <a:t>Bayes </a:t>
            </a:r>
            <a:r>
              <a:rPr lang="en-US" dirty="0" err="1" smtClean="0"/>
              <a:t>Thm</a:t>
            </a:r>
            <a:r>
              <a:rPr lang="en-US" dirty="0" smtClean="0"/>
              <a:t> solution can be found in the text book. </a:t>
            </a:r>
          </a:p>
          <a:p>
            <a:r>
              <a:rPr lang="en-US" dirty="0" smtClean="0"/>
              <a:t>Here is alternative, more visual  approach using trees: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126618"/>
              </p:ext>
            </p:extLst>
          </p:nvPr>
        </p:nvGraphicFramePr>
        <p:xfrm>
          <a:off x="5104491" y="1943100"/>
          <a:ext cx="2096408" cy="4914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8204"/>
                <a:gridCol w="1048204"/>
              </a:tblGrid>
              <a:tr h="5171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P(x)</a:t>
                      </a:r>
                      <a:endParaRPr lang="en-US" dirty="0"/>
                    </a:p>
                  </a:txBody>
                  <a:tcPr anchor="ctr"/>
                </a:tc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D+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.009%</a:t>
                      </a:r>
                      <a:endParaRPr lang="en-US" dirty="0"/>
                    </a:p>
                  </a:txBody>
                  <a:tcPr anchor="ctr"/>
                </a:tc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.001%</a:t>
                      </a:r>
                      <a:endParaRPr lang="en-US" dirty="0"/>
                    </a:p>
                  </a:txBody>
                  <a:tcPr anchor="ctr"/>
                </a:tc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H+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.09999%</a:t>
                      </a:r>
                      <a:endParaRPr lang="en-US" dirty="0"/>
                    </a:p>
                  </a:txBody>
                  <a:tcPr anchor="ctr"/>
                </a:tc>
              </a:tr>
              <a:tr h="10994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99.89%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36938" y="2351314"/>
            <a:ext cx="39079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Check that the probabilities sum to 1. Now P={DP, HP} so P(+)=</a:t>
            </a:r>
            <a:r>
              <a:rPr lang="en-US" sz="2800" dirty="0"/>
              <a:t>.009</a:t>
            </a:r>
            <a:r>
              <a:rPr lang="en-US" sz="2800" dirty="0" smtClean="0"/>
              <a:t>%+</a:t>
            </a:r>
            <a:r>
              <a:rPr lang="en-US" sz="2800" dirty="0"/>
              <a:t>.09999%</a:t>
            </a:r>
          </a:p>
          <a:p>
            <a:r>
              <a:rPr lang="en-US" sz="2800" dirty="0" smtClean="0"/>
              <a:t>       =.</a:t>
            </a:r>
            <a:r>
              <a:rPr lang="en-US" sz="2800" dirty="0"/>
              <a:t>10899% </a:t>
            </a:r>
          </a:p>
          <a:p>
            <a:r>
              <a:rPr lang="en-US" sz="2800" dirty="0" smtClean="0"/>
              <a:t> We want P(D|+)=P(D+)/P(+)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=</a:t>
            </a:r>
            <a:r>
              <a:rPr lang="en-US" sz="2800" dirty="0"/>
              <a:t>.009</a:t>
            </a:r>
            <a:r>
              <a:rPr lang="en-US" sz="2800" dirty="0" smtClean="0"/>
              <a:t>%/.</a:t>
            </a:r>
            <a:r>
              <a:rPr lang="en-US" sz="2800" dirty="0"/>
              <a:t>10899% </a:t>
            </a:r>
          </a:p>
          <a:p>
            <a:r>
              <a:rPr lang="en-US" sz="2800" dirty="0"/>
              <a:t>        </a:t>
            </a:r>
            <a:r>
              <a:rPr lang="en-US" sz="2800" dirty="0" smtClean="0"/>
              <a:t>     =8.26%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806" y="2351314"/>
            <a:ext cx="3861646" cy="387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756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832757"/>
            <a:ext cx="1183821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In light of these probabilities, </a:t>
            </a:r>
            <a:r>
              <a:rPr lang="en-US" sz="2800" dirty="0" smtClean="0"/>
              <a:t>practicality </a:t>
            </a:r>
            <a:r>
              <a:rPr lang="en-US" sz="2800" dirty="0"/>
              <a:t>of screening programs directed at</a:t>
            </a:r>
          </a:p>
          <a:p>
            <a:r>
              <a:rPr lang="en-US" sz="2800" dirty="0"/>
              <a:t>diseases having a low prevalence is open to question, especially when </a:t>
            </a:r>
            <a:r>
              <a:rPr lang="en-US" sz="2800" dirty="0" smtClean="0"/>
              <a:t>diagnostic</a:t>
            </a:r>
            <a:endParaRPr lang="en-US" sz="2800" dirty="0"/>
          </a:p>
          <a:p>
            <a:r>
              <a:rPr lang="en-US" sz="2800" dirty="0"/>
              <a:t>procedure, itself, poses a nontrivial health risk. (For precisely those two reasons, </a:t>
            </a:r>
          </a:p>
          <a:p>
            <a:r>
              <a:rPr lang="en-US" sz="2800" dirty="0"/>
              <a:t>use of chest X-rays to screen for tuberculosis is no longer advocated by </a:t>
            </a:r>
            <a:r>
              <a:rPr lang="en-US" sz="2800" dirty="0" smtClean="0"/>
              <a:t>medical</a:t>
            </a:r>
            <a:endParaRPr lang="en-US" sz="2800" dirty="0"/>
          </a:p>
          <a:p>
            <a:r>
              <a:rPr lang="en-US" sz="2800" dirty="0"/>
              <a:t>community.)</a:t>
            </a:r>
          </a:p>
        </p:txBody>
      </p:sp>
    </p:spTree>
    <p:extLst>
      <p:ext uri="{BB962C8B-B14F-4D97-AF65-F5344CB8AC3E}">
        <p14:creationId xmlns:p14="http://schemas.microsoft.com/office/powerpoint/2010/main" val="1859501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Def: 2 events are </a:t>
            </a:r>
            <a:r>
              <a:rPr lang="en-US" b="1" dirty="0" smtClean="0"/>
              <a:t>independent</a:t>
            </a:r>
            <a:r>
              <a:rPr lang="en-US" dirty="0" smtClean="0"/>
              <a:t> if the occurrence of one has no effect on the other (Note that it is not </a:t>
            </a:r>
            <a:r>
              <a:rPr lang="en-US" i="1" dirty="0" smtClean="0"/>
              <a:t>a priori </a:t>
            </a:r>
            <a:r>
              <a:rPr lang="en-US" dirty="0" smtClean="0"/>
              <a:t>clear whether if event 1 has no affect on event 2 then the reverse is true as well).</a:t>
            </a:r>
          </a:p>
          <a:p>
            <a:endParaRPr lang="en-US" dirty="0" smtClean="0"/>
          </a:p>
          <a:p>
            <a:r>
              <a:rPr lang="en-US" dirty="0" err="1" smtClean="0"/>
              <a:t>Thm</a:t>
            </a:r>
            <a:r>
              <a:rPr lang="en-US" dirty="0" smtClean="0"/>
              <a:t>: The following are equivalent (i.e., if one is true then all 3 are true and if one is not true, then all 3 are false):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P(A</a:t>
            </a:r>
            <a:r>
              <a:rPr lang="en-US" dirty="0"/>
              <a:t>|</a:t>
            </a:r>
            <a:r>
              <a:rPr lang="en-US" i="1" dirty="0"/>
              <a:t>B)</a:t>
            </a:r>
            <a:r>
              <a:rPr lang="en-US" dirty="0"/>
              <a:t>= </a:t>
            </a:r>
            <a:r>
              <a:rPr lang="en-US" i="1" dirty="0"/>
              <a:t>P(A</a:t>
            </a:r>
            <a:r>
              <a:rPr lang="en-US" i="1" dirty="0" smtClean="0"/>
              <a:t>) (i.e., event 2 has no affect on event 1)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P(B</a:t>
            </a:r>
            <a:r>
              <a:rPr lang="en-US" dirty="0" smtClean="0"/>
              <a:t>|</a:t>
            </a:r>
            <a:r>
              <a:rPr lang="en-US" i="1" dirty="0"/>
              <a:t>A</a:t>
            </a:r>
            <a:r>
              <a:rPr lang="en-US" i="1" dirty="0" smtClean="0"/>
              <a:t>)</a:t>
            </a:r>
            <a:r>
              <a:rPr lang="en-US" dirty="0" smtClean="0"/>
              <a:t>= </a:t>
            </a:r>
            <a:r>
              <a:rPr lang="en-US" i="1" dirty="0" smtClean="0"/>
              <a:t>P(B) </a:t>
            </a:r>
            <a:r>
              <a:rPr lang="en-US" i="1" dirty="0"/>
              <a:t>(i.e., event </a:t>
            </a:r>
            <a:r>
              <a:rPr lang="en-US" i="1" dirty="0" smtClean="0"/>
              <a:t>1 </a:t>
            </a:r>
            <a:r>
              <a:rPr lang="en-US" i="1" dirty="0"/>
              <a:t>has no affect on event </a:t>
            </a:r>
            <a:r>
              <a:rPr lang="en-US" i="1" dirty="0" smtClean="0"/>
              <a:t>2)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P(A</a:t>
            </a:r>
            <a:r>
              <a:rPr lang="en-US" dirty="0"/>
              <a:t> </a:t>
            </a:r>
            <a:r>
              <a:rPr lang="en-US" dirty="0" smtClean="0"/>
              <a:t>∩ </a:t>
            </a:r>
            <a:r>
              <a:rPr lang="en-US" i="1" dirty="0" smtClean="0"/>
              <a:t>B</a:t>
            </a:r>
            <a:r>
              <a:rPr lang="en-US" i="1" dirty="0"/>
              <a:t>)</a:t>
            </a:r>
            <a:r>
              <a:rPr lang="en-US" dirty="0"/>
              <a:t>= </a:t>
            </a:r>
            <a:r>
              <a:rPr lang="en-US" i="1" dirty="0" smtClean="0"/>
              <a:t>P(A)</a:t>
            </a:r>
            <a:r>
              <a:rPr lang="en-US" dirty="0"/>
              <a:t>*</a:t>
            </a:r>
            <a:r>
              <a:rPr lang="en-US" i="1" dirty="0" smtClean="0"/>
              <a:t>P(B) (convenient as a test)</a:t>
            </a:r>
            <a:endParaRPr lang="en-US" i="1" dirty="0"/>
          </a:p>
          <a:p>
            <a:pPr marL="514350" indent="-514350">
              <a:buFont typeface="+mj-lt"/>
              <a:buAutoNum type="arabicPeriod"/>
            </a:pPr>
            <a:endParaRPr lang="en-US" i="1" dirty="0"/>
          </a:p>
          <a:p>
            <a:pPr marL="514350" indent="-514350">
              <a:buFont typeface="+mj-lt"/>
              <a:buAutoNum type="arabicPeriod"/>
            </a:pPr>
            <a:endParaRPr lang="en-US" i="1" dirty="0"/>
          </a:p>
          <a:p>
            <a:pPr marL="514350" indent="-514350">
              <a:buFont typeface="+mj-lt"/>
              <a:buAutoNum type="arabicPeriod"/>
            </a:pP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508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2.5.1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Drawing a King and drawing a diamond are independent events.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334" y="2514600"/>
            <a:ext cx="6466446" cy="131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120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1387</Words>
  <Application>Microsoft Office PowerPoint</Application>
  <PresentationFormat>Widescreen</PresentationFormat>
  <Paragraphs>143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Office Theme</vt:lpstr>
      <vt:lpstr>MAT 2572 Probability w/Statistics, Halleck</vt:lpstr>
      <vt:lpstr>Bayes Thm (2.4.2)</vt:lpstr>
      <vt:lpstr>Example 2.4.13</vt:lpstr>
      <vt:lpstr>Solution to 2.4.13</vt:lpstr>
      <vt:lpstr>Example 2.4.15: False positives as a problem for rare disease diagnosis</vt:lpstr>
      <vt:lpstr>Solution to 2.4.15</vt:lpstr>
      <vt:lpstr>PowerPoint Presentation</vt:lpstr>
      <vt:lpstr>Independence</vt:lpstr>
      <vt:lpstr>Example 2.5.1</vt:lpstr>
      <vt:lpstr>Either all pairs are independent or none are*: </vt:lpstr>
      <vt:lpstr>Using Independence to find missing value*</vt:lpstr>
      <vt:lpstr>Solution to example 2.5.3 </vt:lpstr>
      <vt:lpstr>Example 2.5.5</vt:lpstr>
      <vt:lpstr>Example 2.5.6 (random Mendelian mating)</vt:lpstr>
      <vt:lpstr>Example 2.5.7: blood types</vt:lpstr>
    </vt:vector>
  </TitlesOfParts>
  <Company>Next Step Program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 2572 Probability w/Statistics, Halleck</dc:title>
  <dc:creator>Next Step</dc:creator>
  <cp:lastModifiedBy>Next Step</cp:lastModifiedBy>
  <cp:revision>65</cp:revision>
  <dcterms:created xsi:type="dcterms:W3CDTF">2016-02-07T14:58:38Z</dcterms:created>
  <dcterms:modified xsi:type="dcterms:W3CDTF">2016-02-10T15:18:40Z</dcterms:modified>
</cp:coreProperties>
</file>