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36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6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9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2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0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0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5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8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4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6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4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36F16-E789-44A7-8F64-5EB4E667218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6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MAT 2572 Probability w/Statistics, Halleck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Day 4 slides:</a:t>
            </a:r>
          </a:p>
          <a:p>
            <a:r>
              <a:rPr lang="en-US" dirty="0"/>
              <a:t>2.4 Conditional Probability part II (Bayes </a:t>
            </a:r>
            <a:r>
              <a:rPr lang="en-US" dirty="0" err="1"/>
              <a:t>thm</a:t>
            </a:r>
            <a:r>
              <a:rPr lang="en-US" dirty="0"/>
              <a:t>) </a:t>
            </a:r>
          </a:p>
          <a:p>
            <a:r>
              <a:rPr lang="en-US" dirty="0"/>
              <a:t>&amp;</a:t>
            </a:r>
          </a:p>
          <a:p>
            <a:r>
              <a:rPr lang="en-US" dirty="0"/>
              <a:t>2.5 Independence</a:t>
            </a:r>
          </a:p>
        </p:txBody>
      </p:sp>
    </p:spTree>
    <p:extLst>
      <p:ext uri="{BB962C8B-B14F-4D97-AF65-F5344CB8AC3E}">
        <p14:creationId xmlns:p14="http://schemas.microsoft.com/office/powerpoint/2010/main" val="370675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2.5.1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Drawing a King and drawing a diamond are independent events.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2334" y="2514600"/>
            <a:ext cx="6466446" cy="1317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120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9" y="365125"/>
            <a:ext cx="11223171" cy="1325563"/>
          </a:xfrm>
        </p:spPr>
        <p:txBody>
          <a:bodyPr/>
          <a:lstStyle/>
          <a:p>
            <a:r>
              <a:rPr lang="en-US" dirty="0"/>
              <a:t>All of the following pairs of events are independent or none are*: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843" y="1825624"/>
            <a:ext cx="11119757" cy="485276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 and 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</a:t>
            </a:r>
            <a:r>
              <a:rPr lang="en-US" baseline="30000" dirty="0"/>
              <a:t>C</a:t>
            </a:r>
            <a:r>
              <a:rPr lang="en-US" dirty="0"/>
              <a:t> and 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and B</a:t>
            </a:r>
            <a:r>
              <a:rPr lang="en-US" baseline="30000" dirty="0"/>
              <a:t>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</a:t>
            </a:r>
            <a:r>
              <a:rPr lang="en-US" baseline="30000" dirty="0"/>
              <a:t>C</a:t>
            </a:r>
            <a:r>
              <a:rPr lang="en-US" dirty="0"/>
              <a:t> and B</a:t>
            </a:r>
            <a:r>
              <a:rPr lang="en-US" baseline="30000" dirty="0"/>
              <a:t>C</a:t>
            </a:r>
          </a:p>
          <a:p>
            <a:pPr marL="0" indent="0">
              <a:buNone/>
            </a:pPr>
            <a:r>
              <a:rPr lang="en-US" dirty="0"/>
              <a:t>For 1 </a:t>
            </a:r>
            <a:r>
              <a:rPr lang="en-US" dirty="0">
                <a:sym typeface="Symbol" panose="05050102010706020507" pitchFamily="18" charset="2"/>
              </a:rPr>
              <a:t> 2</a:t>
            </a:r>
            <a:r>
              <a:rPr lang="en-US" dirty="0"/>
              <a:t>, note that P(A</a:t>
            </a:r>
            <a:r>
              <a:rPr lang="en-US" baseline="30000" dirty="0"/>
              <a:t>C</a:t>
            </a:r>
            <a:r>
              <a:rPr lang="en-US" dirty="0"/>
              <a:t>)=1-P(A), also that </a:t>
            </a:r>
            <a:r>
              <a:rPr lang="en-US" dirty="0">
                <a:sym typeface="Symbol" panose="05050102010706020507" pitchFamily="18" charset="2"/>
              </a:rPr>
              <a:t>P(A</a:t>
            </a:r>
            <a:r>
              <a:rPr lang="en-US" baseline="30000" dirty="0">
                <a:sym typeface="Symbol" panose="05050102010706020507" pitchFamily="18" charset="2"/>
              </a:rPr>
              <a:t>C</a:t>
            </a:r>
            <a:r>
              <a:rPr lang="en-US" dirty="0">
                <a:sym typeface="Symbol" panose="05050102010706020507" pitchFamily="18" charset="2"/>
              </a:rPr>
              <a:t>|B)=1-P(A|B) [why?]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Hence </a:t>
            </a:r>
            <a:r>
              <a:rPr lang="en-US" dirty="0"/>
              <a:t>P(A</a:t>
            </a:r>
            <a:r>
              <a:rPr lang="en-US" baseline="30000" dirty="0"/>
              <a:t>C</a:t>
            </a:r>
            <a:r>
              <a:rPr lang="en-US" dirty="0">
                <a:sym typeface="Symbol" panose="05050102010706020507" pitchFamily="18" charset="2"/>
              </a:rPr>
              <a:t>B)=P(A</a:t>
            </a:r>
            <a:r>
              <a:rPr lang="en-US" baseline="30000" dirty="0">
                <a:sym typeface="Symbol" panose="05050102010706020507" pitchFamily="18" charset="2"/>
              </a:rPr>
              <a:t>C</a:t>
            </a:r>
            <a:r>
              <a:rPr lang="en-US" dirty="0">
                <a:sym typeface="Symbol" panose="05050102010706020507" pitchFamily="18" charset="2"/>
              </a:rPr>
              <a:t>|B)P(B)=(1-P(A|B))P(B) =P(B)-P(AB)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         	   =P(B)-P(A)P(B)= (1-P(A)) P(B)=P(A</a:t>
            </a:r>
            <a:r>
              <a:rPr lang="en-US" baseline="30000" dirty="0">
                <a:sym typeface="Symbol" panose="05050102010706020507" pitchFamily="18" charset="2"/>
              </a:rPr>
              <a:t>C</a:t>
            </a:r>
            <a:r>
              <a:rPr lang="en-US" dirty="0">
                <a:sym typeface="Symbol" panose="05050102010706020507" pitchFamily="18" charset="2"/>
              </a:rPr>
              <a:t>)P(B)</a:t>
            </a:r>
          </a:p>
          <a:p>
            <a:pPr marL="0" indent="0">
              <a:buNone/>
            </a:pPr>
            <a:r>
              <a:rPr lang="en-US" dirty="0"/>
              <a:t>Proof of 1 </a:t>
            </a:r>
            <a:r>
              <a:rPr lang="en-US" dirty="0">
                <a:sym typeface="Symbol" panose="05050102010706020507" pitchFamily="18" charset="2"/>
              </a:rPr>
              <a:t> </a:t>
            </a:r>
            <a:r>
              <a:rPr lang="en-US" dirty="0"/>
              <a:t>4 is in book.</a:t>
            </a: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*</a:t>
            </a:r>
            <a:r>
              <a:rPr lang="en-US" dirty="0"/>
              <a:t> </a:t>
            </a:r>
            <a:r>
              <a:rPr lang="en-US" sz="2400" dirty="0"/>
              <a:t>This is a generalization of Example 2.5.2</a:t>
            </a:r>
          </a:p>
        </p:txBody>
      </p:sp>
    </p:spTree>
    <p:extLst>
      <p:ext uri="{BB962C8B-B14F-4D97-AF65-F5344CB8AC3E}">
        <p14:creationId xmlns:p14="http://schemas.microsoft.com/office/powerpoint/2010/main" val="171062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128" y="8043"/>
            <a:ext cx="10787743" cy="1325563"/>
          </a:xfrm>
        </p:spPr>
        <p:txBody>
          <a:bodyPr>
            <a:normAutofit/>
          </a:bodyPr>
          <a:lstStyle/>
          <a:p>
            <a:r>
              <a:rPr lang="en-US" dirty="0"/>
              <a:t>Using Independence to find a missing value*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127" y="1333606"/>
            <a:ext cx="10680105" cy="4351338"/>
          </a:xfrm>
        </p:spPr>
        <p:txBody>
          <a:bodyPr>
            <a:normAutofit/>
          </a:bodyPr>
          <a:lstStyle/>
          <a:p>
            <a:r>
              <a:rPr lang="en-US" dirty="0"/>
              <a:t>A Southern city wants to decide the gender and race makeup of its staff are independent.</a:t>
            </a:r>
          </a:p>
          <a:p>
            <a:r>
              <a:rPr lang="en-US" dirty="0"/>
              <a:t>The staff makeup for 3 of the 4 gender/race combinations 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How many female African-Americans staff should there be under the independence assumption?</a:t>
            </a:r>
          </a:p>
          <a:p>
            <a:r>
              <a:rPr lang="en-US" dirty="0"/>
              <a:t>Let the unknown be x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6697" y="2659169"/>
            <a:ext cx="3752715" cy="1382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86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to example 2.5.3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512985"/>
              </p:ext>
            </p:extLst>
          </p:nvPr>
        </p:nvGraphicFramePr>
        <p:xfrm>
          <a:off x="7262587" y="365125"/>
          <a:ext cx="4091213" cy="1575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2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8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37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57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57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40+x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30+x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120+x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557784"/>
              </p:ext>
            </p:extLst>
          </p:nvPr>
        </p:nvGraphicFramePr>
        <p:xfrm>
          <a:off x="620487" y="2085263"/>
          <a:ext cx="6368143" cy="1575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14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37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57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50/(120+x)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30/(120+x)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80/(120+x)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57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40/(120+x)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x/(120+x)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(40+x) /(120+x)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90//(120+x)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(30+x) /(120+x)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20486" y="3877407"/>
            <a:ext cx="102706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To conclude, if gender and race were independent, then there would 24 African-American women on city’s staff.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49486" y="1395258"/>
            <a:ext cx="2939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Original table-&gt;</a:t>
            </a:r>
          </a:p>
          <a:p>
            <a:r>
              <a:rPr lang="en-US" dirty="0">
                <a:sym typeface="Symbol" panose="05050102010706020507" pitchFamily="18" charset="2"/>
              </a:rPr>
              <a:t> </a:t>
            </a:r>
            <a:r>
              <a:rPr lang="en-US" dirty="0"/>
              <a:t>Conversion to probabilities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62587" y="2183883"/>
            <a:ext cx="473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(40+x) /(120+x)*(30+x) /(120+x)=x/(120+x)</a:t>
            </a:r>
          </a:p>
          <a:p>
            <a:r>
              <a:rPr lang="en-US" sz="2000" dirty="0"/>
              <a:t>Clearing the denominators</a:t>
            </a:r>
          </a:p>
          <a:p>
            <a:r>
              <a:rPr lang="en-US" sz="2000" dirty="0"/>
              <a:t>(40+x)(30+x) =x(120+x)</a:t>
            </a:r>
          </a:p>
          <a:p>
            <a:r>
              <a:rPr lang="en-US" sz="2000" dirty="0"/>
              <a:t>1200+70x=120x or 1200=50x, so x=24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0486" y="4724976"/>
            <a:ext cx="113810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Note:  we could have worked directly with the frequency table.  </a:t>
            </a:r>
          </a:p>
          <a:p>
            <a:r>
              <a:rPr lang="en-US" sz="2000" dirty="0"/>
              <a:t>For independence a value in interior of table must equal product of the respective </a:t>
            </a:r>
            <a:r>
              <a:rPr lang="en-US" sz="2000" dirty="0" err="1"/>
              <a:t>marginals</a:t>
            </a:r>
            <a:r>
              <a:rPr lang="en-US" sz="2000" dirty="0"/>
              <a:t> / grand total,</a:t>
            </a:r>
          </a:p>
          <a:p>
            <a:r>
              <a:rPr lang="en-US" sz="2000" dirty="0"/>
              <a:t>i.e., x= (40+x)(30+x)/(120+x)</a:t>
            </a:r>
          </a:p>
        </p:txBody>
      </p:sp>
    </p:spTree>
    <p:extLst>
      <p:ext uri="{BB962C8B-B14F-4D97-AF65-F5344CB8AC3E}">
        <p14:creationId xmlns:p14="http://schemas.microsoft.com/office/powerpoint/2010/main" val="192067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73395"/>
            <a:ext cx="10515600" cy="1325563"/>
          </a:xfrm>
        </p:spPr>
        <p:txBody>
          <a:bodyPr/>
          <a:lstStyle/>
          <a:p>
            <a:r>
              <a:rPr lang="en-US" dirty="0"/>
              <a:t>Example 2.5.5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67357" cy="459150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Myra and Carlos are summer interns working as proofreaders for a local newspaper. Myra has a 50% chance of spotting a hyphenation error, while Carlos picks up on that same kind of mistake 80% of the time. Suppose the copy they are proofing contains a hyphenation error. What is the probability it goes undetected?</a:t>
            </a:r>
          </a:p>
          <a:p>
            <a:pPr marL="0" indent="0">
              <a:buNone/>
            </a:pPr>
            <a:r>
              <a:rPr lang="en-US" dirty="0"/>
              <a:t>Solution: recall that if 2 events are independent, then so are their complements, so focus on the individual chances of missing it: 50% for Myra (100-50) and 20% for Carlos (100-80).</a:t>
            </a:r>
          </a:p>
          <a:p>
            <a:pPr marL="0" indent="0">
              <a:buNone/>
            </a:pPr>
            <a:r>
              <a:rPr lang="en-US" dirty="0"/>
              <a:t>The chance both miss the error is the product of these 2 percentages: 50%*20% = 10%.</a:t>
            </a:r>
          </a:p>
        </p:txBody>
      </p:sp>
    </p:spTree>
    <p:extLst>
      <p:ext uri="{BB962C8B-B14F-4D97-AF65-F5344CB8AC3E}">
        <p14:creationId xmlns:p14="http://schemas.microsoft.com/office/powerpoint/2010/main" val="337024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Example 2.5.6 (</a:t>
            </a:r>
            <a:r>
              <a:rPr lang="en-US" i="1" dirty="0"/>
              <a:t>random Mendelian mating)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934700" cy="5385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One gene associated with carbohydrate metabolism exhibits two alleles—a dominant W and a recessive w. If the probabilities of the WW, </a:t>
            </a:r>
            <a:r>
              <a:rPr lang="en-US" dirty="0" err="1"/>
              <a:t>Ww</a:t>
            </a:r>
            <a:r>
              <a:rPr lang="en-US" dirty="0"/>
              <a:t> and </a:t>
            </a:r>
            <a:r>
              <a:rPr lang="en-US" dirty="0" err="1"/>
              <a:t>ww</a:t>
            </a:r>
            <a:r>
              <a:rPr lang="en-US" dirty="0"/>
              <a:t> genotypes in the present generation are 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dirty="0"/>
              <a:t>, and </a:t>
            </a:r>
            <a:r>
              <a:rPr lang="en-US" i="1" dirty="0"/>
              <a:t>r</a:t>
            </a:r>
            <a:r>
              <a:rPr lang="en-US" dirty="0"/>
              <a:t>, respectively, what is chance that an individual in the </a:t>
            </a:r>
            <a:r>
              <a:rPr lang="en-US" i="1" dirty="0"/>
              <a:t>next </a:t>
            </a:r>
            <a:r>
              <a:rPr lang="en-US" dirty="0"/>
              <a:t>generation will be </a:t>
            </a:r>
            <a:r>
              <a:rPr lang="en-US" dirty="0" err="1"/>
              <a:t>ww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Note: p=1-(</a:t>
            </a:r>
            <a:r>
              <a:rPr lang="en-US" dirty="0" err="1"/>
              <a:t>q+r</a:t>
            </a:r>
            <a:r>
              <a:rPr lang="en-US" dirty="0"/>
              <a:t>) will not be used.</a:t>
            </a:r>
          </a:p>
          <a:p>
            <a:pPr marL="0" indent="0">
              <a:buNone/>
            </a:pPr>
            <a:r>
              <a:rPr lang="en-US" dirty="0"/>
              <a:t>There are only 3 cases that can lead to a </a:t>
            </a:r>
            <a:r>
              <a:rPr lang="en-US" dirty="0" err="1"/>
              <a:t>ww</a:t>
            </a:r>
            <a:r>
              <a:rPr lang="en-US" dirty="0"/>
              <a:t>:</a:t>
            </a:r>
          </a:p>
          <a:p>
            <a:r>
              <a:rPr lang="en-US" dirty="0"/>
              <a:t>For 2 </a:t>
            </a:r>
            <a:r>
              <a:rPr lang="en-US" dirty="0" err="1"/>
              <a:t>Ww</a:t>
            </a:r>
            <a:r>
              <a:rPr lang="en-US" dirty="0"/>
              <a:t> parents, there is 25% chance of </a:t>
            </a:r>
            <a:r>
              <a:rPr lang="en-US" dirty="0" err="1"/>
              <a:t>ww</a:t>
            </a:r>
            <a:r>
              <a:rPr lang="en-US" dirty="0"/>
              <a:t> offspring.</a:t>
            </a:r>
          </a:p>
          <a:p>
            <a:r>
              <a:rPr lang="en-US" dirty="0"/>
              <a:t>There are 2 ways to have </a:t>
            </a:r>
            <a:r>
              <a:rPr lang="en-US" dirty="0" err="1"/>
              <a:t>Ww</a:t>
            </a:r>
            <a:r>
              <a:rPr lang="en-US" dirty="0"/>
              <a:t> and </a:t>
            </a:r>
            <a:r>
              <a:rPr lang="en-US" dirty="0" err="1"/>
              <a:t>ww</a:t>
            </a:r>
            <a:r>
              <a:rPr lang="en-US" dirty="0"/>
              <a:t> parents (dad/mom or mom/dad). However each time, there is only a 50-50 chance of </a:t>
            </a:r>
            <a:r>
              <a:rPr lang="en-US" dirty="0" err="1"/>
              <a:t>ww</a:t>
            </a:r>
            <a:r>
              <a:rPr lang="en-US" dirty="0"/>
              <a:t>.</a:t>
            </a:r>
          </a:p>
          <a:p>
            <a:r>
              <a:rPr lang="en-US" dirty="0"/>
              <a:t>Finally, 2 </a:t>
            </a:r>
            <a:r>
              <a:rPr lang="en-US" dirty="0" err="1"/>
              <a:t>ww</a:t>
            </a:r>
            <a:r>
              <a:rPr lang="en-US" dirty="0"/>
              <a:t> parents will have 100% chance of </a:t>
            </a:r>
            <a:r>
              <a:rPr lang="en-US" dirty="0" err="1"/>
              <a:t>ww</a:t>
            </a:r>
            <a:r>
              <a:rPr lang="en-US" dirty="0"/>
              <a:t> offspring. </a:t>
            </a:r>
          </a:p>
          <a:p>
            <a:pPr marL="0" indent="0">
              <a:buNone/>
            </a:pPr>
            <a:r>
              <a:rPr lang="en-US" dirty="0"/>
              <a:t>So we have .25q</a:t>
            </a:r>
            <a:r>
              <a:rPr lang="en-US" baseline="30000" dirty="0"/>
              <a:t>2</a:t>
            </a:r>
            <a:r>
              <a:rPr lang="en-US" dirty="0"/>
              <a:t>+ </a:t>
            </a:r>
            <a:r>
              <a:rPr lang="en-US" dirty="0" err="1"/>
              <a:t>qr</a:t>
            </a:r>
            <a:r>
              <a:rPr lang="en-US" dirty="0"/>
              <a:t> + r</a:t>
            </a:r>
            <a:r>
              <a:rPr lang="en-US" baseline="30000" dirty="0"/>
              <a:t>2</a:t>
            </a:r>
            <a:r>
              <a:rPr lang="en-US" dirty="0"/>
              <a:t> = (q/2+r)</a:t>
            </a:r>
            <a:r>
              <a:rPr lang="en-US" baseline="30000" dirty="0"/>
              <a:t>2</a:t>
            </a:r>
            <a:r>
              <a:rPr lang="en-US" dirty="0"/>
              <a:t> chance of </a:t>
            </a:r>
            <a:r>
              <a:rPr lang="en-US" dirty="0" err="1"/>
              <a:t>ww</a:t>
            </a:r>
            <a:r>
              <a:rPr lang="en-US" dirty="0"/>
              <a:t> offspring.</a:t>
            </a:r>
          </a:p>
        </p:txBody>
      </p:sp>
    </p:spTree>
    <p:extLst>
      <p:ext uri="{BB962C8B-B14F-4D97-AF65-F5344CB8AC3E}">
        <p14:creationId xmlns:p14="http://schemas.microsoft.com/office/powerpoint/2010/main" val="61299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2.5.7: blood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9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Emma and Josh have just gotten engaged. What is the probability that they have different blood types (ignoring RH factor)?</a:t>
            </a:r>
          </a:p>
          <a:p>
            <a:pPr marL="0" indent="0">
              <a:buNone/>
            </a:pPr>
            <a:r>
              <a:rPr lang="en-US" dirty="0"/>
              <a:t>This is a simple table problem. Since there is independence, the probabilities for each pair are just the product of each of the </a:t>
            </a:r>
            <a:r>
              <a:rPr lang="en-US" dirty="0" err="1"/>
              <a:t>marginals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However, we don’t need the whole 4 X 4 table. Fastest approach is to get the complement, which is the chance that they have the </a:t>
            </a:r>
            <a:r>
              <a:rPr lang="en-US" b="1" dirty="0"/>
              <a:t>same</a:t>
            </a:r>
            <a:r>
              <a:rPr lang="en-US" dirty="0"/>
              <a:t> types, namely the diagonals, and then subtract from one:</a:t>
            </a:r>
          </a:p>
          <a:p>
            <a:pPr marL="0" indent="0">
              <a:buNone/>
            </a:pPr>
            <a:r>
              <a:rPr lang="en-US" dirty="0"/>
              <a:t>1-(.4</a:t>
            </a:r>
            <a:r>
              <a:rPr lang="en-US" baseline="30000" dirty="0"/>
              <a:t>2</a:t>
            </a:r>
            <a:r>
              <a:rPr lang="en-US" dirty="0"/>
              <a:t>+.1</a:t>
            </a:r>
            <a:r>
              <a:rPr lang="en-US" baseline="30000" dirty="0"/>
              <a:t>2</a:t>
            </a:r>
            <a:r>
              <a:rPr lang="en-US" dirty="0"/>
              <a:t>+.05</a:t>
            </a:r>
            <a:r>
              <a:rPr lang="en-US" baseline="30000" dirty="0"/>
              <a:t>2</a:t>
            </a:r>
            <a:r>
              <a:rPr lang="en-US" dirty="0"/>
              <a:t>+.45</a:t>
            </a:r>
            <a:r>
              <a:rPr lang="en-US" baseline="30000" dirty="0"/>
              <a:t>2</a:t>
            </a:r>
            <a:r>
              <a:rPr lang="en-US" dirty="0"/>
              <a:t>) = .625 = 5/8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7565" y="72593"/>
            <a:ext cx="2896235" cy="175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8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4443484" cy="1325563"/>
          </a:xfrm>
        </p:spPr>
        <p:txBody>
          <a:bodyPr/>
          <a:lstStyle/>
          <a:p>
            <a:r>
              <a:rPr lang="en-US" dirty="0"/>
              <a:t>Bayes </a:t>
            </a:r>
            <a:r>
              <a:rPr lang="en-US" dirty="0" err="1"/>
              <a:t>Thm</a:t>
            </a:r>
            <a:r>
              <a:rPr lang="en-US" dirty="0"/>
              <a:t> (2.4.2)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501" y="1325563"/>
            <a:ext cx="11095629" cy="5124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Preliminary work:</a:t>
            </a:r>
          </a:p>
          <a:p>
            <a:r>
              <a:rPr lang="en-US" dirty="0"/>
              <a:t>	Recall </a:t>
            </a:r>
            <a:r>
              <a:rPr lang="en-US" dirty="0" err="1"/>
              <a:t>def</a:t>
            </a:r>
            <a:r>
              <a:rPr lang="en-US" dirty="0"/>
              <a:t> of cond. </a:t>
            </a:r>
            <a:r>
              <a:rPr lang="en-US" dirty="0" err="1"/>
              <a:t>prob</a:t>
            </a:r>
            <a:r>
              <a:rPr lang="en-US" dirty="0"/>
              <a:t>: P(A | B) = P(A </a:t>
            </a:r>
            <a:r>
              <a:rPr lang="en-US" dirty="0">
                <a:sym typeface="Symbol" panose="05050102010706020507" pitchFamily="18" charset="2"/>
              </a:rPr>
              <a:t> B) / P(B). </a:t>
            </a:r>
          </a:p>
          <a:p>
            <a:r>
              <a:rPr lang="en-US" dirty="0">
                <a:sym typeface="Symbol" panose="05050102010706020507" pitchFamily="18" charset="2"/>
              </a:rPr>
              <a:t>	R</a:t>
            </a:r>
            <a:r>
              <a:rPr lang="en-US" dirty="0"/>
              <a:t>eplace</a:t>
            </a:r>
            <a:r>
              <a:rPr lang="en-US" i="1" dirty="0"/>
              <a:t> A </a:t>
            </a:r>
            <a:r>
              <a:rPr lang="en-US" dirty="0"/>
              <a:t>with</a:t>
            </a:r>
            <a:r>
              <a:rPr lang="en-US" i="1" dirty="0"/>
              <a:t> </a:t>
            </a:r>
            <a:r>
              <a:rPr lang="en-US" i="1" dirty="0" err="1"/>
              <a:t>A</a:t>
            </a:r>
            <a:r>
              <a:rPr lang="en-US" i="1" baseline="-25000" dirty="0" err="1"/>
              <a:t>j</a:t>
            </a:r>
            <a:r>
              <a:rPr lang="en-US" i="1" dirty="0"/>
              <a:t> </a:t>
            </a:r>
            <a:r>
              <a:rPr lang="en-US" dirty="0"/>
              <a:t>: </a:t>
            </a:r>
          </a:p>
          <a:p>
            <a:pPr marL="0" indent="0" algn="ctr">
              <a:buNone/>
            </a:pPr>
            <a:r>
              <a:rPr lang="en-US" dirty="0"/>
              <a:t>P(</a:t>
            </a:r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 | B) = P(</a:t>
            </a:r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baseline="-25000" dirty="0"/>
              <a:t> </a:t>
            </a:r>
            <a:r>
              <a:rPr lang="en-US" dirty="0">
                <a:sym typeface="Symbol" panose="05050102010706020507" pitchFamily="18" charset="2"/>
              </a:rPr>
              <a:t> B) / P(B) *</a:t>
            </a:r>
          </a:p>
          <a:p>
            <a:r>
              <a:rPr lang="en-US" dirty="0">
                <a:sym typeface="Symbol" panose="05050102010706020507" pitchFamily="18" charset="2"/>
              </a:rPr>
              <a:t>	Replace B with </a:t>
            </a:r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,</a:t>
            </a:r>
            <a:r>
              <a:rPr lang="en-US" i="1" dirty="0"/>
              <a:t> A </a:t>
            </a:r>
            <a:r>
              <a:rPr lang="en-US" dirty="0"/>
              <a:t>with B and clear denominator:</a:t>
            </a:r>
          </a:p>
          <a:p>
            <a:pPr marL="0" indent="0" algn="ctr">
              <a:buNone/>
            </a:pPr>
            <a:r>
              <a:rPr lang="en-US" dirty="0"/>
              <a:t>P(B | </a:t>
            </a:r>
            <a:r>
              <a:rPr lang="en-US" i="1" dirty="0" err="1"/>
              <a:t>A</a:t>
            </a:r>
            <a:r>
              <a:rPr lang="en-US" i="1" baseline="-25000" dirty="0" err="1"/>
              <a:t>j</a:t>
            </a:r>
            <a:r>
              <a:rPr lang="en-US" i="1" baseline="-25000" dirty="0"/>
              <a:t> </a:t>
            </a:r>
            <a:r>
              <a:rPr lang="en-US" dirty="0"/>
              <a:t>) = P(B </a:t>
            </a:r>
            <a:r>
              <a:rPr lang="en-US" dirty="0">
                <a:sym typeface="Symbol" panose="05050102010706020507" pitchFamily="18" charset="2"/>
              </a:rPr>
              <a:t> </a:t>
            </a:r>
            <a:r>
              <a:rPr lang="en-US" i="1" dirty="0" err="1"/>
              <a:t>A</a:t>
            </a:r>
            <a:r>
              <a:rPr lang="en-US" i="1" baseline="-25000" dirty="0" err="1"/>
              <a:t>j</a:t>
            </a:r>
            <a:r>
              <a:rPr lang="en-US" dirty="0">
                <a:sym typeface="Symbol" panose="05050102010706020507" pitchFamily="18" charset="2"/>
              </a:rPr>
              <a:t>) / P(</a:t>
            </a:r>
            <a:r>
              <a:rPr lang="en-US" i="1" dirty="0" err="1"/>
              <a:t>A</a:t>
            </a:r>
            <a:r>
              <a:rPr lang="en-US" i="1" baseline="-25000" dirty="0" err="1"/>
              <a:t>j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marL="0" indent="0" algn="ctr">
              <a:buNone/>
            </a:pPr>
            <a:r>
              <a:rPr lang="en-US" dirty="0"/>
              <a:t>P(</a:t>
            </a:r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 B) =</a:t>
            </a:r>
            <a:r>
              <a:rPr lang="en-US" dirty="0"/>
              <a:t>P(B | </a:t>
            </a:r>
            <a:r>
              <a:rPr lang="en-US" i="1" dirty="0" err="1"/>
              <a:t>A</a:t>
            </a:r>
            <a:r>
              <a:rPr lang="en-US" i="1" baseline="-25000" dirty="0" err="1"/>
              <a:t>j</a:t>
            </a:r>
            <a:r>
              <a:rPr lang="en-US" i="1" baseline="-25000" dirty="0"/>
              <a:t> 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P(</a:t>
            </a:r>
            <a:r>
              <a:rPr lang="en-US" i="1" dirty="0" err="1"/>
              <a:t>A</a:t>
            </a:r>
            <a:r>
              <a:rPr lang="en-US" i="1" baseline="-25000" dirty="0" err="1"/>
              <a:t>j</a:t>
            </a:r>
            <a:r>
              <a:rPr lang="en-US" dirty="0">
                <a:sym typeface="Symbol" panose="05050102010706020507" pitchFamily="18" charset="2"/>
              </a:rPr>
              <a:t>) **</a:t>
            </a:r>
          </a:p>
          <a:p>
            <a:r>
              <a:rPr lang="en-US" dirty="0">
                <a:sym typeface="Symbol" panose="05050102010706020507" pitchFamily="18" charset="2"/>
              </a:rPr>
              <a:t>	Also, recall that if </a:t>
            </a:r>
            <a:r>
              <a:rPr lang="en-US" dirty="0"/>
              <a:t>{</a:t>
            </a:r>
            <a:r>
              <a:rPr lang="en-US" i="1" dirty="0" err="1"/>
              <a:t>A</a:t>
            </a:r>
            <a:r>
              <a:rPr lang="en-US" i="1" baseline="-25000" dirty="0" err="1"/>
              <a:t>j</a:t>
            </a:r>
            <a:r>
              <a:rPr lang="en-US" dirty="0"/>
              <a:t>}</a:t>
            </a:r>
            <a:r>
              <a:rPr lang="en-US" i="1" dirty="0"/>
              <a:t> </a:t>
            </a:r>
            <a:r>
              <a:rPr lang="en-US" dirty="0"/>
              <a:t>is a partition</a:t>
            </a:r>
            <a:r>
              <a:rPr lang="en-US" i="1" dirty="0"/>
              <a:t>, </a:t>
            </a:r>
            <a:r>
              <a:rPr lang="en-US" dirty="0"/>
              <a:t>then </a:t>
            </a:r>
          </a:p>
          <a:p>
            <a:endParaRPr lang="en-US" sz="1000" dirty="0"/>
          </a:p>
          <a:p>
            <a:pPr lvl="8"/>
            <a:r>
              <a:rPr lang="en-US" sz="2800" dirty="0"/>
              <a:t>                                          ***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0" indent="0" algn="ctr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5474" y="5377497"/>
            <a:ext cx="3645682" cy="10722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19383" y="189254"/>
            <a:ext cx="66504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Note: Don’t confuse </a:t>
            </a:r>
            <a:r>
              <a:rPr lang="en-US" sz="2400" dirty="0" err="1"/>
              <a:t>thm</a:t>
            </a:r>
            <a:r>
              <a:rPr lang="en-US" sz="2400" dirty="0"/>
              <a:t> w/ schism within Statistics</a:t>
            </a:r>
          </a:p>
          <a:p>
            <a:r>
              <a:rPr lang="en-US" sz="2400" dirty="0"/>
              <a:t> (Bayesians vs. Frequentists)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331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Bayes </a:t>
            </a:r>
            <a:r>
              <a:rPr lang="en-US" dirty="0" err="1"/>
              <a:t>Thm</a:t>
            </a:r>
            <a:r>
              <a:rPr lang="en-US" dirty="0"/>
              <a:t> (2.4.2)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501" y="1325563"/>
            <a:ext cx="11095629" cy="5124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From preliminary work: P(</a:t>
            </a:r>
            <a:r>
              <a:rPr lang="en-US" i="1" dirty="0" err="1"/>
              <a:t>A</a:t>
            </a:r>
            <a:r>
              <a:rPr lang="en-US" i="1" baseline="-25000" dirty="0" err="1"/>
              <a:t>j</a:t>
            </a:r>
            <a:r>
              <a:rPr lang="en-US" dirty="0"/>
              <a:t> | </a:t>
            </a:r>
            <a:r>
              <a:rPr lang="en-US" i="1" dirty="0"/>
              <a:t>B</a:t>
            </a:r>
            <a:r>
              <a:rPr lang="en-US" dirty="0"/>
              <a:t>) = P(</a:t>
            </a:r>
            <a:r>
              <a:rPr lang="en-US" i="1" dirty="0" err="1"/>
              <a:t>A</a:t>
            </a:r>
            <a:r>
              <a:rPr lang="en-US" i="1" baseline="-25000" dirty="0" err="1"/>
              <a:t>j</a:t>
            </a:r>
            <a:r>
              <a:rPr lang="en-US" baseline="-25000" dirty="0"/>
              <a:t> </a:t>
            </a:r>
            <a:r>
              <a:rPr lang="en-US" dirty="0">
                <a:sym typeface="Symbol" panose="05050102010706020507" pitchFamily="18" charset="2"/>
              </a:rPr>
              <a:t> </a:t>
            </a:r>
            <a:r>
              <a:rPr lang="en-US" i="1" dirty="0">
                <a:sym typeface="Symbol" panose="05050102010706020507" pitchFamily="18" charset="2"/>
              </a:rPr>
              <a:t>B</a:t>
            </a:r>
            <a:r>
              <a:rPr lang="en-US" dirty="0">
                <a:sym typeface="Symbol" panose="05050102010706020507" pitchFamily="18" charset="2"/>
              </a:rPr>
              <a:t>) / P(</a:t>
            </a:r>
            <a:r>
              <a:rPr lang="en-US" i="1" dirty="0">
                <a:sym typeface="Symbol" panose="05050102010706020507" pitchFamily="18" charset="2"/>
              </a:rPr>
              <a:t>B</a:t>
            </a:r>
            <a:r>
              <a:rPr lang="en-US" dirty="0">
                <a:sym typeface="Symbol" panose="05050102010706020507" pitchFamily="18" charset="2"/>
              </a:rPr>
              <a:t>) *</a:t>
            </a:r>
          </a:p>
          <a:p>
            <a:pPr marL="0" indent="0" algn="ctr">
              <a:buNone/>
            </a:pPr>
            <a:r>
              <a:rPr lang="en-US" dirty="0"/>
              <a:t>P(</a:t>
            </a:r>
            <a:r>
              <a:rPr lang="en-US" i="1" dirty="0" err="1"/>
              <a:t>A</a:t>
            </a:r>
            <a:r>
              <a:rPr lang="en-US" i="1" baseline="-25000" dirty="0" err="1"/>
              <a:t>j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 </a:t>
            </a:r>
            <a:r>
              <a:rPr lang="en-US" i="1" dirty="0">
                <a:sym typeface="Symbol" panose="05050102010706020507" pitchFamily="18" charset="2"/>
              </a:rPr>
              <a:t>B</a:t>
            </a:r>
            <a:r>
              <a:rPr lang="en-US" dirty="0">
                <a:sym typeface="Symbol" panose="05050102010706020507" pitchFamily="18" charset="2"/>
              </a:rPr>
              <a:t>) = </a:t>
            </a:r>
            <a:r>
              <a:rPr lang="en-US" dirty="0"/>
              <a:t>P(</a:t>
            </a:r>
            <a:r>
              <a:rPr lang="en-US" i="1" dirty="0"/>
              <a:t>B</a:t>
            </a:r>
            <a:r>
              <a:rPr lang="en-US" dirty="0"/>
              <a:t> | </a:t>
            </a:r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i="1" baseline="-25000" dirty="0"/>
              <a:t> 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P(</a:t>
            </a:r>
            <a:r>
              <a:rPr lang="en-US" i="1" dirty="0" err="1"/>
              <a:t>A</a:t>
            </a:r>
            <a:r>
              <a:rPr lang="en-US" i="1" baseline="-25000" dirty="0" err="1"/>
              <a:t>j</a:t>
            </a:r>
            <a:r>
              <a:rPr lang="en-US" dirty="0">
                <a:sym typeface="Symbol" panose="05050102010706020507" pitchFamily="18" charset="2"/>
              </a:rPr>
              <a:t>) **</a:t>
            </a:r>
          </a:p>
          <a:p>
            <a:endParaRPr lang="en-US" sz="1000" dirty="0"/>
          </a:p>
          <a:p>
            <a:pPr marL="3657600" lvl="8" indent="0">
              <a:buNone/>
            </a:pPr>
            <a:r>
              <a:rPr lang="en-US" sz="2800" dirty="0"/>
              <a:t>                                           ***</a:t>
            </a:r>
          </a:p>
          <a:p>
            <a:pPr marL="3657600" lvl="8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Substitute ** into the numerator of *</a:t>
            </a:r>
          </a:p>
          <a:p>
            <a:pPr marL="0" indent="0" algn="ctr">
              <a:buNone/>
            </a:pPr>
            <a:r>
              <a:rPr lang="en-US" dirty="0"/>
              <a:t>P(</a:t>
            </a:r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 | B) = P(B | </a:t>
            </a:r>
            <a:r>
              <a:rPr lang="en-US" i="1" dirty="0" err="1"/>
              <a:t>A</a:t>
            </a:r>
            <a:r>
              <a:rPr lang="en-US" i="1" baseline="-25000" dirty="0" err="1"/>
              <a:t>j</a:t>
            </a:r>
            <a:r>
              <a:rPr lang="en-US" i="1" baseline="-25000" dirty="0"/>
              <a:t> 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P(</a:t>
            </a:r>
            <a:r>
              <a:rPr lang="en-US" i="1" dirty="0" err="1"/>
              <a:t>A</a:t>
            </a:r>
            <a:r>
              <a:rPr lang="en-US" i="1" baseline="-25000" dirty="0" err="1"/>
              <a:t>j</a:t>
            </a:r>
            <a:r>
              <a:rPr lang="en-US" dirty="0">
                <a:sym typeface="Symbol" panose="05050102010706020507" pitchFamily="18" charset="2"/>
              </a:rPr>
              <a:t>) / P(B)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  Replace denominator with ***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8190" y="4509046"/>
            <a:ext cx="4904722" cy="153276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5349" y="2279241"/>
            <a:ext cx="3645682" cy="1072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91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2.4.13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72" y="1559653"/>
            <a:ext cx="6754585" cy="2820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biased coin, twice as likely to come up heads as tails, is tossed once.</a:t>
            </a:r>
          </a:p>
          <a:p>
            <a:pPr marL="0" indent="0">
              <a:buNone/>
            </a:pPr>
            <a:r>
              <a:rPr lang="en-US" dirty="0"/>
              <a:t>If it shows heads, a chip is drawn from urn I; if it shows tails, a chip is drawn from urn II.</a:t>
            </a:r>
          </a:p>
          <a:p>
            <a:pPr marL="0" indent="0">
              <a:buNone/>
            </a:pPr>
            <a:r>
              <a:rPr lang="en-US" dirty="0"/>
              <a:t>Given that a white chip was drawn, what is the probability that the coin came up tails?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4385" y="1559653"/>
            <a:ext cx="4458588" cy="3382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830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81743"/>
          </a:xfrm>
        </p:spPr>
        <p:txBody>
          <a:bodyPr/>
          <a:lstStyle/>
          <a:p>
            <a:r>
              <a:rPr lang="en-US" dirty="0"/>
              <a:t>Solution to 2.4.13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271" y="881743"/>
            <a:ext cx="10515600" cy="1293132"/>
          </a:xfrm>
        </p:spPr>
        <p:txBody>
          <a:bodyPr>
            <a:normAutofit/>
          </a:bodyPr>
          <a:lstStyle/>
          <a:p>
            <a:r>
              <a:rPr lang="en-US" dirty="0"/>
              <a:t>Bayes </a:t>
            </a:r>
            <a:r>
              <a:rPr lang="en-US" dirty="0" err="1"/>
              <a:t>Thm</a:t>
            </a:r>
            <a:r>
              <a:rPr lang="en-US" dirty="0"/>
              <a:t> solution can be found in the text book. </a:t>
            </a:r>
          </a:p>
          <a:p>
            <a:r>
              <a:rPr lang="en-US" dirty="0"/>
              <a:t>Here is alternative, more visual  approach using a tree: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420" y="2723697"/>
            <a:ext cx="3861646" cy="3874454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331663"/>
              </p:ext>
            </p:extLst>
          </p:nvPr>
        </p:nvGraphicFramePr>
        <p:xfrm>
          <a:off x="5104493" y="1943100"/>
          <a:ext cx="1493156" cy="4914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716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P(x)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94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2/7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94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8/21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94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2/9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94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200900" y="2383971"/>
            <a:ext cx="39079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As a check, note that the probabilities sum to 1.</a:t>
            </a:r>
          </a:p>
          <a:p>
            <a:endParaRPr lang="en-US" sz="2800" dirty="0"/>
          </a:p>
          <a:p>
            <a:r>
              <a:rPr lang="en-US" sz="2800" dirty="0"/>
              <a:t>W={HW, TW} so P(W)=2/7+2/9=32/63.</a:t>
            </a:r>
          </a:p>
          <a:p>
            <a:r>
              <a:rPr lang="en-US" sz="2800" dirty="0"/>
              <a:t>Thus P(T|W)=P(TW)/P(W)</a:t>
            </a:r>
          </a:p>
          <a:p>
            <a:r>
              <a:rPr lang="en-US" sz="2800" dirty="0"/>
              <a:t>             =(2/9)/(32/63)</a:t>
            </a:r>
          </a:p>
          <a:p>
            <a:r>
              <a:rPr lang="en-US" sz="2800" dirty="0"/>
              <a:t>             =7/16</a:t>
            </a:r>
          </a:p>
        </p:txBody>
      </p:sp>
    </p:spTree>
    <p:extLst>
      <p:ext uri="{BB962C8B-B14F-4D97-AF65-F5344CB8AC3E}">
        <p14:creationId xmlns:p14="http://schemas.microsoft.com/office/powerpoint/2010/main" val="337379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2.4.15: False positives as a problem for rare disease 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.01% chance of a rare cancer</a:t>
            </a:r>
          </a:p>
          <a:p>
            <a:r>
              <a:rPr lang="en-US" dirty="0"/>
              <a:t>If person has cancer, 90% chance correctly detected by test </a:t>
            </a:r>
          </a:p>
          <a:p>
            <a:r>
              <a:rPr lang="en-US" dirty="0"/>
              <a:t>If person does not have cancer, .1% chance that test incorrectly says person has cancer (false positive).</a:t>
            </a:r>
          </a:p>
          <a:p>
            <a:r>
              <a:rPr lang="en-US" dirty="0"/>
              <a:t>Given a positive test, what is chance person actually has cancer?</a:t>
            </a:r>
          </a:p>
        </p:txBody>
      </p:sp>
    </p:spTree>
    <p:extLst>
      <p:ext uri="{BB962C8B-B14F-4D97-AF65-F5344CB8AC3E}">
        <p14:creationId xmlns:p14="http://schemas.microsoft.com/office/powerpoint/2010/main" val="396765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81743"/>
          </a:xfrm>
        </p:spPr>
        <p:txBody>
          <a:bodyPr/>
          <a:lstStyle/>
          <a:p>
            <a:r>
              <a:rPr lang="en-US" dirty="0"/>
              <a:t>Solution to 2.4.15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271" y="881743"/>
            <a:ext cx="10515600" cy="1293132"/>
          </a:xfrm>
        </p:spPr>
        <p:txBody>
          <a:bodyPr>
            <a:normAutofit/>
          </a:bodyPr>
          <a:lstStyle/>
          <a:p>
            <a:r>
              <a:rPr lang="en-US" dirty="0"/>
              <a:t>Bayes </a:t>
            </a:r>
            <a:r>
              <a:rPr lang="en-US" dirty="0" err="1"/>
              <a:t>Thm</a:t>
            </a:r>
            <a:r>
              <a:rPr lang="en-US" dirty="0"/>
              <a:t> solution can be found in the text book. </a:t>
            </a:r>
          </a:p>
          <a:p>
            <a:r>
              <a:rPr lang="en-US" dirty="0"/>
              <a:t>We again provide more visual approach using a tree.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126618"/>
              </p:ext>
            </p:extLst>
          </p:nvPr>
        </p:nvGraphicFramePr>
        <p:xfrm>
          <a:off x="5104491" y="1943100"/>
          <a:ext cx="2096408" cy="4914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8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716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P(x)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94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94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94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.09999%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94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99.89%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25686" y="1943100"/>
            <a:ext cx="39079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+={D+, H+} so P(+)=.009%+.09999%</a:t>
            </a:r>
          </a:p>
          <a:p>
            <a:r>
              <a:rPr lang="en-US" sz="2800" dirty="0"/>
              <a:t>       =.10899% </a:t>
            </a:r>
          </a:p>
          <a:p>
            <a:r>
              <a:rPr lang="en-US" sz="2800" dirty="0"/>
              <a:t> Thus P(D|+)=P(D+)/P(+)</a:t>
            </a:r>
          </a:p>
          <a:p>
            <a:r>
              <a:rPr lang="en-US" sz="2800" dirty="0"/>
              <a:t>             =.009%/.10899% </a:t>
            </a:r>
          </a:p>
          <a:p>
            <a:r>
              <a:rPr lang="en-US" sz="2800" dirty="0"/>
              <a:t>             =8.26%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806" y="2351314"/>
            <a:ext cx="3861646" cy="387445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93271" y="2028148"/>
            <a:ext cx="3407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D: diseased (has disease)</a:t>
            </a:r>
          </a:p>
          <a:p>
            <a:r>
              <a:rPr lang="en-US" dirty="0"/>
              <a:t>H: healthy (does not have disease)</a:t>
            </a:r>
          </a:p>
        </p:txBody>
      </p:sp>
    </p:spTree>
    <p:extLst>
      <p:ext uri="{BB962C8B-B14F-4D97-AF65-F5344CB8AC3E}">
        <p14:creationId xmlns:p14="http://schemas.microsoft.com/office/powerpoint/2010/main" val="94575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832757"/>
            <a:ext cx="1183821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practicality of screening programs directed at diseases having a low prevalence is open to question, especially when diagnostic procedure itself poses a nontrivial health risk. </a:t>
            </a:r>
          </a:p>
          <a:p>
            <a:endParaRPr lang="en-US" sz="2800" dirty="0"/>
          </a:p>
          <a:p>
            <a:r>
              <a:rPr lang="en-US" sz="2800" dirty="0"/>
              <a:t>For example, the use of chest X-rays to screen for tuberculosis is no longer advocated by medical community.</a:t>
            </a:r>
          </a:p>
        </p:txBody>
      </p:sp>
    </p:spTree>
    <p:extLst>
      <p:ext uri="{BB962C8B-B14F-4D97-AF65-F5344CB8AC3E}">
        <p14:creationId xmlns:p14="http://schemas.microsoft.com/office/powerpoint/2010/main" val="185950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2.5 Independence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6213" indent="-176213">
              <a:buNone/>
            </a:pPr>
            <a:r>
              <a:rPr lang="en-US" dirty="0"/>
              <a:t>Definition: 2 events are </a:t>
            </a:r>
            <a:r>
              <a:rPr lang="en-US" b="1" dirty="0"/>
              <a:t>independent</a:t>
            </a:r>
            <a:r>
              <a:rPr lang="en-US" dirty="0"/>
              <a:t> if the occurrence of one has no effect on the other (Note that it is not </a:t>
            </a:r>
            <a:r>
              <a:rPr lang="en-US" i="1" dirty="0"/>
              <a:t>a priori </a:t>
            </a:r>
            <a:r>
              <a:rPr lang="en-US" dirty="0"/>
              <a:t>clear whether if event 1 has no affect on event 2 then the reverse is true as well).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Theorem: TFAE (the following are equivalent, i.e., if one is true then all 3 are true and if one is not true, then all 3 are false)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P(A</a:t>
            </a:r>
            <a:r>
              <a:rPr lang="en-US" dirty="0"/>
              <a:t>|</a:t>
            </a:r>
            <a:r>
              <a:rPr lang="en-US" i="1" dirty="0"/>
              <a:t>B)</a:t>
            </a:r>
            <a:r>
              <a:rPr lang="en-US" dirty="0"/>
              <a:t>= </a:t>
            </a:r>
            <a:r>
              <a:rPr lang="en-US" i="1" dirty="0"/>
              <a:t>P(A) (i.e., event 2 has no affect on event 1)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P(B</a:t>
            </a:r>
            <a:r>
              <a:rPr lang="en-US" dirty="0"/>
              <a:t>|</a:t>
            </a:r>
            <a:r>
              <a:rPr lang="en-US" i="1" dirty="0"/>
              <a:t>A)</a:t>
            </a:r>
            <a:r>
              <a:rPr lang="en-US" dirty="0"/>
              <a:t>= </a:t>
            </a:r>
            <a:r>
              <a:rPr lang="en-US" i="1" dirty="0"/>
              <a:t>P(B) (i.e., event 1 has no affect on event 2)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P(A</a:t>
            </a:r>
            <a:r>
              <a:rPr lang="en-US" dirty="0"/>
              <a:t> ∩ </a:t>
            </a:r>
            <a:r>
              <a:rPr lang="en-US" i="1" dirty="0"/>
              <a:t>B)</a:t>
            </a:r>
            <a:r>
              <a:rPr lang="en-US" dirty="0"/>
              <a:t>= </a:t>
            </a:r>
            <a:r>
              <a:rPr lang="en-US" i="1" dirty="0"/>
              <a:t>P(A)</a:t>
            </a:r>
            <a:r>
              <a:rPr lang="en-US" dirty="0"/>
              <a:t>*</a:t>
            </a:r>
            <a:r>
              <a:rPr lang="en-US" i="1" dirty="0"/>
              <a:t>P(B) (convenient as a test)</a:t>
            </a:r>
          </a:p>
          <a:p>
            <a:pPr marL="514350" indent="-514350">
              <a:buFont typeface="+mj-lt"/>
              <a:buAutoNum type="arabicPeriod"/>
            </a:pPr>
            <a:endParaRPr lang="en-US" i="1" dirty="0"/>
          </a:p>
          <a:p>
            <a:pPr marL="514350" indent="-514350">
              <a:buFont typeface="+mj-lt"/>
              <a:buAutoNum type="arabicPeriod"/>
            </a:pPr>
            <a:endParaRPr lang="en-US" i="1" dirty="0"/>
          </a:p>
          <a:p>
            <a:pPr marL="514350" indent="-514350">
              <a:buFont typeface="+mj-lt"/>
              <a:buAutoNum type="arabicPeriod"/>
            </a:pPr>
            <a:endParaRPr lang="en-US" i="1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50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</TotalTime>
  <Words>1442</Words>
  <Application>Microsoft Office PowerPoint</Application>
  <PresentationFormat>Widescreen</PresentationFormat>
  <Paragraphs>163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Office Theme</vt:lpstr>
      <vt:lpstr>MAT 2572 Probability w/Statistics, Halleck</vt:lpstr>
      <vt:lpstr>Bayes Thm (2.4.2)</vt:lpstr>
      <vt:lpstr>Bayes Thm (2.4.2) (cont.)</vt:lpstr>
      <vt:lpstr>Example 2.4.13</vt:lpstr>
      <vt:lpstr>Solution to 2.4.13</vt:lpstr>
      <vt:lpstr>Example 2.4.15: False positives as a problem for rare disease diagnosis</vt:lpstr>
      <vt:lpstr>Solution to 2.4.15</vt:lpstr>
      <vt:lpstr>PowerPoint Presentation</vt:lpstr>
      <vt:lpstr>2.5 Independence</vt:lpstr>
      <vt:lpstr>Example 2.5.1</vt:lpstr>
      <vt:lpstr>All of the following pairs of events are independent or none are*: </vt:lpstr>
      <vt:lpstr>Using Independence to find a missing value*</vt:lpstr>
      <vt:lpstr>Solution to example 2.5.3 </vt:lpstr>
      <vt:lpstr>Example 2.5.5</vt:lpstr>
      <vt:lpstr>Example 2.5.6 (random Mendelian mating)</vt:lpstr>
      <vt:lpstr>Example 2.5.7: blood types</vt:lpstr>
    </vt:vector>
  </TitlesOfParts>
  <Company>Next Step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 2572 Probability w/Statistics, Halleck</dc:title>
  <dc:creator>Next Step</dc:creator>
  <cp:lastModifiedBy>Ezra Halleck</cp:lastModifiedBy>
  <cp:revision>82</cp:revision>
  <dcterms:created xsi:type="dcterms:W3CDTF">2016-02-07T14:58:38Z</dcterms:created>
  <dcterms:modified xsi:type="dcterms:W3CDTF">2017-09-07T15:12:14Z</dcterms:modified>
</cp:coreProperties>
</file>