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77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6F16-E789-44A7-8F64-5EB4E667218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Binary_Worksheet2.xlsb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Binary_Worksheet1.xlsb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 2572 Probability w/Statistics, Halleck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Day 3 slides:</a:t>
            </a:r>
          </a:p>
          <a:p>
            <a:r>
              <a:rPr lang="en-US" dirty="0" smtClean="0"/>
              <a:t>2.4 Conditional Probability part I (not including Bayes </a:t>
            </a:r>
            <a:r>
              <a:rPr lang="en-US" dirty="0" err="1" smtClean="0"/>
              <a:t>thm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Solution of Example 2.4.6,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267" y="1325563"/>
            <a:ext cx="1078653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 a preliminary, clear denominator in definition for conditional prob.: </a:t>
            </a:r>
          </a:p>
          <a:p>
            <a:pPr marL="0" indent="0" algn="ctr">
              <a:buNone/>
            </a:pPr>
            <a:r>
              <a:rPr lang="en-US" b="1" i="1" dirty="0" smtClean="0"/>
              <a:t>P(A </a:t>
            </a:r>
            <a:r>
              <a:rPr lang="en-US" b="1" dirty="0" smtClean="0"/>
              <a:t>∩ </a:t>
            </a:r>
            <a:r>
              <a:rPr lang="en-US" b="1" i="1" dirty="0" smtClean="0"/>
              <a:t>B)</a:t>
            </a:r>
            <a:r>
              <a:rPr lang="en-US" b="1" dirty="0" smtClean="0"/>
              <a:t>= </a:t>
            </a:r>
            <a:r>
              <a:rPr lang="en-US" b="1" i="1" dirty="0"/>
              <a:t>P(B) P(A</a:t>
            </a:r>
            <a:r>
              <a:rPr lang="en-US" b="1" dirty="0" smtClean="0"/>
              <a:t>|</a:t>
            </a:r>
            <a:r>
              <a:rPr lang="en-US" b="1" i="1" dirty="0" smtClean="0"/>
              <a:t>B) </a:t>
            </a:r>
            <a:r>
              <a:rPr lang="en-US" i="1" dirty="0" smtClean="0"/>
              <a:t>*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Let </a:t>
            </a:r>
            <a:r>
              <a:rPr lang="en-US" i="1" dirty="0" smtClean="0"/>
              <a:t>E</a:t>
            </a:r>
            <a:r>
              <a:rPr lang="en-US" baseline="-25000" dirty="0" smtClean="0"/>
              <a:t>1 </a:t>
            </a:r>
            <a:r>
              <a:rPr lang="en-US" dirty="0" smtClean="0"/>
              <a:t>be upper </a:t>
            </a:r>
            <a:r>
              <a:rPr lang="en-US" dirty="0"/>
              <a:t>route is </a:t>
            </a:r>
            <a:r>
              <a:rPr lang="en-US" dirty="0" smtClean="0"/>
              <a:t>open and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  <a:r>
              <a:rPr lang="en-US" dirty="0" smtClean="0">
                <a:sym typeface="Symbol" panose="05050102010706020507" pitchFamily="18" charset="2"/>
              </a:rPr>
              <a:t></a:t>
            </a:r>
            <a:r>
              <a:rPr lang="en-US" i="1" dirty="0" smtClean="0"/>
              <a:t>E</a:t>
            </a:r>
            <a:r>
              <a:rPr lang="en-US" baseline="-25000" dirty="0" smtClean="0"/>
              <a:t>3 </a:t>
            </a:r>
            <a:r>
              <a:rPr lang="en-US" dirty="0" smtClean="0"/>
              <a:t>lower </a:t>
            </a:r>
            <a:r>
              <a:rPr lang="en-US" dirty="0"/>
              <a:t>route </a:t>
            </a:r>
            <a:r>
              <a:rPr lang="en-US" dirty="0" smtClean="0"/>
              <a:t>is open.</a:t>
            </a:r>
            <a:endParaRPr lang="en-US" dirty="0"/>
          </a:p>
          <a:p>
            <a:pPr marL="0" indent="0">
              <a:buNone/>
            </a:pPr>
            <a:r>
              <a:rPr lang="en-US" i="1" dirty="0" smtClean="0"/>
              <a:t>Our goal: use </a:t>
            </a:r>
            <a:r>
              <a:rPr lang="en-US" b="1" i="1" dirty="0" smtClean="0">
                <a:sym typeface="Symbol" panose="05050102010706020507" pitchFamily="18" charset="2"/>
              </a:rPr>
              <a:t>P(A </a:t>
            </a:r>
            <a:r>
              <a:rPr lang="en-US" b="1" dirty="0">
                <a:sym typeface="Symbol" panose="05050102010706020507" pitchFamily="18" charset="2"/>
              </a:rPr>
              <a:t></a:t>
            </a:r>
            <a:r>
              <a:rPr lang="en-US" b="1" i="1" dirty="0">
                <a:sym typeface="Symbol" panose="05050102010706020507" pitchFamily="18" charset="2"/>
              </a:rPr>
              <a:t> B) = P(A) + P(B) </a:t>
            </a:r>
            <a:r>
              <a:rPr lang="en-US" b="1" i="1" dirty="0"/>
              <a:t>− P(A </a:t>
            </a:r>
            <a:r>
              <a:rPr lang="en-US" b="1" dirty="0">
                <a:sym typeface="Symbol" panose="05050102010706020507" pitchFamily="18" charset="2"/>
              </a:rPr>
              <a:t></a:t>
            </a:r>
            <a:r>
              <a:rPr lang="en-US" b="1" i="1" dirty="0">
                <a:sym typeface="Symbol" panose="05050102010706020507" pitchFamily="18" charset="2"/>
              </a:rPr>
              <a:t> B</a:t>
            </a:r>
            <a:r>
              <a:rPr lang="en-US" b="1" i="1" dirty="0" smtClean="0"/>
              <a:t>) </a:t>
            </a:r>
            <a:r>
              <a:rPr lang="en-US" i="1" dirty="0" smtClean="0"/>
              <a:t>with A=E</a:t>
            </a:r>
            <a:r>
              <a:rPr lang="en-US" i="1" baseline="-25000" dirty="0" smtClean="0"/>
              <a:t>1 </a:t>
            </a:r>
            <a:r>
              <a:rPr lang="en-US" i="1" dirty="0" smtClean="0"/>
              <a:t>&amp; B=E</a:t>
            </a:r>
            <a:r>
              <a:rPr lang="en-US" i="1" baseline="-25000" dirty="0" smtClean="0"/>
              <a:t>2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i="1" dirty="0" smtClean="0"/>
              <a:t>E</a:t>
            </a:r>
            <a:r>
              <a:rPr lang="en-US" i="1" baseline="-25000" dirty="0" smtClean="0"/>
              <a:t>3</a:t>
            </a:r>
            <a:r>
              <a:rPr lang="en-US" i="1" dirty="0"/>
              <a:t>**</a:t>
            </a:r>
            <a:endParaRPr lang="en-US" i="1" baseline="-25000" dirty="0" smtClean="0"/>
          </a:p>
          <a:p>
            <a:pPr marL="0" indent="0">
              <a:buNone/>
            </a:pPr>
            <a:r>
              <a:rPr lang="en-US" dirty="0" smtClean="0"/>
              <a:t>P(</a:t>
            </a:r>
            <a:r>
              <a:rPr lang="en-US" i="1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) has been given.</a:t>
            </a:r>
          </a:p>
          <a:p>
            <a:pPr marL="0" indent="0">
              <a:buNone/>
            </a:pPr>
            <a:r>
              <a:rPr lang="en-US" dirty="0" smtClean="0"/>
              <a:t>Substituting into*: P(</a:t>
            </a:r>
            <a:r>
              <a:rPr lang="en-US" i="1" dirty="0" smtClean="0"/>
              <a:t>E</a:t>
            </a:r>
            <a:r>
              <a:rPr lang="en-US" baseline="-25000" dirty="0" smtClean="0"/>
              <a:t>3</a:t>
            </a:r>
            <a:r>
              <a:rPr lang="en-US" dirty="0" smtClean="0">
                <a:sym typeface="Symbol" panose="05050102010706020507" pitchFamily="18" charset="2"/>
              </a:rPr>
              <a:t></a:t>
            </a:r>
            <a:r>
              <a:rPr lang="en-US" i="1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) = P(</a:t>
            </a:r>
            <a:r>
              <a:rPr lang="en-US" i="1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)P(</a:t>
            </a:r>
            <a:r>
              <a:rPr lang="en-US" i="1" dirty="0" smtClean="0"/>
              <a:t>E</a:t>
            </a:r>
            <a:r>
              <a:rPr lang="en-US" baseline="-25000" dirty="0" smtClean="0"/>
              <a:t>3</a:t>
            </a:r>
            <a:r>
              <a:rPr lang="en-US" dirty="0" smtClean="0">
                <a:sym typeface="Symbol" panose="05050102010706020507" pitchFamily="18" charset="2"/>
              </a:rPr>
              <a:t>|</a:t>
            </a:r>
            <a:r>
              <a:rPr lang="en-US" i="1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) = 4/5*3/4= 3/5</a:t>
            </a:r>
          </a:p>
          <a:p>
            <a:pPr marL="0" indent="0">
              <a:buNone/>
            </a:pPr>
            <a:r>
              <a:rPr lang="en-US" dirty="0" smtClean="0"/>
              <a:t>Using * once more:</a:t>
            </a:r>
          </a:p>
          <a:p>
            <a:pPr marL="0" indent="0" algn="ctr">
              <a:buNone/>
            </a:pPr>
            <a:r>
              <a:rPr lang="en-US" dirty="0" smtClean="0"/>
              <a:t>P(</a:t>
            </a:r>
            <a:r>
              <a:rPr lang="en-US" i="1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>
                <a:sym typeface="Symbol" panose="05050102010706020507" pitchFamily="18" charset="2"/>
              </a:rPr>
              <a:t>(</a:t>
            </a:r>
            <a:r>
              <a:rPr lang="en-US" i="1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>
                <a:sym typeface="Symbol" panose="05050102010706020507" pitchFamily="18" charset="2"/>
              </a:rPr>
              <a:t></a:t>
            </a:r>
            <a:r>
              <a:rPr lang="en-US" i="1" dirty="0" smtClean="0"/>
              <a:t>E</a:t>
            </a:r>
            <a:r>
              <a:rPr lang="en-US" baseline="-25000" dirty="0" smtClean="0"/>
              <a:t>3</a:t>
            </a:r>
            <a:r>
              <a:rPr lang="en-US" dirty="0"/>
              <a:t>))=P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i="1" dirty="0" smtClean="0"/>
              <a:t>E</a:t>
            </a:r>
            <a:r>
              <a:rPr lang="en-US" baseline="-25000" dirty="0" smtClean="0"/>
              <a:t>3</a:t>
            </a:r>
            <a:r>
              <a:rPr lang="en-US" dirty="0" smtClean="0"/>
              <a:t>)P(</a:t>
            </a:r>
            <a:r>
              <a:rPr lang="en-US" i="1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>
                <a:sym typeface="Symbol" panose="05050102010706020507" pitchFamily="18" charset="2"/>
              </a:rPr>
              <a:t>|</a:t>
            </a:r>
            <a:r>
              <a:rPr lang="en-US" i="1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>
                <a:sym typeface="Symbol" panose="05050102010706020507" pitchFamily="18" charset="2"/>
              </a:rPr>
              <a:t></a:t>
            </a:r>
            <a:r>
              <a:rPr lang="en-US" i="1" dirty="0" smtClean="0"/>
              <a:t>E</a:t>
            </a:r>
            <a:r>
              <a:rPr lang="en-US" baseline="-25000" dirty="0" smtClean="0"/>
              <a:t>3</a:t>
            </a:r>
            <a:r>
              <a:rPr lang="en-US" dirty="0" smtClean="0"/>
              <a:t>) =(3/5)(1/2)=3/10</a:t>
            </a:r>
          </a:p>
          <a:p>
            <a:pPr marL="0" indent="0">
              <a:buNone/>
            </a:pPr>
            <a:r>
              <a:rPr lang="en-US" dirty="0" smtClean="0"/>
              <a:t>Now , we use ** P(at least one route passable)=2/5+3/5-3/10=7/10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472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86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Solution of Example 2.4.6 </a:t>
            </a:r>
            <a:r>
              <a:rPr lang="en-US" dirty="0"/>
              <a:t>2)</a:t>
            </a:r>
            <a:br>
              <a:rPr lang="en-US" dirty="0"/>
            </a:br>
            <a:r>
              <a:rPr lang="en-US" sz="4000" dirty="0"/>
              <a:t>Which route should a traveler starting from </a:t>
            </a:r>
            <a:r>
              <a:rPr lang="en-US" sz="4000" i="1" dirty="0"/>
              <a:t>A </a:t>
            </a:r>
            <a:r>
              <a:rPr lang="en-US" sz="4000" dirty="0"/>
              <a:t>try first?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267" y="1813455"/>
            <a:ext cx="1078653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both routes are either open or closed, then it doesn’t matter.</a:t>
            </a:r>
          </a:p>
          <a:p>
            <a:pPr marL="0" indent="0">
              <a:buNone/>
            </a:pPr>
            <a:r>
              <a:rPr lang="en-US" dirty="0" smtClean="0"/>
              <a:t>Hence, we restrict ourselves to situation where only one route is open.</a:t>
            </a:r>
          </a:p>
          <a:p>
            <a:pPr marL="0" indent="0">
              <a:buNone/>
            </a:pPr>
            <a:r>
              <a:rPr lang="en-US" dirty="0" smtClean="0"/>
              <a:t>In that case, which route has better chance of being open?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We have seen this situation in other </a:t>
            </a:r>
            <a:r>
              <a:rPr lang="en-US" dirty="0" smtClean="0"/>
              <a:t>problem, e.g</a:t>
            </a:r>
            <a:r>
              <a:rPr lang="en-US" dirty="0"/>
              <a:t>., Max and </a:t>
            </a:r>
            <a:r>
              <a:rPr lang="en-US" dirty="0" smtClean="0"/>
              <a:t>Duffy. )</a:t>
            </a:r>
          </a:p>
          <a:p>
            <a:pPr marL="0" indent="0">
              <a:buNone/>
            </a:pPr>
            <a:r>
              <a:rPr lang="en-US" dirty="0" smtClean="0"/>
              <a:t>P(E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| just 1 open</a:t>
            </a:r>
            <a:r>
              <a:rPr lang="en-US" dirty="0" smtClean="0"/>
              <a:t>)=P(E</a:t>
            </a:r>
            <a:r>
              <a:rPr lang="en-US" baseline="-25000" dirty="0" smtClean="0"/>
              <a:t>1</a:t>
            </a:r>
            <a:r>
              <a:rPr lang="en-US" dirty="0" smtClean="0"/>
              <a:t>\</a:t>
            </a:r>
            <a:r>
              <a:rPr lang="en-US" i="1" dirty="0"/>
              <a:t> E</a:t>
            </a:r>
            <a:r>
              <a:rPr lang="en-US" baseline="-25000" dirty="0"/>
              <a:t>2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i="1" dirty="0"/>
              <a:t>E</a:t>
            </a:r>
            <a:r>
              <a:rPr lang="en-US" baseline="-25000" dirty="0"/>
              <a:t>3 </a:t>
            </a:r>
            <a:r>
              <a:rPr lang="en-US" dirty="0" smtClean="0"/>
              <a:t>) /[</a:t>
            </a:r>
            <a:r>
              <a:rPr lang="en-US" dirty="0"/>
              <a:t>P(E</a:t>
            </a:r>
            <a:r>
              <a:rPr lang="en-US" baseline="-25000" dirty="0"/>
              <a:t>1</a:t>
            </a:r>
            <a:r>
              <a:rPr lang="en-US" dirty="0"/>
              <a:t>\</a:t>
            </a:r>
            <a:r>
              <a:rPr lang="en-US" i="1" dirty="0"/>
              <a:t> E</a:t>
            </a:r>
            <a:r>
              <a:rPr lang="en-US" baseline="-25000" dirty="0"/>
              <a:t>2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i="1" dirty="0"/>
              <a:t>E</a:t>
            </a:r>
            <a:r>
              <a:rPr lang="en-US" baseline="-25000" dirty="0"/>
              <a:t>3 </a:t>
            </a:r>
            <a:r>
              <a:rPr lang="en-US" dirty="0"/>
              <a:t>) </a:t>
            </a:r>
            <a:r>
              <a:rPr lang="en-US" dirty="0" smtClean="0"/>
              <a:t>+ P(</a:t>
            </a:r>
            <a:r>
              <a:rPr lang="en-US" i="1" dirty="0" smtClean="0"/>
              <a:t>E</a:t>
            </a:r>
            <a:r>
              <a:rPr lang="en-US" baseline="-25000" dirty="0" smtClean="0"/>
              <a:t>2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i="1" dirty="0"/>
              <a:t>E</a:t>
            </a:r>
            <a:r>
              <a:rPr lang="en-US" baseline="-25000" dirty="0"/>
              <a:t>3 </a:t>
            </a:r>
            <a:r>
              <a:rPr lang="en-US" dirty="0" smtClean="0"/>
              <a:t>\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 smtClean="0"/>
              <a:t>) ] =.1/(.1+.3)=1/4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Since P(E</a:t>
            </a:r>
            <a:r>
              <a:rPr lang="en-US" baseline="-25000" dirty="0"/>
              <a:t>1</a:t>
            </a:r>
            <a:r>
              <a:rPr lang="en-US" dirty="0"/>
              <a:t> | just 1 open) </a:t>
            </a:r>
            <a:r>
              <a:rPr lang="en-US" dirty="0" smtClean="0"/>
              <a:t>&lt;.5, then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i="1" dirty="0"/>
              <a:t>E</a:t>
            </a:r>
            <a:r>
              <a:rPr lang="en-US" baseline="-25000" dirty="0"/>
              <a:t>3 </a:t>
            </a:r>
            <a:r>
              <a:rPr lang="en-US" dirty="0" smtClean="0"/>
              <a:t>should be tried first.</a:t>
            </a:r>
          </a:p>
        </p:txBody>
      </p:sp>
    </p:spTree>
    <p:extLst>
      <p:ext uri="{BB962C8B-B14F-4D97-AF65-F5344CB8AC3E}">
        <p14:creationId xmlns:p14="http://schemas.microsoft.com/office/powerpoint/2010/main" val="242297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8" y="0"/>
            <a:ext cx="10515600" cy="1268361"/>
          </a:xfrm>
        </p:spPr>
        <p:txBody>
          <a:bodyPr/>
          <a:lstStyle/>
          <a:p>
            <a:r>
              <a:rPr lang="en-US" dirty="0" smtClean="0"/>
              <a:t>Example 2.4.7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1009196"/>
            <a:ext cx="11838214" cy="1325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en-US" dirty="0" smtClean="0"/>
              <a:t>rn contains 5 white, 4 black, and 3 red chips.</a:t>
            </a:r>
          </a:p>
          <a:p>
            <a:pPr marL="0" indent="0">
              <a:buNone/>
            </a:pPr>
            <a:r>
              <a:rPr lang="en-US" dirty="0" smtClean="0"/>
              <a:t>4 chips are drawn sequentially and without replacement.</a:t>
            </a:r>
          </a:p>
          <a:p>
            <a:pPr marL="0" indent="0">
              <a:buNone/>
            </a:pPr>
            <a:r>
              <a:rPr lang="en-US" dirty="0" smtClean="0"/>
              <a:t>What is the probability of obtaining the sequence </a:t>
            </a:r>
            <a:r>
              <a:rPr lang="en-US" dirty="0" err="1" smtClean="0"/>
              <a:t>wrwb</a:t>
            </a:r>
            <a:r>
              <a:rPr lang="en-US" dirty="0" smtClean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5943" y="2334759"/>
            <a:ext cx="48332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dirty="0" smtClean="0"/>
              <a:t>e record the urn contents at the beginning of each stage, the desired outcome “</a:t>
            </a:r>
            <a:r>
              <a:rPr lang="en-US" sz="2400" dirty="0"/>
              <a:t>x” </a:t>
            </a:r>
            <a:r>
              <a:rPr lang="en-US" sz="2400" dirty="0" smtClean="0"/>
              <a:t> &amp; its probability.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roduct of fractions gives  answer. </a:t>
            </a:r>
            <a:endParaRPr lang="en-US" sz="2400" b="1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309110"/>
              </p:ext>
            </p:extLst>
          </p:nvPr>
        </p:nvGraphicFramePr>
        <p:xfrm>
          <a:off x="5768975" y="2317750"/>
          <a:ext cx="4095750" cy="426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Binary Worksheet" r:id="rId4" imgW="1114316" imgH="1162064" progId="Excel.SheetBinaryMacroEnabled.12">
                  <p:embed/>
                </p:oleObj>
              </mc:Choice>
              <mc:Fallback>
                <p:oleObj name="Binary Worksheet" r:id="rId4" imgW="1114316" imgH="1162064" progId="Excel.SheetBinary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68975" y="2317750"/>
                        <a:ext cx="4095750" cy="426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493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 (revisit)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 set of events 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. . . , A</a:t>
            </a:r>
            <a:r>
              <a:rPr lang="en-US" baseline="-25000" dirty="0" smtClean="0"/>
              <a:t>n</a:t>
            </a:r>
            <a:r>
              <a:rPr lang="en-US" dirty="0" smtClean="0"/>
              <a:t> “partition” S if every outcome in the sample space belongs to one and only one of the </a:t>
            </a:r>
            <a:r>
              <a:rPr lang="en-US" dirty="0"/>
              <a:t>A</a:t>
            </a:r>
            <a:r>
              <a:rPr lang="en-US" baseline="-25000" dirty="0"/>
              <a:t>i</a:t>
            </a:r>
            <a:r>
              <a:rPr lang="en-US" dirty="0" smtClean="0"/>
              <a:t>’s—that is, the A</a:t>
            </a:r>
            <a:r>
              <a:rPr lang="en-US" baseline="-25000" dirty="0" smtClean="0"/>
              <a:t>i </a:t>
            </a:r>
            <a:r>
              <a:rPr lang="en-US" dirty="0" smtClean="0"/>
              <a:t>’s are mutually exclusive and their union is 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symbols, {A</a:t>
            </a:r>
            <a:r>
              <a:rPr lang="en-US" baseline="-25000" dirty="0" smtClean="0"/>
              <a:t>i</a:t>
            </a:r>
            <a:r>
              <a:rPr lang="en-US" dirty="0" smtClean="0"/>
              <a:t>} is partition of S if 					 for </a:t>
            </a:r>
            <a:r>
              <a:rPr lang="en-US" dirty="0" err="1" smtClean="0"/>
              <a:t>i</a:t>
            </a:r>
            <a:r>
              <a:rPr lang="en-US" dirty="0" smtClean="0"/>
              <a:t> ≠ j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384" y="3582118"/>
            <a:ext cx="4261335" cy="53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12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err="1" smtClean="0"/>
              <a:t>Thm</a:t>
            </a:r>
            <a:r>
              <a:rPr lang="en-US" dirty="0" smtClean="0"/>
              <a:t> 2.4.1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943" y="960211"/>
            <a:ext cx="10363200" cy="1276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Given a partition {A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} of S and an event B,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56611"/>
            <a:ext cx="4626620" cy="1360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754" y="1556611"/>
            <a:ext cx="5456046" cy="27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5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2.4.8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64368"/>
            <a:ext cx="10515600" cy="165236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Urn I contains </a:t>
            </a:r>
            <a:r>
              <a:rPr lang="en-US" dirty="0" smtClean="0"/>
              <a:t>2 red and 4 white </a:t>
            </a:r>
            <a:r>
              <a:rPr lang="en-US" dirty="0"/>
              <a:t>chips; urn II, </a:t>
            </a:r>
            <a:r>
              <a:rPr lang="en-US" dirty="0" smtClean="0"/>
              <a:t>3 red </a:t>
            </a:r>
            <a:r>
              <a:rPr lang="en-US" dirty="0"/>
              <a:t>and </a:t>
            </a:r>
            <a:r>
              <a:rPr lang="en-US" dirty="0" smtClean="0"/>
              <a:t>1 white</a:t>
            </a:r>
            <a:r>
              <a:rPr lang="en-US" dirty="0"/>
              <a:t>. </a:t>
            </a:r>
            <a:r>
              <a:rPr lang="en-US" dirty="0" smtClean="0"/>
              <a:t>A chip </a:t>
            </a:r>
            <a:r>
              <a:rPr lang="en-US" dirty="0"/>
              <a:t>is drawn at random from urn I and transferred to urn II. Then a chip is </a:t>
            </a:r>
            <a:r>
              <a:rPr lang="en-US" dirty="0" smtClean="0"/>
              <a:t>drawn from </a:t>
            </a:r>
            <a:r>
              <a:rPr lang="en-US" dirty="0"/>
              <a:t>urn II</a:t>
            </a:r>
            <a:r>
              <a:rPr lang="en-US" dirty="0" smtClean="0"/>
              <a:t>. What </a:t>
            </a:r>
            <a:r>
              <a:rPr lang="en-US" dirty="0"/>
              <a:t>is the probability that the chip drawn from urn II is red?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216729"/>
            <a:ext cx="11021809" cy="296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659"/>
            <a:ext cx="10515600" cy="1325563"/>
          </a:xfrm>
        </p:spPr>
        <p:txBody>
          <a:bodyPr/>
          <a:lstStyle/>
          <a:p>
            <a:r>
              <a:rPr lang="en-US" dirty="0" smtClean="0"/>
              <a:t>Solution to example 2.4.8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60845"/>
            <a:ext cx="10515600" cy="2149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Set: </a:t>
            </a:r>
          </a:p>
          <a:p>
            <a:pPr marL="457200" lvl="1" indent="0">
              <a:buNone/>
            </a:pP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“</a:t>
            </a:r>
            <a:r>
              <a:rPr lang="en-US" dirty="0"/>
              <a:t>Chip transferred from urn I is red” </a:t>
            </a:r>
            <a:endParaRPr lang="en-US" dirty="0" smtClean="0"/>
          </a:p>
          <a:p>
            <a:pPr marL="457200" lvl="1" indent="0">
              <a:buNone/>
            </a:pP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“Chip </a:t>
            </a:r>
            <a:r>
              <a:rPr lang="en-US" dirty="0"/>
              <a:t>transferred from urn I is white,” </a:t>
            </a:r>
            <a:endParaRPr lang="en-US" dirty="0" smtClean="0"/>
          </a:p>
          <a:p>
            <a:pPr marL="457200" lvl="1" indent="0">
              <a:buNone/>
            </a:pPr>
            <a:r>
              <a:rPr lang="en-US" i="1" dirty="0" smtClean="0"/>
              <a:t>B  </a:t>
            </a:r>
            <a:r>
              <a:rPr lang="en-US" dirty="0" smtClean="0"/>
              <a:t>“</a:t>
            </a:r>
            <a:r>
              <a:rPr lang="en-US" dirty="0"/>
              <a:t>Chip drawn from urn II is red</a:t>
            </a:r>
            <a:r>
              <a:rPr lang="en-US" dirty="0" smtClean="0"/>
              <a:t>”.</a:t>
            </a:r>
          </a:p>
          <a:p>
            <a:pPr marL="0" indent="0">
              <a:buNone/>
            </a:pPr>
            <a:r>
              <a:rPr lang="en-US" dirty="0" smtClean="0"/>
              <a:t>Then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59" y="3229898"/>
            <a:ext cx="6463831" cy="247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0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533"/>
            <a:ext cx="10515600" cy="1325563"/>
          </a:xfrm>
        </p:spPr>
        <p:txBody>
          <a:bodyPr/>
          <a:lstStyle/>
          <a:p>
            <a:r>
              <a:rPr lang="en-US" dirty="0" smtClean="0"/>
              <a:t>Example 2.4.9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096"/>
            <a:ext cx="10515600" cy="246878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standard poker deck is shuffled and the card on top is removed. What is </a:t>
            </a:r>
            <a:r>
              <a:rPr lang="en-US" dirty="0" smtClean="0"/>
              <a:t>the probability </a:t>
            </a:r>
            <a:r>
              <a:rPr lang="en-US" dirty="0"/>
              <a:t>that the </a:t>
            </a:r>
            <a:r>
              <a:rPr lang="en-US" i="1" dirty="0"/>
              <a:t>second </a:t>
            </a:r>
            <a:r>
              <a:rPr lang="en-US" dirty="0"/>
              <a:t>card is an ace</a:t>
            </a:r>
            <a:r>
              <a:rPr lang="en-US" dirty="0" smtClean="0"/>
              <a:t>? Let</a:t>
            </a:r>
          </a:p>
          <a:p>
            <a:r>
              <a:rPr lang="en-US" i="1" dirty="0"/>
              <a:t>B</a:t>
            </a:r>
            <a:r>
              <a:rPr lang="en-US" dirty="0"/>
              <a:t>: second card is an ace</a:t>
            </a:r>
          </a:p>
          <a:p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: top card was an ace</a:t>
            </a:r>
          </a:p>
          <a:p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: top card was not an ace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04" y="3797715"/>
            <a:ext cx="7101537" cy="306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3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“What you don’t know, </a:t>
            </a:r>
            <a:r>
              <a:rPr lang="en-US" dirty="0" smtClean="0"/>
              <a:t>doesn’t matter</a:t>
            </a:r>
            <a:r>
              <a:rPr lang="en-US" dirty="0"/>
              <a:t>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n the previous example, the solution was 4/52 or 1/13, which may not have been a surprise to some of you. This illustrates a basic principle in probability: “What you don’t know, doesn’t matter.”</a:t>
            </a:r>
          </a:p>
          <a:p>
            <a:r>
              <a:rPr lang="en-US" dirty="0" smtClean="0"/>
              <a:t>The removal </a:t>
            </a:r>
            <a:r>
              <a:rPr lang="en-US" dirty="0"/>
              <a:t>of the top card is irrelevant to any subsequent probability calculations </a:t>
            </a:r>
            <a:r>
              <a:rPr lang="en-US" i="1" dirty="0"/>
              <a:t>if </a:t>
            </a:r>
            <a:r>
              <a:rPr lang="en-US" i="1" dirty="0" smtClean="0"/>
              <a:t>the identity </a:t>
            </a:r>
            <a:r>
              <a:rPr lang="en-US" i="1" dirty="0"/>
              <a:t>of that card remains unknown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Another example: </a:t>
            </a:r>
            <a:r>
              <a:rPr lang="en-US" dirty="0"/>
              <a:t>given an </a:t>
            </a:r>
            <a:r>
              <a:rPr lang="en-US" dirty="0" smtClean="0"/>
              <a:t>urn with 3 red and 2 blue chips. Remove and record but </a:t>
            </a:r>
            <a:r>
              <a:rPr lang="en-US" b="1" dirty="0" smtClean="0"/>
              <a:t>not</a:t>
            </a:r>
            <a:r>
              <a:rPr lang="en-US" dirty="0" smtClean="0"/>
              <a:t> replace a chip and then do the same for a 2</a:t>
            </a:r>
            <a:r>
              <a:rPr lang="en-US" baseline="30000" dirty="0" smtClean="0"/>
              <a:t>nd</a:t>
            </a:r>
            <a:r>
              <a:rPr lang="en-US" dirty="0" smtClean="0"/>
              <a:t> chip. What is the chance that the 2</a:t>
            </a:r>
            <a:r>
              <a:rPr lang="en-US" baseline="30000" dirty="0" smtClean="0"/>
              <a:t>nd</a:t>
            </a:r>
            <a:r>
              <a:rPr lang="en-US" dirty="0" smtClean="0"/>
              <a:t> chip will be red? Without doing any calculations, we know the answer is 3/5.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Example 2.4.11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13" y="1074511"/>
            <a:ext cx="11114315" cy="2958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upstate congressional race, incumbent Republican (R) is running against field of 3 Democrats (D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and D</a:t>
            </a:r>
            <a:r>
              <a:rPr lang="en-US" baseline="-25000" dirty="0" smtClean="0"/>
              <a:t>3</a:t>
            </a:r>
            <a:r>
              <a:rPr lang="en-US" dirty="0" smtClean="0"/>
              <a:t>) seeking nomination. </a:t>
            </a:r>
            <a:r>
              <a:rPr lang="en-US" dirty="0"/>
              <a:t>T</a:t>
            </a:r>
            <a:r>
              <a:rPr lang="en-US" dirty="0" smtClean="0"/>
              <a:t>he probabilities of 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or D</a:t>
            </a:r>
            <a:r>
              <a:rPr lang="en-US" baseline="-25000" dirty="0" smtClean="0"/>
              <a:t>3</a:t>
            </a:r>
            <a:r>
              <a:rPr lang="en-US" dirty="0" smtClean="0"/>
              <a:t> winning the primary are 0.35, 0.40, and 0.25, respectively. Furthermore, polls suggest that R would have a 40% chance of defeating D</a:t>
            </a:r>
            <a:r>
              <a:rPr lang="en-US" baseline="-25000" dirty="0" smtClean="0"/>
              <a:t>1</a:t>
            </a:r>
            <a:r>
              <a:rPr lang="en-US" dirty="0" smtClean="0"/>
              <a:t> in the general election, a 35% chance of defeating D</a:t>
            </a:r>
            <a:r>
              <a:rPr lang="en-US" baseline="-25000" dirty="0" smtClean="0"/>
              <a:t>2</a:t>
            </a:r>
            <a:r>
              <a:rPr lang="en-US" dirty="0" smtClean="0"/>
              <a:t>, and a 60% chance of defeating D</a:t>
            </a:r>
            <a:r>
              <a:rPr lang="en-US" baseline="-25000" dirty="0" smtClean="0"/>
              <a:t>3</a:t>
            </a:r>
            <a:r>
              <a:rPr lang="en-US" dirty="0" smtClean="0"/>
              <a:t>. What is chance that Republican will retain his seat?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272" y="4033157"/>
            <a:ext cx="9034898" cy="271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9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conditional probability P(A | B)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78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we know that the outcome is part of one event, B, how does that effect the chance that the outcome is part of A as well?</a:t>
            </a:r>
          </a:p>
          <a:p>
            <a:pPr marL="0" indent="0">
              <a:buNone/>
            </a:pPr>
            <a:r>
              <a:rPr lang="en-US" dirty="0" smtClean="0"/>
              <a:t>Example: Suppose that dice are rolled and B “sum is even” happened. How does that effect whether we had rolled A “doubles”?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6859" y="3939493"/>
            <a:ext cx="71759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One approach: restrict sample space,</a:t>
            </a:r>
          </a:p>
          <a:p>
            <a:r>
              <a:rPr lang="en-US" sz="2800" dirty="0" err="1" smtClean="0"/>
              <a:t>e.g</a:t>
            </a:r>
            <a:r>
              <a:rPr lang="en-US" sz="2800" dirty="0" smtClean="0"/>
              <a:t>, only look at outcomes whose sum is even. </a:t>
            </a:r>
          </a:p>
          <a:p>
            <a:r>
              <a:rPr lang="en-US" sz="2800" dirty="0" smtClean="0"/>
              <a:t>What portion of new space consists of  doubles?</a:t>
            </a:r>
          </a:p>
          <a:p>
            <a:r>
              <a:rPr lang="en-US" sz="2800" dirty="0" smtClean="0"/>
              <a:t>6/18 = 1/3 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54612"/>
              </p:ext>
            </p:extLst>
          </p:nvPr>
        </p:nvGraphicFramePr>
        <p:xfrm>
          <a:off x="7850642" y="3960129"/>
          <a:ext cx="3905929" cy="2610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Binary Worksheet" r:id="rId4" imgW="2009710" imgH="1342920" progId="Excel.SheetBinaryMacroEnabled.12">
                  <p:embed/>
                </p:oleObj>
              </mc:Choice>
              <mc:Fallback>
                <p:oleObj name="Binary Worksheet" r:id="rId4" imgW="2009710" imgH="1342920" progId="Excel.SheetBinary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50642" y="3960129"/>
                        <a:ext cx="3905929" cy="26101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459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28" y="1"/>
            <a:ext cx="3748314" cy="1325563"/>
          </a:xfrm>
        </p:spPr>
        <p:txBody>
          <a:bodyPr/>
          <a:lstStyle/>
          <a:p>
            <a:r>
              <a:rPr lang="en-US" dirty="0" smtClean="0"/>
              <a:t>Example 2.4.12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99" y="2181907"/>
            <a:ext cx="10515600" cy="953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One chip is selected at random and placed on a table. Suppose that the color showing is red. What is chance that color underneath is also red?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3716"/>
          <a:stretch/>
        </p:blipFill>
        <p:spPr>
          <a:xfrm>
            <a:off x="5459103" y="3346112"/>
            <a:ext cx="5704195" cy="302169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348845" y="274411"/>
            <a:ext cx="6304642" cy="1696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3 chips are placed in urn:</a:t>
            </a:r>
          </a:p>
          <a:p>
            <a:pPr marL="457200" lvl="1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chip is red on both sides.</a:t>
            </a:r>
          </a:p>
          <a:p>
            <a:pPr marL="457200" lvl="1" indent="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chip is blue on both sides.</a:t>
            </a:r>
          </a:p>
          <a:p>
            <a:pPr marL="457200" lvl="1" indent="0">
              <a:buNone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chip is red on one side &amp; blue on other.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232" t="1355" r="55768" b="-1355"/>
          <a:stretch/>
        </p:blipFill>
        <p:spPr>
          <a:xfrm>
            <a:off x="1181100" y="3498512"/>
            <a:ext cx="4155176" cy="302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28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2" y="0"/>
            <a:ext cx="10515600" cy="1325563"/>
          </a:xfrm>
        </p:spPr>
        <p:txBody>
          <a:bodyPr/>
          <a:lstStyle/>
          <a:p>
            <a:r>
              <a:rPr lang="en-US" dirty="0" smtClean="0"/>
              <a:t>Solution to example 2.4.12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/>
          <a:lstStyle/>
          <a:p>
            <a:r>
              <a:rPr lang="en-US" i="1" dirty="0"/>
              <a:t>A</a:t>
            </a:r>
            <a:r>
              <a:rPr lang="en-US" dirty="0"/>
              <a:t>: bottom side of chip drawn is red</a:t>
            </a:r>
          </a:p>
          <a:p>
            <a:r>
              <a:rPr lang="en-US" i="1" dirty="0"/>
              <a:t>B</a:t>
            </a:r>
            <a:r>
              <a:rPr lang="en-US" dirty="0"/>
              <a:t>: top side of chip drawn is </a:t>
            </a:r>
            <a:r>
              <a:rPr lang="en-US" dirty="0" smtClean="0"/>
              <a:t>red</a:t>
            </a:r>
          </a:p>
          <a:p>
            <a:r>
              <a:rPr lang="en-US" dirty="0" smtClean="0"/>
              <a:t>We want: 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Hence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460" y="2791948"/>
            <a:ext cx="3801141" cy="1300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660" y="4228069"/>
            <a:ext cx="3470340" cy="131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49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2.4.12 can be used as a con game.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22429" cy="47816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Most people think that bottom </a:t>
            </a:r>
            <a:r>
              <a:rPr lang="en-US" dirty="0"/>
              <a:t>has </a:t>
            </a:r>
            <a:r>
              <a:rPr lang="en-US" dirty="0" smtClean="0"/>
              <a:t>50-50 </a:t>
            </a:r>
            <a:r>
              <a:rPr lang="en-US" dirty="0" smtClean="0"/>
              <a:t>chance </a:t>
            </a:r>
            <a:r>
              <a:rPr lang="en-US" dirty="0"/>
              <a:t>of being </a:t>
            </a:r>
            <a:r>
              <a:rPr lang="en-US" dirty="0" smtClean="0"/>
              <a:t>same </a:t>
            </a:r>
            <a:r>
              <a:rPr lang="en-US" dirty="0"/>
              <a:t>color </a:t>
            </a:r>
            <a:r>
              <a:rPr lang="en-US" dirty="0" smtClean="0"/>
              <a:t>as </a:t>
            </a:r>
            <a:r>
              <a:rPr lang="en-US" dirty="0" smtClean="0"/>
              <a:t>top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Under incorrect </a:t>
            </a:r>
            <a:r>
              <a:rPr lang="en-US" dirty="0"/>
              <a:t>presumption </a:t>
            </a:r>
            <a:r>
              <a:rPr lang="en-US" dirty="0" smtClean="0"/>
              <a:t>that </a:t>
            </a:r>
            <a:r>
              <a:rPr lang="en-US" dirty="0"/>
              <a:t>game is “</a:t>
            </a:r>
            <a:r>
              <a:rPr lang="en-US" dirty="0" smtClean="0"/>
              <a:t>fair,” </a:t>
            </a:r>
            <a:r>
              <a:rPr lang="en-US" dirty="0"/>
              <a:t>b</a:t>
            </a:r>
            <a:r>
              <a:rPr lang="en-US" dirty="0" smtClean="0"/>
              <a:t>oth participants put </a:t>
            </a:r>
            <a:r>
              <a:rPr lang="en-US" dirty="0"/>
              <a:t>up </a:t>
            </a:r>
            <a:r>
              <a:rPr lang="en-US" dirty="0" smtClean="0"/>
              <a:t>same </a:t>
            </a:r>
            <a:r>
              <a:rPr lang="en-US" dirty="0"/>
              <a:t>amount of money, but </a:t>
            </a:r>
            <a:r>
              <a:rPr lang="en-US" dirty="0" smtClean="0"/>
              <a:t>con artist bets bottom </a:t>
            </a:r>
            <a:r>
              <a:rPr lang="en-US" dirty="0"/>
              <a:t>is </a:t>
            </a:r>
            <a:r>
              <a:rPr lang="en-US" dirty="0" smtClean="0"/>
              <a:t>same </a:t>
            </a:r>
            <a:r>
              <a:rPr lang="en-US" dirty="0"/>
              <a:t>color as </a:t>
            </a:r>
            <a:r>
              <a:rPr lang="en-US" dirty="0" smtClean="0"/>
              <a:t>top.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 artist </a:t>
            </a:r>
            <a:r>
              <a:rPr lang="en-US" dirty="0"/>
              <a:t>will </a:t>
            </a:r>
            <a:r>
              <a:rPr lang="en-US" dirty="0" smtClean="0"/>
              <a:t>win even-money </a:t>
            </a:r>
            <a:r>
              <a:rPr lang="en-US" dirty="0"/>
              <a:t>bet </a:t>
            </a:r>
            <a:r>
              <a:rPr lang="en-US" dirty="0" smtClean="0"/>
              <a:t>2/3 </a:t>
            </a:r>
            <a:r>
              <a:rPr lang="en-US" dirty="0"/>
              <a:t>of the </a:t>
            </a:r>
            <a:r>
              <a:rPr lang="en-US" dirty="0" smtClean="0"/>
              <a:t>time, providing an income if bets are $5 and if game is played dozen’s of times in an afternoon.</a:t>
            </a:r>
          </a:p>
          <a:p>
            <a:pPr marL="0" indent="0">
              <a:buNone/>
            </a:pPr>
            <a:r>
              <a:rPr lang="en-US" dirty="0" smtClean="0"/>
              <a:t>Under these assumptions, how much will </a:t>
            </a:r>
            <a:r>
              <a:rPr lang="en-US" dirty="0" smtClean="0"/>
              <a:t>artist </a:t>
            </a:r>
            <a:r>
              <a:rPr lang="en-US" dirty="0" smtClean="0"/>
              <a:t>win on average each game? 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2/3($5)-1/3($5)=$1.67</a:t>
            </a:r>
          </a:p>
          <a:p>
            <a:pPr marL="0" indent="0">
              <a:buNone/>
            </a:pPr>
            <a:r>
              <a:rPr lang="en-US" dirty="0" smtClean="0"/>
              <a:t>Actually, the most successful artists find a way to let participant win for a while and then find a way to turn around the game once the stakes become higher.</a:t>
            </a:r>
          </a:p>
        </p:txBody>
      </p:sp>
    </p:spTree>
    <p:extLst>
      <p:ext uri="{BB962C8B-B14F-4D97-AF65-F5344CB8AC3E}">
        <p14:creationId xmlns:p14="http://schemas.microsoft.com/office/powerpoint/2010/main" val="259051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lternate but equivalent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30046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Define: P(A | B) = P(A </a:t>
            </a:r>
            <a:r>
              <a:rPr lang="en-US" sz="4000" dirty="0" smtClean="0">
                <a:sym typeface="Symbol" panose="05050102010706020507" pitchFamily="18" charset="2"/>
              </a:rPr>
              <a:t> B) / P(B)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For our example (A doubles, B sum is even), A  B   </a:t>
            </a:r>
            <a:r>
              <a:rPr lang="en-US" dirty="0" smtClean="0"/>
              <a:t>P(A </a:t>
            </a:r>
            <a:r>
              <a:rPr lang="en-US" dirty="0" smtClean="0">
                <a:sym typeface="Symbol" panose="05050102010706020507" pitchFamily="18" charset="2"/>
              </a:rPr>
              <a:t> B) = P(A).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Thus, </a:t>
            </a:r>
            <a:r>
              <a:rPr lang="en-US" dirty="0" smtClean="0"/>
              <a:t>P(A | B) = P(A </a:t>
            </a:r>
            <a:r>
              <a:rPr lang="en-US" dirty="0" smtClean="0">
                <a:sym typeface="Symbol" panose="05050102010706020507" pitchFamily="18" charset="2"/>
              </a:rPr>
              <a:t> B) / P(B)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dirty="0" smtClean="0">
                <a:sym typeface="Symbol" panose="05050102010706020507" pitchFamily="18" charset="2"/>
              </a:rPr>
              <a:t>		= </a:t>
            </a:r>
            <a:r>
              <a:rPr lang="en-US" dirty="0" smtClean="0"/>
              <a:t>P(A</a:t>
            </a:r>
            <a:r>
              <a:rPr lang="en-US" dirty="0" smtClean="0">
                <a:sym typeface="Symbol" panose="05050102010706020507" pitchFamily="18" charset="2"/>
              </a:rPr>
              <a:t>) / P(B)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</a:t>
            </a:r>
            <a:r>
              <a:rPr lang="en-US" dirty="0" smtClean="0">
                <a:sym typeface="Symbol" panose="05050102010706020507" pitchFamily="18" charset="2"/>
              </a:rPr>
              <a:t>		= (1/6) / (1/2) = 1/3</a:t>
            </a:r>
          </a:p>
        </p:txBody>
      </p:sp>
    </p:spTree>
    <p:extLst>
      <p:ext uri="{BB962C8B-B14F-4D97-AF65-F5344CB8AC3E}">
        <p14:creationId xmlns:p14="http://schemas.microsoft.com/office/powerpoint/2010/main" val="162883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02659"/>
          </a:xfrm>
        </p:spPr>
        <p:txBody>
          <a:bodyPr/>
          <a:lstStyle/>
          <a:p>
            <a:r>
              <a:rPr lang="en-US" dirty="0" smtClean="0"/>
              <a:t>Example 2.4.1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282" y="975939"/>
            <a:ext cx="10515600" cy="553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ard drawn from poker deck: what </a:t>
            </a:r>
            <a:r>
              <a:rPr lang="en-US" dirty="0"/>
              <a:t>is </a:t>
            </a:r>
            <a:r>
              <a:rPr lang="en-US" dirty="0" smtClean="0"/>
              <a:t>chance of club, given a </a:t>
            </a:r>
            <a:r>
              <a:rPr lang="en-US" dirty="0"/>
              <a:t>king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Note: chance of club is ¼ , whether or not a king is drawn, i.e., occurrence of king had no effect on chance of club. </a:t>
            </a:r>
          </a:p>
          <a:p>
            <a:r>
              <a:rPr lang="en-US" dirty="0" smtClean="0"/>
              <a:t>Similarly, with conditioning event “club is drawn”, chance of king is 1/13, regardless of whether conditioning event happened.</a:t>
            </a:r>
          </a:p>
          <a:p>
            <a:r>
              <a:rPr lang="en-US" dirty="0" smtClean="0"/>
              <a:t>When 2 events have no effect on each other, they are said to be </a:t>
            </a:r>
            <a:r>
              <a:rPr lang="en-US" b="1" dirty="0" smtClean="0"/>
              <a:t>independent</a:t>
            </a:r>
            <a:r>
              <a:rPr lang="en-US" dirty="0" smtClean="0"/>
              <a:t> (Section 2.5 is devoted to this topic).</a:t>
            </a:r>
          </a:p>
          <a:p>
            <a:r>
              <a:rPr lang="en-US" dirty="0" smtClean="0"/>
              <a:t>Are “doubles” and “sum is even” independent events?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3243" y="1404392"/>
            <a:ext cx="3393495" cy="97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00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2.4.2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53" y="1825625"/>
            <a:ext cx="1068144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</a:t>
            </a:r>
            <a:r>
              <a:rPr lang="en-US" dirty="0" smtClean="0"/>
              <a:t>families </a:t>
            </a:r>
            <a:r>
              <a:rPr lang="en-US" dirty="0"/>
              <a:t>having two children. Assume that the four </a:t>
            </a:r>
            <a:r>
              <a:rPr lang="en-US" dirty="0" smtClean="0"/>
              <a:t>possible birth sequences—bb, </a:t>
            </a:r>
            <a:r>
              <a:rPr lang="en-US" dirty="0" err="1" smtClean="0"/>
              <a:t>bg</a:t>
            </a:r>
            <a:r>
              <a:rPr lang="en-US" dirty="0" smtClean="0"/>
              <a:t>, </a:t>
            </a:r>
            <a:r>
              <a:rPr lang="en-US" dirty="0" err="1" smtClean="0"/>
              <a:t>gb</a:t>
            </a:r>
            <a:r>
              <a:rPr lang="en-US" dirty="0" smtClean="0"/>
              <a:t>, gg—are equally </a:t>
            </a:r>
            <a:r>
              <a:rPr lang="en-US" dirty="0"/>
              <a:t>likely. What is </a:t>
            </a:r>
            <a:r>
              <a:rPr lang="en-US" dirty="0" smtClean="0"/>
              <a:t>chance that both </a:t>
            </a:r>
            <a:r>
              <a:rPr lang="en-US" dirty="0"/>
              <a:t>children are boys given that at least one is a boy</a:t>
            </a:r>
            <a:r>
              <a:rPr lang="en-US" dirty="0" smtClean="0"/>
              <a:t>?</a:t>
            </a:r>
          </a:p>
          <a:p>
            <a:r>
              <a:rPr lang="en-US" dirty="0" smtClean="0"/>
              <a:t>Many would say ½.</a:t>
            </a:r>
          </a:p>
          <a:p>
            <a:r>
              <a:rPr lang="en-US" dirty="0" smtClean="0"/>
              <a:t>However the restricted sample space is {bb, </a:t>
            </a:r>
            <a:r>
              <a:rPr lang="en-US" dirty="0" err="1" smtClean="0"/>
              <a:t>bg</a:t>
            </a:r>
            <a:r>
              <a:rPr lang="en-US" dirty="0" smtClean="0"/>
              <a:t>, </a:t>
            </a:r>
            <a:r>
              <a:rPr lang="en-US" dirty="0" err="1" smtClean="0"/>
              <a:t>gb</a:t>
            </a:r>
            <a:r>
              <a:rPr lang="en-US" dirty="0" smtClean="0"/>
              <a:t>} </a:t>
            </a:r>
          </a:p>
          <a:p>
            <a:r>
              <a:rPr lang="en-US" dirty="0" smtClean="0"/>
              <a:t>And only one of these outcomes has both children as boys, hence </a:t>
            </a:r>
          </a:p>
          <a:p>
            <a:pPr marL="0" indent="0" algn="ctr">
              <a:buNone/>
            </a:pPr>
            <a:r>
              <a:rPr lang="en-US" dirty="0" smtClean="0"/>
              <a:t>P(bb| at least one boy) = 1/3.</a:t>
            </a:r>
          </a:p>
          <a:p>
            <a:r>
              <a:rPr lang="en-US" dirty="0" smtClean="0"/>
              <a:t>Why the confusion?</a:t>
            </a:r>
          </a:p>
          <a:p>
            <a:r>
              <a:rPr lang="en-US" dirty="0"/>
              <a:t>C</a:t>
            </a:r>
            <a:r>
              <a:rPr lang="en-US" dirty="0" smtClean="0"/>
              <a:t>onditioning event is “at </a:t>
            </a:r>
            <a:r>
              <a:rPr lang="en-US" dirty="0"/>
              <a:t>least one child </a:t>
            </a:r>
            <a:r>
              <a:rPr lang="en-US" dirty="0" smtClean="0"/>
              <a:t>is boy”, </a:t>
            </a:r>
            <a:r>
              <a:rPr lang="en-US" b="1" dirty="0"/>
              <a:t>not</a:t>
            </a:r>
            <a:r>
              <a:rPr lang="en-US" dirty="0"/>
              <a:t> </a:t>
            </a:r>
            <a:r>
              <a:rPr lang="en-US" dirty="0" smtClean="0"/>
              <a:t>“first </a:t>
            </a:r>
            <a:r>
              <a:rPr lang="en-US" dirty="0"/>
              <a:t>child is b</a:t>
            </a:r>
            <a:r>
              <a:rPr lang="en-US" dirty="0" smtClean="0"/>
              <a:t>oy”. 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546"/>
            <a:ext cx="3476625" cy="1325563"/>
          </a:xfrm>
        </p:spPr>
        <p:txBody>
          <a:bodyPr/>
          <a:lstStyle/>
          <a:p>
            <a:r>
              <a:rPr lang="en-US" dirty="0" smtClean="0"/>
              <a:t>Example 2.4.3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7075" y="279069"/>
            <a:ext cx="8105775" cy="16850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Two events </a:t>
            </a:r>
            <a:r>
              <a:rPr lang="en-US" i="1" dirty="0"/>
              <a:t>A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are defined such that </a:t>
            </a:r>
            <a:endParaRPr lang="en-US" dirty="0" smtClean="0"/>
          </a:p>
          <a:p>
            <a:pPr marL="971550" lvl="1" indent="-514350">
              <a:buAutoNum type="arabicParenBoth"/>
            </a:pPr>
            <a:r>
              <a:rPr lang="en-US" dirty="0" smtClean="0"/>
              <a:t>the </a:t>
            </a:r>
            <a:r>
              <a:rPr lang="en-US" dirty="0"/>
              <a:t>probability that </a:t>
            </a:r>
            <a:r>
              <a:rPr lang="en-US" i="1" dirty="0"/>
              <a:t>A </a:t>
            </a:r>
            <a:r>
              <a:rPr lang="en-US" dirty="0"/>
              <a:t>occurs but </a:t>
            </a:r>
            <a:r>
              <a:rPr lang="en-US" i="1" dirty="0" smtClean="0"/>
              <a:t>B </a:t>
            </a:r>
            <a:r>
              <a:rPr lang="en-US" dirty="0" smtClean="0"/>
              <a:t>does </a:t>
            </a:r>
            <a:r>
              <a:rPr lang="en-US" dirty="0"/>
              <a:t>not occur is 0.2, </a:t>
            </a:r>
            <a:endParaRPr lang="en-US" dirty="0" smtClean="0"/>
          </a:p>
          <a:p>
            <a:pPr marL="971550" lvl="1" indent="-514350">
              <a:buAutoNum type="arabicParenBoth"/>
            </a:pPr>
            <a:r>
              <a:rPr lang="en-US" dirty="0" smtClean="0"/>
              <a:t>the </a:t>
            </a:r>
            <a:r>
              <a:rPr lang="en-US" dirty="0"/>
              <a:t>probability that </a:t>
            </a:r>
            <a:r>
              <a:rPr lang="en-US" i="1" dirty="0"/>
              <a:t>B </a:t>
            </a:r>
            <a:r>
              <a:rPr lang="en-US" dirty="0"/>
              <a:t>occurs but </a:t>
            </a:r>
            <a:r>
              <a:rPr lang="en-US" i="1" dirty="0"/>
              <a:t>A </a:t>
            </a:r>
            <a:r>
              <a:rPr lang="en-US" dirty="0"/>
              <a:t>does not occur is </a:t>
            </a:r>
            <a:r>
              <a:rPr lang="en-US" dirty="0" smtClean="0"/>
              <a:t>0.1, </a:t>
            </a:r>
          </a:p>
          <a:p>
            <a:pPr marL="971550" lvl="1" indent="-514350">
              <a:buAutoNum type="arabicParenBoth"/>
            </a:pPr>
            <a:r>
              <a:rPr lang="en-US" dirty="0" smtClean="0"/>
              <a:t>the </a:t>
            </a:r>
            <a:r>
              <a:rPr lang="en-US" dirty="0"/>
              <a:t>probability that neither occurs is 0.6. 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900" y="2401817"/>
            <a:ext cx="6880696" cy="399746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59266" y="2224881"/>
            <a:ext cx="46556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What is </a:t>
            </a:r>
            <a:r>
              <a:rPr lang="en-US" i="1" dirty="0" smtClean="0"/>
              <a:t>P(A</a:t>
            </a:r>
            <a:r>
              <a:rPr lang="en-US" dirty="0" smtClean="0"/>
              <a:t>|</a:t>
            </a:r>
            <a:r>
              <a:rPr lang="en-US" i="1" dirty="0" smtClean="0"/>
              <a:t>B)</a:t>
            </a:r>
            <a:r>
              <a:rPr lang="en-US" dirty="0" smtClean="0"/>
              <a:t>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ym typeface="Symbol" panose="05050102010706020507" pitchFamily="18" charset="2"/>
              </a:rPr>
              <a:t>A\B, B\A, </a:t>
            </a:r>
            <a:r>
              <a:rPr lang="en-US" dirty="0" smtClean="0"/>
              <a:t>A </a:t>
            </a:r>
            <a:r>
              <a:rPr lang="en-US" dirty="0" smtClean="0">
                <a:sym typeface="Symbol" panose="05050102010706020507" pitchFamily="18" charset="2"/>
              </a:rPr>
              <a:t> B and (A  B)</a:t>
            </a:r>
            <a:r>
              <a:rPr lang="en-US" baseline="30000" dirty="0" smtClean="0">
                <a:sym typeface="Symbol" panose="05050102010706020507" pitchFamily="18" charset="2"/>
              </a:rPr>
              <a:t>c</a:t>
            </a:r>
            <a:r>
              <a:rPr lang="en-US" dirty="0" smtClean="0">
                <a:sym typeface="Symbol" panose="05050102010706020507" pitchFamily="18" charset="2"/>
              </a:rPr>
              <a:t> are a </a:t>
            </a:r>
            <a:r>
              <a:rPr lang="en-US" b="1" dirty="0" smtClean="0">
                <a:sym typeface="Symbol" panose="05050102010706020507" pitchFamily="18" charset="2"/>
              </a:rPr>
              <a:t>partition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(mutually exclusive &amp; union is S) so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ym typeface="Symbol" panose="05050102010706020507" pitchFamily="18" charset="2"/>
              </a:rPr>
              <a:t>P(</a:t>
            </a:r>
            <a:r>
              <a:rPr lang="en-US" dirty="0" smtClean="0"/>
              <a:t>A </a:t>
            </a:r>
            <a:r>
              <a:rPr lang="en-US" dirty="0" smtClean="0">
                <a:sym typeface="Symbol" panose="05050102010706020507" pitchFamily="18" charset="2"/>
              </a:rPr>
              <a:t> B) = 1−(.2+.1+.6)=.1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ym typeface="Symbol" panose="05050102010706020507" pitchFamily="18" charset="2"/>
              </a:rPr>
              <a:t>Thus </a:t>
            </a:r>
            <a:r>
              <a:rPr lang="en-US" dirty="0" smtClean="0"/>
              <a:t>P(A | B)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	</a:t>
            </a:r>
            <a:r>
              <a:rPr lang="en-US" dirty="0" smtClean="0"/>
              <a:t>= P(A </a:t>
            </a:r>
            <a:r>
              <a:rPr lang="en-US" dirty="0" smtClean="0">
                <a:sym typeface="Symbol" panose="05050102010706020507" pitchFamily="18" charset="2"/>
              </a:rPr>
              <a:t> B) / P(B) 	=.1/(.1+.1)=1/2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19415" y="3889612"/>
            <a:ext cx="769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0.2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9185652" y="3889612"/>
            <a:ext cx="769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0.1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8106770" y="5518254"/>
            <a:ext cx="769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0.6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8264244" y="3944643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.1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0534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9" y="140833"/>
            <a:ext cx="10515600" cy="1325563"/>
          </a:xfrm>
        </p:spPr>
        <p:txBody>
          <a:bodyPr/>
          <a:lstStyle/>
          <a:p>
            <a:r>
              <a:rPr lang="en-US" dirty="0" smtClean="0"/>
              <a:t>Example 2.4.5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243" y="1237485"/>
            <a:ext cx="10515600" cy="2207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Max and Duffy shoot simultaneously at dog (mistaken for a deer). Max has 20% chance of hitting dog, Duffy 30% chance, and the probability is 6% that they will both be on target (showing independence). Suppose dog is hit by exactly one bullet. What is chance that Duffy fired shot?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302" y="3399208"/>
            <a:ext cx="5335169" cy="30995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7955" y="3064342"/>
            <a:ext cx="654634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Most of us would guess, 30/(20+30)=.6</a:t>
            </a:r>
          </a:p>
          <a:p>
            <a:r>
              <a:rPr lang="en-US" sz="2800" dirty="0" smtClean="0"/>
              <a:t>Dog has been hit by one bullet means we are in M\D </a:t>
            </a:r>
            <a:r>
              <a:rPr lang="en-US" sz="2800" dirty="0" smtClean="0">
                <a:sym typeface="Symbol" panose="05050102010706020507" pitchFamily="18" charset="2"/>
              </a:rPr>
              <a:t> D\M (conditioning event). </a:t>
            </a:r>
          </a:p>
          <a:p>
            <a:r>
              <a:rPr lang="en-US" sz="2800" dirty="0" smtClean="0">
                <a:sym typeface="Symbol" panose="05050102010706020507" pitchFamily="18" charset="2"/>
              </a:rPr>
              <a:t>What we would like is chance that we are in the D part of that region.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34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9" y="140833"/>
            <a:ext cx="10515600" cy="1325563"/>
          </a:xfrm>
        </p:spPr>
        <p:txBody>
          <a:bodyPr/>
          <a:lstStyle/>
          <a:p>
            <a:r>
              <a:rPr lang="en-US" dirty="0" smtClean="0"/>
              <a:t>Solution to Example 2.4.5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243" y="1237486"/>
            <a:ext cx="10515600" cy="1898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Max and Duffy shoot simultaneously at dog (mistaken for a deer). Max has 20% chance of hitting dog, Duffy 30% chance, and the probability is 6% that they will both be on target (showing independence). Suppose dog is hit by exactly one bullet. What is chance that Duffy fired shot?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302" y="3399208"/>
            <a:ext cx="5335169" cy="30995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0629" y="3108962"/>
            <a:ext cx="66336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Reminder that we are in M\D </a:t>
            </a:r>
            <a:r>
              <a:rPr lang="en-US" sz="2800" dirty="0" smtClean="0">
                <a:sym typeface="Symbol" panose="05050102010706020507" pitchFamily="18" charset="2"/>
              </a:rPr>
              <a:t> </a:t>
            </a:r>
            <a:r>
              <a:rPr lang="en-US" sz="2800" i="1" dirty="0" smtClean="0">
                <a:sym typeface="Symbol" panose="05050102010706020507" pitchFamily="18" charset="2"/>
              </a:rPr>
              <a:t>D\M region. </a:t>
            </a:r>
            <a:endParaRPr lang="en-US" i="1" dirty="0">
              <a:sym typeface="Symbol" panose="05050102010706020507" pitchFamily="18" charset="2"/>
            </a:endParaRPr>
          </a:p>
          <a:p>
            <a:r>
              <a:rPr lang="en-US" sz="2800" dirty="0" smtClean="0">
                <a:sym typeface="Symbol" panose="05050102010706020507" pitchFamily="18" charset="2"/>
              </a:rPr>
              <a:t>P(D\M</a:t>
            </a:r>
            <a:r>
              <a:rPr lang="en-US" sz="2800" dirty="0">
                <a:sym typeface="Symbol" panose="05050102010706020507" pitchFamily="18" charset="2"/>
              </a:rPr>
              <a:t>)/(</a:t>
            </a:r>
            <a:r>
              <a:rPr lang="en-US" sz="2800" dirty="0" smtClean="0">
                <a:sym typeface="Symbol" panose="05050102010706020507" pitchFamily="18" charset="2"/>
              </a:rPr>
              <a:t>P(M\D)+P(D\M))</a:t>
            </a:r>
          </a:p>
          <a:p>
            <a:r>
              <a:rPr lang="en-US" sz="2800" dirty="0">
                <a:sym typeface="Symbol" panose="05050102010706020507" pitchFamily="18" charset="2"/>
              </a:rPr>
              <a:t>	</a:t>
            </a:r>
            <a:r>
              <a:rPr lang="en-US" sz="2800" dirty="0" smtClean="0">
                <a:sym typeface="Symbol" panose="05050102010706020507" pitchFamily="18" charset="2"/>
              </a:rPr>
              <a:t>=.24/(.14+.24)≈.63</a:t>
            </a:r>
          </a:p>
          <a:p>
            <a:r>
              <a:rPr lang="en-US" sz="2800" dirty="0" smtClean="0">
                <a:sym typeface="Symbol" panose="05050102010706020507" pitchFamily="18" charset="2"/>
              </a:rPr>
              <a:t>Which is close to but slightly higher than our intuitive answer of .6.</a:t>
            </a:r>
            <a:endParaRPr lang="en-US" sz="2800" dirty="0">
              <a:sym typeface="Symbol" panose="05050102010706020507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64811" y="4506752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.14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0240735" y="4545286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.24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341577" y="463256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21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Example 2.4.6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58" y="1205139"/>
            <a:ext cx="6302828" cy="3399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</a:t>
            </a:r>
            <a:r>
              <a:rPr lang="en-US" dirty="0" smtClean="0"/>
              <a:t>ighways </a:t>
            </a:r>
            <a:r>
              <a:rPr lang="en-US" dirty="0"/>
              <a:t>connecting </a:t>
            </a:r>
            <a:r>
              <a:rPr lang="en-US" dirty="0" smtClean="0"/>
              <a:t>villages </a:t>
            </a:r>
            <a:r>
              <a:rPr lang="en-US" dirty="0"/>
              <a:t>at </a:t>
            </a:r>
            <a:r>
              <a:rPr lang="en-US" i="1" dirty="0"/>
              <a:t>A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are </a:t>
            </a:r>
            <a:r>
              <a:rPr lang="en-US" dirty="0" smtClean="0"/>
              <a:t>shown. Travel </a:t>
            </a:r>
            <a:r>
              <a:rPr lang="en-US" dirty="0"/>
              <a:t>between </a:t>
            </a:r>
            <a:r>
              <a:rPr lang="en-US" i="1" dirty="0"/>
              <a:t>A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during </a:t>
            </a:r>
            <a:r>
              <a:rPr lang="en-US" dirty="0" smtClean="0"/>
              <a:t>the winter </a:t>
            </a:r>
            <a:r>
              <a:rPr lang="en-US" dirty="0"/>
              <a:t>months is not always possible, the roads sometimes </a:t>
            </a:r>
            <a:r>
              <a:rPr lang="en-US" dirty="0" smtClean="0"/>
              <a:t>closed </a:t>
            </a:r>
            <a:r>
              <a:rPr lang="en-US" dirty="0"/>
              <a:t>due to </a:t>
            </a:r>
            <a:r>
              <a:rPr lang="en-US" dirty="0" smtClean="0"/>
              <a:t>snow. </a:t>
            </a:r>
          </a:p>
          <a:p>
            <a:pPr marL="0" indent="0">
              <a:buNone/>
            </a:pPr>
            <a:r>
              <a:rPr lang="en-US" i="1" dirty="0" smtClean="0"/>
              <a:t>E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  <a:r>
              <a:rPr lang="en-US" dirty="0"/>
              <a:t>, and </a:t>
            </a:r>
            <a:r>
              <a:rPr lang="en-US" i="1" dirty="0"/>
              <a:t>E</a:t>
            </a:r>
            <a:r>
              <a:rPr lang="en-US" baseline="-25000" dirty="0"/>
              <a:t>3</a:t>
            </a:r>
            <a:r>
              <a:rPr lang="en-US" dirty="0"/>
              <a:t> denote </a:t>
            </a:r>
            <a:r>
              <a:rPr lang="en-US" dirty="0" smtClean="0"/>
              <a:t>the events </a:t>
            </a:r>
            <a:r>
              <a:rPr lang="en-US" dirty="0"/>
              <a:t>that highways </a:t>
            </a:r>
            <a:r>
              <a:rPr lang="en-US" i="1" dirty="0"/>
              <a:t>AB</a:t>
            </a:r>
            <a:r>
              <a:rPr lang="en-US" dirty="0"/>
              <a:t>, </a:t>
            </a:r>
            <a:r>
              <a:rPr lang="en-US" i="1" dirty="0" smtClean="0"/>
              <a:t>AC</a:t>
            </a:r>
            <a:r>
              <a:rPr lang="en-US" dirty="0" smtClean="0"/>
              <a:t>, and </a:t>
            </a:r>
            <a:r>
              <a:rPr lang="en-US" i="1" dirty="0"/>
              <a:t>BC </a:t>
            </a:r>
            <a:r>
              <a:rPr lang="en-US" dirty="0"/>
              <a:t>are </a:t>
            </a:r>
            <a:r>
              <a:rPr lang="en-US" dirty="0" smtClean="0"/>
              <a:t>passable</a:t>
            </a:r>
            <a:r>
              <a:rPr lang="en-US" dirty="0"/>
              <a:t> </a:t>
            </a:r>
            <a:r>
              <a:rPr lang="en-US" dirty="0" smtClean="0"/>
              <a:t>and have probabilities given on the right: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3169" y="116465"/>
            <a:ext cx="5424974" cy="35680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4741665"/>
            <a:ext cx="4944906" cy="10302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6299" y="4422353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Also: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639126" y="4180344"/>
            <a:ext cx="55528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Problems: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What is the probability that a traveler will be able to get from </a:t>
            </a:r>
            <a:r>
              <a:rPr lang="en-US" sz="2400" i="1" dirty="0"/>
              <a:t>A </a:t>
            </a:r>
            <a:r>
              <a:rPr lang="en-US" sz="2400" dirty="0"/>
              <a:t>to </a:t>
            </a:r>
            <a:r>
              <a:rPr lang="en-US" sz="2400" i="1" dirty="0"/>
              <a:t>B</a:t>
            </a:r>
            <a:r>
              <a:rPr lang="en-US" sz="2400" dirty="0" smtClean="0"/>
              <a:t>?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Which </a:t>
            </a:r>
            <a:r>
              <a:rPr lang="en-US" sz="2400" dirty="0"/>
              <a:t>route should a traveler starting from </a:t>
            </a:r>
            <a:r>
              <a:rPr lang="en-US" sz="2400" i="1" dirty="0"/>
              <a:t>A </a:t>
            </a:r>
            <a:r>
              <a:rPr lang="en-US" sz="2400" dirty="0"/>
              <a:t>try </a:t>
            </a:r>
            <a:r>
              <a:rPr lang="en-US" sz="2400" dirty="0" smtClean="0"/>
              <a:t>first?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115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</TotalTime>
  <Words>1763</Words>
  <Application>Microsoft Office PowerPoint</Application>
  <PresentationFormat>Widescreen</PresentationFormat>
  <Paragraphs>136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Office Theme</vt:lpstr>
      <vt:lpstr>Binary Worksheet</vt:lpstr>
      <vt:lpstr>MAT 2572 Probability w/Statistics, Halleck</vt:lpstr>
      <vt:lpstr>What is the conditional probability P(A | B) ?</vt:lpstr>
      <vt:lpstr>Alternate but equivalent approach</vt:lpstr>
      <vt:lpstr>Example 2.4.1</vt:lpstr>
      <vt:lpstr>Example 2.4.2</vt:lpstr>
      <vt:lpstr>Example 2.4.3</vt:lpstr>
      <vt:lpstr>Example 2.4.5</vt:lpstr>
      <vt:lpstr>Solution to Example 2.4.5</vt:lpstr>
      <vt:lpstr>Example 2.4.6</vt:lpstr>
      <vt:lpstr>Solution of Example 2.4.6, 1)</vt:lpstr>
      <vt:lpstr>Solution of Example 2.4.6 2) Which route should a traveler starting from A try first? </vt:lpstr>
      <vt:lpstr>Example 2.4.7</vt:lpstr>
      <vt:lpstr>Partition (revisit)</vt:lpstr>
      <vt:lpstr>Thm 2.4.1</vt:lpstr>
      <vt:lpstr>Example 2.4.8</vt:lpstr>
      <vt:lpstr>Solution to example 2.4.8</vt:lpstr>
      <vt:lpstr>Example 2.4.9</vt:lpstr>
      <vt:lpstr>“What you don’t know, doesn’t matter.”</vt:lpstr>
      <vt:lpstr>Example 2.4.11</vt:lpstr>
      <vt:lpstr>Example 2.4.12</vt:lpstr>
      <vt:lpstr>Solution to example 2.4.12</vt:lpstr>
      <vt:lpstr>Example 2.4.12 can be used as a con game.</vt:lpstr>
    </vt:vector>
  </TitlesOfParts>
  <Company>Next Step Program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2572 Probability w/Statistics, Halleck</dc:title>
  <dc:creator>Next Step</dc:creator>
  <cp:lastModifiedBy>Ezra Halleck</cp:lastModifiedBy>
  <cp:revision>74</cp:revision>
  <dcterms:created xsi:type="dcterms:W3CDTF">2016-02-07T14:58:38Z</dcterms:created>
  <dcterms:modified xsi:type="dcterms:W3CDTF">2016-09-04T16:55:14Z</dcterms:modified>
</cp:coreProperties>
</file>