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9A49C25-01FB-4260-B87D-64DA4BEB479C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5" autoAdjust="0"/>
    <p:restoredTop sz="94404" autoAdjust="0"/>
  </p:normalViewPr>
  <p:slideViewPr>
    <p:cSldViewPr snapToGrid="0">
      <p:cViewPr varScale="1">
        <p:scale>
          <a:sx n="65" d="100"/>
          <a:sy n="65" d="100"/>
        </p:scale>
        <p:origin x="9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8DB90-98A1-4C59-9756-DFAFD857E1D1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6C9A-674A-40B3-A79C-9C1F725F0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787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736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561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799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421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907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00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55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684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045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6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4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36F16-E789-44A7-8F64-5EB4E6672186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6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 2572 Probability w/Statistics, Halleck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475694" cy="16557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Day </a:t>
            </a:r>
            <a:r>
              <a:rPr lang="en-US" dirty="0" smtClean="0"/>
              <a:t>26 </a:t>
            </a:r>
            <a:r>
              <a:rPr lang="en-US" dirty="0" smtClean="0"/>
              <a:t>slides: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10.5 Contingency </a:t>
            </a:r>
            <a:r>
              <a:rPr lang="en-US" dirty="0" smtClean="0"/>
              <a:t>Tables (and test for independence).</a:t>
            </a:r>
          </a:p>
        </p:txBody>
      </p:sp>
    </p:spTree>
    <p:extLst>
      <p:ext uri="{BB962C8B-B14F-4D97-AF65-F5344CB8AC3E}">
        <p14:creationId xmlns:p14="http://schemas.microsoft.com/office/powerpoint/2010/main" val="37067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Degrees of Freedom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Recall that</a:t>
                </a:r>
              </a:p>
              <a:p>
                <a:pPr marL="0" indent="0" algn="ctr">
                  <a:buNone/>
                </a:pPr>
                <a:r>
                  <a:rPr lang="en-US" dirty="0" smtClean="0"/>
                  <a:t> </a:t>
                </a:r>
                <a:r>
                  <a:rPr lang="en-US" dirty="0" err="1"/>
                  <a:t>df</a:t>
                </a:r>
                <a:r>
                  <a:rPr lang="en-US" dirty="0"/>
                  <a:t> = number of </a:t>
                </a:r>
                <a:r>
                  <a:rPr lang="en-US" dirty="0" smtClean="0"/>
                  <a:t>classes − number </a:t>
                </a:r>
                <a:r>
                  <a:rPr lang="en-US" dirty="0"/>
                  <a:t>of estimated </a:t>
                </a:r>
                <a:r>
                  <a:rPr lang="en-US" dirty="0" smtClean="0"/>
                  <a:t>parameters − 1</a:t>
                </a:r>
              </a:p>
              <a:p>
                <a:r>
                  <a:rPr lang="en-US" dirty="0"/>
                  <a:t>number of </a:t>
                </a:r>
                <a:r>
                  <a:rPr lang="en-US" dirty="0" smtClean="0"/>
                  <a:t>classes = </a:t>
                </a:r>
                <a:r>
                  <a:rPr lang="en-US" dirty="0" err="1" smtClean="0"/>
                  <a:t>rc</a:t>
                </a:r>
                <a:endParaRPr lang="en-US" dirty="0"/>
              </a:p>
              <a:p>
                <a:r>
                  <a:rPr lang="en-US" dirty="0"/>
                  <a:t>number of estimated </a:t>
                </a:r>
                <a:r>
                  <a:rPr lang="en-US" dirty="0" smtClean="0"/>
                  <a:t>parameters = r − 1 + c − 1</a:t>
                </a:r>
              </a:p>
              <a:p>
                <a:pPr lvl="1"/>
                <a:r>
                  <a:rPr lang="en-US" dirty="0" smtClean="0"/>
                  <a:t>Namely the row and column </a:t>
                </a:r>
                <a:r>
                  <a:rPr lang="en-US" dirty="0" err="1" smtClean="0"/>
                  <a:t>marginals</a:t>
                </a:r>
                <a:r>
                  <a:rPr lang="en-US" dirty="0" smtClean="0"/>
                  <a:t> except that since both the row and column </a:t>
                </a:r>
                <a:r>
                  <a:rPr lang="en-US" dirty="0" err="1" smtClean="0"/>
                  <a:t>marginals</a:t>
                </a:r>
                <a:r>
                  <a:rPr lang="en-US" dirty="0" smtClean="0"/>
                  <a:t> sum to the number of data points, we last ones free.</a:t>
                </a:r>
              </a:p>
              <a:p>
                <a:r>
                  <a:rPr lang="en-US" dirty="0" smtClean="0"/>
                  <a:t>Hence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 panose="02040503050406030204" pitchFamily="18" charset="0"/>
                        </a:rPr>
                        <m:t>𝑑𝑓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 = 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𝑟𝑐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 −</m:t>
                      </m:r>
                      <m:d>
                        <m:d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 − 1 + </m:t>
                          </m:r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 − 1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 1 = 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𝑟𝑐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 − 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 − 1) (</m:t>
                          </m:r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 − 1</m:t>
                          </m:r>
                        </m:e>
                      </m:d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pt-BR" dirty="0" smtClean="0"/>
                  <a:t>In words the product of 1 less than each of the partition sizes.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 rotWithShape="0">
                <a:blip r:embed="rId2"/>
                <a:stretch>
                  <a:fillRect l="-1217" t="-3081" b="-5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7327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Reminder: Independence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</a:t>
            </a:r>
            <a:r>
              <a:rPr lang="en-US" dirty="0" smtClean="0"/>
              <a:t>vents A and B are independent if (any one of the following is true):</a:t>
            </a:r>
          </a:p>
          <a:p>
            <a:pPr marL="514350" indent="-514350">
              <a:buAutoNum type="arabicPeriod"/>
            </a:pPr>
            <a:r>
              <a:rPr lang="en-US" dirty="0" smtClean="0"/>
              <a:t>Occurrence of A does not influence whether B occurs: P(B|A)=P(B)</a:t>
            </a:r>
          </a:p>
          <a:p>
            <a:pPr marL="514350" indent="-514350">
              <a:buAutoNum type="arabicPeriod"/>
            </a:pPr>
            <a:r>
              <a:rPr lang="en-US" dirty="0"/>
              <a:t>Occurrence of </a:t>
            </a:r>
            <a:r>
              <a:rPr lang="en-US" dirty="0" smtClean="0"/>
              <a:t>B </a:t>
            </a:r>
            <a:r>
              <a:rPr lang="en-US" dirty="0"/>
              <a:t>does not </a:t>
            </a:r>
            <a:r>
              <a:rPr lang="en-US" dirty="0" smtClean="0"/>
              <a:t>influence </a:t>
            </a:r>
            <a:r>
              <a:rPr lang="en-US" dirty="0"/>
              <a:t>whether </a:t>
            </a:r>
            <a:r>
              <a:rPr lang="en-US" dirty="0" smtClean="0"/>
              <a:t>A </a:t>
            </a:r>
            <a:r>
              <a:rPr lang="en-US" dirty="0"/>
              <a:t>occurs: </a:t>
            </a:r>
            <a:r>
              <a:rPr lang="en-US" dirty="0" smtClean="0"/>
              <a:t>P(A|B)=P(A)</a:t>
            </a:r>
          </a:p>
          <a:p>
            <a:pPr marL="514350" indent="-514350">
              <a:buAutoNum type="arabicPeriod"/>
            </a:pPr>
            <a:r>
              <a:rPr lang="en-US" dirty="0" smtClean="0"/>
              <a:t>The chance that both A and B occur can be found by multiplying chances that they occur individually: P(A</a:t>
            </a:r>
            <a:r>
              <a:rPr lang="en-US" dirty="0" smtClean="0">
                <a:sym typeface="Symbol" panose="05050102010706020507" pitchFamily="18" charset="2"/>
              </a:rPr>
              <a:t>B)=</a:t>
            </a:r>
            <a:r>
              <a:rPr lang="en-US" dirty="0" smtClean="0"/>
              <a:t>P(A)*P(B) 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Example of 2 events that are </a:t>
            </a:r>
          </a:p>
          <a:p>
            <a:r>
              <a:rPr lang="en-US" dirty="0" smtClean="0"/>
              <a:t>independent: rolling doubles &amp; green die is 1 </a:t>
            </a:r>
            <a:r>
              <a:rPr lang="en-US" dirty="0"/>
              <a:t>(why</a:t>
            </a:r>
            <a:r>
              <a:rPr lang="en-US" dirty="0" smtClean="0"/>
              <a:t>?);</a:t>
            </a:r>
          </a:p>
          <a:p>
            <a:r>
              <a:rPr lang="en-US" dirty="0" smtClean="0"/>
              <a:t>dependent: </a:t>
            </a:r>
            <a:r>
              <a:rPr lang="en-US" dirty="0"/>
              <a:t>rolling doubles </a:t>
            </a:r>
            <a:r>
              <a:rPr lang="en-US" dirty="0" smtClean="0"/>
              <a:t>&amp; sum of dice is even (why?).</a:t>
            </a:r>
          </a:p>
          <a:p>
            <a:pPr marL="514350" indent="-514350"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875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217" y="0"/>
            <a:ext cx="10515600" cy="1325563"/>
          </a:xfrm>
        </p:spPr>
        <p:txBody>
          <a:bodyPr/>
          <a:lstStyle/>
          <a:p>
            <a:r>
              <a:rPr lang="en-US" dirty="0" smtClean="0"/>
              <a:t>What is a contingency table?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4217" y="1325563"/>
            <a:ext cx="10515600" cy="42173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Cardinal product of 2 </a:t>
            </a:r>
            <a:r>
              <a:rPr lang="en-US" dirty="0" smtClean="0"/>
              <a:t>variables partitioned into a finite # </a:t>
            </a:r>
            <a:r>
              <a:rPr lang="en-US" smtClean="0"/>
              <a:t>of categories. </a:t>
            </a:r>
            <a:r>
              <a:rPr lang="en-US" dirty="0" smtClean="0"/>
              <a:t>Examples:</a:t>
            </a:r>
          </a:p>
          <a:p>
            <a:r>
              <a:rPr lang="en-US" dirty="0"/>
              <a:t>T</a:t>
            </a:r>
            <a:r>
              <a:rPr lang="en-US" dirty="0" smtClean="0"/>
              <a:t>humbs (</a:t>
            </a:r>
            <a:r>
              <a:rPr lang="en-US" dirty="0">
                <a:sym typeface="Symbol" panose="05050102010706020507" pitchFamily="18" charset="2"/>
              </a:rPr>
              <a:t></a:t>
            </a:r>
            <a:r>
              <a:rPr lang="en-US" dirty="0" smtClean="0">
                <a:sym typeface="Symbol" panose="05050102010706020507" pitchFamily="18" charset="2"/>
              </a:rPr>
              <a:t>, , or ) for 2 film reviewers.</a:t>
            </a:r>
            <a:endParaRPr lang="en-US" dirty="0" smtClean="0"/>
          </a:p>
          <a:p>
            <a:r>
              <a:rPr lang="en-US" dirty="0" smtClean="0"/>
              <a:t>For major US cities: </a:t>
            </a:r>
          </a:p>
          <a:p>
            <a:pPr marL="0" indent="0" algn="ctr">
              <a:buNone/>
            </a:pPr>
            <a:r>
              <a:rPr lang="en-US" dirty="0" smtClean="0"/>
              <a:t>Mobility index </a:t>
            </a:r>
            <a:r>
              <a:rPr lang="en-US" dirty="0"/>
              <a:t>(high and low) vs. suicide rate (high and low)</a:t>
            </a:r>
          </a:p>
          <a:p>
            <a:r>
              <a:rPr lang="en-US" dirty="0" smtClean="0"/>
              <a:t>Salem witch trial victims: </a:t>
            </a:r>
          </a:p>
          <a:p>
            <a:pPr marL="0" indent="0" algn="ctr">
              <a:buNone/>
            </a:pPr>
            <a:r>
              <a:rPr lang="en-US" dirty="0" smtClean="0"/>
              <a:t>(male and female) vs. (execute and not execute)</a:t>
            </a:r>
          </a:p>
          <a:p>
            <a:r>
              <a:rPr lang="en-US" dirty="0" smtClean="0"/>
              <a:t>Blood pressure:</a:t>
            </a:r>
          </a:p>
          <a:p>
            <a:pPr marL="0" indent="0" algn="ctr">
              <a:buNone/>
            </a:pPr>
            <a:r>
              <a:rPr lang="en-US" dirty="0" smtClean="0"/>
              <a:t>Father (high, medium, low) vs. child </a:t>
            </a:r>
            <a:r>
              <a:rPr lang="en-US" dirty="0"/>
              <a:t>(high, medium, low) </a:t>
            </a: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2583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Thumbs (</a:t>
            </a:r>
            <a:r>
              <a:rPr lang="en-US" dirty="0">
                <a:sym typeface="Symbol" panose="05050102010706020507" pitchFamily="18" charset="2"/>
              </a:rPr>
              <a:t>, , or ) for 2 film reviewers.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1673" y="1690688"/>
            <a:ext cx="9200336" cy="3385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17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Mobility </a:t>
            </a:r>
            <a:r>
              <a:rPr lang="en-US" dirty="0" smtClean="0"/>
              <a:t>vs</a:t>
            </a:r>
            <a:r>
              <a:rPr lang="en-US" dirty="0"/>
              <a:t>. suicide </a:t>
            </a:r>
            <a:r>
              <a:rPr lang="en-US" dirty="0" smtClean="0"/>
              <a:t>rate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6234" y="1161560"/>
            <a:ext cx="9091411" cy="468253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75256" y="5934670"/>
            <a:ext cx="114020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Ten-Roman"/>
              </a:rPr>
              <a:t>Young, P. V., and </a:t>
            </a:r>
            <a:r>
              <a:rPr lang="en-US" dirty="0" err="1">
                <a:latin typeface="TimesTen-Roman"/>
              </a:rPr>
              <a:t>Schmid</a:t>
            </a:r>
            <a:r>
              <a:rPr lang="en-US" dirty="0">
                <a:latin typeface="TimesTen-Roman"/>
              </a:rPr>
              <a:t>, C. </a:t>
            </a:r>
            <a:r>
              <a:rPr lang="en-US" i="1" dirty="0">
                <a:latin typeface="TimesTen-Italic"/>
              </a:rPr>
              <a:t>Scientific Social Surveys and Research</a:t>
            </a:r>
            <a:r>
              <a:rPr lang="en-US" dirty="0">
                <a:latin typeface="TimesTen-Roman"/>
              </a:rPr>
              <a:t>. </a:t>
            </a:r>
            <a:r>
              <a:rPr lang="en-US" dirty="0" smtClean="0">
                <a:latin typeface="TimesTen-Roman"/>
              </a:rPr>
              <a:t>Prentice Hall</a:t>
            </a:r>
            <a:r>
              <a:rPr lang="en-US" dirty="0">
                <a:latin typeface="TimesTen-Roman"/>
              </a:rPr>
              <a:t>, 1966, p. 319.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32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/>
              <a:t>(</a:t>
            </a:r>
            <a:r>
              <a:rPr lang="en-US" dirty="0" smtClean="0"/>
              <a:t>male/female</a:t>
            </a:r>
            <a:r>
              <a:rPr lang="en-US" dirty="0"/>
              <a:t>) vs. (</a:t>
            </a:r>
            <a:r>
              <a:rPr lang="en-US" dirty="0" smtClean="0"/>
              <a:t>execute/not </a:t>
            </a:r>
            <a:r>
              <a:rPr lang="en-US" dirty="0"/>
              <a:t>execute)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8839429"/>
              </p:ext>
            </p:extLst>
          </p:nvPr>
        </p:nvGraphicFramePr>
        <p:xfrm>
          <a:off x="1513447" y="1880237"/>
          <a:ext cx="8313132" cy="2640249"/>
        </p:xfrm>
        <a:graphic>
          <a:graphicData uri="http://schemas.openxmlformats.org/drawingml/2006/table">
            <a:tbl>
              <a:tblPr/>
              <a:tblGrid>
                <a:gridCol w="1281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3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3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3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8015"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62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   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80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801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702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546" y="365125"/>
            <a:ext cx="11199254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BP: Father </a:t>
            </a:r>
            <a:r>
              <a:rPr lang="en-US" dirty="0"/>
              <a:t>(high, </a:t>
            </a:r>
            <a:r>
              <a:rPr lang="en-US" dirty="0" smtClean="0"/>
              <a:t>med, </a:t>
            </a:r>
            <a:r>
              <a:rPr lang="en-US" dirty="0"/>
              <a:t>low) vs. child (high, </a:t>
            </a:r>
            <a:r>
              <a:rPr lang="en-US" dirty="0" smtClean="0"/>
              <a:t>med, </a:t>
            </a:r>
            <a:r>
              <a:rPr lang="en-US" dirty="0"/>
              <a:t>low) 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9746" y="1219569"/>
            <a:ext cx="9948854" cy="3963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71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2x2 in symbols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195206"/>
            <a:ext cx="7412149" cy="23337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7406" y="365124"/>
            <a:ext cx="6027625" cy="254550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00777" y="2060620"/>
            <a:ext cx="24552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Observed -&gt;</a:t>
            </a:r>
            <a:endParaRPr lang="en-US" sz="3600" dirty="0"/>
          </a:p>
        </p:txBody>
      </p:sp>
      <p:sp>
        <p:nvSpPr>
          <p:cNvPr id="7" name="Rectangle 6"/>
          <p:cNvSpPr/>
          <p:nvPr/>
        </p:nvSpPr>
        <p:spPr>
          <a:xfrm>
            <a:off x="8538692" y="4156007"/>
            <a:ext cx="321971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&lt;- Assuming Independence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3363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651" y="1596981"/>
            <a:ext cx="8281114" cy="32712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1231" y="69870"/>
            <a:ext cx="10515600" cy="1325563"/>
          </a:xfrm>
        </p:spPr>
        <p:txBody>
          <a:bodyPr/>
          <a:lstStyle/>
          <a:p>
            <a:r>
              <a:rPr lang="en-US" dirty="0" smtClean="0"/>
              <a:t>So our expected is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38651" y="1741259"/>
            <a:ext cx="6658376" cy="2630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01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15942</TotalTime>
  <Words>355</Words>
  <Application>Microsoft Office PowerPoint</Application>
  <PresentationFormat>Widescreen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Symbol</vt:lpstr>
      <vt:lpstr>TimesTen-Italic</vt:lpstr>
      <vt:lpstr>TimesTen-Roman</vt:lpstr>
      <vt:lpstr>Office Theme</vt:lpstr>
      <vt:lpstr>MAT 2572 Probability w/Statistics, Halleck</vt:lpstr>
      <vt:lpstr>Reminder: Independence</vt:lpstr>
      <vt:lpstr>What is a contingency table?</vt:lpstr>
      <vt:lpstr>Thumbs (, , or ) for 2 film reviewers.</vt:lpstr>
      <vt:lpstr>Mobility vs. suicide rate </vt:lpstr>
      <vt:lpstr>(male/female) vs. (execute/not execute)</vt:lpstr>
      <vt:lpstr>BP: Father (high, med, low) vs. child (high, med, low)  </vt:lpstr>
      <vt:lpstr>2x2 in symbols</vt:lpstr>
      <vt:lpstr>So our expected is</vt:lpstr>
      <vt:lpstr>Degrees of Freedom</vt:lpstr>
    </vt:vector>
  </TitlesOfParts>
  <Company>Next Step Program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 2572 Probability w/Statistics, Halleck</dc:title>
  <dc:creator>Next Step</dc:creator>
  <cp:lastModifiedBy>Faculty</cp:lastModifiedBy>
  <cp:revision>594</cp:revision>
  <dcterms:created xsi:type="dcterms:W3CDTF">2016-02-07T14:58:38Z</dcterms:created>
  <dcterms:modified xsi:type="dcterms:W3CDTF">2016-12-06T21:14:02Z</dcterms:modified>
</cp:coreProperties>
</file>