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5" autoAdjust="0"/>
    <p:restoredTop sz="94404" autoAdjust="0"/>
  </p:normalViewPr>
  <p:slideViewPr>
    <p:cSldViewPr snapToGrid="0">
      <p:cViewPr varScale="1">
        <p:scale>
          <a:sx n="65" d="100"/>
          <a:sy n="65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8DB90-98A1-4C59-9756-DFAFD857E1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6C9A-674A-40B3-A79C-9C1F725F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75694" cy="165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Day </a:t>
            </a:r>
            <a:r>
              <a:rPr lang="en-US" dirty="0" smtClean="0"/>
              <a:t>24 </a:t>
            </a:r>
            <a:r>
              <a:rPr lang="en-US" dirty="0" smtClean="0"/>
              <a:t>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10.3 </a:t>
            </a:r>
            <a:r>
              <a:rPr lang="en-US" dirty="0"/>
              <a:t>Goodness-of-Fit Tests: All Parameters Known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10.4 Goodness-of-Fit Tests: Parameters </a:t>
            </a:r>
            <a:r>
              <a:rPr lang="en-US" dirty="0" smtClean="0"/>
              <a:t>Unknown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Goodness-of-Fit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5855" y="1325563"/>
                <a:ext cx="10680290" cy="525221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We test whether observations are consistent with </a:t>
                </a:r>
                <a:r>
                  <a:rPr lang="en-US" dirty="0" smtClean="0"/>
                  <a:t>distribution </a:t>
                </a:r>
                <a:r>
                  <a:rPr lang="en-US" dirty="0"/>
                  <a:t>F </a:t>
                </a:r>
                <a:endParaRPr lang="en-US" dirty="0" smtClean="0"/>
              </a:p>
              <a:p>
                <a:r>
                  <a:rPr lang="en-US" dirty="0" smtClean="0"/>
                  <a:t>F might be, e.g., Poisson or normal</a:t>
                </a:r>
              </a:p>
              <a:p>
                <a:r>
                  <a:rPr lang="en-US" dirty="0" smtClean="0"/>
                  <a:t>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: Observations </a:t>
                </a:r>
                <a:r>
                  <a:rPr lang="en-US" dirty="0"/>
                  <a:t>follow a </a:t>
                </a:r>
                <a:r>
                  <a:rPr lang="en-US" dirty="0" smtClean="0"/>
                  <a:t>distribution F 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observed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expected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dirty="0"/>
                                <m:t>expected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RV for TS </a:t>
                </a:r>
                <a:r>
                  <a:rPr lang="en-US" dirty="0"/>
                  <a:t>follows </a:t>
                </a:r>
                <a:r>
                  <a:rPr lang="en-US" dirty="0" smtClean="0"/>
                  <a:t>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distribution:</a:t>
                </a:r>
                <a:endParaRPr lang="en-US" dirty="0"/>
              </a:p>
              <a:p>
                <a:pPr lvl="1"/>
                <a:r>
                  <a:rPr lang="en-US" dirty="0" smtClean="0"/>
                  <a:t>r </a:t>
                </a:r>
                <a:r>
                  <a:rPr lang="en-US" dirty="0"/>
                  <a:t>is </a:t>
                </a:r>
                <a:r>
                  <a:rPr lang="en-US" dirty="0" smtClean="0"/>
                  <a:t># of </a:t>
                </a:r>
                <a:r>
                  <a:rPr lang="en-US" dirty="0"/>
                  <a:t>categories of observations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d </a:t>
                </a:r>
                <a:r>
                  <a:rPr lang="en-US" dirty="0"/>
                  <a:t>is </a:t>
                </a:r>
                <a:r>
                  <a:rPr lang="en-US" dirty="0" smtClean="0"/>
                  <a:t># of estimated parameters</a:t>
                </a:r>
              </a:p>
              <a:p>
                <a:pPr lvl="1"/>
                <a:r>
                  <a:rPr lang="en-US" dirty="0" smtClean="0"/>
                  <a:t>p-value </a:t>
                </a:r>
                <a:r>
                  <a:rPr lang="en-US" dirty="0" smtClean="0"/>
                  <a:t>typically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&gt;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𝑇𝑆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All categories </a:t>
                </a:r>
                <a:r>
                  <a:rPr lang="en-US" dirty="0" smtClean="0"/>
                  <a:t>must </a:t>
                </a:r>
                <a:r>
                  <a:rPr lang="en-US" dirty="0" smtClean="0"/>
                  <a:t>have at least 5 observations:</a:t>
                </a:r>
              </a:p>
              <a:p>
                <a:pPr lvl="1"/>
                <a:r>
                  <a:rPr lang="en-US" dirty="0" smtClean="0"/>
                  <a:t>To </a:t>
                </a:r>
                <a:r>
                  <a:rPr lang="en-US" dirty="0"/>
                  <a:t>achieve </a:t>
                </a:r>
                <a:r>
                  <a:rPr lang="en-US" dirty="0" smtClean="0"/>
                  <a:t>this, combine </a:t>
                </a:r>
                <a:r>
                  <a:rPr lang="en-US" dirty="0" smtClean="0"/>
                  <a:t>categories if </a:t>
                </a:r>
                <a:r>
                  <a:rPr lang="en-US" dirty="0" smtClean="0"/>
                  <a:t>needed.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855" y="1325563"/>
                <a:ext cx="10680290" cy="5252218"/>
              </a:xfrm>
              <a:blipFill rotWithShape="0">
                <a:blip r:embed="rId2"/>
                <a:stretch>
                  <a:fillRect l="-1199" t="-1856" b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2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935" y="0"/>
            <a:ext cx="10515600" cy="1325563"/>
          </a:xfrm>
        </p:spPr>
        <p:txBody>
          <a:bodyPr/>
          <a:lstStyle/>
          <a:p>
            <a:r>
              <a:rPr lang="en-US" dirty="0" smtClean="0"/>
              <a:t>Student laboratory data (observed)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0935" y="1001097"/>
                <a:ext cx="10515600" cy="56061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 laboratory assignment with a Geiger counter is to measure the clicks during successive 20 second intervals. The student gets these </a:t>
                </a:r>
                <a:r>
                  <a:rPr lang="en-US" dirty="0"/>
                  <a:t>25 observations: 0, 3, 1, 0, 1, 1, 1, 3, 4, 3, </a:t>
                </a:r>
                <a:r>
                  <a:rPr lang="en-US" dirty="0" smtClean="0"/>
                  <a:t>2, 0</a:t>
                </a:r>
                <a:r>
                  <a:rPr lang="en-US" dirty="0"/>
                  <a:t>, 2, 0, 0, 0, 4, 2, 3, 4, 1, 6, 1, 4, 1. </a:t>
                </a:r>
                <a:r>
                  <a:rPr lang="en-US" dirty="0" smtClean="0"/>
                  <a:t>Can the student say that </a:t>
                </a:r>
                <a:r>
                  <a:rPr lang="en-US" dirty="0"/>
                  <a:t>these </a:t>
                </a:r>
                <a:r>
                  <a:rPr lang="en-US" dirty="0" smtClean="0"/>
                  <a:t>observations do not </a:t>
                </a:r>
                <a:r>
                  <a:rPr lang="en-US" dirty="0"/>
                  <a:t>come from a </a:t>
                </a:r>
                <a:r>
                  <a:rPr lang="en-US" dirty="0" smtClean="0"/>
                  <a:t>Poisson distribution? (</a:t>
                </a:r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 : Observations </a:t>
                </a:r>
                <a:r>
                  <a:rPr lang="en-US" dirty="0" smtClean="0"/>
                  <a:t>consistent w/ Poisson)</a:t>
                </a:r>
              </a:p>
              <a:p>
                <a:r>
                  <a:rPr lang="en-US" dirty="0" smtClean="0"/>
                  <a:t>The Poisson distribution has one parameter which we can estimate by finding the average: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=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=1.88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Creating a frequency table, we get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Note how had only one observation of 6, so we folded it in to 4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0935" y="1001097"/>
                <a:ext cx="10515600" cy="5606180"/>
              </a:xfrm>
              <a:blipFill rotWithShape="0">
                <a:blip r:embed="rId2"/>
                <a:stretch>
                  <a:fillRect l="-1159" t="-1739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334809"/>
              </p:ext>
            </p:extLst>
          </p:nvPr>
        </p:nvGraphicFramePr>
        <p:xfrm>
          <a:off x="2341715" y="4596008"/>
          <a:ext cx="8128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or more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01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7" y="0"/>
            <a:ext cx="10999838" cy="1325563"/>
          </a:xfrm>
        </p:spPr>
        <p:txBody>
          <a:bodyPr/>
          <a:lstStyle/>
          <a:p>
            <a:r>
              <a:rPr lang="en-US" dirty="0" smtClean="0"/>
              <a:t>Student laboratory data (expected, TS, p-value)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0935" y="1001097"/>
                <a:ext cx="10515600" cy="560618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To get expected, we used estimated parameter and multiply chance of each outcome by # of observations (25).</a:t>
                </a:r>
              </a:p>
              <a:p>
                <a:r>
                  <a:rPr lang="en-US" dirty="0" smtClean="0"/>
                  <a:t>For last category, we can use a cumulative function.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dirty="0"/>
                                      <m:t>observed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dirty="0"/>
                                      <m:t>expected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/>
                              <m:t>expected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4.62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−1=5−1−1=3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P-value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&gt;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𝑇𝑆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&gt;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4.62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=20%&gt;5%</m:t>
                    </m:r>
                  </m:oMath>
                </a14:m>
                <a:endParaRPr lang="en-US" b="0" dirty="0" smtClean="0">
                  <a:sym typeface="Symbol" panose="05050102010706020507" pitchFamily="18" charset="2"/>
                </a:endParaRPr>
              </a:p>
              <a:p>
                <a:r>
                  <a:rPr lang="en-US" dirty="0"/>
                  <a:t>W</a:t>
                </a:r>
                <a:r>
                  <a:rPr lang="en-US" dirty="0" smtClean="0"/>
                  <a:t>e do not reject 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: observations seem to be consistent </a:t>
                </a:r>
                <a:r>
                  <a:rPr lang="en-US" dirty="0"/>
                  <a:t>w/ </a:t>
                </a:r>
                <a:r>
                  <a:rPr lang="en-US" dirty="0" smtClean="0"/>
                  <a:t>Poisson</a:t>
                </a:r>
              </a:p>
              <a:p>
                <a:r>
                  <a:rPr lang="en-US" dirty="0" smtClean="0"/>
                  <a:t>Oops! There is problem: expected dip below 5, so combine categories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0935" y="1001097"/>
                <a:ext cx="10515600" cy="5606180"/>
              </a:xfrm>
              <a:blipFill rotWithShape="0">
                <a:blip r:embed="rId2"/>
                <a:stretch>
                  <a:fillRect l="-1043" t="-1739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999314"/>
              </p:ext>
            </p:extLst>
          </p:nvPr>
        </p:nvGraphicFramePr>
        <p:xfrm>
          <a:off x="1456812" y="2326660"/>
          <a:ext cx="81280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or more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7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7" y="0"/>
            <a:ext cx="10999838" cy="1325563"/>
          </a:xfrm>
        </p:spPr>
        <p:txBody>
          <a:bodyPr/>
          <a:lstStyle/>
          <a:p>
            <a:r>
              <a:rPr lang="en-US" dirty="0" smtClean="0"/>
              <a:t>Student laboratory data (expected, TS, p-value)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0935" y="1001097"/>
                <a:ext cx="10515600" cy="560618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Combining categories to bring up </a:t>
                </a:r>
                <a:r>
                  <a:rPr lang="en-US" dirty="0" err="1" smtClean="0"/>
                  <a:t>expecteds</a:t>
                </a:r>
                <a:r>
                  <a:rPr lang="en-US" dirty="0" smtClean="0"/>
                  <a:t> above 5: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dirty="0"/>
                                      <m:t>observed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dirty="0"/>
                                      <m:t>expected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/>
                              <m:t>expected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2.86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−1=3−1−1=1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P-value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&gt;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𝑇𝑆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&gt;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2.86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=9%&gt;5%</m:t>
                    </m:r>
                  </m:oMath>
                </a14:m>
                <a:endParaRPr lang="en-US" b="0" dirty="0" smtClean="0">
                  <a:sym typeface="Symbol" panose="05050102010706020507" pitchFamily="18" charset="2"/>
                </a:endParaRPr>
              </a:p>
              <a:p>
                <a:r>
                  <a:rPr lang="en-US" dirty="0" smtClean="0"/>
                  <a:t>Again, we do not reject </a:t>
                </a:r>
                <a:r>
                  <a:rPr lang="en-US" dirty="0" smtClean="0"/>
                  <a:t>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; observations are consistent w/ Poisson.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0935" y="1001097"/>
                <a:ext cx="10515600" cy="5606180"/>
              </a:xfrm>
              <a:blipFill rotWithShape="0">
                <a:blip r:embed="rId2"/>
                <a:stretch>
                  <a:fillRect l="-1043" t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88171"/>
              </p:ext>
            </p:extLst>
          </p:nvPr>
        </p:nvGraphicFramePr>
        <p:xfrm>
          <a:off x="1309328" y="1471253"/>
          <a:ext cx="54186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or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 or more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8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Are the exam scores normal?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3456"/>
                <a:ext cx="10515600" cy="56518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66, 64, 59, 65, 81, 82, 64, 60, 78, </a:t>
                </a:r>
                <a:r>
                  <a:rPr lang="en-US" dirty="0"/>
                  <a:t>62, 65, 67, 67</a:t>
                </a:r>
                <a:r>
                  <a:rPr lang="en-US" dirty="0" smtClean="0"/>
                  <a:t>,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80, 63, 61, 62</a:t>
                </a:r>
                <a:r>
                  <a:rPr lang="en-US" dirty="0"/>
                  <a:t>, 83, 78, </a:t>
                </a:r>
                <a:r>
                  <a:rPr lang="en-US" dirty="0" smtClean="0"/>
                  <a:t>65, 66</a:t>
                </a:r>
                <a:r>
                  <a:rPr lang="en-US" dirty="0"/>
                  <a:t>, 58, 74, 65, </a:t>
                </a:r>
                <a:r>
                  <a:rPr lang="en-US" dirty="0" smtClean="0"/>
                  <a:t>80</a:t>
                </a:r>
              </a:p>
              <a:p>
                <a:pPr marL="0" indent="0">
                  <a:buNone/>
                </a:pPr>
                <a:r>
                  <a:rPr lang="en-US" dirty="0" smtClean="0"/>
                  <a:t>Average is 68.6 and </a:t>
                </a:r>
                <a:r>
                  <a:rPr lang="en-US" dirty="0" err="1" smtClean="0"/>
                  <a:t>std</a:t>
                </a:r>
                <a:r>
                  <a:rPr lang="en-US" dirty="0" smtClean="0"/>
                  <a:t> dev is 8.10.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dirty="0"/>
                                      <m:t>observed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dirty="0"/>
                                      <m:t>expected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/>
                              <m:t>expected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13.2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−1=5−2−1=2</m:t>
                    </m:r>
                  </m:oMath>
                </a14:m>
                <a:endParaRPr lang="en-US" b="0" dirty="0" smtClean="0">
                  <a:sym typeface="Symbol" panose="05050102010706020507" pitchFamily="18" charset="2"/>
                </a:endParaRPr>
              </a:p>
              <a:p>
                <a:r>
                  <a:rPr lang="en-US" dirty="0"/>
                  <a:t>P-value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&gt;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𝑇𝑆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&gt;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13.2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0.1</m:t>
                    </m:r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%</m:t>
                    </m:r>
                  </m:oMath>
                </a14:m>
                <a:endParaRPr lang="en-US" dirty="0" smtClean="0">
                  <a:sym typeface="Symbol" panose="05050102010706020507" pitchFamily="18" charset="2"/>
                </a:endParaRPr>
              </a:p>
              <a:p>
                <a:r>
                  <a:rPr lang="en-US" dirty="0"/>
                  <a:t>We </a:t>
                </a:r>
                <a:r>
                  <a:rPr lang="en-US" dirty="0" smtClean="0"/>
                  <a:t>reject </a:t>
                </a:r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:r>
                  <a:rPr lang="en-US" dirty="0" smtClean="0"/>
                  <a:t>data is not consistent </a:t>
                </a:r>
                <a:r>
                  <a:rPr lang="en-US" dirty="0"/>
                  <a:t>w/ </a:t>
                </a:r>
                <a:r>
                  <a:rPr lang="en-US" dirty="0" smtClean="0"/>
                  <a:t>normal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3456"/>
                <a:ext cx="10515600" cy="5651807"/>
              </a:xfrm>
              <a:blipFill rotWithShape="0">
                <a:blip r:embed="rId2"/>
                <a:stretch>
                  <a:fillRect l="-1217" t="-1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348616"/>
              </p:ext>
            </p:extLst>
          </p:nvPr>
        </p:nvGraphicFramePr>
        <p:xfrm>
          <a:off x="1339645" y="2518390"/>
          <a:ext cx="849753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255"/>
                <a:gridCol w="1416255"/>
                <a:gridCol w="1416255"/>
                <a:gridCol w="1416255"/>
                <a:gridCol w="1416255"/>
                <a:gridCol w="1416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(0,61.8]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(61.8,66.5]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(66.5,70.7]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(70.7,75.4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(75.4,100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observed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expected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14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15653</TotalTime>
  <Words>401</Words>
  <Application>Microsoft Office PowerPoint</Application>
  <PresentationFormat>Widescreen</PresentationFormat>
  <Paragraphs>110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Goodness-of-Fit</vt:lpstr>
      <vt:lpstr>Student laboratory data (observed)</vt:lpstr>
      <vt:lpstr>Student laboratory data (expected, TS, p-value)</vt:lpstr>
      <vt:lpstr>Student laboratory data (expected, TS, p-value)</vt:lpstr>
      <vt:lpstr>Are the exam scores normal?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582</cp:revision>
  <dcterms:created xsi:type="dcterms:W3CDTF">2016-02-07T14:58:38Z</dcterms:created>
  <dcterms:modified xsi:type="dcterms:W3CDTF">2016-12-01T19:02:08Z</dcterms:modified>
</cp:coreProperties>
</file>