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9A49C25-01FB-4260-B87D-64DA4BEB479C}">
          <p14:sldIdLst>
            <p14:sldId id="256"/>
            <p14:sldId id="257"/>
            <p14:sldId id="258"/>
            <p14:sldId id="259"/>
            <p14:sldId id="260"/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5" autoAdjust="0"/>
    <p:restoredTop sz="94404" autoAdjust="0"/>
  </p:normalViewPr>
  <p:slideViewPr>
    <p:cSldViewPr snapToGrid="0">
      <p:cViewPr varScale="1">
        <p:scale>
          <a:sx n="65" d="100"/>
          <a:sy n="65" d="100"/>
        </p:scale>
        <p:origin x="9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8DB90-98A1-4C59-9756-DFAFD857E1D1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76C9A-674A-40B3-A79C-9C1F725F0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787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736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561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799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421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907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600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755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684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045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76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741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36F16-E789-44A7-8F64-5EB4E667218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660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MAT 2572 Probability w/Statistics, Halleck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475694" cy="16557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Day </a:t>
            </a:r>
            <a:r>
              <a:rPr lang="en-US" dirty="0" smtClean="0"/>
              <a:t>24 </a:t>
            </a:r>
            <a:r>
              <a:rPr lang="en-US" dirty="0" smtClean="0"/>
              <a:t>slides: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10.3 </a:t>
            </a:r>
            <a:r>
              <a:rPr lang="en-US" dirty="0"/>
              <a:t>Goodness-of-Fit Tests: All Parameters Known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10.4 Goodness-of-Fit Tests: Parameters </a:t>
            </a:r>
            <a:r>
              <a:rPr lang="en-US" dirty="0" smtClean="0"/>
              <a:t>Unknown</a:t>
            </a:r>
          </a:p>
        </p:txBody>
      </p:sp>
    </p:spTree>
    <p:extLst>
      <p:ext uri="{BB962C8B-B14F-4D97-AF65-F5344CB8AC3E}">
        <p14:creationId xmlns:p14="http://schemas.microsoft.com/office/powerpoint/2010/main" val="37067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Goodness-of-Fit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55855" y="1325563"/>
                <a:ext cx="10680290" cy="525221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We test whether observations are consistent with </a:t>
                </a:r>
                <a:r>
                  <a:rPr lang="en-US" dirty="0" smtClean="0"/>
                  <a:t>distribution </a:t>
                </a:r>
                <a:r>
                  <a:rPr lang="en-US" dirty="0"/>
                  <a:t>F </a:t>
                </a:r>
                <a:endParaRPr lang="en-US" dirty="0" smtClean="0"/>
              </a:p>
              <a:p>
                <a:r>
                  <a:rPr lang="en-US" dirty="0" smtClean="0"/>
                  <a:t>F might be, e.g., Poisson or normal</a:t>
                </a:r>
              </a:p>
              <a:p>
                <a:r>
                  <a:rPr lang="en-US" dirty="0" smtClean="0"/>
                  <a:t>H</a:t>
                </a:r>
                <a:r>
                  <a:rPr lang="en-US" baseline="-25000" dirty="0" smtClean="0"/>
                  <a:t>0</a:t>
                </a:r>
                <a:r>
                  <a:rPr lang="en-US" dirty="0" smtClean="0"/>
                  <a:t> : Observations </a:t>
                </a:r>
                <a:r>
                  <a:rPr lang="en-US" dirty="0"/>
                  <a:t>follow a </a:t>
                </a:r>
                <a:r>
                  <a:rPr lang="en-US" dirty="0" smtClean="0"/>
                  <a:t>distribution F </a:t>
                </a:r>
                <a:r>
                  <a:rPr lang="en-US" dirty="0"/>
                  <a:t>. </a:t>
                </a: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en-US" dirty="0"/>
                                        <m:t>observed</m:t>
                                      </m:r>
                                      <m:r>
                                        <a:rPr lang="en-US" i="1" dirty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en-US" dirty="0"/>
                                        <m:t>expected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n-US" dirty="0"/>
                                <m:t>expected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US" dirty="0"/>
              </a:p>
              <a:p>
                <a:r>
                  <a:rPr lang="en-US" dirty="0" smtClean="0"/>
                  <a:t>RV for TS </a:t>
                </a:r>
                <a:r>
                  <a:rPr lang="en-US" dirty="0"/>
                  <a:t>follows </a:t>
                </a:r>
                <a:r>
                  <a:rPr lang="en-US" dirty="0" smtClean="0"/>
                  <a:t>a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𝑟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−1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dirty="0" smtClean="0"/>
                  <a:t>distribution:</a:t>
                </a:r>
                <a:endParaRPr lang="en-US" dirty="0"/>
              </a:p>
              <a:p>
                <a:pPr lvl="1"/>
                <a:r>
                  <a:rPr lang="en-US" dirty="0" smtClean="0"/>
                  <a:t>r </a:t>
                </a:r>
                <a:r>
                  <a:rPr lang="en-US" dirty="0"/>
                  <a:t>is </a:t>
                </a:r>
                <a:r>
                  <a:rPr lang="en-US" dirty="0" smtClean="0"/>
                  <a:t># of </a:t>
                </a:r>
                <a:r>
                  <a:rPr lang="en-US" dirty="0"/>
                  <a:t>categories of observations 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d </a:t>
                </a:r>
                <a:r>
                  <a:rPr lang="en-US" dirty="0"/>
                  <a:t>is </a:t>
                </a:r>
                <a:r>
                  <a:rPr lang="en-US" dirty="0" smtClean="0"/>
                  <a:t># of estimated parameters</a:t>
                </a:r>
              </a:p>
              <a:p>
                <a:pPr lvl="1"/>
                <a:r>
                  <a:rPr lang="en-US" dirty="0" smtClean="0"/>
                  <a:t>p-value </a:t>
                </a:r>
                <a:r>
                  <a:rPr lang="en-US" dirty="0" smtClean="0"/>
                  <a:t>typically =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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𝑟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𝑑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−1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sup>
                        </m:sSubSup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&gt;</m:t>
                        </m:r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𝑇𝑆</m:t>
                        </m:r>
                      </m:e>
                    </m:d>
                  </m:oMath>
                </a14:m>
                <a:endParaRPr lang="en-US" dirty="0" smtClean="0"/>
              </a:p>
              <a:p>
                <a:r>
                  <a:rPr lang="en-US" dirty="0" smtClean="0"/>
                  <a:t>All categories </a:t>
                </a:r>
                <a:r>
                  <a:rPr lang="en-US" dirty="0" smtClean="0"/>
                  <a:t>must </a:t>
                </a:r>
                <a:r>
                  <a:rPr lang="en-US" dirty="0" smtClean="0"/>
                  <a:t>have at least 5 observations:</a:t>
                </a:r>
              </a:p>
              <a:p>
                <a:pPr lvl="1"/>
                <a:r>
                  <a:rPr lang="en-US" dirty="0" smtClean="0"/>
                  <a:t>To </a:t>
                </a:r>
                <a:r>
                  <a:rPr lang="en-US" dirty="0"/>
                  <a:t>achieve </a:t>
                </a:r>
                <a:r>
                  <a:rPr lang="en-US" dirty="0" smtClean="0"/>
                  <a:t>this, combine </a:t>
                </a:r>
                <a:r>
                  <a:rPr lang="en-US" dirty="0" smtClean="0"/>
                  <a:t>categories if </a:t>
                </a:r>
                <a:r>
                  <a:rPr lang="en-US" dirty="0" smtClean="0"/>
                  <a:t>needed.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55855" y="1325563"/>
                <a:ext cx="10680290" cy="5252218"/>
              </a:xfrm>
              <a:blipFill rotWithShape="0">
                <a:blip r:embed="rId2"/>
                <a:stretch>
                  <a:fillRect l="-1199" t="-1856" b="-15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820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0935" y="0"/>
            <a:ext cx="10515600" cy="1325563"/>
          </a:xfrm>
        </p:spPr>
        <p:txBody>
          <a:bodyPr/>
          <a:lstStyle/>
          <a:p>
            <a:r>
              <a:rPr lang="en-US" dirty="0" smtClean="0"/>
              <a:t>Student laboratory data (observed)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70935" y="1001097"/>
                <a:ext cx="10515600" cy="560618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A laboratory assignment with a Geiger counter is to measure the clicks during successive 20 second intervals. The student gets these </a:t>
                </a:r>
                <a:r>
                  <a:rPr lang="en-US" dirty="0"/>
                  <a:t>25 observations: 0, 3, 1, 0, 1, 1, 1, 3, 4, 3, </a:t>
                </a:r>
                <a:r>
                  <a:rPr lang="en-US" dirty="0" smtClean="0"/>
                  <a:t>2, 0</a:t>
                </a:r>
                <a:r>
                  <a:rPr lang="en-US" dirty="0"/>
                  <a:t>, 2, 0, 0, 0, 4, 2, 3, 4, 1, 6, 1, 4, 1. </a:t>
                </a:r>
                <a:r>
                  <a:rPr lang="en-US" dirty="0" smtClean="0"/>
                  <a:t>Can the student say that </a:t>
                </a:r>
                <a:r>
                  <a:rPr lang="en-US" dirty="0"/>
                  <a:t>these </a:t>
                </a:r>
                <a:r>
                  <a:rPr lang="en-US" dirty="0" smtClean="0"/>
                  <a:t>observations do not </a:t>
                </a:r>
                <a:r>
                  <a:rPr lang="en-US" dirty="0"/>
                  <a:t>come from a </a:t>
                </a:r>
                <a:r>
                  <a:rPr lang="en-US" dirty="0" smtClean="0"/>
                  <a:t>Poisson distribution? (</a:t>
                </a:r>
                <a:r>
                  <a:rPr lang="en-US" dirty="0"/>
                  <a:t>H</a:t>
                </a:r>
                <a:r>
                  <a:rPr lang="en-US" baseline="-25000" dirty="0"/>
                  <a:t>0</a:t>
                </a:r>
                <a:r>
                  <a:rPr lang="en-US" dirty="0"/>
                  <a:t> : Observations </a:t>
                </a:r>
                <a:r>
                  <a:rPr lang="en-US" dirty="0" smtClean="0"/>
                  <a:t>consistent w/ Poisson)</a:t>
                </a:r>
              </a:p>
              <a:p>
                <a:r>
                  <a:rPr lang="en-US" dirty="0" smtClean="0"/>
                  <a:t>The Poisson distribution has one parameter which we can estimate by finding the average:</a:t>
                </a:r>
                <a:r>
                  <a:rPr lang="en-US" dirty="0" smtClean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=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47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25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=1.88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Creating a frequency table, we get 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Note how had only one observation of 6, so we folded it in to 4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70935" y="1001097"/>
                <a:ext cx="10515600" cy="5606180"/>
              </a:xfrm>
              <a:blipFill rotWithShape="0">
                <a:blip r:embed="rId2"/>
                <a:stretch>
                  <a:fillRect l="-1159" t="-1739" r="-17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334809"/>
              </p:ext>
            </p:extLst>
          </p:nvPr>
        </p:nvGraphicFramePr>
        <p:xfrm>
          <a:off x="2341715" y="4596008"/>
          <a:ext cx="81280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/>
                <a:gridCol w="1354667"/>
                <a:gridCol w="1354667"/>
                <a:gridCol w="1354667"/>
                <a:gridCol w="1354667"/>
                <a:gridCol w="13546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 or more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observed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1011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697" y="0"/>
            <a:ext cx="10999838" cy="1325563"/>
          </a:xfrm>
        </p:spPr>
        <p:txBody>
          <a:bodyPr/>
          <a:lstStyle/>
          <a:p>
            <a:r>
              <a:rPr lang="en-US" dirty="0" smtClean="0"/>
              <a:t>Student laboratory data (expected, TS, p-value)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70935" y="1001097"/>
                <a:ext cx="10515600" cy="5606180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To get expected, we used estimated parameter and multiply chance of each outcome by # of observations (25).</a:t>
                </a:r>
              </a:p>
              <a:p>
                <a:r>
                  <a:rPr lang="en-US" dirty="0" smtClean="0"/>
                  <a:t>For last category, we can use a cumulative function.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𝑇𝑆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US" dirty="0"/>
                                      <m:t>observed</m:t>
                                    </m:r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US" dirty="0"/>
                                      <m:t>expected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m:rPr>
                                <m:nor/>
                              </m:rPr>
                              <a:rPr lang="en-US" dirty="0"/>
                              <m:t>expected</m:t>
                            </m:r>
                          </m:den>
                        </m:f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=</m:t>
                        </m:r>
                      </m:e>
                    </m:nary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4.62</m:t>
                    </m:r>
                  </m:oMath>
                </a14:m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𝑟</m:t>
                    </m:r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𝑑</m:t>
                    </m:r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−1=5−1−1=3</m:t>
                    </m:r>
                  </m:oMath>
                </a14:m>
                <a:endParaRPr lang="en-US" dirty="0" smtClean="0"/>
              </a:p>
              <a:p>
                <a:r>
                  <a:rPr lang="en-US" dirty="0"/>
                  <a:t>P-value </a:t>
                </a:r>
                <a:r>
                  <a:rPr lang="en-US" dirty="0" smtClean="0"/>
                  <a:t>=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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𝑟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𝑑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−1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sup>
                        </m:sSubSup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&gt;</m:t>
                        </m:r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𝑇𝑆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3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sup>
                        </m:sSubSup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&gt;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4.62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=20%&gt;5%</m:t>
                    </m:r>
                  </m:oMath>
                </a14:m>
                <a:endParaRPr lang="en-US" b="0" dirty="0" smtClean="0">
                  <a:sym typeface="Symbol" panose="05050102010706020507" pitchFamily="18" charset="2"/>
                </a:endParaRPr>
              </a:p>
              <a:p>
                <a:r>
                  <a:rPr lang="en-US" dirty="0"/>
                  <a:t>W</a:t>
                </a:r>
                <a:r>
                  <a:rPr lang="en-US" dirty="0" smtClean="0"/>
                  <a:t>e do not reject H</a:t>
                </a:r>
                <a:r>
                  <a:rPr lang="en-US" baseline="-25000" dirty="0" smtClean="0"/>
                  <a:t>0</a:t>
                </a:r>
                <a:r>
                  <a:rPr lang="en-US" dirty="0" smtClean="0"/>
                  <a:t>: observations seem to be consistent </a:t>
                </a:r>
                <a:r>
                  <a:rPr lang="en-US" dirty="0"/>
                  <a:t>w/ </a:t>
                </a:r>
                <a:r>
                  <a:rPr lang="en-US" dirty="0" smtClean="0"/>
                  <a:t>Poisson</a:t>
                </a:r>
              </a:p>
              <a:p>
                <a:r>
                  <a:rPr lang="en-US" dirty="0" smtClean="0"/>
                  <a:t>Oops! There is problem: expected dip below 5, so combine categories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70935" y="1001097"/>
                <a:ext cx="10515600" cy="5606180"/>
              </a:xfrm>
              <a:blipFill rotWithShape="0">
                <a:blip r:embed="rId2"/>
                <a:stretch>
                  <a:fillRect l="-1043" t="-1739" r="-4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7999314"/>
              </p:ext>
            </p:extLst>
          </p:nvPr>
        </p:nvGraphicFramePr>
        <p:xfrm>
          <a:off x="1456812" y="2326660"/>
          <a:ext cx="812800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/>
                <a:gridCol w="1354667"/>
                <a:gridCol w="1354667"/>
                <a:gridCol w="1354667"/>
                <a:gridCol w="1354667"/>
                <a:gridCol w="13546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 or more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observed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expected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7379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697" y="0"/>
            <a:ext cx="10999838" cy="1325563"/>
          </a:xfrm>
        </p:spPr>
        <p:txBody>
          <a:bodyPr/>
          <a:lstStyle/>
          <a:p>
            <a:r>
              <a:rPr lang="en-US" dirty="0" smtClean="0"/>
              <a:t>Student laboratory data (expected, TS, p-value)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70935" y="1001097"/>
                <a:ext cx="10515600" cy="5606180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Combining categories to bring up </a:t>
                </a:r>
                <a:r>
                  <a:rPr lang="en-US" dirty="0" err="1" smtClean="0"/>
                  <a:t>expecteds</a:t>
                </a:r>
                <a:r>
                  <a:rPr lang="en-US" dirty="0" smtClean="0"/>
                  <a:t> above 5: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𝑇𝑆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US" dirty="0"/>
                                      <m:t>observed</m:t>
                                    </m:r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US" dirty="0"/>
                                      <m:t>expected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m:rPr>
                                <m:nor/>
                              </m:rPr>
                              <a:rPr lang="en-US" dirty="0"/>
                              <m:t>expected</m:t>
                            </m:r>
                          </m:den>
                        </m:f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=</m:t>
                        </m:r>
                      </m:e>
                    </m:nary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2.86</m:t>
                    </m:r>
                  </m:oMath>
                </a14:m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𝑟</m:t>
                    </m:r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𝑑</m:t>
                    </m:r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−1=3−1−1=1</m:t>
                    </m:r>
                  </m:oMath>
                </a14:m>
                <a:endParaRPr lang="en-US" dirty="0" smtClean="0"/>
              </a:p>
              <a:p>
                <a:r>
                  <a:rPr lang="en-US" dirty="0"/>
                  <a:t>P-value </a:t>
                </a:r>
                <a:r>
                  <a:rPr lang="en-US" dirty="0" smtClean="0"/>
                  <a:t>=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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𝑟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𝑑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−1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sup>
                        </m:sSubSup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&gt;</m:t>
                        </m:r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𝑇𝑆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sup>
                        </m:sSubSup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&gt;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2.86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=9%&gt;5%</m:t>
                    </m:r>
                  </m:oMath>
                </a14:m>
                <a:endParaRPr lang="en-US" b="0" dirty="0" smtClean="0">
                  <a:sym typeface="Symbol" panose="05050102010706020507" pitchFamily="18" charset="2"/>
                </a:endParaRPr>
              </a:p>
              <a:p>
                <a:r>
                  <a:rPr lang="en-US" dirty="0" smtClean="0"/>
                  <a:t>Again, we do not reject </a:t>
                </a:r>
                <a:r>
                  <a:rPr lang="en-US" dirty="0" smtClean="0"/>
                  <a:t>H</a:t>
                </a:r>
                <a:r>
                  <a:rPr lang="en-US" baseline="-25000" dirty="0" smtClean="0"/>
                  <a:t>0</a:t>
                </a:r>
                <a:r>
                  <a:rPr lang="en-US" dirty="0" smtClean="0"/>
                  <a:t>; observations are consistent w/ Poisson.</a:t>
                </a:r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70935" y="1001097"/>
                <a:ext cx="10515600" cy="5606180"/>
              </a:xfrm>
              <a:blipFill rotWithShape="0">
                <a:blip r:embed="rId2"/>
                <a:stretch>
                  <a:fillRect l="-1043" t="-17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9088171"/>
              </p:ext>
            </p:extLst>
          </p:nvPr>
        </p:nvGraphicFramePr>
        <p:xfrm>
          <a:off x="1309328" y="1471253"/>
          <a:ext cx="541866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/>
                <a:gridCol w="1354667"/>
                <a:gridCol w="1354667"/>
                <a:gridCol w="13546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 or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 or more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observed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expected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4820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/>
              <a:t>Are the exam scores normal?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073456"/>
                <a:ext cx="10515600" cy="565180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66, 64, 59, 65, 81, 82, 64, 60, 78, </a:t>
                </a:r>
                <a:r>
                  <a:rPr lang="en-US" dirty="0"/>
                  <a:t>62, 65, 67, 67</a:t>
                </a:r>
                <a:r>
                  <a:rPr lang="en-US" dirty="0" smtClean="0"/>
                  <a:t>,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80, 63, 61, 62</a:t>
                </a:r>
                <a:r>
                  <a:rPr lang="en-US" dirty="0"/>
                  <a:t>, 83, 78, </a:t>
                </a:r>
                <a:r>
                  <a:rPr lang="en-US" dirty="0" smtClean="0"/>
                  <a:t>65, 66</a:t>
                </a:r>
                <a:r>
                  <a:rPr lang="en-US" dirty="0"/>
                  <a:t>, 58, 74, 65, </a:t>
                </a:r>
                <a:r>
                  <a:rPr lang="en-US" dirty="0" smtClean="0"/>
                  <a:t>80</a:t>
                </a:r>
              </a:p>
              <a:p>
                <a:pPr marL="0" indent="0">
                  <a:buNone/>
                </a:pPr>
                <a:r>
                  <a:rPr lang="en-US" dirty="0" smtClean="0"/>
                  <a:t>Average is 68.6 and </a:t>
                </a:r>
                <a:r>
                  <a:rPr lang="en-US" dirty="0" err="1" smtClean="0"/>
                  <a:t>std</a:t>
                </a:r>
                <a:r>
                  <a:rPr lang="en-US" dirty="0" smtClean="0"/>
                  <a:t> dev is 8.10.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spcAft>
                    <a:spcPts val="600"/>
                  </a:spcAft>
                  <a:buNone/>
                </a:pPr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𝑇𝑆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US" dirty="0"/>
                                      <m:t>observed</m:t>
                                    </m:r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US" dirty="0"/>
                                      <m:t>expected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m:rPr>
                                <m:nor/>
                              </m:rPr>
                              <a:rPr lang="en-US" dirty="0"/>
                              <m:t>expected</m:t>
                            </m:r>
                          </m:den>
                        </m:f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=</m:t>
                        </m:r>
                      </m:e>
                    </m:nary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13.2</m:t>
                    </m:r>
                  </m:oMath>
                </a14:m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𝑑𝑓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𝑟</m:t>
                    </m:r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𝑑</m:t>
                    </m:r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−1=5−2−1=2</m:t>
                    </m:r>
                  </m:oMath>
                </a14:m>
                <a:endParaRPr lang="en-US" b="0" dirty="0" smtClean="0">
                  <a:sym typeface="Symbol" panose="05050102010706020507" pitchFamily="18" charset="2"/>
                </a:endParaRPr>
              </a:p>
              <a:p>
                <a:r>
                  <a:rPr lang="en-US" dirty="0"/>
                  <a:t>P-value =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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𝑟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𝑑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−1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sup>
                        </m:sSubSup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&gt;</m:t>
                        </m:r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𝑇𝑆</m:t>
                        </m:r>
                      </m:e>
                    </m:d>
                    <m:r>
                      <a:rPr lang="en-US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sup>
                        </m:sSubSup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&gt;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13.2</m:t>
                        </m:r>
                      </m:e>
                    </m:d>
                    <m:r>
                      <a:rPr lang="en-US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r>
                      <a:rPr lang="en-US" b="0" i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0.1</m:t>
                    </m:r>
                    <m:r>
                      <a:rPr lang="en-US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%</m:t>
                    </m:r>
                  </m:oMath>
                </a14:m>
                <a:endParaRPr lang="en-US" dirty="0" smtClean="0">
                  <a:sym typeface="Symbol" panose="05050102010706020507" pitchFamily="18" charset="2"/>
                </a:endParaRPr>
              </a:p>
              <a:p>
                <a:r>
                  <a:rPr lang="en-US" dirty="0"/>
                  <a:t>We </a:t>
                </a:r>
                <a:r>
                  <a:rPr lang="en-US" dirty="0" smtClean="0"/>
                  <a:t>reject </a:t>
                </a:r>
                <a:r>
                  <a:rPr lang="en-US" dirty="0"/>
                  <a:t>H</a:t>
                </a:r>
                <a:r>
                  <a:rPr lang="en-US" baseline="-25000" dirty="0"/>
                  <a:t>0</a:t>
                </a:r>
                <a:r>
                  <a:rPr lang="en-US" dirty="0"/>
                  <a:t>: </a:t>
                </a:r>
                <a:r>
                  <a:rPr lang="en-US" dirty="0" smtClean="0"/>
                  <a:t>data is not consistent </a:t>
                </a:r>
                <a:r>
                  <a:rPr lang="en-US" dirty="0"/>
                  <a:t>w/ </a:t>
                </a:r>
                <a:r>
                  <a:rPr lang="en-US" dirty="0" smtClean="0"/>
                  <a:t>normal</a:t>
                </a: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073456"/>
                <a:ext cx="10515600" cy="5651807"/>
              </a:xfrm>
              <a:blipFill rotWithShape="0">
                <a:blip r:embed="rId2"/>
                <a:stretch>
                  <a:fillRect l="-1217" t="-17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348616"/>
              </p:ext>
            </p:extLst>
          </p:nvPr>
        </p:nvGraphicFramePr>
        <p:xfrm>
          <a:off x="1339645" y="2518390"/>
          <a:ext cx="849753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6255"/>
                <a:gridCol w="1416255"/>
                <a:gridCol w="1416255"/>
                <a:gridCol w="1416255"/>
                <a:gridCol w="1416255"/>
                <a:gridCol w="141625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x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(0,61.8]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(61.8,66.5]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(66.5,70.7]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(70.7,75.4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]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(75.4,100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]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observed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expected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3140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15653</TotalTime>
  <Words>401</Words>
  <Application>Microsoft Office PowerPoint</Application>
  <PresentationFormat>Widescreen</PresentationFormat>
  <Paragraphs>110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Symbol</vt:lpstr>
      <vt:lpstr>Office Theme</vt:lpstr>
      <vt:lpstr>MAT 2572 Probability w/Statistics, Halleck</vt:lpstr>
      <vt:lpstr>Goodness-of-Fit</vt:lpstr>
      <vt:lpstr>Student laboratory data (observed)</vt:lpstr>
      <vt:lpstr>Student laboratory data (expected, TS, p-value)</vt:lpstr>
      <vt:lpstr>Student laboratory data (expected, TS, p-value)</vt:lpstr>
      <vt:lpstr>Are the exam scores normal?</vt:lpstr>
    </vt:vector>
  </TitlesOfParts>
  <Company>Next Step Program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 2572 Probability w/Statistics, Halleck</dc:title>
  <dc:creator>Next Step</dc:creator>
  <cp:lastModifiedBy>Ezra Halleck</cp:lastModifiedBy>
  <cp:revision>582</cp:revision>
  <dcterms:created xsi:type="dcterms:W3CDTF">2016-02-07T14:58:38Z</dcterms:created>
  <dcterms:modified xsi:type="dcterms:W3CDTF">2016-12-01T19:02:08Z</dcterms:modified>
</cp:coreProperties>
</file>