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9" r:id="rId4"/>
    <p:sldId id="261" r:id="rId5"/>
    <p:sldId id="264" r:id="rId6"/>
    <p:sldId id="257" r:id="rId7"/>
    <p:sldId id="258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9A49C25-01FB-4260-B87D-64DA4BEB479C}">
          <p14:sldIdLst>
            <p14:sldId id="256"/>
            <p14:sldId id="260"/>
            <p14:sldId id="259"/>
            <p14:sldId id="261"/>
            <p14:sldId id="264"/>
            <p14:sldId id="257"/>
            <p14:sldId id="258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404" autoAdjust="0"/>
  </p:normalViewPr>
  <p:slideViewPr>
    <p:cSldViewPr snapToGrid="0">
      <p:cViewPr varScale="1">
        <p:scale>
          <a:sx n="65" d="100"/>
          <a:sy n="65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8DB90-98A1-4C59-9756-DFAFD857E1D1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6C9A-674A-40B3-A79C-9C1F725F0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8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2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4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6F16-E789-44A7-8F64-5EB4E6672186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AA8A-642B-49F9-AE46-20BD48ABB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 2572 Probability w/Statistics, Halleck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24000" y="3602038"/>
                <a:ext cx="9475694" cy="165576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/>
                  <a:t>Day 24 slides: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Introduction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7.5 </a:t>
                </a:r>
                <a:r>
                  <a:rPr lang="en-US" dirty="0"/>
                  <a:t>Drawing Inferences About </a:t>
                </a:r>
                <a:r>
                  <a:rPr lang="en-US" dirty="0" smtClean="0">
                    <a:sym typeface="Symbol" panose="05050102010706020507" pitchFamily="18" charset="2"/>
                  </a:rPr>
                  <a:t></a:t>
                </a:r>
                <a:r>
                  <a:rPr lang="en-US" baseline="30000" dirty="0" smtClean="0">
                    <a:sym typeface="Symbol" panose="05050102010706020507" pitchFamily="18" charset="2"/>
                  </a:rPr>
                  <a:t>2</a:t>
                </a:r>
                <a:r>
                  <a:rPr lang="en-US" dirty="0" smtClean="0">
                    <a:sym typeface="Symbol" panose="05050102010706020507" pitchFamily="18" charset="2"/>
                  </a:rPr>
                  <a:t>.</a:t>
                </a:r>
                <a:endParaRPr lang="en-US" dirty="0"/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24000" y="3602038"/>
                <a:ext cx="9475694" cy="1655762"/>
              </a:xfrm>
              <a:blipFill rotWithShape="0">
                <a:blip r:embed="rId3"/>
                <a:stretch>
                  <a:fillRect l="-965" t="-5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676" y="915895"/>
            <a:ext cx="3406215" cy="9754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Recall </a:t>
            </a:r>
            <a:r>
              <a:rPr lang="en-US" dirty="0" smtClean="0"/>
              <a:t>Gamma distribution r &gt; 0 real #’s.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28746"/>
                <a:ext cx="10515600" cy="4936692"/>
              </a:xfrm>
            </p:spPr>
            <p:txBody>
              <a:bodyPr>
                <a:normAutofit/>
              </a:bodyPr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en-US" dirty="0" smtClean="0"/>
                  <a:t>Using generalization of factorial,</a:t>
                </a:r>
              </a:p>
              <a:p>
                <a:pPr marL="0" indent="0">
                  <a:buNone/>
                </a:pPr>
                <a:r>
                  <a:rPr lang="en-US" dirty="0" smtClean="0"/>
                  <a:t>The density function for the Gamma distribution </a:t>
                </a:r>
                <a:r>
                  <a:rPr lang="en-US" dirty="0" smtClean="0"/>
                  <a:t>is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If r is an integer, then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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𝑟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!</m:t>
                    </m:r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.</m:t>
                    </m:r>
                  </m:oMath>
                </a14:m>
                <a:r>
                  <a:rPr lang="en-US" dirty="0" smtClean="0"/>
                  <a:t> However, there are times when we want to use the gamma distribution for non-integer values of r.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28746"/>
                <a:ext cx="10515600" cy="4936692"/>
              </a:xfrm>
              <a:blipFill rotWithShape="0">
                <a:blip r:embed="rId3"/>
                <a:stretch>
                  <a:fillRect l="-1217" t="-1975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45839"/>
          <a:stretch/>
        </p:blipFill>
        <p:spPr>
          <a:xfrm>
            <a:off x="657724" y="2346847"/>
            <a:ext cx="9801904" cy="92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59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9318674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Definition</a:t>
            </a:r>
            <a:r>
              <a:rPr lang="en-US" dirty="0" smtClean="0">
                <a:sym typeface="Symbol" panose="05050102010706020507" pitchFamily="18" charset="2"/>
              </a:rPr>
              <a:t>: the chi square distribution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01511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𝑘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distribution with k degrees of freedom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 </m:t>
                    </m:r>
                  </m:oMath>
                </a14:m>
                <a:r>
                  <a:rPr lang="en-US" dirty="0" smtClean="0"/>
                  <a:t>Z</a:t>
                </a:r>
                <a:r>
                  <a:rPr lang="en-US" baseline="-25000" dirty="0" smtClean="0"/>
                  <a:t>1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+Z</a:t>
                </a:r>
                <a:r>
                  <a:rPr lang="en-US" baseline="-25000" dirty="0" smtClean="0"/>
                  <a:t>2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+….+Z</a:t>
                </a:r>
                <a:r>
                  <a:rPr lang="en-US" baseline="-25000" dirty="0" smtClean="0"/>
                  <a:t>k</a:t>
                </a:r>
                <a:r>
                  <a:rPr lang="en-US" baseline="30000" dirty="0" smtClean="0"/>
                  <a:t>2 </a:t>
                </a:r>
                <a:r>
                  <a:rPr lang="en-US" dirty="0" smtClean="0"/>
                  <a:t>, i.e., a sum of k copies of </a:t>
                </a:r>
                <a:r>
                  <a:rPr lang="en-US" dirty="0" smtClean="0"/>
                  <a:t>Z</a:t>
                </a:r>
                <a:r>
                  <a:rPr lang="en-US" baseline="30000" dirty="0" smtClean="0"/>
                  <a:t>2</a:t>
                </a:r>
                <a:endParaRPr lang="en-US" baseline="30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 </m:t>
                    </m:r>
                  </m:oMath>
                </a14:m>
                <a:r>
                  <a:rPr lang="en-US" dirty="0" smtClean="0"/>
                  <a:t>gamma </a:t>
                </a:r>
                <a:r>
                  <a:rPr lang="en-US" dirty="0" smtClean="0"/>
                  <a:t>distribution, r = k/2 and </a:t>
                </a:r>
                <a:r>
                  <a:rPr lang="en-US" dirty="0" smtClean="0">
                    <a:sym typeface="Symbol" panose="05050102010706020507" pitchFamily="18" charset="2"/>
                  </a:rPr>
                  <a:t>=1/2 (see Excel file for k=1).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pdf </a:t>
                </a:r>
                <a:r>
                  <a:rPr lang="en-US" dirty="0" smtClean="0">
                    <a:sym typeface="Symbol" panose="05050102010706020507" pitchFamily="18" charset="2"/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</m:t>
                        </m:r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dirty="0" smtClean="0"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01511"/>
                <a:ext cx="10515600" cy="4351338"/>
              </a:xfrm>
              <a:blipFill rotWithShape="0"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37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794657" y="0"/>
                <a:ext cx="10515600" cy="1325563"/>
              </a:xfrm>
            </p:spPr>
            <p:txBody>
              <a:bodyPr/>
              <a:lstStyle/>
              <a:p>
                <a:r>
                  <a:rPr lang="en-US" dirty="0" smtClean="0">
                    <a:sym typeface="Symbol" panose="05050102010706020507" pitchFamily="18" charset="2"/>
                  </a:rPr>
                  <a:t>Graphs of pdf’s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𝑘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b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94657" y="0"/>
                <a:ext cx="10515600" cy="1325563"/>
              </a:xfrm>
              <a:blipFill rotWithShape="0">
                <a:blip r:embed="rId2"/>
                <a:stretch>
                  <a:fillRect l="-2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hi-square pdf.sv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142" y="1180683"/>
            <a:ext cx="8229601" cy="548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09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0"/>
                <a:ext cx="10515600" cy="1325563"/>
              </a:xfrm>
            </p:spPr>
            <p:txBody>
              <a:bodyPr/>
              <a:lstStyle/>
              <a:p>
                <a:r>
                  <a:rPr lang="en-US" dirty="0" smtClean="0"/>
                  <a:t>Finding the peak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𝑘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0"/>
                <a:ext cx="10515600" cy="1325563"/>
              </a:xfrm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10770"/>
                <a:ext cx="10515600" cy="54849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−2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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and 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𝑌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′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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  <m:d>
                      <m:dPr>
                        <m:ctrlPr>
                          <a:rPr lang="el-G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−2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−4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−2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e>
                    </m:d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+1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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  <m:d>
                      <m:dPr>
                        <m:ctrlPr>
                          <a:rPr lang="el-GR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−2−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Hence, the max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y</m:t>
                    </m:r>
                    <m:r>
                      <a:rPr lang="en-US" b="0" i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−2</m:t>
                    </m:r>
                  </m:oMath>
                </a14:m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≥3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=1</m:t>
                    </m:r>
                  </m:oMath>
                </a14:m>
                <a:r>
                  <a:rPr lang="en-US" dirty="0" smtClean="0"/>
                  <a:t>,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p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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l-GR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r>
                  <a:rPr lang="en-US" dirty="0" smtClean="0"/>
                  <a:t> behaves like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1/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en-US" dirty="0" smtClean="0"/>
                  <a:t> near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dirty="0" smtClean="0"/>
                  <a:t>(i.e., tends to infinity as y goes to 0 from the right).</a:t>
                </a:r>
              </a:p>
              <a:p>
                <a:pPr marL="0" indent="0">
                  <a:buNone/>
                </a:pPr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2, </m:t>
                    </m:r>
                  </m:oMath>
                </a14:m>
                <a:r>
                  <a:rPr lang="en-US" dirty="0" smtClean="0"/>
                  <a:t>no critical values, but </a:t>
                </a:r>
                <a:r>
                  <a:rPr lang="en-US" dirty="0"/>
                  <a:t>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y</m:t>
                    </m:r>
                    <m:r>
                      <a:rPr lang="en-US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0 </m:t>
                    </m:r>
                  </m:oMath>
                </a14:m>
                <a:r>
                  <a:rPr lang="en-US" dirty="0" smtClean="0"/>
                  <a:t>there is (abs) max of ½.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10770"/>
                <a:ext cx="10515600" cy="5484998"/>
              </a:xfrm>
              <a:blipFill rotWithShape="0">
                <a:blip r:embed="rId3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52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Drawing Inferences About </a:t>
            </a:r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25563"/>
            <a:ext cx="10787743" cy="4351338"/>
          </a:xfrm>
        </p:spPr>
        <p:txBody>
          <a:bodyPr/>
          <a:lstStyle/>
          <a:p>
            <a:r>
              <a:rPr lang="en-US" dirty="0" smtClean="0"/>
              <a:t>Most often, the statistic of interest is the average (</a:t>
            </a:r>
            <a:r>
              <a:rPr lang="el-GR" dirty="0" smtClean="0">
                <a:latin typeface="Calibri" panose="020F0502020204030204" pitchFamily="34" charset="0"/>
              </a:rPr>
              <a:t>μ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Sometimes, the variability (</a:t>
            </a:r>
            <a:r>
              <a:rPr lang="en-US" dirty="0">
                <a:sym typeface="Symbol" panose="05050102010706020507" pitchFamily="18" charset="2"/>
              </a:rPr>
              <a:t>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 smtClean="0"/>
              <a:t>) is of interest as well or solely.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Comparison of 2 machines for filling bags of chips whose mean can be adjusted. </a:t>
            </a:r>
          </a:p>
          <a:p>
            <a:pPr lvl="1"/>
            <a:r>
              <a:rPr lang="en-US" dirty="0" smtClean="0"/>
              <a:t>The risk of an investment rather than just its expected yield.</a:t>
            </a:r>
          </a:p>
          <a:p>
            <a:r>
              <a:rPr lang="en-US" dirty="0" smtClean="0"/>
              <a:t>Exercises:</a:t>
            </a:r>
          </a:p>
          <a:p>
            <a:pPr lvl="1"/>
            <a:r>
              <a:rPr lang="en-US" dirty="0" smtClean="0"/>
              <a:t>Why would variability be of interest for </a:t>
            </a:r>
            <a:r>
              <a:rPr lang="en-US" dirty="0" smtClean="0"/>
              <a:t>the 2 examples above?</a:t>
            </a:r>
            <a:endParaRPr lang="en-US" dirty="0" smtClean="0"/>
          </a:p>
          <a:p>
            <a:pPr lvl="1"/>
            <a:r>
              <a:rPr lang="en-US" dirty="0" smtClean="0"/>
              <a:t>Come up with your own example and explain why variability would be desirable or necessary to know.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9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estimate the variability statistic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maximum </a:t>
                </a:r>
                <a:r>
                  <a:rPr lang="en-US" dirty="0"/>
                  <a:t>likelihood estimator for </a:t>
                </a:r>
                <a:r>
                  <a:rPr lang="en-US" i="1" dirty="0"/>
                  <a:t>σ</a:t>
                </a:r>
                <a:r>
                  <a:rPr lang="en-US" baseline="30000" dirty="0"/>
                  <a:t>2</a:t>
                </a:r>
                <a:r>
                  <a:rPr lang="en-US" dirty="0"/>
                  <a:t> </a:t>
                </a:r>
                <a:r>
                  <a:rPr lang="en-US" dirty="0" smtClean="0"/>
                  <a:t>is </a:t>
                </a:r>
                <a:r>
                  <a:rPr lang="en-US" dirty="0"/>
                  <a:t> the sample </a:t>
                </a:r>
                <a:r>
                  <a:rPr lang="en-US" dirty="0" smtClean="0"/>
                  <a:t>variance</a:t>
                </a:r>
              </a:p>
              <a:p>
                <a:pPr marL="0" indent="0" algn="ctr">
                  <a:buNone/>
                </a:pPr>
                <a:r>
                  <a:rPr lang="en-US" i="1" dirty="0" smtClean="0"/>
                  <a:t>S</a:t>
                </a:r>
                <a:r>
                  <a:rPr lang="en-US" baseline="30000" dirty="0" smtClean="0"/>
                  <a:t>2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𝑌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m:rPr>
                            <m:nor/>
                          </m:rPr>
                          <a:rPr lang="en-US" i="1" dirty="0"/>
                          <m:t>n</m:t>
                        </m:r>
                        <m:r>
                          <m:rPr>
                            <m:nor/>
                          </m:rPr>
                          <a:rPr lang="en-US" i="1" dirty="0"/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−1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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r>
                  <a:rPr lang="en-US" dirty="0"/>
                  <a:t>Just as we </a:t>
                </a:r>
                <a:r>
                  <a:rPr lang="en-US" dirty="0" smtClean="0"/>
                  <a:t>used the </a:t>
                </a:r>
                <a:r>
                  <a:rPr lang="en-US" i="1" dirty="0" smtClean="0"/>
                  <a:t>t-</a:t>
                </a:r>
                <a:r>
                  <a:rPr lang="en-US" i="1" dirty="0" err="1" smtClean="0"/>
                  <a:t>dist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to make inferences </a:t>
                </a:r>
                <a:r>
                  <a:rPr lang="en-US" dirty="0"/>
                  <a:t>about </a:t>
                </a:r>
                <a:r>
                  <a:rPr lang="en-US" i="1" dirty="0" smtClean="0"/>
                  <a:t>μ</a:t>
                </a:r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we use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to </a:t>
                </a:r>
                <a:r>
                  <a:rPr lang="en-US" dirty="0" smtClean="0"/>
                  <a:t>make </a:t>
                </a:r>
                <a:r>
                  <a:rPr lang="en-US" dirty="0"/>
                  <a:t>inferences involving </a:t>
                </a:r>
                <a:r>
                  <a:rPr lang="en-US" i="1" dirty="0"/>
                  <a:t>σ</a:t>
                </a:r>
                <a:r>
                  <a:rPr lang="en-US" baseline="30000" dirty="0"/>
                  <a:t>2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0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CS 7.5.1 variability in measuring rock ages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28939"/>
                <a:ext cx="10515600" cy="543151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 series of measurements were taken for the age of rocks (in millions of years). The data are in the accompanying Excel file.</a:t>
                </a:r>
              </a:p>
              <a:p>
                <a:r>
                  <a:rPr lang="en-US" dirty="0" smtClean="0"/>
                  <a:t>From the data, we get the following			Using that the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95</a:t>
                </a:r>
                <a:r>
                  <a:rPr lang="en-US" baseline="30000" dirty="0" smtClean="0"/>
                  <a:t>th</a:t>
                </a:r>
                <a:r>
                  <a:rPr lang="en-US" dirty="0" smtClean="0"/>
                  <a:t> conf. </a:t>
                </a:r>
                <a:r>
                  <a:rPr lang="en-US" dirty="0" err="1" smtClean="0"/>
                  <a:t>int</a:t>
                </a:r>
                <a:r>
                  <a:rPr lang="en-US" dirty="0" smtClean="0"/>
                  <a:t>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18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is [8.23, 31.5],</a:t>
                </a:r>
              </a:p>
              <a:p>
                <a:pPr marL="0" indent="0">
                  <a:buNone/>
                </a:pPr>
                <a:r>
                  <a:rPr lang="en-US" dirty="0" smtClean="0"/>
                  <a:t>we substitute in		 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8.23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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31.5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and solve for </a:t>
                </a:r>
                <a:r>
                  <a:rPr lang="en-US" dirty="0" smtClean="0">
                    <a:sym typeface="Symbol" panose="05050102010706020507" pitchFamily="18" charset="2"/>
                  </a:rPr>
                  <a:t>: 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S</m:t>
                    </m:r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31.5</m:t>
                            </m:r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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8.23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27.1</m:t>
                    </m:r>
                    <m:rad>
                      <m:radPr>
                        <m:degHide m:val="on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31.5</m:t>
                            </m:r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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27.1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18</m:t>
                            </m:r>
                          </m:num>
                          <m:den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8.23</m:t>
                            </m:r>
                          </m:den>
                        </m:f>
                      </m:e>
                    </m:rad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/>
                  <a:t>2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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40.0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Thus, when measuring the age of rocks around 300 million year old, the variability for the test is </a:t>
                </a:r>
                <a:r>
                  <a:rPr lang="en-US" dirty="0"/>
                  <a:t>roughly </a:t>
                </a:r>
                <a:r>
                  <a:rPr lang="en-US" dirty="0" smtClean="0"/>
                  <a:t>between 20 and 40 million years.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28939"/>
                <a:ext cx="10515600" cy="5431518"/>
              </a:xfrm>
              <a:blipFill rotWithShape="0">
                <a:blip r:embed="rId2"/>
                <a:stretch>
                  <a:fillRect l="-1217" t="-2469" r="-1739" b="-10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467521"/>
              </p:ext>
            </p:extLst>
          </p:nvPr>
        </p:nvGraphicFramePr>
        <p:xfrm>
          <a:off x="6633027" y="1849438"/>
          <a:ext cx="1422401" cy="851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8286"/>
                <a:gridCol w="62411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mean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277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27.1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count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83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CS 7.5.2 Mutual fund </a:t>
            </a:r>
            <a:r>
              <a:rPr lang="en-US" dirty="0"/>
              <a:t>volatility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25563"/>
                <a:ext cx="10515600" cy="52817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Of interest is average annual return. Also of concern is the volatility, measured </a:t>
                </a:r>
                <a:r>
                  <a:rPr lang="en-US" dirty="0"/>
                  <a:t>by </a:t>
                </a:r>
                <a:r>
                  <a:rPr lang="en-US" dirty="0" err="1" smtClean="0"/>
                  <a:t>std</a:t>
                </a:r>
                <a:r>
                  <a:rPr lang="en-US" dirty="0" smtClean="0"/>
                  <a:t> dev. A common </a:t>
                </a:r>
                <a:r>
                  <a:rPr lang="en-US" dirty="0"/>
                  <a:t>method of </a:t>
                </a:r>
                <a:r>
                  <a:rPr lang="en-US" dirty="0" smtClean="0"/>
                  <a:t>evaluating a </a:t>
                </a:r>
                <a:r>
                  <a:rPr lang="en-US" dirty="0"/>
                  <a:t>mutual fund is to compare it to a </a:t>
                </a:r>
                <a:r>
                  <a:rPr lang="en-US" dirty="0" smtClean="0"/>
                  <a:t>benchmark taken from a </a:t>
                </a:r>
                <a:r>
                  <a:rPr lang="en-US" dirty="0"/>
                  <a:t>universe </a:t>
                </a:r>
                <a:r>
                  <a:rPr lang="en-US" dirty="0" smtClean="0"/>
                  <a:t>of mutual </a:t>
                </a:r>
                <a:r>
                  <a:rPr lang="en-US" dirty="0"/>
                  <a:t>funds</a:t>
                </a:r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For a time period, </a:t>
                </a:r>
                <a:r>
                  <a:rPr lang="en-US" dirty="0" err="1" smtClean="0"/>
                  <a:t>std</a:t>
                </a:r>
                <a:r>
                  <a:rPr lang="en-US" dirty="0" smtClean="0"/>
                  <a:t> dev of the benchmark Lipper Average is 11.67% and for our fund it is 11.28% (see Excel file). Can we say that the variability is less? Here we perform a 1-tailed test.</a:t>
                </a:r>
              </a:p>
              <a:p>
                <a:pPr marL="0" indent="0">
                  <a:buNone/>
                </a:pPr>
                <a:r>
                  <a:rPr lang="en-US" dirty="0" smtClean="0"/>
                  <a:t>H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: </a:t>
                </a:r>
                <a:r>
                  <a:rPr lang="en-US" dirty="0" smtClean="0">
                    <a:sym typeface="Symbol" panose="05050102010706020507" pitchFamily="18" charset="2"/>
                  </a:rPr>
                  <a:t> = 11.67%	H</a:t>
                </a:r>
                <a:r>
                  <a:rPr lang="en-US" baseline="-25000" dirty="0" smtClean="0">
                    <a:sym typeface="Symbol" panose="05050102010706020507" pitchFamily="18" charset="2"/>
                  </a:rPr>
                  <a:t>1</a:t>
                </a:r>
                <a:r>
                  <a:rPr lang="en-US" dirty="0" smtClean="0">
                    <a:sym typeface="Symbol" panose="05050102010706020507" pitchFamily="18" charset="2"/>
                  </a:rPr>
                  <a:t>: </a:t>
                </a:r>
                <a:r>
                  <a:rPr lang="en-US" dirty="0">
                    <a:sym typeface="Symbol" panose="05050102010706020507" pitchFamily="18" charset="2"/>
                  </a:rPr>
                  <a:t> </a:t>
                </a:r>
                <a:r>
                  <a:rPr lang="en-US" dirty="0" smtClean="0">
                    <a:sym typeface="Symbol" panose="05050102010706020507" pitchFamily="18" charset="2"/>
                  </a:rPr>
                  <a:t>&lt; </a:t>
                </a:r>
                <a:r>
                  <a:rPr lang="en-US" dirty="0">
                    <a:sym typeface="Symbol" panose="05050102010706020507" pitchFamily="18" charset="2"/>
                  </a:rPr>
                  <a:t>11.67</a:t>
                </a:r>
                <a:r>
                  <a:rPr lang="en-US" dirty="0" smtClean="0">
                    <a:sym typeface="Symbol" panose="05050102010706020507" pitchFamily="18" charset="2"/>
                  </a:rPr>
                  <a:t>%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The book uses the RR approach. Let’s use the p-value approach.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TS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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18∗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11.28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11.67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=16.82</m:t>
                    </m:r>
                  </m:oMath>
                </a14:m>
                <a:r>
                  <a:rPr lang="en-US" dirty="0" smtClean="0">
                    <a:sym typeface="Symbol" panose="05050102010706020507" pitchFamily="18" charset="2"/>
                  </a:rPr>
                  <a:t> and p-value = 46.4%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So we do not have enough evidence to say that the fund is less volatile.</a:t>
                </a:r>
                <a:endParaRPr lang="en-US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25563"/>
                <a:ext cx="10515600" cy="5281714"/>
              </a:xfrm>
              <a:blipFill rotWithShape="0">
                <a:blip r:embed="rId2"/>
                <a:stretch>
                  <a:fillRect l="-1217" t="-1845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37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15443</TotalTime>
  <Words>317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Symbol</vt:lpstr>
      <vt:lpstr>Office Theme</vt:lpstr>
      <vt:lpstr>MAT 2572 Probability w/Statistics, Halleck</vt:lpstr>
      <vt:lpstr>Recall Gamma distribution r &gt; 0 real #’s.</vt:lpstr>
      <vt:lpstr>Definition: the chi square distribution</vt:lpstr>
      <vt:lpstr>Graphs of pdf’s for _k^2</vt:lpstr>
      <vt:lpstr>Finding the peak for _k^2 </vt:lpstr>
      <vt:lpstr>Drawing Inferences About 2.</vt:lpstr>
      <vt:lpstr>How to estimate the variability statistic</vt:lpstr>
      <vt:lpstr>CS 7.5.1 variability in measuring rock ages</vt:lpstr>
      <vt:lpstr>CS 7.5.2 Mutual fund volatility</vt:lpstr>
    </vt:vector>
  </TitlesOfParts>
  <Company>Next Step Program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2572 Probability w/Statistics, Halleck</dc:title>
  <dc:creator>Next Step</dc:creator>
  <cp:lastModifiedBy>Ezra Halleck</cp:lastModifiedBy>
  <cp:revision>568</cp:revision>
  <dcterms:created xsi:type="dcterms:W3CDTF">2016-02-07T14:58:38Z</dcterms:created>
  <dcterms:modified xsi:type="dcterms:W3CDTF">2016-11-29T18:01:24Z</dcterms:modified>
</cp:coreProperties>
</file>