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66" r:id="rId13"/>
    <p:sldId id="267" r:id="rId14"/>
    <p:sldId id="27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A49C25-01FB-4260-B87D-64DA4BEB479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75"/>
            <p14:sldId id="264"/>
            <p14:sldId id="265"/>
            <p14:sldId id="266"/>
            <p14:sldId id="267"/>
            <p14:sldId id="276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5" autoAdjust="0"/>
    <p:restoredTop sz="94374" autoAdjust="0"/>
  </p:normalViewPr>
  <p:slideViewPr>
    <p:cSldViewPr snapToGrid="0">
      <p:cViewPr varScale="1">
        <p:scale>
          <a:sx n="68" d="100"/>
          <a:sy n="68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 2572 Probability w/Statistics, Halleck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475694" cy="1655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Day 20 slides: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5.3 Interval Estimation</a:t>
            </a:r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78" y="0"/>
            <a:ext cx="11324493" cy="1325563"/>
          </a:xfrm>
        </p:spPr>
        <p:txBody>
          <a:bodyPr/>
          <a:lstStyle/>
          <a:p>
            <a:r>
              <a:rPr lang="en-US" dirty="0"/>
              <a:t>Trumps Poll #’s among NY republicans (Aug 2016)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9349" y="1599335"/>
                <a:ext cx="11122925" cy="450693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A poll is taken of 400 registered NY republican voters &amp; 220 support Trump.</a:t>
                </a:r>
              </a:p>
              <a:p>
                <a:pPr marL="0" indent="0">
                  <a:buNone/>
                </a:pPr>
                <a:r>
                  <a:rPr lang="en-US" dirty="0"/>
                  <a:t>http://www.businessinsider.com/donald-trump-new-york-poll-2016-8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US" dirty="0"/>
                  <a:t>Provide a confidence interval for his support then.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US" dirty="0"/>
                  <a:t>Express the result as his most likely </a:t>
                </a:r>
                <a:r>
                  <a:rPr lang="en-US" i="1" dirty="0"/>
                  <a:t>support </a:t>
                </a:r>
                <a:r>
                  <a:rPr lang="en-US" dirty="0">
                    <a:sym typeface="Symbol" panose="05050102010706020507" pitchFamily="18" charset="2"/>
                  </a:rPr>
                  <a:t> </a:t>
                </a:r>
                <a:r>
                  <a:rPr lang="en-US" i="1" dirty="0">
                    <a:sym typeface="Symbol" panose="05050102010706020507" pitchFamily="18" charset="2"/>
                  </a:rPr>
                  <a:t>margin of error</a:t>
                </a:r>
              </a:p>
              <a:p>
                <a:pPr marL="0" indent="0">
                  <a:buNone/>
                </a:pPr>
                <a:r>
                  <a:rPr lang="en-US" dirty="0"/>
                  <a:t>µ</a:t>
                </a:r>
                <a:r>
                  <a:rPr lang="en-US" baseline="-25000" dirty="0"/>
                  <a:t>e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.55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𝑝𝑞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.55∗.45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400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.25</m:t>
                    </m:r>
                  </m:oMath>
                </a14:m>
                <a:endParaRPr lang="en-US" b="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−1.96∗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.025</m:t>
                    </m:r>
                    <m:r>
                      <a:rPr 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1.96∗</m:t>
                    </m:r>
                    <m:r>
                      <a:rPr 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</m:t>
                    </m:r>
                    <m:r>
                      <a:rPr 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25+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.55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60 </m:t>
                    </m:r>
                  </m:oMath>
                </a14:m>
                <a:endParaRPr lang="en-US" dirty="0"/>
              </a:p>
              <a:p>
                <a:pPr marL="514350" indent="-514350">
                  <a:buAutoNum type="alphaLcPeriod"/>
                </a:pPr>
                <a:r>
                  <a:rPr lang="en-US" dirty="0"/>
                  <a:t>With 95% certainty, Trump’s actual (as opposed to measured) support among NY republican voters was at least 50% but at most 60%.</a:t>
                </a:r>
              </a:p>
              <a:p>
                <a:pPr marL="514350" indent="-514350">
                  <a:buAutoNum type="alphaLcPeriod"/>
                </a:pPr>
                <a:r>
                  <a:rPr lang="en-US" dirty="0"/>
                  <a:t>In other words, his support was 55% </a:t>
                </a:r>
                <a:r>
                  <a:rPr lang="en-US" dirty="0">
                    <a:sym typeface="Symbol" panose="05050102010706020507" pitchFamily="18" charset="2"/>
                  </a:rPr>
                  <a:t> 5%.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349" y="1599335"/>
                <a:ext cx="11122925" cy="4506937"/>
              </a:xfrm>
              <a:blipFill>
                <a:blip r:embed="rId2"/>
                <a:stretch>
                  <a:fillRect l="-1151" t="-2973" r="-329" b="-2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356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Clinton’s numbers in New Hampshire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081" y="1211474"/>
                <a:ext cx="10935837" cy="47525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Clinton believed she had 53% support in New Hampshire. She wanted to have 95% certainty that she has 50 or more % support. Assuming that the numbers will hold up in a new poll, what sample size should be chosen to provide that certainty? z</a:t>
                </a:r>
                <a:r>
                  <a:rPr lang="en-US" baseline="-25000" dirty="0"/>
                  <a:t>.95</a:t>
                </a:r>
                <a:r>
                  <a:rPr lang="en-US" dirty="0"/>
                  <a:t>=−1.65</a:t>
                </a:r>
              </a:p>
              <a:p>
                <a:pPr marL="0" indent="0">
                  <a:buNone/>
                </a:pPr>
                <a:r>
                  <a:rPr lang="en-US" b="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1.65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=.03</m:t>
                    </m:r>
                  </m:oMath>
                </a14:m>
                <a:r>
                  <a:rPr lang="en-US" dirty="0"/>
                  <a:t> (see graph on next slide)</a:t>
                </a:r>
              </a:p>
              <a:p>
                <a:pPr marL="0" indent="0">
                  <a:buNone/>
                </a:pPr>
                <a:r>
                  <a:rPr lang="en-US" dirty="0"/>
                  <a:t>µ</a:t>
                </a:r>
                <a:r>
                  <a:rPr lang="en-US" baseline="-25000" dirty="0"/>
                  <a:t>e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=.5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𝑝𝑞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.5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∗.4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7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so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1.65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.53∗.47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=.03</m:t>
                    </m:r>
                  </m:oMath>
                </a14:m>
                <a:r>
                  <a:rPr lang="en-US" b="0" i="1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b="0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and solving for n</a:t>
                </a:r>
                <a:r>
                  <a:rPr lang="en-US" i="1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gives</a:t>
                </a:r>
                <a:r>
                  <a:rPr lang="en-US" i="1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1.65</m:t>
                        </m:r>
                        <m:r>
                          <a:rPr lang="en-US" i="1" baseline="3000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∗.5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3∗.47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.03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=753.5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So she needed her poll size to be 754 (typically we round up)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081" y="1211474"/>
                <a:ext cx="10935837" cy="4752598"/>
              </a:xfrm>
              <a:blipFill>
                <a:blip r:embed="rId2"/>
                <a:stretch>
                  <a:fillRect l="-1115" t="-2182" r="-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63768"/>
          <a:stretch/>
        </p:blipFill>
        <p:spPr>
          <a:xfrm>
            <a:off x="7289041" y="2361607"/>
            <a:ext cx="3810000" cy="10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7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186" y="319855"/>
            <a:ext cx="10604309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Clinton’s numbers(cont.): graph for her support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220" t="25023" r="15618" b="16305"/>
          <a:stretch/>
        </p:blipFill>
        <p:spPr>
          <a:xfrm>
            <a:off x="1970964" y="982638"/>
            <a:ext cx="8578755" cy="46973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044287" y="5835387"/>
                <a:ext cx="710593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.50          1.65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/>
                  <a:t>	 .53		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287" y="5835387"/>
                <a:ext cx="710593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8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4326340" y="5835387"/>
            <a:ext cx="1801505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83689" y="2579427"/>
            <a:ext cx="3207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Chance that she is ahead (want it to be &gt;95%)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7410734" y="3575713"/>
            <a:ext cx="1255594" cy="34119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58186" y="2579427"/>
            <a:ext cx="347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Chance that she is behind (want it to &lt;5%)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980899" y="3471189"/>
            <a:ext cx="567519" cy="11963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30668" y="4512881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baseline="-25000" dirty="0"/>
              <a:t>.95</a:t>
            </a:r>
            <a:r>
              <a:rPr lang="en-US" dirty="0"/>
              <a:t>=−1.65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326340" y="4697547"/>
            <a:ext cx="477672" cy="326044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52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finite correction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5941"/>
            <a:ext cx="10515600" cy="5434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Binomial				Hypergeometric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Since (</a:t>
            </a:r>
            <a:r>
              <a:rPr lang="en-US" i="1" dirty="0"/>
              <a:t>N</a:t>
            </a:r>
            <a:r>
              <a:rPr lang="en-US" dirty="0"/>
              <a:t>−</a:t>
            </a:r>
            <a:r>
              <a:rPr lang="en-US" i="1" dirty="0"/>
              <a:t>n)/(N</a:t>
            </a:r>
            <a:r>
              <a:rPr lang="en-US" dirty="0"/>
              <a:t>−1) </a:t>
            </a:r>
            <a:r>
              <a:rPr lang="en-US" i="1" dirty="0"/>
              <a:t>&lt; </a:t>
            </a:r>
            <a:r>
              <a:rPr lang="en-US" dirty="0"/>
              <a:t>1, the </a:t>
            </a:r>
            <a:r>
              <a:rPr lang="en-US" dirty="0" err="1"/>
              <a:t>Hypergeom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is smaller than </a:t>
            </a:r>
            <a:r>
              <a:rPr lang="en-US" dirty="0" err="1"/>
              <a:t>binom</a:t>
            </a:r>
            <a:r>
              <a:rPr lang="en-US" dirty="0"/>
              <a:t> var. The ratio (</a:t>
            </a:r>
            <a:r>
              <a:rPr lang="en-US" i="1" dirty="0"/>
              <a:t>N</a:t>
            </a:r>
            <a:r>
              <a:rPr lang="en-US" dirty="0"/>
              <a:t>−</a:t>
            </a:r>
            <a:r>
              <a:rPr lang="en-US" i="1" dirty="0"/>
              <a:t>n)/(N</a:t>
            </a:r>
            <a:r>
              <a:rPr lang="en-US" dirty="0"/>
              <a:t>−1) is the </a:t>
            </a:r>
            <a:r>
              <a:rPr lang="en-US" i="1" dirty="0"/>
              <a:t>finite correction factor (</a:t>
            </a:r>
            <a:r>
              <a:rPr lang="en-US" i="1" dirty="0" err="1"/>
              <a:t>fcf</a:t>
            </a:r>
            <a:r>
              <a:rPr lang="en-US" i="1" dirty="0"/>
              <a:t>). </a:t>
            </a:r>
            <a:r>
              <a:rPr lang="en-US" dirty="0"/>
              <a:t>If </a:t>
            </a:r>
            <a:r>
              <a:rPr lang="en-US" i="1" dirty="0"/>
              <a:t>N </a:t>
            </a:r>
            <a:r>
              <a:rPr lang="en-US" dirty="0"/>
              <a:t>is much larger than </a:t>
            </a:r>
            <a:r>
              <a:rPr lang="en-US" i="1" dirty="0"/>
              <a:t>n</a:t>
            </a:r>
            <a:r>
              <a:rPr lang="en-US" dirty="0"/>
              <a:t>, then the </a:t>
            </a:r>
            <a:r>
              <a:rPr lang="en-US" dirty="0" err="1"/>
              <a:t>fcf</a:t>
            </a:r>
            <a:r>
              <a:rPr lang="en-US" dirty="0"/>
              <a:t> will be close to 1 and hence a “binomial” assumption is more than adequate. Only when sample is a sizeable fraction of population do we need to include the </a:t>
            </a:r>
            <a:r>
              <a:rPr lang="en-US" dirty="0" err="1"/>
              <a:t>fcf</a:t>
            </a:r>
            <a:r>
              <a:rPr lang="en-US" dirty="0"/>
              <a:t> in any calculations.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75" y="1614090"/>
            <a:ext cx="2648637" cy="731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7298" y="1614090"/>
            <a:ext cx="3986953" cy="84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640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372" y="0"/>
            <a:ext cx="10515600" cy="1325563"/>
          </a:xfrm>
        </p:spPr>
        <p:txBody>
          <a:bodyPr/>
          <a:lstStyle/>
          <a:p>
            <a:r>
              <a:rPr lang="en-US" dirty="0"/>
              <a:t>Finite correction factor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9372" y="1325562"/>
                <a:ext cx="11083159" cy="540631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In a Maine village there are 300 voters. An exit poll is taken of 100.</a:t>
                </a:r>
              </a:p>
              <a:p>
                <a:pPr marL="0" indent="0">
                  <a:buNone/>
                </a:pPr>
                <a:r>
                  <a:rPr lang="en-US" dirty="0"/>
                  <a:t>55 indicate that they voted yes to allow sale of marijuana in their village.</a:t>
                </a:r>
              </a:p>
              <a:p>
                <a:pPr marL="0" indent="0">
                  <a:buNone/>
                </a:pPr>
                <a:r>
                  <a:rPr lang="en-US" dirty="0"/>
                  <a:t>45 said that they voted no.</a:t>
                </a:r>
              </a:p>
              <a:p>
                <a:pPr marL="0" indent="0">
                  <a:buNone/>
                </a:pPr>
                <a:r>
                  <a:rPr lang="en-US" dirty="0"/>
                  <a:t>Find a 95% confidence interval representing support for the measure.</a:t>
                </a:r>
              </a:p>
              <a:p>
                <a:pPr marL="0" indent="0">
                  <a:buNone/>
                </a:pPr>
                <a:r>
                  <a:rPr lang="en-US" dirty="0"/>
                  <a:t>Since sample size (100) is substantial portion of population size (300), we calculate finite correction factor: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300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300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ra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200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299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=.818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Without the </a:t>
                </a:r>
                <a:r>
                  <a:rPr lang="en-US" dirty="0" err="1"/>
                  <a:t>fcf</a:t>
                </a:r>
                <a:r>
                  <a:rPr lang="en-US" dirty="0"/>
                  <a:t>,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𝑝𝑞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.5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∗.4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100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=.0497</m:t>
                    </m:r>
                  </m:oMath>
                </a14:m>
                <a:r>
                  <a:rPr lang="en-US" dirty="0"/>
                  <a:t> so w/ </a:t>
                </a:r>
                <a:r>
                  <a:rPr lang="en-US" dirty="0" err="1"/>
                  <a:t>fcf</a:t>
                </a:r>
                <a:r>
                  <a:rPr lang="en-US" dirty="0"/>
                  <a:t>, we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</m:oMath>
                </a14:m>
                <a:r>
                  <a:rPr lang="en-US" dirty="0"/>
                  <a:t>.0407</a:t>
                </a:r>
              </a:p>
              <a:p>
                <a:pPr marL="0" indent="0">
                  <a:buNone/>
                </a:pPr>
                <a:r>
                  <a:rPr lang="en-US" dirty="0"/>
                  <a:t>So C.I.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−1.96∗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0407</m:t>
                    </m:r>
                    <m:r>
                      <a:rPr 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1.96∗.</m:t>
                    </m:r>
                    <m:r>
                      <a:rPr 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0407+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.55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[.47,.63]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In spite of the exit poll indicating otherwise, there is still a good chance that the measure did not pass.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9372" y="1325562"/>
                <a:ext cx="11083159" cy="5406313"/>
              </a:xfrm>
              <a:blipFill rotWithShape="0">
                <a:blip r:embed="rId2"/>
                <a:stretch>
                  <a:fillRect l="-1155" t="-2480" r="-1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16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5.3.14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If (0.57, 0.63) is a 50% confidence interval for </a:t>
                </a:r>
                <a:r>
                  <a:rPr lang="en-US" i="1" dirty="0"/>
                  <a:t>p</a:t>
                </a:r>
                <a:r>
                  <a:rPr lang="en-US" dirty="0"/>
                  <a:t>, what is the estimate for p and how many observations were taken?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=.6</m:t>
                    </m:r>
                  </m:oMath>
                </a14:m>
                <a:r>
                  <a:rPr lang="en-US" dirty="0"/>
                  <a:t> and z</a:t>
                </a:r>
                <a:r>
                  <a:rPr lang="en-US" baseline="-25000" dirty="0"/>
                  <a:t>.25</a:t>
                </a:r>
                <a:r>
                  <a:rPr lang="en-US" dirty="0"/>
                  <a:t>=.674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𝑝𝑞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6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∗.4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so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.674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6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∗.4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=.03</m:t>
                    </m:r>
                  </m:oMath>
                </a14:m>
                <a:r>
                  <a:rPr lang="en-US" i="1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and solving for n</a:t>
                </a:r>
                <a:r>
                  <a:rPr lang="en-US" i="1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gives</a:t>
                </a:r>
                <a:r>
                  <a:rPr lang="en-US" i="1" dirty="0">
                    <a:latin typeface="Cambria Math" panose="02040503050406030204" pitchFamily="18" charset="0"/>
                    <a:sym typeface="Symbol" panose="05050102010706020507" pitchFamily="18" charset="2"/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.674</m:t>
                        </m:r>
                        <m:r>
                          <a:rPr lang="en-US" i="1" baseline="3000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6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∗.4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.03</m:t>
                        </m:r>
                        <m:r>
                          <a:rPr lang="en-US" i="1" baseline="3000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121.1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But here we don’t need to round up, just to nearest integer, so n=121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61331"/>
          <a:stretch/>
        </p:blipFill>
        <p:spPr>
          <a:xfrm>
            <a:off x="7070677" y="2615680"/>
            <a:ext cx="3810000" cy="108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4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Point estimates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6770" y="1325563"/>
                <a:ext cx="11218459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Example: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dirty="0"/>
                  <a:t> is maximum likelihood estimator for Poisson parameter λ.</a:t>
                </a: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weakness</a:t>
                </a:r>
                <a:r>
                  <a:rPr lang="en-US" dirty="0"/>
                  <a:t>: provide no indication of their inherent precision</a:t>
                </a:r>
              </a:p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=6.8</m:t>
                    </m:r>
                  </m:oMath>
                </a14:m>
                <a:r>
                  <a:rPr lang="en-US" dirty="0"/>
                  <a:t>, does it follow that the true λ is close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/>
                  <a:t>—say, in [6.7,6.9]—or could λ be as small as 1.0, or as large as 12.0?</a:t>
                </a:r>
              </a:p>
              <a:p>
                <a:pPr marL="0" indent="0">
                  <a:buNone/>
                </a:pPr>
                <a:r>
                  <a:rPr lang="en-US" dirty="0"/>
                  <a:t>Point estimates don’t allow us to make such extrapolations.</a:t>
                </a:r>
              </a:p>
              <a:p>
                <a:pPr marL="0" indent="0">
                  <a:buNone/>
                </a:pPr>
                <a:r>
                  <a:rPr lang="en-US" b="1" dirty="0"/>
                  <a:t>What is lacking</a:t>
                </a:r>
                <a:r>
                  <a:rPr lang="en-US" dirty="0"/>
                  <a:t>: estimator’s variation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6770" y="1325563"/>
                <a:ext cx="11218459" cy="4351338"/>
              </a:xfrm>
              <a:blipFill rotWithShape="0">
                <a:blip r:embed="rId2"/>
                <a:stretch>
                  <a:fillRect l="-114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900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interval 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 range of numbers that have a high probability of “containing” the unknown parameter as an interior point.</a:t>
            </a:r>
          </a:p>
          <a:p>
            <a:r>
              <a:rPr lang="en-US" dirty="0"/>
              <a:t>By looking at width of confidence interval,</a:t>
            </a:r>
          </a:p>
          <a:p>
            <a:pPr marL="0" indent="0">
              <a:buNone/>
            </a:pPr>
            <a:r>
              <a:rPr lang="en-US" dirty="0"/>
              <a:t>	 we get sense of estimator’s precision.</a:t>
            </a:r>
          </a:p>
          <a:p>
            <a:r>
              <a:rPr lang="en-US" dirty="0"/>
              <a:t>Typically, we like to have 95% certainty.</a:t>
            </a:r>
          </a:p>
        </p:txBody>
      </p:sp>
    </p:spTree>
    <p:extLst>
      <p:ext uri="{BB962C8B-B14F-4D97-AF65-F5344CB8AC3E}">
        <p14:creationId xmlns:p14="http://schemas.microsoft.com/office/powerpoint/2010/main" val="199713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199" y="3657599"/>
            <a:ext cx="7915601" cy="25827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Normal distribution’s 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8645"/>
            <a:ext cx="10515600" cy="2978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Recall CLT:</a:t>
            </a:r>
          </a:p>
          <a:p>
            <a:r>
              <a:rPr lang="en-US" dirty="0"/>
              <a:t>Normal distribution approximates the sampling from any distribution.</a:t>
            </a:r>
          </a:p>
          <a:p>
            <a:r>
              <a:rPr lang="en-US" dirty="0"/>
              <a:t>Larger the sample size n, better the approximation. </a:t>
            </a:r>
          </a:p>
          <a:p>
            <a:pPr lvl="1"/>
            <a:r>
              <a:rPr lang="en-US" dirty="0"/>
              <a:t>Even for distributions that are highly non-normal (e.g., uniform), by n=30, the sampling distribution will be normal for most intents and purposes.</a:t>
            </a:r>
          </a:p>
          <a:p>
            <a:pPr marL="0" indent="0">
              <a:buNone/>
            </a:pPr>
            <a:r>
              <a:rPr lang="en-US" dirty="0"/>
              <a:t>For the standard normal, the interval with radius 1.96 centered at 0, holds 95% of the outcomes:</a:t>
            </a:r>
          </a:p>
        </p:txBody>
      </p:sp>
    </p:spTree>
    <p:extLst>
      <p:ext uri="{BB962C8B-B14F-4D97-AF65-F5344CB8AC3E}">
        <p14:creationId xmlns:p14="http://schemas.microsoft.com/office/powerpoint/2010/main" val="381794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Bent coin flip example with n=36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4842" y="1325562"/>
                <a:ext cx="11368585" cy="5293601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A coin is flipped 36 times and we get 12 heads. Provide a 95% confidence interval for this coin’s chance of a head.</a:t>
                </a:r>
              </a:p>
              <a:p>
                <a:r>
                  <a:rPr lang="en-US" dirty="0"/>
                  <a:t>Find experimental mean and standard deviation:</a:t>
                </a:r>
              </a:p>
              <a:p>
                <a:pPr marL="0" indent="0">
                  <a:buNone/>
                </a:pPr>
                <a:r>
                  <a:rPr lang="en-US" dirty="0"/>
                  <a:t>µ</a:t>
                </a:r>
                <a:r>
                  <a:rPr lang="en-US" baseline="-25000" dirty="0"/>
                  <a:t>e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𝑝𝑞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𝑝𝑞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3</m:t>
                                </m:r>
                              </m:den>
                            </m:f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36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162</m:t>
                            </m:r>
                          </m:den>
                        </m:f>
                      </m:e>
                    </m:rad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18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=.0786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≈.08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Substitute into equation for Z </a:t>
                </a:r>
                <a:r>
                  <a:rPr lang="en-US" dirty="0">
                    <a:ea typeface="Cambria Math" panose="020405030504060302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−1.96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≤1.96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−1.96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𝐵𝐶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dirty="0"/>
                          <m:t>µ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e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≤1.96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−1.96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𝐵𝐶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−.333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.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0786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≤1.96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−1.96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en-US" dirty="0">
                        <a:sym typeface="Symbol" panose="05050102010706020507" pitchFamily="18" charset="2"/>
                      </a:rPr>
                      <m:t>.</m:t>
                    </m:r>
                    <m:r>
                      <a:rPr 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0786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.333≤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1.96∗</m:t>
                    </m:r>
                    <m:r>
                      <m:rPr>
                        <m:nor/>
                      </m:rPr>
                      <a:rPr lang="en-US" dirty="0">
                        <a:sym typeface="Symbol" panose="05050102010706020507" pitchFamily="18" charset="2"/>
                      </a:rPr>
                      <m:t>.</m:t>
                    </m:r>
                    <m:r>
                      <a:rPr lang="en-US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0786+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.333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.179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.487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Conclude: with 95% certainty, the actual (as opposed to measured) chance of a head is in the interval [.18, .49].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842" y="1325562"/>
                <a:ext cx="11368585" cy="5293601"/>
              </a:xfrm>
              <a:blipFill rotWithShape="0">
                <a:blip r:embed="rId2"/>
                <a:stretch>
                  <a:fillRect l="-1072" t="-2532" r="-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373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Bent coin flip example (cont.)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472" y="1690688"/>
            <a:ext cx="10796729" cy="35227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57098" y="5076967"/>
            <a:ext cx="91310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[.18		        .33		      .49] actual chance of head</a:t>
            </a:r>
          </a:p>
          <a:p>
            <a:r>
              <a:rPr lang="en-US" sz="2800" dirty="0"/>
              <a:t> </a:t>
            </a:r>
          </a:p>
          <a:p>
            <a:r>
              <a:rPr lang="en-US" sz="2800" dirty="0"/>
              <a:t>                                          measured chance of a head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6164317" y="5533698"/>
            <a:ext cx="331076" cy="40990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35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95% confidence intervals for </a:t>
            </a:r>
            <a:r>
              <a:rPr lang="en-US" i="1" dirty="0"/>
              <a:t>μ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1152"/>
          <a:stretch/>
        </p:blipFill>
        <p:spPr>
          <a:xfrm>
            <a:off x="568691" y="1690688"/>
            <a:ext cx="10785109" cy="33907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5500048"/>
            <a:ext cx="1051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only went 6 for 8 or 75%, but unless our assumptions or measure-</a:t>
            </a:r>
            <a:r>
              <a:rPr lang="en-US" sz="2800" dirty="0" err="1"/>
              <a:t>ments</a:t>
            </a:r>
            <a:r>
              <a:rPr lang="en-US" sz="2800" dirty="0"/>
              <a:t> are wrong, we should in the long run bat at a 95% success rate.</a:t>
            </a:r>
          </a:p>
        </p:txBody>
      </p:sp>
    </p:spTree>
    <p:extLst>
      <p:ext uri="{BB962C8B-B14F-4D97-AF65-F5344CB8AC3E}">
        <p14:creationId xmlns:p14="http://schemas.microsoft.com/office/powerpoint/2010/main" val="1561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error and margin of error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730346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The </a:t>
                </a:r>
                <a:r>
                  <a:rPr lang="en-US" b="1" dirty="0"/>
                  <a:t>standard error </a:t>
                </a:r>
                <a:r>
                  <a:rPr lang="en-US" dirty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lang="en-US" b="0" dirty="0">
                  <a:sym typeface="Symbol" panose="05050102010706020507" pitchFamily="18" charset="2"/>
                </a:endParaRPr>
              </a:p>
              <a:p>
                <a:pPr lvl="1"/>
                <a:r>
                  <a:rPr lang="en-US" dirty="0"/>
                  <a:t>where n is the sample size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ym typeface="Symbol" panose="05050102010706020507" pitchFamily="18" charset="2"/>
                      </a:rPr>
                      <m:t></m:t>
                    </m:r>
                  </m:oMath>
                </a14:m>
                <a:r>
                  <a:rPr lang="en-US" dirty="0"/>
                  <a:t> is the standard deviation for the distribution being sampled</a:t>
                </a:r>
              </a:p>
              <a:p>
                <a:pPr marL="0" indent="0">
                  <a:buNone/>
                </a:pPr>
                <a:r>
                  <a:rPr lang="en-US" dirty="0"/>
                  <a:t>The </a:t>
                </a:r>
                <a:r>
                  <a:rPr lang="en-US" b="1" dirty="0"/>
                  <a:t>margin of error </a:t>
                </a:r>
                <a:r>
                  <a:rPr lang="en-US" dirty="0"/>
                  <a:t>is ½ width of 95% confidence interval (i.e., 1.96*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/>
                  <a:t>).</a:t>
                </a:r>
              </a:p>
              <a:p>
                <a:pPr marL="0" indent="0">
                  <a:buNone/>
                </a:pPr>
                <a:r>
                  <a:rPr lang="en-US" dirty="0"/>
                  <a:t>Roughly</a:t>
                </a:r>
              </a:p>
              <a:p>
                <a:pPr lvl="1"/>
                <a:r>
                  <a:rPr lang="en-US" dirty="0"/>
                  <a:t>margin of error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 2</m:t>
                        </m:r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</m:acc>
                      </m:sub>
                    </m:sSub>
                  </m:oMath>
                </a14:m>
                <a:endParaRPr lang="en-US" dirty="0">
                  <a:sym typeface="Symbol" panose="05050102010706020507" pitchFamily="18" charset="2"/>
                </a:endParaRPr>
              </a:p>
              <a:p>
                <a:pPr lvl="1"/>
                <a:r>
                  <a:rPr lang="en-US" dirty="0"/>
                  <a:t>width of conf. interval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 2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dirty="0"/>
                  <a:t>margin of error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730346" cy="4351338"/>
              </a:xfrm>
              <a:blipFill>
                <a:blip r:embed="rId2"/>
                <a:stretch>
                  <a:fillRect l="-1136" t="-420" r="-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65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703" y="0"/>
            <a:ext cx="10515600" cy="1325563"/>
          </a:xfrm>
        </p:spPr>
        <p:txBody>
          <a:bodyPr/>
          <a:lstStyle/>
          <a:p>
            <a:r>
              <a:rPr lang="en-US" dirty="0"/>
              <a:t>Bent coin flip example (revisited)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730" y="1012263"/>
            <a:ext cx="10796729" cy="35227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98105" y="4280554"/>
            <a:ext cx="64590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[.18		        .33		      .49]</a:t>
            </a:r>
          </a:p>
          <a:p>
            <a:r>
              <a:rPr lang="en-US" sz="2800" dirty="0"/>
              <a:t>Width of confidence interval is .49-.18=.31</a:t>
            </a:r>
          </a:p>
          <a:p>
            <a:r>
              <a:rPr lang="en-US" sz="2800" dirty="0"/>
              <a:t>Margin of error is ~.16</a:t>
            </a:r>
          </a:p>
          <a:p>
            <a:r>
              <a:rPr lang="en-US" sz="2800" dirty="0"/>
              <a:t>Standard error is ~.08.</a:t>
            </a:r>
          </a:p>
          <a:p>
            <a:r>
              <a:rPr lang="en-US" sz="2800" dirty="0"/>
              <a:t>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4347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8856</TotalTime>
  <Words>1006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Symbol</vt:lpstr>
      <vt:lpstr>Office Theme</vt:lpstr>
      <vt:lpstr>MAT 2572 Probability w/Statistics, Halleck</vt:lpstr>
      <vt:lpstr>Point estimates</vt:lpstr>
      <vt:lpstr>Confidence interval is </vt:lpstr>
      <vt:lpstr>Normal distribution’s role</vt:lpstr>
      <vt:lpstr>Bent coin flip example with n=36</vt:lpstr>
      <vt:lpstr>Bent coin flip example (cont.)</vt:lpstr>
      <vt:lpstr>Possible 95% confidence intervals for μ</vt:lpstr>
      <vt:lpstr>Standard error and margin of error</vt:lpstr>
      <vt:lpstr>Bent coin flip example (revisited)</vt:lpstr>
      <vt:lpstr>Trumps Poll #’s among NY republicans (Aug 2016)</vt:lpstr>
      <vt:lpstr>Clinton’s numbers in New Hampshire</vt:lpstr>
      <vt:lpstr>Clinton’s numbers(cont.): graph for her support  </vt:lpstr>
      <vt:lpstr>finite correction factor</vt:lpstr>
      <vt:lpstr>Finite correction factor example</vt:lpstr>
      <vt:lpstr>Exercise 5.3.14</vt:lpstr>
    </vt:vector>
  </TitlesOfParts>
  <Company>Next Step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Ezra Halleck</cp:lastModifiedBy>
  <cp:revision>456</cp:revision>
  <dcterms:created xsi:type="dcterms:W3CDTF">2016-02-07T14:58:38Z</dcterms:created>
  <dcterms:modified xsi:type="dcterms:W3CDTF">2017-11-09T16:11:30Z</dcterms:modified>
</cp:coreProperties>
</file>