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4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9" r:id="rId14"/>
    <p:sldId id="267" r:id="rId15"/>
    <p:sldId id="272" r:id="rId16"/>
    <p:sldId id="270" r:id="rId17"/>
    <p:sldId id="271" r:id="rId18"/>
    <p:sldId id="268" r:id="rId19"/>
    <p:sldId id="27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9A49C25-01FB-4260-B87D-64DA4BEB479C}">
          <p14:sldIdLst>
            <p14:sldId id="256"/>
            <p14:sldId id="257"/>
            <p14:sldId id="274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9"/>
            <p14:sldId id="267"/>
            <p14:sldId id="272"/>
            <p14:sldId id="270"/>
            <p14:sldId id="271"/>
            <p14:sldId id="268"/>
            <p14:sldId id="27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5" autoAdjust="0"/>
    <p:restoredTop sz="94374" autoAdjust="0"/>
  </p:normalViewPr>
  <p:slideViewPr>
    <p:cSldViewPr snapToGrid="0">
      <p:cViewPr varScale="1">
        <p:scale>
          <a:sx n="64" d="100"/>
          <a:sy n="64" d="100"/>
        </p:scale>
        <p:origin x="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ext%20Step\Desktop\mat2572fa15\class-HW%20work\poisson_exampl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#bags lost/wk</a:t>
            </a:r>
            <a:r>
              <a:rPr lang="en-US" baseline="0"/>
              <a:t> by small commuter airline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'4.2.12'!$E$1</c:f>
              <c:strCache>
                <c:ptCount val="1"/>
                <c:pt idx="0">
                  <c:v>experimental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'4.2.12'!$C$2:$C$40</c:f>
              <c:numCache>
                <c:formatCode>General</c:formatCode>
                <c:ptCount val="3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</c:numCache>
            </c:numRef>
          </c:xVal>
          <c:yVal>
            <c:numRef>
              <c:f>'4.2.12'!$E$2:$E$40</c:f>
              <c:numCache>
                <c:formatCode>0.00</c:formatCode>
                <c:ptCount val="39"/>
                <c:pt idx="0">
                  <c:v>0.23076923076923078</c:v>
                </c:pt>
                <c:pt idx="1">
                  <c:v>0.33333333333333331</c:v>
                </c:pt>
                <c:pt idx="2">
                  <c:v>0.25641025641025639</c:v>
                </c:pt>
                <c:pt idx="3">
                  <c:v>0.12820512820512819</c:v>
                </c:pt>
                <c:pt idx="4">
                  <c:v>5.128205128205128E-2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42AD-4750-9CF6-5E01BF6EBDA2}"/>
            </c:ext>
          </c:extLst>
        </c:ser>
        <c:ser>
          <c:idx val="1"/>
          <c:order val="1"/>
          <c:tx>
            <c:strRef>
              <c:f>'4.2.12'!$G$1</c:f>
              <c:strCache>
                <c:ptCount val="1"/>
                <c:pt idx="0">
                  <c:v>poisson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'4.2.12'!$C$2:$C$40</c:f>
              <c:numCache>
                <c:formatCode>General</c:formatCode>
                <c:ptCount val="3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</c:numCache>
            </c:numRef>
          </c:xVal>
          <c:yVal>
            <c:numRef>
              <c:f>'4.2.12'!$G$2:$G$40</c:f>
              <c:numCache>
                <c:formatCode>0.00</c:formatCode>
                <c:ptCount val="39"/>
                <c:pt idx="0">
                  <c:v>0.23790176659861947</c:v>
                </c:pt>
                <c:pt idx="1">
                  <c:v>0.34160253665442791</c:v>
                </c:pt>
                <c:pt idx="2">
                  <c:v>0.24525310323907643</c:v>
                </c:pt>
                <c:pt idx="3">
                  <c:v>0.11738610069562631</c:v>
                </c:pt>
                <c:pt idx="4">
                  <c:v>4.2138600249712006E-2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42AD-4750-9CF6-5E01BF6EBD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2637072"/>
        <c:axId val="205049360"/>
      </c:scatterChart>
      <c:valAx>
        <c:axId val="1526370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5049360"/>
        <c:crosses val="autoZero"/>
        <c:crossBetween val="midCat"/>
      </c:valAx>
      <c:valAx>
        <c:axId val="205049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63707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736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561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799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421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907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600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755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684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045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76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741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36F16-E789-44A7-8F64-5EB4E6672186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660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MAT 2572 Probability w/Statistics, Halleck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/>
              <a:t>Day 16 slides: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4.2 Poisson Distribution</a:t>
            </a:r>
          </a:p>
        </p:txBody>
      </p:sp>
    </p:spTree>
    <p:extLst>
      <p:ext uri="{BB962C8B-B14F-4D97-AF65-F5344CB8AC3E}">
        <p14:creationId xmlns:p14="http://schemas.microsoft.com/office/powerpoint/2010/main" val="370675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Examples and non-examples of Poisson.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8498480"/>
              </p:ext>
            </p:extLst>
          </p:nvPr>
        </p:nvGraphicFramePr>
        <p:xfrm>
          <a:off x="838200" y="1441450"/>
          <a:ext cx="10515600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Example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Non-example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#</a:t>
                      </a:r>
                      <a:r>
                        <a:rPr lang="en-US" baseline="0" dirty="0"/>
                        <a:t> of clicks in a Geiger counter where the time interval is much less than the half life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#</a:t>
                      </a:r>
                      <a:r>
                        <a:rPr lang="en-US" baseline="0" dirty="0"/>
                        <a:t> of clicks in a Geiger counter where the time interval is on the same order as the half life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</a:t>
                      </a:r>
                      <a:r>
                        <a:rPr lang="en-US" baseline="0" dirty="0"/>
                        <a:t> chance of a click decreases over time as the radioactive part is lost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#empty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taxi</a:t>
                      </a:r>
                      <a:r>
                        <a:rPr lang="en-US" baseline="0" dirty="0"/>
                        <a:t> cabs which pass a given corner late at night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#busses arriving at a bus</a:t>
                      </a:r>
                      <a:r>
                        <a:rPr lang="en-US" baseline="0" dirty="0"/>
                        <a:t> stop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Busses tend to bunch up during rush hours and </a:t>
                      </a:r>
                      <a:r>
                        <a:rPr lang="en-US" baseline="0" dirty="0"/>
                        <a:t>during non-rush hours, they are on a schedule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#parties</a:t>
                      </a:r>
                      <a:r>
                        <a:rPr lang="en-US" baseline="0" dirty="0"/>
                        <a:t> arriving at a restaurant during prime time (or during non prime time)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#people</a:t>
                      </a:r>
                      <a:r>
                        <a:rPr lang="en-US" baseline="0" dirty="0"/>
                        <a:t> arriving at a restaurant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Especially</a:t>
                      </a:r>
                      <a:r>
                        <a:rPr lang="en-US" baseline="0" dirty="0"/>
                        <a:t> during prime times, people tend to meet as a family, organization or friend unit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#car accidents on </a:t>
                      </a:r>
                      <a:r>
                        <a:rPr lang="en-US" baseline="0" dirty="0"/>
                        <a:t>a road under dry conditions at a certain hour of the 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#car accidents in a stretch</a:t>
                      </a:r>
                      <a:r>
                        <a:rPr lang="en-US" baseline="0" dirty="0"/>
                        <a:t> of road under all conditions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Accident</a:t>
                      </a:r>
                      <a:r>
                        <a:rPr lang="en-US" baseline="0" dirty="0"/>
                        <a:t> rate will depend on weather as well as the time of day and amount of traffic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5738191"/>
            <a:ext cx="90068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Exercise: come up with your own example and non-example!</a:t>
            </a:r>
          </a:p>
        </p:txBody>
      </p:sp>
    </p:spTree>
    <p:extLst>
      <p:ext uri="{BB962C8B-B14F-4D97-AF65-F5344CB8AC3E}">
        <p14:creationId xmlns:p14="http://schemas.microsoft.com/office/powerpoint/2010/main" val="3178838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Intervals Between Events: </a:t>
            </a:r>
            <a:br>
              <a:rPr lang="en-US" dirty="0"/>
            </a:br>
            <a:r>
              <a:rPr lang="en-US" dirty="0"/>
              <a:t>The Poisson/Exponential Relationship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0218"/>
          </a:xfrm>
        </p:spPr>
        <p:txBody>
          <a:bodyPr>
            <a:normAutofit/>
          </a:bodyPr>
          <a:lstStyle/>
          <a:p>
            <a:r>
              <a:rPr lang="en-US" dirty="0"/>
              <a:t>Poisson is a DISCRETE distribution. We are counting how many events happen in one interval. Here is what a typical time-line looks like: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data produced would be 1,1,2,1,0,3 for a frequency table:</a:t>
            </a:r>
          </a:p>
          <a:p>
            <a:r>
              <a:rPr lang="en-US" dirty="0"/>
              <a:t>We can instead measure the TIME between events, indicated </a:t>
            </a:r>
          </a:p>
          <a:p>
            <a:pPr marL="0" indent="0">
              <a:buNone/>
            </a:pPr>
            <a:r>
              <a:rPr lang="en-US" dirty="0"/>
              <a:t>by the y’s in the diagram: 1.6, 0.4, 0.6, 1.0, 1.4, 0.2, 0.4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827249"/>
            <a:ext cx="9684026" cy="2037736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496657"/>
              </p:ext>
            </p:extLst>
          </p:nvPr>
        </p:nvGraphicFramePr>
        <p:xfrm>
          <a:off x="10314609" y="3849104"/>
          <a:ext cx="165210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60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60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f(x)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485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322" y="0"/>
            <a:ext cx="11490227" cy="1325563"/>
          </a:xfrm>
        </p:spPr>
        <p:txBody>
          <a:bodyPr/>
          <a:lstStyle/>
          <a:p>
            <a:r>
              <a:rPr lang="en-US" dirty="0"/>
              <a:t>Time between eruptions of Mauna Key </a:t>
            </a:r>
            <a:r>
              <a:rPr lang="en-US" sz="3200" dirty="0"/>
              <a:t>(See Excel file)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22" y="1030493"/>
            <a:ext cx="11490227" cy="2547593"/>
          </a:xfrm>
        </p:spPr>
        <p:txBody>
          <a:bodyPr>
            <a:normAutofit/>
          </a:bodyPr>
          <a:lstStyle/>
          <a:p>
            <a:r>
              <a:rPr lang="en-US" dirty="0"/>
              <a:t>When graphing, do </a:t>
            </a:r>
            <a:r>
              <a:rPr lang="en-US" b="1" dirty="0"/>
              <a:t>not </a:t>
            </a:r>
            <a:r>
              <a:rPr lang="en-US" dirty="0"/>
              <a:t>use histogram for data. Instead, use DENSITY function:</a:t>
            </a:r>
          </a:p>
          <a:p>
            <a:pPr lvl="1"/>
            <a:r>
              <a:rPr lang="en-US" dirty="0"/>
              <a:t>Divide each frequency by total #of data points and by width of each interval.</a:t>
            </a:r>
          </a:p>
          <a:p>
            <a:pPr lvl="1"/>
            <a:r>
              <a:rPr lang="en-US" dirty="0"/>
              <a:t>Thus probability for an interval will correspond to the area under curve!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322" y="2873547"/>
            <a:ext cx="4284149" cy="324424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339" y="3700047"/>
            <a:ext cx="6853211" cy="2979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766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9594"/>
            <a:ext cx="10515600" cy="1325563"/>
          </a:xfrm>
        </p:spPr>
        <p:txBody>
          <a:bodyPr/>
          <a:lstStyle/>
          <a:p>
            <a:r>
              <a:rPr lang="en-US" dirty="0"/>
              <a:t>Exercise 4.2.27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146" y="1505157"/>
            <a:ext cx="10833654" cy="433663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Fatal commercial airplane crashes worldwide occur at rate of ~10 per yr. </a:t>
            </a:r>
          </a:p>
          <a:p>
            <a:pPr marL="0" indent="0">
              <a:buNone/>
            </a:pPr>
            <a:r>
              <a:rPr lang="en-US" dirty="0"/>
              <a:t>http://www.planecrashinfo.com/cause.htm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Give 2 reasons for assuming that such crashes are Poisson events and 2 reasons that question the use of Poisson.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is the probability that four or more crashes will occur next year?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is the probability that the next two crashes will occur within three months of one another?</a:t>
            </a:r>
          </a:p>
        </p:txBody>
      </p:sp>
    </p:spTree>
    <p:extLst>
      <p:ext uri="{BB962C8B-B14F-4D97-AF65-F5344CB8AC3E}">
        <p14:creationId xmlns:p14="http://schemas.microsoft.com/office/powerpoint/2010/main" val="1506554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3333"/>
            <a:ext cx="10515600" cy="1325563"/>
          </a:xfrm>
        </p:spPr>
        <p:txBody>
          <a:bodyPr/>
          <a:lstStyle/>
          <a:p>
            <a:r>
              <a:rPr lang="en-US" dirty="0"/>
              <a:t>Exercise 4.2.27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0581"/>
            <a:ext cx="10624930" cy="433663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Fatal commercial airplane crashes worldwide occur at rate of ~10 per yr.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Give 2 reasons for assuming that such crashes are Poisson events and 2 reasons that question the use of Poisson.</a:t>
            </a:r>
          </a:p>
          <a:p>
            <a:pPr marL="0" indent="0">
              <a:buNone/>
            </a:pPr>
            <a:r>
              <a:rPr lang="en-US" dirty="0"/>
              <a:t>Poisson:</a:t>
            </a:r>
          </a:p>
          <a:p>
            <a:r>
              <a:rPr lang="en-US" dirty="0"/>
              <a:t>Rate does change over time, but this problem is calculating just what is happening within one year.</a:t>
            </a:r>
          </a:p>
          <a:p>
            <a:r>
              <a:rPr lang="en-US" dirty="0"/>
              <a:t>Especially for the last 20 years, crashes are isolated events. Particular kinds of planes do not have vulnerabilities that result in crashes.</a:t>
            </a:r>
          </a:p>
          <a:p>
            <a:pPr marL="0" indent="0" algn="ctr">
              <a:buNone/>
            </a:pPr>
            <a:r>
              <a:rPr lang="en-US" dirty="0"/>
              <a:t>(as was happened in previous decades) </a:t>
            </a:r>
          </a:p>
        </p:txBody>
      </p:sp>
    </p:spTree>
    <p:extLst>
      <p:ext uri="{BB962C8B-B14F-4D97-AF65-F5344CB8AC3E}">
        <p14:creationId xmlns:p14="http://schemas.microsoft.com/office/powerpoint/2010/main" val="395755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Exercise 4.2.27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563"/>
            <a:ext cx="10730948" cy="433663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Fatal commercial airplane crashes worldwide occur at rate of ~10 per yr.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Give 2 reasons for assuming that such crashes are Poisson events and 2 reasons that question the use of Poisson.</a:t>
            </a:r>
          </a:p>
          <a:p>
            <a:pPr marL="0" indent="0">
              <a:buNone/>
            </a:pPr>
            <a:r>
              <a:rPr lang="en-US" dirty="0"/>
              <a:t>Not Poisson:</a:t>
            </a:r>
          </a:p>
          <a:p>
            <a:r>
              <a:rPr lang="en-US" dirty="0"/>
              <a:t>Rate does change within a year, especially if a country has areas of harsh weather in the winter. Also planes tend to travel full (and hence are more likely to crash) during holiday times.</a:t>
            </a:r>
          </a:p>
          <a:p>
            <a:r>
              <a:rPr lang="en-US" dirty="0"/>
              <a:t>Planes on occasion will crash into each other (hence not independent).</a:t>
            </a:r>
          </a:p>
        </p:txBody>
      </p:sp>
    </p:spTree>
    <p:extLst>
      <p:ext uri="{BB962C8B-B14F-4D97-AF65-F5344CB8AC3E}">
        <p14:creationId xmlns:p14="http://schemas.microsoft.com/office/powerpoint/2010/main" val="1184734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Exercise 4.2.27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5249" y="1325563"/>
            <a:ext cx="10678551" cy="46281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Fatal commercial airplane crashes worldwide occur at rate of ~10 per yr. 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dirty="0"/>
              <a:t>What is the probability that 6 or more crashes will occur next year?</a:t>
            </a:r>
          </a:p>
          <a:p>
            <a:pPr marL="0" indent="0">
              <a:buNone/>
            </a:pPr>
            <a:r>
              <a:rPr lang="en-US" dirty="0"/>
              <a:t>This is a Poisson problem:</a:t>
            </a:r>
          </a:p>
          <a:p>
            <a:pPr marL="0" indent="0">
              <a:buNone/>
            </a:pPr>
            <a:r>
              <a:rPr lang="en-US" dirty="0"/>
              <a:t>P(X</a:t>
            </a:r>
            <a:r>
              <a:rPr lang="en-US" baseline="-25000" dirty="0"/>
              <a:t> </a:t>
            </a:r>
            <a:r>
              <a:rPr lang="en-US" dirty="0"/>
              <a:t>≥ 6)=1−P(X=0, 1, 2, 3, 4 or 5)</a:t>
            </a:r>
          </a:p>
          <a:p>
            <a:pPr marL="0" indent="0">
              <a:buNone/>
            </a:pPr>
            <a:r>
              <a:rPr lang="en-US" dirty="0"/>
              <a:t>=1−e</a:t>
            </a:r>
            <a:r>
              <a:rPr lang="en-US" baseline="30000" dirty="0"/>
              <a:t>−10</a:t>
            </a:r>
            <a:r>
              <a:rPr lang="en-US" dirty="0"/>
              <a:t>(1+10/1+10</a:t>
            </a:r>
            <a:r>
              <a:rPr lang="en-US" baseline="30000" dirty="0"/>
              <a:t>2</a:t>
            </a:r>
            <a:r>
              <a:rPr lang="en-US" dirty="0"/>
              <a:t>/2+10</a:t>
            </a:r>
            <a:r>
              <a:rPr lang="en-US" baseline="30000" dirty="0"/>
              <a:t>3</a:t>
            </a:r>
            <a:r>
              <a:rPr lang="en-US" dirty="0"/>
              <a:t>/6+10</a:t>
            </a:r>
            <a:r>
              <a:rPr lang="en-US" baseline="30000" dirty="0"/>
              <a:t>4</a:t>
            </a:r>
            <a:r>
              <a:rPr lang="en-US" dirty="0"/>
              <a:t>/24+10</a:t>
            </a:r>
            <a:r>
              <a:rPr lang="en-US" baseline="30000" dirty="0"/>
              <a:t>5</a:t>
            </a:r>
            <a:r>
              <a:rPr lang="en-US" dirty="0"/>
              <a:t>/120) = .9329</a:t>
            </a:r>
          </a:p>
          <a:p>
            <a:pPr marL="0" indent="0">
              <a:buNone/>
            </a:pPr>
            <a:r>
              <a:rPr lang="en-US" dirty="0"/>
              <a:t>So there is a 93% chance that 6 or more crashes will occur next year.</a:t>
            </a:r>
          </a:p>
          <a:p>
            <a:pPr marL="0" indent="0">
              <a:buNone/>
            </a:pPr>
            <a:r>
              <a:rPr lang="en-US" sz="2400" dirty="0"/>
              <a:t>Here are the Excel commands:</a:t>
            </a:r>
          </a:p>
          <a:p>
            <a:pPr marL="0" indent="0">
              <a:buNone/>
            </a:pPr>
            <a:r>
              <a:rPr lang="en-US" sz="2400" dirty="0"/>
              <a:t>=1-EXP(-10)*(1+10/1+10^2/2+10^3/6+10^4/24+10^5/120)</a:t>
            </a:r>
          </a:p>
          <a:p>
            <a:pPr marL="0" indent="0">
              <a:buNone/>
            </a:pPr>
            <a:r>
              <a:rPr lang="en-US" sz="2400" dirty="0"/>
              <a:t>=1-POISSON.DIST(5,10,TRUE)</a:t>
            </a:r>
          </a:p>
        </p:txBody>
      </p:sp>
    </p:spTree>
    <p:extLst>
      <p:ext uri="{BB962C8B-B14F-4D97-AF65-F5344CB8AC3E}">
        <p14:creationId xmlns:p14="http://schemas.microsoft.com/office/powerpoint/2010/main" val="1696558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Exercise 4.2.27 (cont.)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90843" y="1438897"/>
                <a:ext cx="10762957" cy="4336636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r>
                  <a:rPr lang="en-US" dirty="0"/>
                  <a:t>Fatal commercial airplane crashes worldwide occur at rate of ~10 per yr. </a:t>
                </a:r>
              </a:p>
              <a:p>
                <a:pPr marL="514350" indent="-514350">
                  <a:buFont typeface="+mj-lt"/>
                  <a:buAutoNum type="arabicPeriod" startAt="3"/>
                </a:pPr>
                <a:r>
                  <a:rPr lang="en-US" dirty="0"/>
                  <a:t>What is the probability that the next two crashes will occur within 25 days of each other?</a:t>
                </a:r>
              </a:p>
              <a:p>
                <a:pPr marL="0" indent="0">
                  <a:buNone/>
                </a:pPr>
                <a:r>
                  <a:rPr lang="en-US" dirty="0"/>
                  <a:t>This is exponential. Let Y represent the time between the next 2 crashes. Tricky thing here is to remember to convert 25 days to year.</a:t>
                </a:r>
              </a:p>
              <a:p>
                <a:pPr marL="0" indent="0">
                  <a:buNone/>
                </a:pPr>
                <a:r>
                  <a:rPr lang="en-US" dirty="0"/>
                  <a:t>P(Y ≤ 25/365)=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25/365</m:t>
                        </m:r>
                      </m:sup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e</m:t>
                            </m:r>
                          </m:e>
                          <m:sup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t</m:t>
                            </m:r>
                          </m:sup>
                        </m:sSup>
                      </m:e>
                    </m:nary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p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t</m:t>
                        </m:r>
                      </m:sup>
                    </m:sSup>
                    <m:d>
                      <m:dPr>
                        <m:begChr m:val="|"/>
                        <m:endChr m:val=""/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mr>
                          <m:mr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=25/3</m:t>
                              </m:r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65</m:t>
                              </m:r>
                            </m:e>
                          </m:mr>
                        </m:m>
                      </m:e>
                    </m:d>
                    <m:r>
                      <a:rPr lang="en-US" dirty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250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365</m:t>
                        </m:r>
                      </m:sup>
                    </m:sSup>
                  </m:oMath>
                </a14:m>
                <a:r>
                  <a:rPr lang="en-US" dirty="0"/>
                  <a:t>=.4959</a:t>
                </a:r>
              </a:p>
              <a:p>
                <a:pPr marL="0" indent="0">
                  <a:buNone/>
                </a:pPr>
                <a:r>
                  <a:rPr lang="en-US" dirty="0"/>
                  <a:t>Hence, there is 50-50 chance that the next 2 crashes will be within 25 days of each other.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90843" y="1438897"/>
                <a:ext cx="10762957" cy="4336636"/>
              </a:xfrm>
              <a:blipFill>
                <a:blip r:embed="rId2"/>
                <a:stretch>
                  <a:fillRect l="-1076" t="-2110" r="-1359" b="-12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4958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572" y="0"/>
            <a:ext cx="10515600" cy="1325563"/>
          </a:xfrm>
        </p:spPr>
        <p:txBody>
          <a:bodyPr/>
          <a:lstStyle/>
          <a:p>
            <a:r>
              <a:rPr lang="en-US" dirty="0"/>
              <a:t>Exercise 4.2.29: hybrid exponential/binomial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90328" y="1325562"/>
                <a:ext cx="11198087" cy="5221011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dirty="0"/>
                  <a:t>50 LED lights have just been installed in a subway station. The lights burn out at the rate of 1.1 per 100 months (or the average lifetime of a bulb is 100/1.1=90 months). What is the expected number of bulbs that will last for at least 75 months? </a:t>
                </a:r>
              </a:p>
              <a:p>
                <a:pPr marL="0" indent="0">
                  <a:buNone/>
                </a:pPr>
                <a:r>
                  <a:rPr lang="en-US" dirty="0"/>
                  <a:t>Consider </a:t>
                </a:r>
                <a:r>
                  <a:rPr lang="en-US" dirty="0" err="1"/>
                  <a:t>i</a:t>
                </a:r>
                <a:r>
                  <a:rPr lang="en-US" baseline="30000" dirty="0" err="1"/>
                  <a:t>th</a:t>
                </a:r>
                <a:r>
                  <a:rPr lang="en-US" dirty="0"/>
                  <a:t> bulb, let Y</a:t>
                </a:r>
                <a:r>
                  <a:rPr lang="en-US" baseline="-25000" dirty="0"/>
                  <a:t>i</a:t>
                </a:r>
                <a:r>
                  <a:rPr lang="en-US" dirty="0"/>
                  <a:t> represent how long it lasts and X</a:t>
                </a:r>
                <a:r>
                  <a:rPr lang="en-US" baseline="-25000" dirty="0"/>
                  <a:t>i</a:t>
                </a:r>
                <a:r>
                  <a:rPr lang="en-US" dirty="0"/>
                  <a:t> indicate whether it lasts the 75 months (X</a:t>
                </a:r>
                <a:r>
                  <a:rPr lang="en-US" baseline="-25000" dirty="0"/>
                  <a:t>i</a:t>
                </a:r>
                <a:r>
                  <a:rPr lang="en-US" dirty="0"/>
                  <a:t> is 0 if not and 1 if yes).</a:t>
                </a:r>
              </a:p>
              <a:p>
                <a:pPr marL="0" indent="0">
                  <a:buNone/>
                </a:pPr>
                <a:r>
                  <a:rPr lang="en-US" dirty="0"/>
                  <a:t>We use the exponential distribution with </a:t>
                </a:r>
                <a:r>
                  <a:rPr lang="en-US" dirty="0">
                    <a:sym typeface="Symbol" panose="05050102010706020507" pitchFamily="18" charset="2"/>
                  </a:rPr>
                  <a:t> = 1.1/100</a:t>
                </a:r>
                <a:r>
                  <a:rPr lang="en-US" dirty="0"/>
                  <a:t>, </a:t>
                </a:r>
              </a:p>
              <a:p>
                <a:pPr marL="0" indent="0">
                  <a:buNone/>
                </a:pPr>
                <a:r>
                  <a:rPr lang="en-US" dirty="0"/>
                  <a:t>P(Y</a:t>
                </a:r>
                <a:r>
                  <a:rPr lang="en-US" baseline="-25000" dirty="0"/>
                  <a:t>i  </a:t>
                </a:r>
                <a:r>
                  <a:rPr lang="en-US" dirty="0"/>
                  <a:t>≥ 75)=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  <m:sup>
                        <m:r>
                          <a:rPr lang="en-US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</m:t>
                        </m:r>
                      </m:sup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1.1/100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</m:sup>
                        </m:sSup>
                      </m:e>
                    </m:nary>
                  </m:oMath>
                </a14:m>
                <a:r>
                  <a:rPr lang="en-US" baseline="30000" dirty="0"/>
                  <a:t>(1.1/100)</a:t>
                </a:r>
                <a:r>
                  <a:rPr lang="en-US" baseline="30000" dirty="0" err="1"/>
                  <a:t>t</a:t>
                </a:r>
                <a:r>
                  <a:rPr lang="en-US" dirty="0" err="1"/>
                  <a:t>dt</a:t>
                </a:r>
                <a:r>
                  <a:rPr lang="en-US" dirty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1.1/100</m:t>
                            </m:r>
                          </m:e>
                        </m:d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d>
                      <m:dPr>
                        <m:begChr m:val="|"/>
                        <m:endChr m:val="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75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=∞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b="0" dirty="0"/>
                  <a:t>			</a:t>
                </a:r>
                <a14:m>
                  <m:oMath xmlns:m="http://schemas.openxmlformats.org/officeDocument/2006/math"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1.1/100</m:t>
                            </m:r>
                          </m:e>
                        </m:d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75</m:t>
                        </m:r>
                      </m:sup>
                    </m:sSup>
                  </m:oMath>
                </a14:m>
                <a:r>
                  <a:rPr lang="en-US" dirty="0"/>
                  <a:t>=.44</a:t>
                </a:r>
              </a:p>
              <a:p>
                <a:pPr marL="0" indent="0">
                  <a:buNone/>
                </a:pPr>
                <a:r>
                  <a:rPr lang="en-US" dirty="0"/>
                  <a:t>The upshot is that p=P(X</a:t>
                </a:r>
                <a:r>
                  <a:rPr lang="en-US" baseline="-25000" dirty="0"/>
                  <a:t>i</a:t>
                </a:r>
                <a:r>
                  <a:rPr lang="en-US" dirty="0"/>
                  <a:t>=1)=P(Y</a:t>
                </a:r>
                <a:r>
                  <a:rPr lang="en-US" baseline="-25000" dirty="0"/>
                  <a:t>i  </a:t>
                </a:r>
                <a:r>
                  <a:rPr lang="en-US" dirty="0"/>
                  <a:t>≥ 75)=.44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0328" y="1325562"/>
                <a:ext cx="11198087" cy="5221011"/>
              </a:xfrm>
              <a:blipFill>
                <a:blip r:embed="rId2"/>
                <a:stretch>
                  <a:fillRect l="-1089" t="-2567" r="-15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0889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572" y="0"/>
            <a:ext cx="10515600" cy="1325563"/>
          </a:xfrm>
        </p:spPr>
        <p:txBody>
          <a:bodyPr/>
          <a:lstStyle/>
          <a:p>
            <a:r>
              <a:rPr lang="en-US" dirty="0"/>
              <a:t>Exercise 4.2.29: hybrid </a:t>
            </a:r>
            <a:r>
              <a:rPr lang="en-US" dirty="0" err="1"/>
              <a:t>expon</a:t>
            </a:r>
            <a:r>
              <a:rPr lang="en-US" dirty="0"/>
              <a:t>/</a:t>
            </a:r>
            <a:r>
              <a:rPr lang="en-US" dirty="0" err="1"/>
              <a:t>binom</a:t>
            </a:r>
            <a:r>
              <a:rPr lang="en-US" dirty="0"/>
              <a:t>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328" y="1325562"/>
            <a:ext cx="11198087" cy="52210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50 LED lights have just been installed in a subway station. The lights burn out at the rate of 1.1 per 100 months (or the average lifetime of a bulb is 100/1.1=90 months). What is the expected number of bulbs that will last for at least 75 months? </a:t>
            </a:r>
          </a:p>
          <a:p>
            <a:pPr marL="0" indent="0">
              <a:buNone/>
            </a:pPr>
            <a:r>
              <a:rPr lang="en-US" dirty="0"/>
              <a:t>Switching gears to use the binomial distribution X=∑X</a:t>
            </a:r>
            <a:r>
              <a:rPr lang="en-US" baseline="-25000" dirty="0"/>
              <a:t>i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i="1" dirty="0"/>
              <a:t>n</a:t>
            </a:r>
            <a:r>
              <a:rPr lang="en-US" dirty="0"/>
              <a:t>=50 bulbs each with a </a:t>
            </a:r>
            <a:r>
              <a:rPr lang="en-US" i="1" dirty="0"/>
              <a:t>p</a:t>
            </a:r>
            <a:r>
              <a:rPr lang="en-US" dirty="0"/>
              <a:t>=44% chance of lasting 75 months:</a:t>
            </a:r>
          </a:p>
          <a:p>
            <a:pPr marL="0" indent="0" algn="ctr">
              <a:buNone/>
            </a:pPr>
            <a:r>
              <a:rPr lang="en-US" dirty="0"/>
              <a:t> E(X)=</a:t>
            </a:r>
            <a:r>
              <a:rPr lang="en-US" i="1" dirty="0"/>
              <a:t>np</a:t>
            </a:r>
            <a:r>
              <a:rPr lang="en-US" dirty="0"/>
              <a:t>=50(.44)=22.</a:t>
            </a:r>
          </a:p>
          <a:p>
            <a:pPr marL="0" indent="0">
              <a:buNone/>
            </a:pPr>
            <a:r>
              <a:rPr lang="en-US" dirty="0"/>
              <a:t>Hence, on average, 22 of the lights will still work after 75 months.</a:t>
            </a:r>
          </a:p>
        </p:txBody>
      </p:sp>
    </p:spTree>
    <p:extLst>
      <p:ext uri="{BB962C8B-B14F-4D97-AF65-F5344CB8AC3E}">
        <p14:creationId xmlns:p14="http://schemas.microsoft.com/office/powerpoint/2010/main" val="2924759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Poisson Distribution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51692" y="1229277"/>
                <a:ext cx="11577711" cy="479169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Often in binomial situation, #trials n is large &amp; probability of success p is small. Let </a:t>
                </a:r>
                <a:r>
                  <a:rPr lang="en-US" dirty="0">
                    <a:sym typeface="Symbol" panose="05050102010706020507" pitchFamily="18" charset="2"/>
                  </a:rPr>
                  <a:t> =np &amp; approximate binomial distribution with </a:t>
                </a:r>
                <a:r>
                  <a:rPr lang="en-US" b="1" dirty="0">
                    <a:sym typeface="Symbol" panose="05050102010706020507" pitchFamily="18" charset="2"/>
                  </a:rPr>
                  <a:t>Poisson</a:t>
                </a:r>
                <a:r>
                  <a:rPr lang="en-US" dirty="0">
                    <a:sym typeface="Symbol" panose="05050102010706020507" pitchFamily="18" charset="2"/>
                  </a:rPr>
                  <a:t> (new distribution):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𝑋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=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𝑘</m:t>
                          </m:r>
                        </m:e>
                      </m:d>
                      <m:r>
                        <a:rPr lang="en-US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≈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US" dirty="0">
                                  <a:sym typeface="Symbol" panose="05050102010706020507" pitchFamily="18" charset="2"/>
                                </a:rPr>
                                <m:t></m:t>
                              </m:r>
                              <m:r>
                                <m:rPr>
                                  <m:sty m:val="p"/>
                                </m:rPr>
                                <a:rPr lang="en-US" baseline="30000">
                                  <a:latin typeface="Cambria Math" panose="02040503050406030204" pitchFamily="18" charset="0"/>
                                </a:rPr>
                                <m:t>k</m:t>
                              </m:r>
                              <m:r>
                                <m:rPr>
                                  <m:nor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e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n-US" dirty="0">
                                  <a:sym typeface="Symbol" panose="05050102010706020507" pitchFamily="18" charset="2"/>
                                </a:rPr>
                                <m:t>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!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,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=0, 1, 2, …  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∗</m:t>
                          </m:r>
                        </m:e>
                      </m:d>
                    </m:oMath>
                  </m:oMathPara>
                </a14:m>
                <a:endParaRPr lang="en-US" i="1" dirty="0">
                  <a:latin typeface="Cambria Math" panose="02040503050406030204" pitchFamily="18" charset="0"/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r>
                  <a:rPr lang="en-US" dirty="0">
                    <a:sym typeface="Symbol" panose="05050102010706020507" pitchFamily="18" charset="2"/>
                  </a:rPr>
                  <a:t>For fixed , approximation gets better as n gets large. </a:t>
                </a:r>
              </a:p>
              <a:p>
                <a:pPr marL="0" indent="0">
                  <a:buNone/>
                </a:pPr>
                <a:r>
                  <a:rPr lang="en-US" dirty="0">
                    <a:sym typeface="Symbol" panose="05050102010706020507" pitchFamily="18" charset="2"/>
                  </a:rPr>
                  <a:t>We would like to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>
                    <a:sym typeface="Symbol" panose="05050102010706020507" pitchFamily="18" charset="2"/>
                  </a:rPr>
                  <a:t>Prove that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∗</m:t>
                        </m:r>
                      </m:e>
                    </m:d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 is in fact a probability distribution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>
                    <a:sym typeface="Symbol" panose="05050102010706020507" pitchFamily="18" charset="2"/>
                  </a:rPr>
                  <a:t>Prove that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∗</m:t>
                        </m:r>
                      </m:e>
                    </m:d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 approximates binomial distribution (for </a:t>
                </a:r>
                <a:r>
                  <a:rPr lang="en-US" dirty="0"/>
                  <a:t>n large, p small)</a:t>
                </a:r>
                <a:endParaRPr lang="en-US" dirty="0">
                  <a:sym typeface="Symbol" panose="05050102010706020507" pitchFamily="18" charset="2"/>
                </a:endParaRP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>
                    <a:sym typeface="Symbol" panose="05050102010706020507" pitchFamily="18" charset="2"/>
                  </a:rPr>
                  <a:t>Provide some binomial examples approximated by Poisson</a:t>
                </a:r>
              </a:p>
              <a:p>
                <a:pPr marL="0" indent="0">
                  <a:buNone/>
                </a:pPr>
                <a:endParaRPr lang="en-US" dirty="0">
                  <a:sym typeface="Symbol" panose="05050102010706020507" pitchFamily="18" charset="2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1692" y="1229277"/>
                <a:ext cx="11577711" cy="4791695"/>
              </a:xfrm>
              <a:blipFill>
                <a:blip r:embed="rId2"/>
                <a:stretch>
                  <a:fillRect l="-1106" t="-2163" r="-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7386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Poisson Distribution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57809" y="1229277"/>
                <a:ext cx="11283731" cy="479169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The following defines a probability distribution (for any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>
                        <a:sym typeface="Symbol" panose="05050102010706020507" pitchFamily="18" charset="2"/>
                      </a:rPr>
                      <m:t>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)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𝑋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=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𝑘</m:t>
                          </m:r>
                        </m:e>
                      </m:d>
                      <m:r>
                        <a:rPr lang="en-US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≈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US" dirty="0">
                                  <a:sym typeface="Symbol" panose="05050102010706020507" pitchFamily="18" charset="2"/>
                                </a:rPr>
                                <m:t></m:t>
                              </m:r>
                              <m:r>
                                <m:rPr>
                                  <m:sty m:val="p"/>
                                </m:rPr>
                                <a:rPr lang="en-US" baseline="30000">
                                  <a:latin typeface="Cambria Math" panose="02040503050406030204" pitchFamily="18" charset="0"/>
                                </a:rPr>
                                <m:t>k</m:t>
                              </m:r>
                              <m:r>
                                <m:rPr>
                                  <m:nor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e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n-US" dirty="0">
                                  <a:sym typeface="Symbol" panose="05050102010706020507" pitchFamily="18" charset="2"/>
                                </a:rPr>
                                <m:t>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!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,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=0, 1, 2, …  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∗</m:t>
                          </m:r>
                        </m:e>
                      </m:d>
                    </m:oMath>
                  </m:oMathPara>
                </a14:m>
                <a:endParaRPr lang="en-US" i="1" dirty="0">
                  <a:latin typeface="Cambria Math" panose="02040503050406030204" pitchFamily="18" charset="0"/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r>
                  <a:rPr lang="en-US" dirty="0">
                    <a:sym typeface="Symbol" panose="05050102010706020507" pitchFamily="18" charset="2"/>
                  </a:rPr>
                  <a:t>Proof (what kind of RV is this? What  2 things do we need to check?):</a:t>
                </a:r>
              </a:p>
              <a:p>
                <a:r>
                  <a:rPr lang="en-US" dirty="0">
                    <a:sym typeface="Symbol" panose="05050102010706020507" pitchFamily="18" charset="2"/>
                  </a:rPr>
                  <a:t>Clearly the probability for each outcome is positive </a:t>
                </a:r>
              </a:p>
              <a:p>
                <a:r>
                  <a:rPr lang="en-US" dirty="0">
                    <a:sym typeface="Symbol" panose="05050102010706020507" pitchFamily="18" charset="2"/>
                  </a:rPr>
                  <a:t>Sum of </a:t>
                </a:r>
                <a:r>
                  <a:rPr lang="en-US" dirty="0" err="1">
                    <a:sym typeface="Symbol" panose="05050102010706020507" pitchFamily="18" charset="2"/>
                  </a:rPr>
                  <a:t>probs</a:t>
                </a:r>
                <a:r>
                  <a:rPr lang="en-US" dirty="0"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𝑘</m:t>
                        </m:r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=0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</m:t>
                        </m:r>
                      </m:sup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dirty="0">
                                    <a:sym typeface="Symbol" panose="05050102010706020507" pitchFamily="18" charset="2"/>
                                  </a:rPr>
                                  <m:t></m:t>
                                </m:r>
                                <m:r>
                                  <m:rPr>
                                    <m:sty m:val="p"/>
                                  </m:rPr>
                                  <a:rPr lang="en-US" baseline="30000">
                                    <a:latin typeface="Cambria Math" panose="02040503050406030204" pitchFamily="18" charset="0"/>
                                  </a:rPr>
                                  <m:t>k</m:t>
                                </m:r>
                                <m:r>
                                  <m:rPr>
                                    <m:nor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e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m:rPr>
                                    <m:nor/>
                                  </m:rPr>
                                  <a:rPr lang="en-US" dirty="0">
                                    <a:sym typeface="Symbol" panose="05050102010706020507" pitchFamily="18" charset="2"/>
                                  </a:rPr>
                                  <m:t></m:t>
                                </m:r>
                              </m:sup>
                            </m:sSup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𝑘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!</m:t>
                            </m:r>
                          </m:den>
                        </m:f>
                      </m:e>
                    </m:nary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dirty="0">
                            <a:sym typeface="Symbol" panose="05050102010706020507" pitchFamily="18" charset="2"/>
                          </a:rPr>
                          <m:t></m:t>
                        </m:r>
                      </m:sup>
                    </m:sSup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𝑘</m:t>
                        </m:r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=0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</m:t>
                        </m:r>
                      </m:sup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dirty="0">
                                    <a:sym typeface="Symbol" panose="05050102010706020507" pitchFamily="18" charset="2"/>
                                  </a:rPr>
                                  <m:t></m:t>
                                </m:r>
                                <m:r>
                                  <m:rPr>
                                    <m:sty m:val="p"/>
                                  </m:rPr>
                                  <a:rPr lang="en-US" baseline="30000">
                                    <a:latin typeface="Cambria Math" panose="02040503050406030204" pitchFamily="18" charset="0"/>
                                  </a:rPr>
                                  <m:t>k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sup>
                            </m:sSup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𝑘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!</m:t>
                            </m:r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=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e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m:rPr>
                                <m:nor/>
                              </m:rPr>
                              <a:rPr lang="en-US" dirty="0">
                                <a:sym typeface="Symbol" panose="05050102010706020507" pitchFamily="18" charset="2"/>
                              </a:rPr>
                              <m:t></m:t>
                            </m:r>
                          </m:sup>
                        </m:sSup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e</m:t>
                            </m:r>
                          </m:e>
                          <m:sup>
                            <m:r>
                              <m:rPr>
                                <m:nor/>
                              </m:rPr>
                              <a:rPr lang="en-US" dirty="0">
                                <a:sym typeface="Symbol" panose="05050102010706020507" pitchFamily="18" charset="2"/>
                              </a:rPr>
                              <m:t></m:t>
                            </m:r>
                          </m:sup>
                        </m:sSup>
                        <m:r>
                          <a:rPr lang="en-US" i="1" dirty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=1</m:t>
                        </m:r>
                      </m:e>
                    </m:nary>
                  </m:oMath>
                </a14:m>
                <a:endParaRPr lang="en-US" dirty="0">
                  <a:sym typeface="Symbol" panose="05050102010706020507" pitchFamily="18" charset="2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7809" y="1229277"/>
                <a:ext cx="11283731" cy="4791695"/>
              </a:xfrm>
              <a:blipFill>
                <a:blip r:embed="rId2"/>
                <a:stretch>
                  <a:fillRect l="-1135" t="-2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214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Proof of Poisson approximation of binomial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57809" y="1229277"/>
                <a:ext cx="11283731" cy="562872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→</m:t>
                              </m:r>
                            </m:lim>
                          </m:limLow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𝑃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𝑋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𝑘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=</m:t>
                          </m:r>
                        </m:e>
                      </m:func>
                      <m:limLow>
                        <m:limLowPr>
                          <m:ctrlP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lim</m:t>
                          </m:r>
                        </m:e>
                        <m:lim>
                          <m: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→</m:t>
                          </m:r>
                        </m:lim>
                      </m:limLow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</m:e>
                      </m:d>
                      <m:r>
                        <m:rPr>
                          <m:sty m:val="p"/>
                        </m:rPr>
                        <a:rPr lang="en-US" i="1">
                          <a:latin typeface="Cambria Math" panose="02040503050406030204" pitchFamily="18" charset="0"/>
                        </a:rPr>
                        <m:t>p</m:t>
                      </m:r>
                      <m:r>
                        <m:rPr>
                          <m:sty m:val="p"/>
                        </m:rPr>
                        <a:rPr lang="en-US" baseline="30000">
                          <a:latin typeface="Cambria Math" panose="02040503050406030204" pitchFamily="18" charset="0"/>
                        </a:rPr>
                        <m:t>k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en-US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limLow>
                        <m:limLowPr>
                          <m:ctrlP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lim</m:t>
                          </m:r>
                        </m:e>
                        <m:lim>
                          <m: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→</m:t>
                          </m:r>
                        </m:lim>
                      </m:limLow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n-US" dirty="0">
                              <a:sym typeface="Symbol" panose="05050102010706020507" pitchFamily="18" charset="2"/>
                            </a:rPr>
                            <m:t></m:t>
                          </m:r>
                          <m:r>
                            <a:rPr lang="en-US" i="1" dirty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/</m:t>
                          </m:r>
                          <m:r>
                            <a:rPr lang="en-US" i="1" dirty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𝑛</m:t>
                          </m:r>
                        </m:e>
                      </m:d>
                      <m:r>
                        <m:rPr>
                          <m:sty m:val="p"/>
                        </m:rPr>
                        <a:rPr lang="en-US" baseline="30000">
                          <a:latin typeface="Cambria Math" panose="02040503050406030204" pitchFamily="18" charset="0"/>
                        </a:rPr>
                        <m:t>k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m:rPr>
                                  <m:nor/>
                                </m:rPr>
                                <a:rPr lang="en-US" dirty="0">
                                  <a:sym typeface="Symbol" panose="05050102010706020507" pitchFamily="18" charset="2"/>
                                </a:rPr>
                                <m:t></m:t>
                              </m:r>
                              <m:r>
                                <a:rPr lang="en-US" i="1" dirty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/</m:t>
                              </m:r>
                              <m:r>
                                <a:rPr lang="en-US" i="1" dirty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𝑛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en-US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dirty="0">
                              <a:sym typeface="Symbol" panose="05050102010706020507" pitchFamily="18" charset="2"/>
                            </a:rPr>
                            <m:t></m:t>
                          </m:r>
                          <m:r>
                            <m:rPr>
                              <m:sty m:val="p"/>
                            </m:rPr>
                            <a:rPr lang="en-US" baseline="30000">
                              <a:latin typeface="Cambria Math" panose="02040503050406030204" pitchFamily="18" charset="0"/>
                            </a:rPr>
                            <m:t>k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!</m:t>
                          </m:r>
                        </m:den>
                      </m:f>
                      <m:limLow>
                        <m:limLowPr>
                          <m:ctrlP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lim</m:t>
                          </m:r>
                        </m:e>
                        <m:lim>
                          <m: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→</m:t>
                          </m:r>
                        </m:lim>
                      </m:limLow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! </m:t>
                          </m:r>
                        </m:num>
                        <m:den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𝑘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!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𝑘</m:t>
                              </m:r>
                            </m:sup>
                          </m:sSup>
                        </m:den>
                      </m:f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dirty="0">
                                      <a:sym typeface="Symbol" panose="05050102010706020507" pitchFamily="18" charset="2"/>
                                    </a:rPr>
                                    <m:t>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[Last limit goes to 1: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i="1"/>
                          <m:t>n</m:t>
                        </m:r>
                        <m:r>
                          <m:rPr>
                            <m:nor/>
                          </m:rPr>
                          <a:rPr lang="en-US" i="1"/>
                          <m:t>(</m:t>
                        </m:r>
                        <m:r>
                          <m:rPr>
                            <m:nor/>
                          </m:rPr>
                          <a:rPr lang="en-US" i="1"/>
                          <m:t>n</m:t>
                        </m:r>
                        <m:r>
                          <m:rPr>
                            <m:nor/>
                          </m:rPr>
                          <a:rPr lang="en-US" i="1"/>
                          <m:t> </m:t>
                        </m:r>
                        <m:r>
                          <m:rPr>
                            <m:nor/>
                          </m:rPr>
                          <a:rPr lang="en-US"/>
                          <m:t>−1</m:t>
                        </m:r>
                        <m:r>
                          <m:rPr>
                            <m:nor/>
                          </m:rPr>
                          <a:rPr lang="en-US" i="1"/>
                          <m:t>) </m:t>
                        </m:r>
                        <m:r>
                          <m:rPr>
                            <m:nor/>
                          </m:rPr>
                          <a:rPr lang="en-US"/>
                          <m:t>・ ・ ・ </m:t>
                        </m:r>
                        <m:r>
                          <m:rPr>
                            <m:nor/>
                          </m:rPr>
                          <a:rPr lang="en-US" i="1"/>
                          <m:t>(</m:t>
                        </m:r>
                        <m:r>
                          <m:rPr>
                            <m:nor/>
                          </m:rPr>
                          <a:rPr lang="en-US" i="1"/>
                          <m:t>n</m:t>
                        </m:r>
                        <m:r>
                          <m:rPr>
                            <m:nor/>
                          </m:rPr>
                          <a:rPr lang="en-US" i="1"/>
                          <m:t> </m:t>
                        </m:r>
                        <m:r>
                          <m:rPr>
                            <m:nor/>
                          </m:rPr>
                          <a:rPr lang="en-US"/>
                          <m:t>−</m:t>
                        </m:r>
                        <m:r>
                          <m:rPr>
                            <m:nor/>
                          </m:rPr>
                          <a:rPr lang="en-US" i="1"/>
                          <m:t>k</m:t>
                        </m:r>
                        <m:r>
                          <m:rPr>
                            <m:nor/>
                          </m:rPr>
                          <a:rPr lang="en-US" i="1"/>
                          <m:t> </m:t>
                        </m:r>
                        <m:r>
                          <m:rPr>
                            <m:nor/>
                          </m:rPr>
                          <a:rPr lang="en-US"/>
                          <m:t>+1</m:t>
                        </m:r>
                        <m:r>
                          <m:rPr>
                            <m:nor/>
                          </m:rPr>
                          <a:rPr lang="en-US" i="1"/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i="1"/>
                          <m:t>(</m:t>
                        </m:r>
                        <m:r>
                          <m:rPr>
                            <m:nor/>
                          </m:rPr>
                          <a:rPr lang="en-US" i="1"/>
                          <m:t>n</m:t>
                        </m:r>
                        <m:r>
                          <m:rPr>
                            <m:nor/>
                          </m:rPr>
                          <a:rPr lang="en-US" i="1"/>
                          <m:t> </m:t>
                        </m:r>
                        <m:r>
                          <m:rPr>
                            <m:nor/>
                          </m:rPr>
                          <a:rPr lang="en-US"/>
                          <m:t>−</m:t>
                        </m:r>
                        <m:r>
                          <m:rPr>
                            <m:nor/>
                          </m:rPr>
                          <a:rPr lang="el-GR" i="1"/>
                          <m:t>λ</m:t>
                        </m:r>
                        <m:r>
                          <m:rPr>
                            <m:nor/>
                          </m:rPr>
                          <a:rPr lang="el-GR" i="1"/>
                          <m:t>)(</m:t>
                        </m:r>
                        <m:r>
                          <m:rPr>
                            <m:nor/>
                          </m:rPr>
                          <a:rPr lang="en-US" i="1"/>
                          <m:t>n</m:t>
                        </m:r>
                        <m:r>
                          <m:rPr>
                            <m:nor/>
                          </m:rPr>
                          <a:rPr lang="en-US" i="1"/>
                          <m:t> </m:t>
                        </m:r>
                        <m:r>
                          <m:rPr>
                            <m:nor/>
                          </m:rPr>
                          <a:rPr lang="en-US"/>
                          <m:t>−</m:t>
                        </m:r>
                        <m:r>
                          <m:rPr>
                            <m:nor/>
                          </m:rPr>
                          <a:rPr lang="el-GR" i="1"/>
                          <m:t>λ</m:t>
                        </m:r>
                        <m:r>
                          <m:rPr>
                            <m:nor/>
                          </m:rPr>
                          <a:rPr lang="el-GR" i="1"/>
                          <m:t>) </m:t>
                        </m:r>
                        <m:r>
                          <m:rPr>
                            <m:nor/>
                          </m:rPr>
                          <a:rPr lang="el-GR"/>
                          <m:t>・ ・ ・ </m:t>
                        </m:r>
                        <m:r>
                          <m:rPr>
                            <m:nor/>
                          </m:rPr>
                          <a:rPr lang="el-GR" i="1"/>
                          <m:t>(</m:t>
                        </m:r>
                        <m:r>
                          <m:rPr>
                            <m:nor/>
                          </m:rPr>
                          <a:rPr lang="en-US" i="1"/>
                          <m:t>n</m:t>
                        </m:r>
                        <m:r>
                          <m:rPr>
                            <m:nor/>
                          </m:rPr>
                          <a:rPr lang="en-US" i="1"/>
                          <m:t> </m:t>
                        </m:r>
                        <m:r>
                          <m:rPr>
                            <m:nor/>
                          </m:rPr>
                          <a:rPr lang="en-US"/>
                          <m:t>−</m:t>
                        </m:r>
                        <m:r>
                          <m:rPr>
                            <m:nor/>
                          </m:rPr>
                          <a:rPr lang="el-GR" i="1"/>
                          <m:t>λ</m:t>
                        </m:r>
                        <m:r>
                          <m:rPr>
                            <m:nor/>
                          </m:rPr>
                          <a:rPr lang="el-GR" i="1"/>
                          <m:t>)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i="1"/>
                          <m:t>n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i="1"/>
                          <m:t>n</m:t>
                        </m:r>
                        <m:r>
                          <m:rPr>
                            <m:nor/>
                          </m:rPr>
                          <a:rPr lang="en-US" i="1"/>
                          <m:t> </m:t>
                        </m:r>
                        <m:r>
                          <m:rPr>
                            <m:nor/>
                          </m:rPr>
                          <a:rPr lang="en-US"/>
                          <m:t>−</m:t>
                        </m:r>
                        <m:r>
                          <m:rPr>
                            <m:nor/>
                          </m:rPr>
                          <a:rPr lang="el-GR" i="1"/>
                          <m:t>λ</m:t>
                        </m:r>
                      </m:den>
                    </m:f>
                  </m:oMath>
                </a14:m>
                <a:r>
                  <a:rPr lang="en-US" dirty="0"/>
                  <a:t>*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i="1"/>
                          <m:t>n</m:t>
                        </m:r>
                        <m:r>
                          <m:rPr>
                            <m:nor/>
                          </m:rPr>
                          <a:rPr lang="en-US" i="1"/>
                          <m:t> </m:t>
                        </m:r>
                        <m:r>
                          <m:rPr>
                            <m:nor/>
                          </m:rPr>
                          <a:rPr lang="en-US"/>
                          <m:t>−1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i="1"/>
                          <m:t>n</m:t>
                        </m:r>
                        <m:r>
                          <m:rPr>
                            <m:nor/>
                          </m:rPr>
                          <a:rPr lang="en-US" i="1"/>
                          <m:t> </m:t>
                        </m:r>
                        <m:r>
                          <m:rPr>
                            <m:nor/>
                          </m:rPr>
                          <a:rPr lang="en-US"/>
                          <m:t>−</m:t>
                        </m:r>
                        <m:r>
                          <m:rPr>
                            <m:nor/>
                          </m:rPr>
                          <a:rPr lang="el-GR" i="1"/>
                          <m:t>λ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…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i="1"/>
                          <m:t>n</m:t>
                        </m:r>
                        <m:r>
                          <m:rPr>
                            <m:nor/>
                          </m:rPr>
                          <a:rPr lang="en-US" i="1"/>
                          <m:t> </m:t>
                        </m:r>
                        <m:r>
                          <m:rPr>
                            <m:nor/>
                          </m:rPr>
                          <a:rPr lang="en-US"/>
                          <m:t>−</m:t>
                        </m:r>
                        <m:r>
                          <m:rPr>
                            <m:nor/>
                          </m:rPr>
                          <a:rPr lang="en-US" i="1"/>
                          <m:t>k</m:t>
                        </m:r>
                        <m:r>
                          <m:rPr>
                            <m:nor/>
                          </m:rPr>
                          <a:rPr lang="en-US" i="1"/>
                          <m:t> </m:t>
                        </m:r>
                        <m:r>
                          <m:rPr>
                            <m:nor/>
                          </m:rPr>
                          <a:rPr lang="en-US"/>
                          <m:t>+1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i="1"/>
                          <m:t>n</m:t>
                        </m:r>
                        <m:r>
                          <m:rPr>
                            <m:nor/>
                          </m:rPr>
                          <a:rPr lang="en-US" i="1"/>
                          <m:t> </m:t>
                        </m:r>
                        <m:r>
                          <m:rPr>
                            <m:nor/>
                          </m:rPr>
                          <a:rPr lang="en-US"/>
                          <m:t>−</m:t>
                        </m:r>
                        <m:r>
                          <m:rPr>
                            <m:nor/>
                          </m:rPr>
                          <a:rPr lang="el-GR" i="1"/>
                          <m:t>λ</m:t>
                        </m:r>
                      </m:den>
                    </m:f>
                  </m:oMath>
                </a14:m>
                <a:endParaRPr lang="en-US" dirty="0"/>
              </a:p>
              <a:p>
                <a:pPr marL="0" indent="0" algn="ctr">
                  <a:buNone/>
                </a:pPr>
                <a:r>
                  <a:rPr lang="en-US" dirty="0"/>
                  <a:t>(this is a finite product of ratios and each ratio goes to 1)]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7809" y="1229277"/>
                <a:ext cx="11283731" cy="5628723"/>
              </a:xfrm>
              <a:blipFill>
                <a:blip r:embed="rId2"/>
                <a:stretch>
                  <a:fillRect l="-11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2C6E99E-F992-4420-8B40-62352A9D4AD3}"/>
                  </a:ext>
                </a:extLst>
              </p:cNvPr>
              <p:cNvSpPr txBox="1"/>
              <p:nvPr/>
            </p:nvSpPr>
            <p:spPr>
              <a:xfrm>
                <a:off x="5999674" y="1780819"/>
                <a:ext cx="5419497" cy="18433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400" dirty="0">
                              <a:sym typeface="Symbol" panose="05050102010706020507" pitchFamily="18" charset="2"/>
                            </a:rPr>
                            <m:t></m:t>
                          </m:r>
                          <m:r>
                            <m:rPr>
                              <m:sty m:val="p"/>
                            </m:rPr>
                            <a:rPr lang="en-US" sz="2400" baseline="30000">
                              <a:latin typeface="Cambria Math" panose="02040503050406030204" pitchFamily="18" charset="0"/>
                            </a:rPr>
                            <m:t>k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𝑘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!</m:t>
                          </m:r>
                        </m:den>
                      </m:f>
                      <m:limLow>
                        <m:limLowPr>
                          <m:ctrlPr>
                            <a:rPr lang="en-US" sz="24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US" sz="240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lim</m:t>
                          </m:r>
                        </m:e>
                        <m:lim>
                          <m:r>
                            <a:rPr lang="en-US" sz="24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𝑛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→</m:t>
                          </m:r>
                        </m:lim>
                      </m:limLow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𝑛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! </m:t>
                          </m:r>
                        </m:num>
                        <m:den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𝑛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𝑘</m:t>
                              </m:r>
                            </m:e>
                          </m:d>
                          <m:r>
                            <a:rPr lang="en-US" sz="24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!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(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𝑛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n-US" sz="2400" dirty="0">
                                  <a:sym typeface="Symbol" panose="05050102010706020507" pitchFamily="18" charset="2"/>
                                </a:rPr>
                                <m:t></m:t>
                              </m:r>
                              <m:r>
                                <a:rPr lang="en-US" sz="2400" i="1" dirty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𝑘</m:t>
                              </m:r>
                            </m:sup>
                          </m:sSup>
                        </m:den>
                      </m:f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2400" dirty="0">
                                      <a:sym typeface="Symbol" panose="05050102010706020507" pitchFamily="18" charset="2"/>
                                    </a:rPr>
                                    <m:t>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US" sz="2400" dirty="0">
                                  <a:sym typeface="Symbol" panose="05050102010706020507" pitchFamily="18" charset="2"/>
                                </a:rPr>
                                <m:t></m:t>
                              </m:r>
                              <m:r>
                                <m:rPr>
                                  <m:sty m:val="p"/>
                                </m:rPr>
                                <a:rPr lang="en-US" sz="2400" baseline="30000">
                                  <a:latin typeface="Cambria Math" panose="02040503050406030204" pitchFamily="18" charset="0"/>
                                </a:rPr>
                                <m:t>k</m:t>
                              </m:r>
                              <m:r>
                                <m:rPr>
                                  <m:nor/>
                                </m:rPr>
                                <a:rPr lang="en-US" sz="2400">
                                  <a:latin typeface="Cambria Math" panose="02040503050406030204" pitchFamily="18" charset="0"/>
                                </a:rPr>
                                <m:t>e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n-US" sz="2400" dirty="0">
                                  <a:sym typeface="Symbol" panose="05050102010706020507" pitchFamily="18" charset="2"/>
                                </a:rPr>
                                <m:t></m:t>
                              </m:r>
                            </m:sup>
                          </m:sSup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𝑘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!</m:t>
                          </m:r>
                        </m:den>
                      </m:f>
                      <m:limLow>
                        <m:limLowPr>
                          <m:ctrlPr>
                            <a:rPr lang="en-US" sz="24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US" sz="240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lim</m:t>
                          </m:r>
                        </m:e>
                        <m:lim>
                          <m:r>
                            <a:rPr lang="en-US" sz="24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𝑛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→</m:t>
                          </m:r>
                        </m:lim>
                      </m:limLow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𝑛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! </m:t>
                          </m:r>
                        </m:num>
                        <m:den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𝑛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𝑘</m:t>
                              </m:r>
                            </m:e>
                          </m:d>
                          <m:r>
                            <a:rPr lang="en-US" sz="24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!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(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𝑛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n-US" sz="2400" dirty="0">
                                  <a:sym typeface="Symbol" panose="05050102010706020507" pitchFamily="18" charset="2"/>
                                </a:rPr>
                                <m:t></m:t>
                              </m:r>
                              <m:r>
                                <a:rPr lang="en-US" sz="2400" i="1" dirty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𝑘</m:t>
                              </m:r>
                            </m:sup>
                          </m:sSup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US" sz="2400" dirty="0">
                                  <a:sym typeface="Symbol" panose="05050102010706020507" pitchFamily="18" charset="2"/>
                                </a:rPr>
                                <m:t></m:t>
                              </m:r>
                              <m:r>
                                <m:rPr>
                                  <m:sty m:val="p"/>
                                </m:rPr>
                                <a:rPr lang="en-US" sz="2400" baseline="30000">
                                  <a:latin typeface="Cambria Math" panose="02040503050406030204" pitchFamily="18" charset="0"/>
                                </a:rPr>
                                <m:t>k</m:t>
                              </m:r>
                              <m:r>
                                <m:rPr>
                                  <m:nor/>
                                </m:rPr>
                                <a:rPr lang="en-US" sz="2400">
                                  <a:latin typeface="Cambria Math" panose="02040503050406030204" pitchFamily="18" charset="0"/>
                                </a:rPr>
                                <m:t>e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n-US" sz="2400" dirty="0">
                                  <a:sym typeface="Symbol" panose="05050102010706020507" pitchFamily="18" charset="2"/>
                                </a:rPr>
                                <m:t></m:t>
                              </m:r>
                            </m:sup>
                          </m:sSup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𝑘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2C6E99E-F992-4420-8B40-62352A9D4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9674" y="1780819"/>
                <a:ext cx="5419497" cy="18433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4200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>
                <a:sym typeface="Symbol" panose="05050102010706020507" pitchFamily="18" charset="2"/>
              </a:rPr>
              <a:t>Binomial example approximated by Poisson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5435" y="1140030"/>
            <a:ext cx="10515600" cy="57179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Every mile driven in a city has chance of 1 in 10,000 for a car accident as a result of someone else’s careless driving. In a given year, you drive 2000 miles in the city without ever being careless. What is chance that you will have no accidents? Exactly 1 accident? More than 1 accident?</a:t>
            </a:r>
          </a:p>
          <a:p>
            <a:r>
              <a:rPr lang="en-US" dirty="0"/>
              <a:t>Using binomial distribution</a:t>
            </a:r>
          </a:p>
          <a:p>
            <a:pPr lvl="1"/>
            <a:r>
              <a:rPr lang="en-US" dirty="0"/>
              <a:t>P(0)=(9999/10000)</a:t>
            </a:r>
            <a:r>
              <a:rPr lang="en-US" baseline="30000" dirty="0"/>
              <a:t>2000 </a:t>
            </a:r>
            <a:r>
              <a:rPr lang="en-US" dirty="0"/>
              <a:t>= 81.872%</a:t>
            </a:r>
          </a:p>
          <a:p>
            <a:pPr lvl="1"/>
            <a:r>
              <a:rPr lang="en-US" dirty="0"/>
              <a:t>P(1)=2000(1/10000)(9999/10000)</a:t>
            </a:r>
            <a:r>
              <a:rPr lang="en-US" baseline="30000" dirty="0"/>
              <a:t>1999 </a:t>
            </a:r>
            <a:r>
              <a:rPr lang="en-US" dirty="0"/>
              <a:t>= 16.376%</a:t>
            </a:r>
          </a:p>
          <a:p>
            <a:pPr lvl="1"/>
            <a:r>
              <a:rPr lang="en-US" dirty="0"/>
              <a:t>P(&gt;1) = 1−(81.9%+16.4%)=1.752%</a:t>
            </a:r>
          </a:p>
          <a:p>
            <a:r>
              <a:rPr lang="en-US" dirty="0"/>
              <a:t>Using Poisson </a:t>
            </a:r>
            <a:r>
              <a:rPr lang="en-US" dirty="0" err="1"/>
              <a:t>approx</a:t>
            </a:r>
            <a:r>
              <a:rPr lang="en-US" dirty="0"/>
              <a:t>: </a:t>
            </a:r>
            <a:r>
              <a:rPr lang="en-US" dirty="0">
                <a:sym typeface="Symbol" panose="05050102010706020507" pitchFamily="18" charset="2"/>
              </a:rPr>
              <a:t>=np=</a:t>
            </a:r>
            <a:r>
              <a:rPr lang="en-US" dirty="0"/>
              <a:t> 2000(1/10,000)=</a:t>
            </a:r>
            <a:r>
              <a:rPr lang="en-US" dirty="0">
                <a:sym typeface="Symbol" panose="05050102010706020507" pitchFamily="18" charset="2"/>
              </a:rPr>
              <a:t>1/5 &amp; P(k)= </a:t>
            </a:r>
            <a:r>
              <a:rPr lang="en-US" baseline="30000" dirty="0" err="1">
                <a:sym typeface="Symbol" panose="05050102010706020507" pitchFamily="18" charset="2"/>
              </a:rPr>
              <a:t>k</a:t>
            </a:r>
            <a:r>
              <a:rPr lang="en-US" dirty="0" err="1">
                <a:sym typeface="Symbol" panose="05050102010706020507" pitchFamily="18" charset="2"/>
              </a:rPr>
              <a:t>e</a:t>
            </a:r>
            <a:r>
              <a:rPr lang="en-US" baseline="30000" dirty="0">
                <a:sym typeface="Symbol" panose="05050102010706020507" pitchFamily="18" charset="2"/>
              </a:rPr>
              <a:t>− </a:t>
            </a:r>
            <a:r>
              <a:rPr lang="en-US" dirty="0">
                <a:sym typeface="Symbol" panose="05050102010706020507" pitchFamily="18" charset="2"/>
              </a:rPr>
              <a:t>/k!</a:t>
            </a:r>
            <a:endParaRPr lang="en-US" dirty="0"/>
          </a:p>
          <a:p>
            <a:pPr lvl="1"/>
            <a:r>
              <a:rPr lang="en-US" dirty="0"/>
              <a:t>P(0)=e</a:t>
            </a:r>
            <a:r>
              <a:rPr lang="en-US" baseline="30000" dirty="0">
                <a:sym typeface="Symbol" panose="05050102010706020507" pitchFamily="18" charset="2"/>
              </a:rPr>
              <a:t> −  </a:t>
            </a:r>
            <a:r>
              <a:rPr lang="en-US" dirty="0"/>
              <a:t>= e</a:t>
            </a:r>
            <a:r>
              <a:rPr lang="en-US" baseline="30000" dirty="0">
                <a:sym typeface="Symbol" panose="05050102010706020507" pitchFamily="18" charset="2"/>
              </a:rPr>
              <a:t> − 0.2</a:t>
            </a:r>
            <a:r>
              <a:rPr lang="en-US" dirty="0">
                <a:sym typeface="Symbol" panose="05050102010706020507" pitchFamily="18" charset="2"/>
              </a:rPr>
              <a:t>=</a:t>
            </a:r>
            <a:r>
              <a:rPr lang="en-US" dirty="0"/>
              <a:t>81.873%</a:t>
            </a:r>
          </a:p>
          <a:p>
            <a:pPr lvl="1"/>
            <a:r>
              <a:rPr lang="en-US" dirty="0"/>
              <a:t>P(1)= </a:t>
            </a:r>
            <a:r>
              <a:rPr lang="en-US" dirty="0">
                <a:sym typeface="Symbol" panose="05050102010706020507" pitchFamily="18" charset="2"/>
              </a:rPr>
              <a:t></a:t>
            </a:r>
            <a:r>
              <a:rPr lang="en-US" dirty="0"/>
              <a:t>e</a:t>
            </a:r>
            <a:r>
              <a:rPr lang="en-US" baseline="30000" dirty="0">
                <a:sym typeface="Symbol" panose="05050102010706020507" pitchFamily="18" charset="2"/>
              </a:rPr>
              <a:t> −  </a:t>
            </a:r>
            <a:r>
              <a:rPr lang="en-US" dirty="0"/>
              <a:t>= 16.375%</a:t>
            </a:r>
          </a:p>
          <a:p>
            <a:pPr lvl="1"/>
            <a:r>
              <a:rPr lang="en-US" dirty="0"/>
              <a:t>P(&gt;1) = 1−(81.9%+16.4%)=1.752%</a:t>
            </a:r>
          </a:p>
        </p:txBody>
      </p:sp>
    </p:spTree>
    <p:extLst>
      <p:ext uri="{BB962C8B-B14F-4D97-AF65-F5344CB8AC3E}">
        <p14:creationId xmlns:p14="http://schemas.microsoft.com/office/powerpoint/2010/main" val="3978133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539" y="365125"/>
            <a:ext cx="11834191" cy="1325563"/>
          </a:xfrm>
        </p:spPr>
        <p:txBody>
          <a:bodyPr/>
          <a:lstStyle/>
          <a:p>
            <a:r>
              <a:rPr lang="en-US" dirty="0"/>
              <a:t>More binomial examples approximated by Poisson.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07697"/>
          </a:xfrm>
        </p:spPr>
        <p:txBody>
          <a:bodyPr>
            <a:normAutofit/>
          </a:bodyPr>
          <a:lstStyle/>
          <a:p>
            <a:r>
              <a:rPr lang="en-US" dirty="0"/>
              <a:t># of kids on a subway line on a particular day getting caught jumping turnstiles with no one around and no cameras. (1 in 1000?)</a:t>
            </a:r>
          </a:p>
          <a:p>
            <a:r>
              <a:rPr lang="en-US" dirty="0"/>
              <a:t># children born in NYC with Down’s Syndrome in a given year to 30 year old mothers who are not tested (1 in 1000).</a:t>
            </a:r>
          </a:p>
          <a:p>
            <a:r>
              <a:rPr lang="en-US" dirty="0"/>
              <a:t>#mistakes for a 1000 word essay (1 in 200).</a:t>
            </a:r>
          </a:p>
          <a:p>
            <a:r>
              <a:rPr lang="en-US" dirty="0"/>
              <a:t>Number of people in a filled auditorium with a particular birth day (say June 21</a:t>
            </a:r>
            <a:r>
              <a:rPr lang="en-US" baseline="30000" dirty="0"/>
              <a:t>st</a:t>
            </a:r>
            <a:r>
              <a:rPr lang="en-US" dirty="0"/>
              <a:t> , which is Poisson’s!)</a:t>
            </a:r>
          </a:p>
          <a:p>
            <a:r>
              <a:rPr lang="en-US" dirty="0"/>
              <a:t>Number of pieces of luggage lost by a frequent flyer over the course of 5 years (say 300 flights and every 200</a:t>
            </a:r>
            <a:r>
              <a:rPr lang="en-US" baseline="30000" dirty="0"/>
              <a:t>th</a:t>
            </a:r>
            <a:r>
              <a:rPr lang="en-US" dirty="0"/>
              <a:t> checked bags is lost).</a:t>
            </a:r>
          </a:p>
        </p:txBody>
      </p:sp>
    </p:spTree>
    <p:extLst>
      <p:ext uri="{BB962C8B-B14F-4D97-AF65-F5344CB8AC3E}">
        <p14:creationId xmlns:p14="http://schemas.microsoft.com/office/powerpoint/2010/main" val="1481973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Poisson can be used to 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Use data (given as a table) to calculate mean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dirty="0"/>
                        <m:t>µ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US" dirty="0"/>
              </a:p>
              <a:p>
                <a:pPr marL="514350" indent="-514350">
                  <a:buFont typeface="+mj-lt"/>
                  <a:buAutoNum type="arabicPeriod" startAt="2"/>
                </a:pPr>
                <a:r>
                  <a:rPr lang="en-US" dirty="0"/>
                  <a:t>On same set of axes, graph the data and the Poisson distribution using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/>
                      <m:t>µ</m:t>
                    </m:r>
                  </m:oMath>
                </a14:m>
                <a:r>
                  <a:rPr lang="en-US" dirty="0"/>
                  <a:t> for the parameter </a:t>
                </a:r>
                <a:r>
                  <a:rPr lang="en-US" dirty="0">
                    <a:sym typeface="Symbol" panose="05050102010706020507" pitchFamily="18" charset="2"/>
                  </a:rPr>
                  <a:t>. </a:t>
                </a:r>
              </a:p>
              <a:p>
                <a:pPr marL="514350" indent="-514350">
                  <a:buFont typeface="+mj-lt"/>
                  <a:buAutoNum type="arabicPeriod" startAt="2"/>
                </a:pPr>
                <a:r>
                  <a:rPr lang="en-US" dirty="0">
                    <a:sym typeface="Symbol" panose="05050102010706020507" pitchFamily="18" charset="2"/>
                  </a:rPr>
                  <a:t>If the fit is pretty close (expect some discrepancy due to randomness), then you found a good model. </a:t>
                </a:r>
              </a:p>
              <a:p>
                <a:pPr marL="0" indent="0">
                  <a:buNone/>
                </a:pPr>
                <a:r>
                  <a:rPr lang="en-US" dirty="0">
                    <a:sym typeface="Symbol" panose="05050102010706020507" pitchFamily="18" charset="2"/>
                  </a:rPr>
                  <a:t>[Perhaps the next step is to figure out why (is there a binomial process behind the curtains?)]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5"/>
                <a:stretch>
                  <a:fillRect l="-1217" t="-2381" r="-58" b="-7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3453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Problem 4.2.12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3609"/>
            <a:ext cx="10515600" cy="50679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Weekly luggage losses by commuter airline (see excel file)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Using raw data, create frequency table -&gt;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Use table to get µ = 1.44 (~1 ½ bags lost per </a:t>
            </a:r>
            <a:r>
              <a:rPr lang="en-US" dirty="0" err="1"/>
              <a:t>wk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Graph the data and the Poisson formula results on the same graph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It is pretty good fit, </a:t>
            </a:r>
          </a:p>
          <a:p>
            <a:pPr marL="0" indent="0">
              <a:buNone/>
            </a:pPr>
            <a:r>
              <a:rPr lang="en-US" dirty="0"/>
              <a:t>      so we accept the model.</a:t>
            </a:r>
          </a:p>
          <a:p>
            <a:pPr marL="0" indent="0">
              <a:buNone/>
            </a:pPr>
            <a:r>
              <a:rPr lang="en-US" dirty="0"/>
              <a:t>5. Next we ask:</a:t>
            </a:r>
          </a:p>
          <a:p>
            <a:pPr lvl="1"/>
            <a:r>
              <a:rPr lang="en-US" dirty="0"/>
              <a:t>How are bags lost?</a:t>
            </a:r>
          </a:p>
          <a:p>
            <a:pPr lvl="1"/>
            <a:r>
              <a:rPr lang="en-US" dirty="0"/>
              <a:t>Is there an underlying</a:t>
            </a:r>
          </a:p>
          <a:p>
            <a:pPr marL="457200" lvl="1" indent="0">
              <a:buNone/>
            </a:pPr>
            <a:r>
              <a:rPr lang="en-US" dirty="0"/>
              <a:t>   binomial process?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568284"/>
              </p:ext>
            </p:extLst>
          </p:nvPr>
        </p:nvGraphicFramePr>
        <p:xfrm>
          <a:off x="9268791" y="207029"/>
          <a:ext cx="2684670" cy="22002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58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6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415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#of bags lost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frequency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156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156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156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156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156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4156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39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318223"/>
              </p:ext>
            </p:extLst>
          </p:nvPr>
        </p:nvGraphicFramePr>
        <p:xfrm>
          <a:off x="5174972" y="3322983"/>
          <a:ext cx="6566454" cy="35350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89215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Graphic spid="5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criteria for Poisson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5435" y="1838877"/>
            <a:ext cx="10515600" cy="154042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Do the events occur independently?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Does the average number of events that occurs during each subinterval of specific width stay constant over the sample space S?</a:t>
            </a:r>
          </a:p>
        </p:txBody>
      </p:sp>
    </p:spTree>
    <p:extLst>
      <p:ext uri="{BB962C8B-B14F-4D97-AF65-F5344CB8AC3E}">
        <p14:creationId xmlns:p14="http://schemas.microsoft.com/office/powerpoint/2010/main" val="2816824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7140</TotalTime>
  <Words>1783</Words>
  <Application>Microsoft Office PowerPoint</Application>
  <PresentationFormat>Widescreen</PresentationFormat>
  <Paragraphs>164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Symbol</vt:lpstr>
      <vt:lpstr>Office Theme</vt:lpstr>
      <vt:lpstr>MAT 2572 Probability w/Statistics, Halleck</vt:lpstr>
      <vt:lpstr>Poisson Distribution</vt:lpstr>
      <vt:lpstr>Poisson Distribution</vt:lpstr>
      <vt:lpstr>Proof of Poisson approximation of binomial</vt:lpstr>
      <vt:lpstr>Binomial example approximated by Poisson</vt:lpstr>
      <vt:lpstr>More binomial examples approximated by Poisson.</vt:lpstr>
      <vt:lpstr>How Poisson can be used to model</vt:lpstr>
      <vt:lpstr>Problem 4.2.12</vt:lpstr>
      <vt:lpstr>Some criteria for Poisson</vt:lpstr>
      <vt:lpstr>Examples and non-examples of Poisson.</vt:lpstr>
      <vt:lpstr>Intervals Between Events:  The Poisson/Exponential Relationship</vt:lpstr>
      <vt:lpstr>Time between eruptions of Mauna Key (See Excel file)</vt:lpstr>
      <vt:lpstr>Exercise 4.2.27</vt:lpstr>
      <vt:lpstr>Exercise 4.2.27 (cont.)</vt:lpstr>
      <vt:lpstr>Exercise 4.2.27 (cont.)</vt:lpstr>
      <vt:lpstr>Exercise 4.2.27 (cont.)</vt:lpstr>
      <vt:lpstr>Exercise 4.2.27 (cont.)</vt:lpstr>
      <vt:lpstr>Exercise 4.2.29: hybrid exponential/binomial</vt:lpstr>
      <vt:lpstr>Exercise 4.2.29: hybrid expon/binom (cont.)</vt:lpstr>
    </vt:vector>
  </TitlesOfParts>
  <Company>Next Step Program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 2572 Probability w/Statistics, Halleck</dc:title>
  <dc:creator>Next Step</dc:creator>
  <cp:lastModifiedBy>Ezra Halleck</cp:lastModifiedBy>
  <cp:revision>329</cp:revision>
  <dcterms:created xsi:type="dcterms:W3CDTF">2016-02-07T14:58:38Z</dcterms:created>
  <dcterms:modified xsi:type="dcterms:W3CDTF">2017-10-24T16:15:50Z</dcterms:modified>
</cp:coreProperties>
</file>