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7" r:id="rId8"/>
    <p:sldId id="261" r:id="rId9"/>
    <p:sldId id="262" r:id="rId10"/>
    <p:sldId id="264" r:id="rId11"/>
    <p:sldId id="268" r:id="rId12"/>
    <p:sldId id="270" r:id="rId13"/>
    <p:sldId id="271" r:id="rId14"/>
    <p:sldId id="269" r:id="rId15"/>
    <p:sldId id="266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A49C25-01FB-4260-B87D-64DA4BEB479C}">
          <p14:sldIdLst>
            <p14:sldId id="256"/>
            <p14:sldId id="257"/>
            <p14:sldId id="258"/>
            <p14:sldId id="259"/>
            <p14:sldId id="272"/>
            <p14:sldId id="260"/>
            <p14:sldId id="267"/>
            <p14:sldId id="261"/>
            <p14:sldId id="262"/>
            <p14:sldId id="264"/>
            <p14:sldId id="268"/>
            <p14:sldId id="270"/>
            <p14:sldId id="271"/>
            <p14:sldId id="269"/>
            <p14:sldId id="266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374" autoAdjust="0"/>
  </p:normalViewPr>
  <p:slideViewPr>
    <p:cSldViewPr snapToGrid="0">
      <p:cViewPr varScale="1">
        <p:scale>
          <a:sx n="65" d="100"/>
          <a:sy n="65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 2572 Probability w/Statistics, Halleck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Day 13 slides: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3.12 Moment-Generating Functions </a:t>
            </a:r>
          </a:p>
        </p:txBody>
      </p:sp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3.12.2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Moment generating function is unique to a distribution:</a:t>
            </a:r>
          </a:p>
          <a:p>
            <a:pPr marL="0" indent="0">
              <a:buNone/>
            </a:pPr>
            <a:r>
              <a:rPr lang="en-US" dirty="0"/>
              <a:t>if two MGF’s are same, then so are the defining density functions.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00" y="3438614"/>
            <a:ext cx="11606057" cy="85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2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444" t="-1" b="50633"/>
          <a:stretch/>
        </p:blipFill>
        <p:spPr>
          <a:xfrm>
            <a:off x="578093" y="1497293"/>
            <a:ext cx="11035814" cy="170310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3.12.3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6444" t="43183"/>
          <a:stretch/>
        </p:blipFill>
        <p:spPr>
          <a:xfrm>
            <a:off x="578093" y="3200120"/>
            <a:ext cx="11035814" cy="196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9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495"/>
            <a:ext cx="10515600" cy="1325563"/>
          </a:xfrm>
        </p:spPr>
        <p:txBody>
          <a:bodyPr/>
          <a:lstStyle/>
          <a:p>
            <a:r>
              <a:rPr lang="en-US" b="1" dirty="0"/>
              <a:t>Example 3.12.4: MGF for normal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0329" y="1421057"/>
                <a:ext cx="11304105" cy="519177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Derivation of the MGF for Y = N(</a:t>
                </a:r>
                <a:r>
                  <a:rPr lang="el-GR" dirty="0">
                    <a:latin typeface="Calibri" panose="020F0502020204030204" pitchFamily="34" charset="0"/>
                  </a:rPr>
                  <a:t>μ</a:t>
                </a:r>
                <a:r>
                  <a:rPr lang="en-US" dirty="0"/>
                  <a:t>,</a:t>
                </a:r>
                <a:r>
                  <a:rPr lang="en-US" dirty="0">
                    <a:sym typeface="Symbol" panose="05050102010706020507" pitchFamily="18" charset="2"/>
                  </a:rPr>
                  <a:t></a:t>
                </a:r>
                <a:r>
                  <a:rPr lang="en-US" baseline="30000" dirty="0">
                    <a:sym typeface="Symbol" panose="05050102010706020507" pitchFamily="18" charset="2"/>
                  </a:rPr>
                  <a:t>2</a:t>
                </a:r>
                <a:r>
                  <a:rPr lang="en-US" dirty="0"/>
                  <a:t>) is quite lengthy in the text.</a:t>
                </a:r>
              </a:p>
              <a:p>
                <a:pPr marL="0" indent="0">
                  <a:buNone/>
                </a:pPr>
                <a:r>
                  <a:rPr lang="en-US" dirty="0"/>
                  <a:t>We derive it by finding MGF for standard normal distribution Z = N(1,0) and then use Theorem 3.12.3 to extend to Y = N(</a:t>
                </a:r>
                <a:r>
                  <a:rPr lang="el-GR" dirty="0">
                    <a:latin typeface="Calibri" panose="020F0502020204030204" pitchFamily="34" charset="0"/>
                  </a:rPr>
                  <a:t>μ</a:t>
                </a:r>
                <a:r>
                  <a:rPr lang="en-US" dirty="0"/>
                  <a:t>,</a:t>
                </a:r>
                <a:r>
                  <a:rPr lang="en-US" dirty="0">
                    <a:sym typeface="Symbol" panose="05050102010706020507" pitchFamily="18" charset="2"/>
                  </a:rPr>
                  <a:t></a:t>
                </a:r>
                <a:r>
                  <a:rPr lang="en-US" baseline="30000" dirty="0">
                    <a:sym typeface="Symbol" panose="05050102010706020507" pitchFamily="18" charset="2"/>
                  </a:rPr>
                  <a:t>2</a:t>
                </a:r>
                <a:r>
                  <a:rPr lang="en-US" dirty="0"/>
                  <a:t>).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baseline="30000" smtClean="0">
                              <a:latin typeface="Cambria Math" panose="02040503050406030204" pitchFamily="18" charset="0"/>
                            </a:rPr>
                            <m:t>𝑡𝑍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b>
                        <m:sup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i="1" baseline="3000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baseline="30000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dirty="0">
                                      <a:latin typeface="SymbolPi" panose="02000500070000020004" pitchFamily="2" charset="0"/>
                                    </a:rPr>
                                    <m:t>p</m:t>
                                  </m:r>
                                </m:e>
                              </m:rad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𝑑𝑧</m:t>
                          </m:r>
                        </m:e>
                      </m:nary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latin typeface="SymbolPi" panose="02000500070000020004" pitchFamily="2" charset="0"/>
                                </a:rPr>
                                <m:t>p</m:t>
                              </m:r>
                            </m:e>
                          </m:rad>
                        </m:den>
                      </m:f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b>
                        <m:sup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𝑡𝑧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𝑑𝑧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Completing square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+___)=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baseline="3000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so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latin typeface="SymbolPi" panose="02000500070000020004" pitchFamily="2" charset="0"/>
                                </a:rPr>
                                <m:t>p</m:t>
                              </m:r>
                            </m:e>
                          </m:rad>
                        </m:den>
                      </m:f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b>
                        <m:sup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𝑡𝑧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 baseline="30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i="1" baseline="30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𝑑𝑧</m:t>
                          </m:r>
                        </m:e>
                      </m:nary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 baseline="30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latin typeface="SymbolPi" panose="02000500070000020004" pitchFamily="2" charset="0"/>
                                </a:rPr>
                                <m:t>p</m:t>
                              </m:r>
                            </m:e>
                          </m:rad>
                        </m:den>
                      </m:f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b>
                        <m:sup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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i="1" baseline="30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𝑑𝑧</m:t>
                          </m:r>
                        </m:e>
                      </m:nary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 baseline="30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Note: the last integral is 1 because the integrand is the PDF for Z.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0329" y="1421057"/>
                <a:ext cx="11304105" cy="5191777"/>
              </a:xfrm>
              <a:blipFill rotWithShape="0">
                <a:blip r:embed="rId2"/>
                <a:stretch>
                  <a:fillRect l="-1078" t="-2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63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3.12.4: MGF for normal distr. (cont.)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From last slide, we know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𝑍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 baseline="3000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Use Theorem 3.12.3 a. to extend to Y = N(</a:t>
                </a:r>
                <a:r>
                  <a:rPr lang="el-GR" dirty="0">
                    <a:latin typeface="Calibri" panose="020F0502020204030204" pitchFamily="34" charset="0"/>
                  </a:rPr>
                  <a:t>μ</a:t>
                </a:r>
                <a:r>
                  <a:rPr lang="en-US" dirty="0"/>
                  <a:t>,</a:t>
                </a:r>
                <a:r>
                  <a:rPr lang="en-US" dirty="0">
                    <a:sym typeface="Symbol" panose="05050102010706020507" pitchFamily="18" charset="2"/>
                  </a:rPr>
                  <a:t></a:t>
                </a:r>
                <a:r>
                  <a:rPr lang="en-US" baseline="30000" dirty="0">
                    <a:sym typeface="Symbol" panose="05050102010706020507" pitchFamily="18" charset="2"/>
                  </a:rPr>
                  <a:t>2</a:t>
                </a:r>
                <a:r>
                  <a:rPr lang="en-US" dirty="0"/>
                  <a:t>):</a:t>
                </a:r>
              </a:p>
              <a:p>
                <a:pPr lvl="1"/>
                <a:r>
                  <a:rPr lang="en-US" dirty="0"/>
                  <a:t>Y = </a:t>
                </a:r>
                <a:r>
                  <a:rPr lang="en-US" dirty="0">
                    <a:sym typeface="Symbol" panose="05050102010706020507" pitchFamily="18" charset="2"/>
                  </a:rPr>
                  <a:t> Z + </a:t>
                </a:r>
                <a:r>
                  <a:rPr lang="el-GR" dirty="0">
                    <a:latin typeface="Calibri" panose="020F0502020204030204" pitchFamily="34" charset="0"/>
                  </a:rPr>
                  <a:t>μ</a:t>
                </a:r>
                <a:endParaRPr lang="en-US" dirty="0"/>
              </a:p>
              <a:p>
                <a:pPr lvl="1"/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𝑌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nor/>
                          </m:rPr>
                          <a:rPr lang="el-GR" dirty="0" smtClean="0">
                            <a:latin typeface="Cambria Math" panose="02040503050406030204" pitchFamily="18" charset="0"/>
                          </a:rPr>
                          <m:t>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𝑍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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el-GR" dirty="0">
                                <a:latin typeface="Cambria Math" panose="02040503050406030204" pitchFamily="18" charset="0"/>
                              </a:rPr>
                              <m:t>μ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ym typeface="Symbol" panose="05050102010706020507" pitchFamily="18" charset="2"/>
                              </a:rPr>
                              <m:t>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i="1" baseline="3000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nor/>
                          </m:rPr>
                          <a:rPr lang="el-GR" dirty="0">
                            <a:latin typeface="Cambria Math" panose="02040503050406030204" pitchFamily="18" charset="0"/>
                          </a:rPr>
                          <m:t>μ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dirty="0">
                                <a:sym typeface="Symbol" panose="05050102010706020507" pitchFamily="18" charset="2"/>
                              </a:rPr>
                              <m:t></m:t>
                            </m:r>
                            <m:r>
                              <a:rPr lang="en-US" b="0" i="1" baseline="30000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 baseline="3000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250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95495"/>
            <a:ext cx="10927080" cy="1325563"/>
          </a:xfrm>
        </p:spPr>
        <p:txBody>
          <a:bodyPr/>
          <a:lstStyle/>
          <a:p>
            <a:r>
              <a:rPr lang="en-US" b="1" dirty="0"/>
              <a:t>Summary: PDF and MGF for normal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1058"/>
            <a:ext cx="10515600" cy="4351338"/>
          </a:xfrm>
        </p:spPr>
        <p:txBody>
          <a:bodyPr/>
          <a:lstStyle/>
          <a:p>
            <a:r>
              <a:rPr lang="en-US" dirty="0"/>
              <a:t>PDF:</a:t>
            </a:r>
          </a:p>
          <a:p>
            <a:endParaRPr lang="en-US" dirty="0"/>
          </a:p>
          <a:p>
            <a:r>
              <a:rPr lang="en-US" dirty="0"/>
              <a:t>MGF: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 the next slide, we introduce a library of many such pairs.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448" y="1115048"/>
            <a:ext cx="8534604" cy="13028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563" y="2862785"/>
            <a:ext cx="3433049" cy="59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45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" y="324940"/>
            <a:ext cx="1439092" cy="40168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Library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06702193"/>
                  </p:ext>
                </p:extLst>
              </p:nvPr>
            </p:nvGraphicFramePr>
            <p:xfrm>
              <a:off x="1463041" y="525781"/>
              <a:ext cx="9738359" cy="62319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6394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8460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38981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effectLst/>
                            </a:rPr>
                            <a:t>Distribution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1" dirty="0" err="1">
                              <a:effectLst/>
                            </a:rPr>
                            <a:t>f</a:t>
                          </a:r>
                          <a:r>
                            <a:rPr lang="en-US" sz="2400" i="1" baseline="-25000" dirty="0" err="1">
                              <a:effectLst/>
                            </a:rPr>
                            <a:t>Y</a:t>
                          </a:r>
                          <a:r>
                            <a:rPr lang="en-US" sz="2400" dirty="0">
                              <a:effectLst/>
                            </a:rPr>
                            <a:t>(</a:t>
                          </a:r>
                          <a:r>
                            <a:rPr lang="en-US" sz="2400" i="1" dirty="0">
                              <a:effectLst/>
                            </a:rPr>
                            <a:t>y</a:t>
                          </a:r>
                          <a:r>
                            <a:rPr lang="en-US" sz="2400" dirty="0">
                              <a:effectLst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1" dirty="0">
                              <a:effectLst/>
                            </a:rPr>
                            <a:t>M</a:t>
                          </a:r>
                          <a:r>
                            <a:rPr lang="en-US" sz="2400" i="1" baseline="-25000" dirty="0">
                              <a:effectLst/>
                            </a:rPr>
                            <a:t>X</a:t>
                          </a:r>
                          <a:r>
                            <a:rPr lang="en-US" sz="2400" dirty="0">
                              <a:effectLst/>
                            </a:rPr>
                            <a:t>(</a:t>
                          </a:r>
                          <a:r>
                            <a:rPr lang="en-US" sz="2400" i="1" dirty="0">
                              <a:effectLst/>
                            </a:rPr>
                            <a:t>t</a:t>
                          </a:r>
                          <a:r>
                            <a:rPr lang="en-US" sz="2400" dirty="0">
                              <a:effectLst/>
                            </a:rPr>
                            <a:t>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pt-BR" sz="2000" dirty="0"/>
                            <a:t>Binomial B(n, p)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noBar"/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m:rPr>
                                    <m:sty m:val="p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baseline="30000" smtClean="0"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en-US" sz="2000" b="0" i="1" baseline="3000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2000" baseline="30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Geometric</a:t>
                          </a:r>
                          <a:r>
                            <a:rPr lang="en-US" sz="2000" baseline="0" dirty="0"/>
                            <a:t> </a:t>
                          </a:r>
                          <a:r>
                            <a:rPr lang="en-US" sz="2000" dirty="0"/>
                            <a:t>(counting failures only)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𝑝𝑞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baseline="30000" smtClean="0"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Negative Binomial</a:t>
                          </a:r>
                        </a:p>
                        <a:p>
                          <a:r>
                            <a:rPr lang="en-US" sz="2000" dirty="0"/>
                            <a:t>(counting failures)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noBar"/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baseline="30000" smtClean="0"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20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1−</m:t>
                                            </m:r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𝑒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</m:sup>
                                            </m:sSup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20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1−</m:t>
                                            </m:r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𝑒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</m:sup>
                                            </m:sSup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000" baseline="30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Poisson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  <m:r>
                                  <a:rPr lang="en-US" sz="2000" b="0" i="1" baseline="3000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−</m:t>
                                    </m:r>
                                    <m:r>
                                      <a:rPr lang="en-US" sz="200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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/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!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</m:t>
                                    </m:r>
                                    <m:d>
                                      <m:d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20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sup>
                                        </m:s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US" sz="2000" dirty="0"/>
                                          <m:t> </m:t>
                                        </m:r>
                                      </m:e>
                                    </m:d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Uniform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𝑡𝑏</m:t>
                                        </m:r>
                                      </m:sup>
                                    </m:s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𝑡𝑎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Uniform discrete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e>
                                    </m:d>
                                  </m:den>
                                </m:f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+1)</m:t>
                                        </m:r>
                                      </m:sup>
                                    </m:s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𝑡𝑎</m:t>
                                        </m:r>
                                      </m:sup>
                                    </m:sSup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20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sup>
                                        </m:s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US" sz="2000" dirty="0"/>
                                          <m:t> </m:t>
                                        </m:r>
                                      </m:e>
                                    </m:d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e>
                                    </m:d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Normal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f>
                                  <m:f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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  <a:sym typeface="Symbol" panose="05050102010706020507" pitchFamily="18" charset="2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sym typeface="Symbol" panose="05050102010706020507" pitchFamily="18" charset="2"/>
                                          </a:rPr>
                                          <m:t>2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US" sz="2000" dirty="0" smtClean="0">
                                            <a:latin typeface="SymbolPi" panose="02000500070000020004" pitchFamily="2" charset="0"/>
                                          </a:rPr>
                                          <m:t>p</m:t>
                                        </m:r>
                                      </m:e>
                                    </m:rad>
                                  </m:den>
                                </m:f>
                                <m:sSup>
                                  <m:sSup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𝑦</m:t>
                                                </m:r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l-GR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μ</m:t>
                                                </m:r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  <a:sym typeface="Symbol" panose="05050102010706020507" pitchFamily="18" charset="2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  <a:sym typeface="Symbol" panose="05050102010706020507" pitchFamily="18" charset="2"/>
                                              </a:rPr>
                                              <m:t>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  <a:sym typeface="Symbol" panose="05050102010706020507" pitchFamily="18" charset="2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l-GR" sz="2000" b="0" i="1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m:rPr>
                                        <m:nor/>
                                      </m:rPr>
                                      <a:rPr lang="en-US" sz="2000" dirty="0" smtClean="0">
                                        <a:sym typeface="Symbol" panose="05050102010706020507" pitchFamily="18" charset="2"/>
                                      </a:rPr>
                                      <m:t>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000" b="0" i="0" baseline="30000" dirty="0" smtClean="0"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000" b="0" i="1" baseline="300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aseline="30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Exponential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)=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−</m:t>
                                    </m:r>
                                    <m:r>
                                      <a:rPr lang="en-US" sz="200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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𝑦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i="1" smtClean="0">
                                                <a:latin typeface="Cambria Math" panose="02040503050406030204" pitchFamily="18" charset="0"/>
                                                <a:sym typeface="Symbol" panose="05050102010706020507" pitchFamily="18" charset="2"/>
                                              </a:rPr>
                                              <m:t>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aseline="30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Gamma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)=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baseline="30000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𝑟</m:t>
                                    </m:r>
                                    <m:sSup>
                                      <m:sSupPr>
                                        <m:ctrlPr>
                                          <a:rPr lang="en-US" sz="200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/(</m:t>
                                        </m:r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−1)</m:t>
                                        </m:r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!</m:t>
                                        </m:r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</m:s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−</m:t>
                                    </m:r>
                                    <m:r>
                                      <a:rPr lang="en-US" sz="200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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𝑦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i="1" smtClean="0">
                                                <a:latin typeface="Cambria Math" panose="02040503050406030204" pitchFamily="18" charset="0"/>
                                                <a:sym typeface="Symbol" panose="05050102010706020507" pitchFamily="18" charset="2"/>
                                              </a:rPr>
                                              <m:t>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aseline="30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06702193"/>
                  </p:ext>
                </p:extLst>
              </p:nvPr>
            </p:nvGraphicFramePr>
            <p:xfrm>
              <a:off x="1463041" y="525781"/>
              <a:ext cx="9738359" cy="62319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6394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8460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38981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effectLst/>
                            </a:rPr>
                            <a:t>Distribution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1" dirty="0" err="1">
                              <a:effectLst/>
                            </a:rPr>
                            <a:t>f</a:t>
                          </a:r>
                          <a:r>
                            <a:rPr lang="en-US" sz="2400" i="1" baseline="-25000" dirty="0" err="1">
                              <a:effectLst/>
                            </a:rPr>
                            <a:t>Y</a:t>
                          </a:r>
                          <a:r>
                            <a:rPr lang="en-US" sz="2400" dirty="0">
                              <a:effectLst/>
                            </a:rPr>
                            <a:t>(</a:t>
                          </a:r>
                          <a:r>
                            <a:rPr lang="en-US" sz="2400" i="1" dirty="0">
                              <a:effectLst/>
                            </a:rPr>
                            <a:t>y</a:t>
                          </a:r>
                          <a:r>
                            <a:rPr lang="en-US" sz="2400" dirty="0">
                              <a:effectLst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i="1" dirty="0">
                              <a:effectLst/>
                            </a:rPr>
                            <a:t>M</a:t>
                          </a:r>
                          <a:r>
                            <a:rPr lang="en-US" sz="2400" i="1" baseline="-25000" dirty="0">
                              <a:effectLst/>
                            </a:rPr>
                            <a:t>X</a:t>
                          </a:r>
                          <a:r>
                            <a:rPr lang="en-US" sz="2400" dirty="0">
                              <a:effectLst/>
                            </a:rPr>
                            <a:t>(</a:t>
                          </a:r>
                          <a:r>
                            <a:rPr lang="en-US" sz="2400" i="1" dirty="0">
                              <a:effectLst/>
                            </a:rPr>
                            <a:t>t</a:t>
                          </a:r>
                          <a:r>
                            <a:rPr lang="en-US" sz="2400" dirty="0">
                              <a:effectLst/>
                            </a:rPr>
                            <a:t>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3410">
                    <a:tc>
                      <a:txBody>
                        <a:bodyPr/>
                        <a:lstStyle/>
                        <a:p>
                          <a:r>
                            <a:rPr lang="pt-BR" sz="2000" dirty="0"/>
                            <a:t>Binomial B(n, p)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2562" t="-82178" r="-92562" b="-8485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7770" t="-82178" r="-719" b="-8485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Geometric</a:t>
                          </a:r>
                          <a:r>
                            <a:rPr lang="en-US" sz="2000" baseline="0" dirty="0"/>
                            <a:t> </a:t>
                          </a:r>
                          <a:r>
                            <a:rPr lang="en-US" sz="2000" dirty="0"/>
                            <a:t>(counting failures only)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2562" t="-160000" r="-92562" b="-6452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7770" t="-160000" r="-719" b="-6452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11721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Negative Binomial</a:t>
                          </a:r>
                        </a:p>
                        <a:p>
                          <a:r>
                            <a:rPr lang="en-US" sz="2000" dirty="0"/>
                            <a:t>(counting failures)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2562" t="-224812" r="-92562" b="-45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7770" t="-224812" r="-719" b="-4578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4470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Poisson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2562" t="-576000" r="-92562" b="-7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7770" t="-576000" r="-719" b="-71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52475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Uniform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2562" t="-412195" r="-92562" b="-3341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7770" t="-412195" r="-719" b="-3341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759714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Uniform discrete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2562" t="-504000" r="-92562" b="-228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7770" t="-504000" r="-719" b="-2288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772986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Normal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2562" t="-594488" r="-92562" b="-125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7770" t="-594488" r="-719" b="-125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54470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Exponential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2562" t="-1191892" r="-92562" b="-1148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7770" t="-1191892" r="-719" b="-1148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454470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Gamma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2562" t="-1274667" r="-92562" b="-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7770" t="-1274667" r="-719" b="-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75767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/>
              <a:t>Example 3.12.11: standardizing normal </a:t>
            </a:r>
            <a:r>
              <a:rPr lang="en-US" b="1" dirty="0" err="1"/>
              <a:t>dist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1" b="50179"/>
          <a:stretch/>
        </p:blipFill>
        <p:spPr>
          <a:xfrm>
            <a:off x="724480" y="1044740"/>
            <a:ext cx="10743040" cy="2627608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EC37EA68-1F8E-4B20-83B8-BD8F8038D5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4897" b="10282"/>
          <a:stretch/>
        </p:blipFill>
        <p:spPr>
          <a:xfrm>
            <a:off x="876880" y="5147187"/>
            <a:ext cx="10743040" cy="781665"/>
          </a:xfrm>
          <a:prstGeom prst="rect">
            <a:avLst/>
          </a:prstGeom>
        </p:spPr>
      </p:pic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D282A006-C9C3-45AB-BB41-B0617145E9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828"/>
          <a:stretch/>
        </p:blipFill>
        <p:spPr>
          <a:xfrm>
            <a:off x="876880" y="5928852"/>
            <a:ext cx="10743040" cy="694686"/>
          </a:xfrm>
          <a:prstGeom prst="rect">
            <a:avLst/>
          </a:prstGeom>
        </p:spPr>
      </p:pic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18C93AB5-6B53-46E2-A60D-49D95D6351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567" b="22214"/>
          <a:stretch/>
        </p:blipFill>
        <p:spPr>
          <a:xfrm>
            <a:off x="876880" y="3864077"/>
            <a:ext cx="10743040" cy="143551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A6E2D40-1E95-4A3A-82B4-0E24773D4674}"/>
              </a:ext>
            </a:extLst>
          </p:cNvPr>
          <p:cNvSpPr txBox="1"/>
          <p:nvPr/>
        </p:nvSpPr>
        <p:spPr>
          <a:xfrm>
            <a:off x="3200400" y="2208618"/>
            <a:ext cx="7572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(given an arbitrary normal random variable Y with parameters </a:t>
            </a:r>
            <a:r>
              <a:rPr lang="en-US" sz="2000" dirty="0">
                <a:sym typeface="Symbol" panose="05050102010706020507" pitchFamily="18" charset="2"/>
              </a:rPr>
              <a:t> and )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822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1414760" cy="1325563"/>
          </a:xfrm>
        </p:spPr>
        <p:txBody>
          <a:bodyPr/>
          <a:lstStyle/>
          <a:p>
            <a:r>
              <a:rPr lang="en-US" dirty="0"/>
              <a:t>A clever way to get all moments into 1 expression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84430"/>
                <a:ext cx="10515600" cy="4807187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Recall k</a:t>
                </a:r>
                <a:r>
                  <a:rPr lang="en-US" baseline="30000" dirty="0"/>
                  <a:t>th</a:t>
                </a:r>
                <a:r>
                  <a:rPr lang="en-US" dirty="0"/>
                  <a:t> moment: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μ</m:t>
                    </m:r>
                  </m:oMath>
                </a14:m>
                <a:r>
                  <a:rPr lang="en-US" baseline="-25000" dirty="0"/>
                  <a:t>k </a:t>
                </a:r>
                <a:r>
                  <a:rPr lang="en-US" dirty="0"/>
                  <a:t>= E[</a:t>
                </a:r>
                <a:r>
                  <a:rPr lang="en-US" dirty="0" err="1"/>
                  <a:t>Y</a:t>
                </a:r>
                <a:r>
                  <a:rPr lang="en-US" baseline="30000" dirty="0" err="1"/>
                  <a:t>k</a:t>
                </a:r>
                <a:r>
                  <a:rPr lang="en-US" dirty="0"/>
                  <a:t>]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</m:t>
                        </m:r>
                      </m:sub>
                      <m:sup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</m:t>
                        </m:r>
                      </m:sup>
                      <m:e>
                        <m:r>
                          <m:rPr>
                            <m:nor/>
                          </m:rPr>
                          <a:rPr lang="en-US" dirty="0"/>
                          <m:t>y</m:t>
                        </m:r>
                        <m:r>
                          <m:rPr>
                            <m:nor/>
                          </m:rPr>
                          <a:rPr lang="en-US" baseline="30000" dirty="0"/>
                          <m:t>k</m:t>
                        </m:r>
                        <m:r>
                          <m:rPr>
                            <m:nor/>
                          </m:rPr>
                          <a:rPr lang="en-US" b="0" i="0" baseline="3000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f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Y</m:t>
                        </m:r>
                        <m:r>
                          <m:rPr>
                            <m:nor/>
                          </m:rPr>
                          <a:rPr lang="en-US" dirty="0"/>
                          <m:t>(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y</m:t>
                        </m:r>
                        <m:r>
                          <m:rPr>
                            <m:nor/>
                          </m:rPr>
                          <a:rPr lang="en-US" dirty="0"/>
                          <m:t>)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𝑑𝑦</m:t>
                        </m:r>
                      </m:e>
                    </m:nary>
                  </m:oMath>
                </a14:m>
                <a:r>
                  <a:rPr lang="en-US" b="0" dirty="0"/>
                  <a:t> (in the continuous case)</a:t>
                </a:r>
              </a:p>
              <a:p>
                <a:pPr marL="457200" lvl="1" indent="0">
                  <a:buNone/>
                </a:pPr>
                <a:r>
                  <a:rPr lang="en-US" dirty="0"/>
                  <a:t>Expectation is the 1</a:t>
                </a:r>
                <a:r>
                  <a:rPr lang="en-US" baseline="30000" dirty="0"/>
                  <a:t>st</a:t>
                </a:r>
                <a:r>
                  <a:rPr lang="en-US" dirty="0"/>
                  <a:t> moment</a:t>
                </a:r>
              </a:p>
              <a:p>
                <a:pPr marL="457200" lvl="1" indent="0">
                  <a:buNone/>
                </a:pPr>
                <a:r>
                  <a:rPr lang="en-US" dirty="0"/>
                  <a:t>Variance is 2</a:t>
                </a:r>
                <a:r>
                  <a:rPr lang="en-US" baseline="30000" dirty="0"/>
                  <a:t>nd</a:t>
                </a:r>
                <a:r>
                  <a:rPr lang="en-US" dirty="0"/>
                  <a:t> moment around expectation</a:t>
                </a:r>
              </a:p>
              <a:p>
                <a:pPr marL="457200" lvl="1" indent="0">
                  <a:buNone/>
                </a:pPr>
                <a:r>
                  <a:rPr lang="en-US" dirty="0"/>
                  <a:t>Shape statistics skewing &amp; kurtosis are connected to 3</a:t>
                </a:r>
                <a:r>
                  <a:rPr lang="en-US" baseline="30000" dirty="0"/>
                  <a:t>rd</a:t>
                </a:r>
                <a:r>
                  <a:rPr lang="en-US" dirty="0"/>
                  <a:t> and 4</a:t>
                </a:r>
                <a:r>
                  <a:rPr lang="en-US" baseline="30000" dirty="0"/>
                  <a:t>th</a:t>
                </a:r>
                <a:r>
                  <a:rPr lang="en-US" dirty="0"/>
                  <a:t> moments </a:t>
                </a:r>
              </a:p>
              <a:p>
                <a:r>
                  <a:rPr lang="en-US" dirty="0"/>
                  <a:t>Take a sum of powers of </a:t>
                </a:r>
                <a:r>
                  <a:rPr lang="en-US" dirty="0" err="1"/>
                  <a:t>Yt</a:t>
                </a:r>
                <a:r>
                  <a:rPr lang="en-US" dirty="0"/>
                  <a:t> divided by factorials:</a:t>
                </a:r>
              </a:p>
              <a:p>
                <a:pPr marL="0" indent="0" algn="ctr">
                  <a:buNone/>
                </a:pPr>
                <a:r>
                  <a:rPr lang="en-US" dirty="0" err="1"/>
                  <a:t>e</a:t>
                </a:r>
                <a:r>
                  <a:rPr lang="en-US" baseline="30000" dirty="0" err="1"/>
                  <a:t>t</a:t>
                </a:r>
                <a:r>
                  <a:rPr lang="en-US" baseline="30000" dirty="0"/>
                  <a:t>Y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=1+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l-G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l-G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2!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l-G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3!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Take expectation to get the moment generating function:</a:t>
                </a:r>
              </a:p>
              <a:p>
                <a:pPr marL="0" indent="0" algn="ctr">
                  <a:buNone/>
                </a:pPr>
                <a:r>
                  <a:rPr lang="en-US" dirty="0"/>
                  <a:t>M</a:t>
                </a:r>
                <a:r>
                  <a:rPr lang="en-US" baseline="-25000" dirty="0"/>
                  <a:t>Y</a:t>
                </a:r>
                <a:r>
                  <a:rPr lang="en-US" dirty="0"/>
                  <a:t>(t) = E(</a:t>
                </a:r>
                <a:r>
                  <a:rPr lang="en-US" dirty="0" err="1"/>
                  <a:t>e</a:t>
                </a:r>
                <a:r>
                  <a:rPr lang="en-US" baseline="30000" dirty="0" err="1"/>
                  <a:t>tY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=1+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μ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l-G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μ</m:t>
                        </m:r>
                        <m:r>
                          <a:rPr lang="en-US" i="1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2!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μ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84430"/>
                <a:ext cx="10515600" cy="4807187"/>
              </a:xfrm>
              <a:blipFill rotWithShape="0">
                <a:blip r:embed="rId2"/>
                <a:stretch>
                  <a:fillRect l="-1043" t="-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53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55" y="274351"/>
            <a:ext cx="11112103" cy="329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3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3.12.1 Discrete example: geometric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08760"/>
                <a:ext cx="10515600" cy="518159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Let’s redefine geometric distribution. Instead of counting number of trials to get 1</a:t>
                </a:r>
                <a:r>
                  <a:rPr lang="en-US" baseline="30000" dirty="0"/>
                  <a:t>st</a:t>
                </a:r>
                <a:r>
                  <a:rPr lang="en-US" dirty="0"/>
                  <a:t> success</a:t>
                </a:r>
                <a:r>
                  <a:rPr lang="en-US" b="1" dirty="0"/>
                  <a:t>, count just the number of failures</a:t>
                </a:r>
              </a:p>
              <a:p>
                <a:r>
                  <a:rPr lang="en-US" dirty="0"/>
                  <a:t>Then: </a:t>
                </a:r>
                <a:r>
                  <a:rPr lang="en-US" i="1" dirty="0" err="1"/>
                  <a:t>p</a:t>
                </a:r>
                <a:r>
                  <a:rPr lang="en-US" i="1" baseline="-25000" dirty="0" err="1"/>
                  <a:t>X</a:t>
                </a:r>
                <a:r>
                  <a:rPr lang="en-US" i="1" dirty="0"/>
                  <a:t> </a:t>
                </a:r>
                <a:r>
                  <a:rPr lang="en-US" dirty="0"/>
                  <a:t>(</a:t>
                </a:r>
                <a:r>
                  <a:rPr lang="en-US" i="1" dirty="0"/>
                  <a:t>k</a:t>
                </a:r>
                <a:r>
                  <a:rPr lang="en-US" dirty="0"/>
                  <a:t>) = (1− </a:t>
                </a:r>
                <a:r>
                  <a:rPr lang="en-US" i="1" dirty="0"/>
                  <a:t>p</a:t>
                </a:r>
                <a:r>
                  <a:rPr lang="en-US" dirty="0"/>
                  <a:t>)</a:t>
                </a:r>
                <a:r>
                  <a:rPr lang="en-US" i="1" baseline="30000" dirty="0"/>
                  <a:t>k</a:t>
                </a:r>
                <a:r>
                  <a:rPr lang="en-US" baseline="30000" dirty="0"/>
                  <a:t> </a:t>
                </a:r>
                <a:r>
                  <a:rPr lang="en-US" i="1" dirty="0"/>
                  <a:t>p</a:t>
                </a:r>
                <a:r>
                  <a:rPr lang="en-US" dirty="0"/>
                  <a:t> = </a:t>
                </a:r>
                <a:r>
                  <a:rPr lang="en-US" dirty="0" err="1"/>
                  <a:t>q</a:t>
                </a:r>
                <a:r>
                  <a:rPr lang="en-US" i="1" baseline="30000" dirty="0" err="1"/>
                  <a:t>k</a:t>
                </a:r>
                <a:r>
                  <a:rPr lang="en-US" baseline="30000" dirty="0"/>
                  <a:t> </a:t>
                </a:r>
                <a:r>
                  <a:rPr lang="en-US" i="1" dirty="0"/>
                  <a:t>p,   k </a:t>
                </a:r>
                <a:r>
                  <a:rPr lang="en-US" dirty="0"/>
                  <a:t>=1</a:t>
                </a:r>
                <a:r>
                  <a:rPr lang="en-US" i="1" dirty="0"/>
                  <a:t>, </a:t>
                </a:r>
                <a:r>
                  <a:rPr lang="en-US" dirty="0"/>
                  <a:t>2</a:t>
                </a:r>
                <a:r>
                  <a:rPr lang="en-US" i="1" dirty="0"/>
                  <a:t>, . . 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𝑡𝑋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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baseline="3000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</m:t>
                        </m:r>
                      </m:sup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𝑞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i="1" baseline="3000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08760"/>
                <a:ext cx="10515600" cy="5181599"/>
              </a:xfrm>
              <a:blipFill>
                <a:blip r:embed="rId2"/>
                <a:stretch>
                  <a:fillRect l="-1217" t="-20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0969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particular moment from MGF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To recover k</a:t>
                </a:r>
                <a:r>
                  <a:rPr lang="en-US" baseline="30000" dirty="0"/>
                  <a:t>th</a:t>
                </a:r>
                <a:r>
                  <a:rPr lang="en-US" dirty="0"/>
                  <a:t> moment, take k</a:t>
                </a:r>
                <a:r>
                  <a:rPr lang="en-US" baseline="30000" dirty="0"/>
                  <a:t>th </a:t>
                </a:r>
                <a:r>
                  <a:rPr lang="en-US" dirty="0"/>
                  <a:t>derivative w.r.t. “t” and set t=0: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μ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baseline="30000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n-US" b="0" i="1" baseline="3000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d>
                        <m:dPr>
                          <m:begChr m:val="|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Do you understand why this works? </a:t>
                </a:r>
              </a:p>
              <a:p>
                <a:pPr marL="0" indent="0">
                  <a:buNone/>
                </a:pPr>
                <a:r>
                  <a:rPr lang="en-US" dirty="0"/>
                  <a:t>Each time you take a derivative,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for each term,  you eliminate a factor in the factorial;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present first term in the expansion gets killed.</a:t>
                </a:r>
              </a:p>
              <a:p>
                <a:pPr marL="0" indent="0">
                  <a:buNone/>
                </a:pPr>
                <a:r>
                  <a:rPr lang="en-US" dirty="0"/>
                  <a:t>Setting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gets rid of all terms except the present first one.</a:t>
                </a:r>
              </a:p>
              <a:p>
                <a:pPr marL="0" indent="0">
                  <a:buNone/>
                </a:pPr>
                <a:r>
                  <a:rPr lang="en-US" dirty="0"/>
                  <a:t>Think of an MGF as a clothes line:</a:t>
                </a:r>
              </a:p>
              <a:p>
                <a:pPr lvl="1"/>
                <a:r>
                  <a:rPr lang="en-US" dirty="0"/>
                  <a:t> Each time you take derivative, you pull it in one item.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79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3.12.1 Discrete example: geometric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7892" y="1429431"/>
                <a:ext cx="11336215" cy="50323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For taking derivative, it is better to express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i="1" baseline="3000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To find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μ</m:t>
                    </m:r>
                  </m:oMath>
                </a14:m>
                <a:r>
                  <a:rPr lang="en-US" dirty="0"/>
                  <a:t>, take 1</a:t>
                </a:r>
                <a:r>
                  <a:rPr lang="en-US" baseline="30000" dirty="0"/>
                  <a:t>st</a:t>
                </a:r>
                <a:r>
                  <a:rPr lang="en-US" dirty="0"/>
                  <a:t> </a:t>
                </a:r>
                <a:r>
                  <a:rPr lang="en-US" dirty="0" err="1"/>
                  <a:t>deriv</a:t>
                </a:r>
                <a:r>
                  <a:rPr lang="en-US" dirty="0"/>
                  <a:t>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i="1" baseline="-25000"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1∗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baseline="3000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Now set t=0: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𝑑𝑀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|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baseline="3000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7892" y="1429431"/>
                <a:ext cx="11336215" cy="5032375"/>
              </a:xfrm>
              <a:blipFill>
                <a:blip r:embed="rId2"/>
                <a:stretch>
                  <a:fillRect l="-1075" t="-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98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3.12.1 Discrete example: geometric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7892" y="1429431"/>
                <a:ext cx="11336215" cy="5032375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/>
                  <a:t>To find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μ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, take 2</a:t>
                </a:r>
                <a:r>
                  <a:rPr lang="en-US" baseline="30000" dirty="0"/>
                  <a:t>nd</a:t>
                </a:r>
                <a:r>
                  <a:rPr lang="en-US" dirty="0"/>
                  <a:t> </a:t>
                </a:r>
                <a:r>
                  <a:rPr lang="en-US" dirty="0" err="1"/>
                  <a:t>deriv</a:t>
                </a:r>
                <a:endParaRPr lang="en-US" dirty="0"/>
              </a:p>
              <a:p>
                <a:pPr marL="0" indent="0">
                  <a:buNone/>
                </a:pPr>
                <a:endParaRPr lang="en-US" sz="2000" i="1" dirty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n-US" b="0" i="1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𝑝𝑞𝑒</m:t>
                          </m:r>
                          <m:r>
                            <a:rPr lang="en-US" i="1" baseline="30000">
                              <a:latin typeface="Cambria Math" panose="02040503050406030204" pitchFamily="18" charset="0"/>
                            </a:rPr>
                            <m:t>𝑡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𝑞𝑒𝑡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𝑝𝑞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𝑞𝑒𝑡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𝑞𝑒𝑡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 baseline="3000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𝑝𝑞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𝑞𝑒𝑡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 baseline="30000">
                          <a:latin typeface="Cambria Math" panose="02040503050406030204" pitchFamily="18" charset="0"/>
                        </a:rPr>
                        <m:t>𝑡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𝑝𝑞</m:t>
                          </m:r>
                          <m:r>
                            <a:rPr lang="en-US" i="1" baseline="3000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𝑞𝑒𝑡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 baseline="30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baseline="3000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and set t=0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μ</m:t>
                      </m:r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𝑝𝑞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𝑞𝑒𝑡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 baseline="30000">
                          <a:latin typeface="Cambria Math" panose="02040503050406030204" pitchFamily="18" charset="0"/>
                        </a:rPr>
                        <m:t>𝑡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𝑝𝑞</m:t>
                          </m:r>
                          <m:r>
                            <a:rPr lang="en-US" i="1" baseline="3000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𝑞𝑒𝑡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 baseline="30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baseline="30000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begChr m:val="|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baseline="3000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To find variance, subtract </a:t>
                </a:r>
                <a:r>
                  <a:rPr lang="el-GR" dirty="0">
                    <a:latin typeface="Calibri" panose="020F0502020204030204" pitchFamily="34" charset="0"/>
                  </a:rPr>
                  <a:t>μ</a:t>
                </a:r>
                <a:r>
                  <a:rPr lang="en-US" baseline="30000" dirty="0">
                    <a:latin typeface="Calibri" panose="020F0502020204030204" pitchFamily="34" charset="0"/>
                  </a:rPr>
                  <a:t>2</a:t>
                </a:r>
                <a:r>
                  <a:rPr lang="en-US" dirty="0">
                    <a:latin typeface="Calibri" panose="020F0502020204030204" pitchFamily="34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</m:t>
                      </m:r>
                      <m:r>
                        <a:rPr lang="en-US" sz="3200" i="1" baseline="3000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2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3200" i="1">
                          <a:latin typeface="Cambria Math" panose="02040503050406030204" pitchFamily="18" charset="0"/>
                        </a:rPr>
                        <m:t>μ</m:t>
                      </m:r>
                      <m:r>
                        <a:rPr lang="en-US" sz="3200" i="1" baseline="-25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sz="3200" i="1">
                          <a:latin typeface="Cambria Math" panose="02040503050406030204" pitchFamily="18" charset="0"/>
                        </a:rPr>
                        <m:t>μ</m:t>
                      </m:r>
                      <m:r>
                        <a:rPr lang="en-US" sz="32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𝑝𝑞</m:t>
                          </m:r>
                        </m:num>
                        <m:den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200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3200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200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3200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200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𝑝𝑞</m:t>
                          </m:r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3200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200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200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200" i="1" baseline="30000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7892" y="1429431"/>
                <a:ext cx="11336215" cy="5032375"/>
              </a:xfrm>
              <a:blipFill rotWithShape="0">
                <a:blip r:embed="rId2"/>
                <a:stretch>
                  <a:fillRect l="-968" t="-1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288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3.12.2  Discrete example: binomial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13536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Recall: </a:t>
                </a:r>
                <a:r>
                  <a:rPr lang="en-US" i="1" dirty="0" err="1"/>
                  <a:t>p</a:t>
                </a:r>
                <a:r>
                  <a:rPr lang="en-US" i="1" baseline="-25000" dirty="0" err="1"/>
                  <a:t>X</a:t>
                </a:r>
                <a:r>
                  <a:rPr lang="en-US" i="1" dirty="0"/>
                  <a:t> (k)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r>
                  <a:rPr lang="pt-BR" i="1" dirty="0"/>
                  <a:t>p</a:t>
                </a:r>
                <a:r>
                  <a:rPr lang="pt-BR" i="1" baseline="30000" dirty="0"/>
                  <a:t>k</a:t>
                </a:r>
                <a:r>
                  <a:rPr lang="pt-BR" i="1" dirty="0"/>
                  <a:t>(</a:t>
                </a:r>
                <a:r>
                  <a:rPr lang="pt-BR" dirty="0"/>
                  <a:t>1− </a:t>
                </a:r>
                <a:r>
                  <a:rPr lang="pt-BR" i="1" dirty="0"/>
                  <a:t>p)</a:t>
                </a:r>
                <a:r>
                  <a:rPr lang="pt-BR" i="1" baseline="30000" dirty="0"/>
                  <a:t>n</a:t>
                </a:r>
                <a:r>
                  <a:rPr lang="pt-BR" baseline="30000" dirty="0"/>
                  <a:t>−</a:t>
                </a:r>
                <a:r>
                  <a:rPr lang="pt-BR" i="1" baseline="30000" dirty="0"/>
                  <a:t>k </a:t>
                </a:r>
                <a:r>
                  <a:rPr lang="pt-BR" i="1" dirty="0"/>
                  <a:t>, k </a:t>
                </a:r>
                <a:r>
                  <a:rPr lang="pt-BR" dirty="0"/>
                  <a:t>=0</a:t>
                </a:r>
                <a:r>
                  <a:rPr lang="pt-BR" i="1" dirty="0"/>
                  <a:t>, </a:t>
                </a:r>
                <a:r>
                  <a:rPr lang="pt-BR" dirty="0"/>
                  <a:t>1</a:t>
                </a:r>
                <a:r>
                  <a:rPr lang="pt-BR" i="1" dirty="0"/>
                  <a:t>, . . . , 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13536"/>
                <a:ext cx="10515600" cy="4351338"/>
              </a:xfrm>
              <a:blipFill rotWithShape="0">
                <a:blip r:embed="rId2"/>
                <a:stretch>
                  <a:fillRect l="-1217" t="-1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93081" y="4688610"/>
                <a:ext cx="9902326" cy="89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From the binomial theorem, this last expression can be written as: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081" y="4688610"/>
                <a:ext cx="9902326" cy="892552"/>
              </a:xfrm>
              <a:prstGeom prst="rect">
                <a:avLst/>
              </a:prstGeom>
              <a:blipFill rotWithShape="0">
                <a:blip r:embed="rId4"/>
                <a:stretch>
                  <a:fillRect l="-1293" t="-6122" r="-308" b="-8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b="51932"/>
          <a:stretch/>
        </p:blipFill>
        <p:spPr>
          <a:xfrm>
            <a:off x="2317955" y="2306830"/>
            <a:ext cx="5865925" cy="10410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t="50883"/>
          <a:stretch/>
        </p:blipFill>
        <p:spPr>
          <a:xfrm>
            <a:off x="1131580" y="3297181"/>
            <a:ext cx="5865925" cy="106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34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3.12.3 Continuous example: exponential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92578"/>
                <a:ext cx="10515600" cy="466895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Recall: The exponential pdf is </a:t>
                </a:r>
                <a:r>
                  <a:rPr lang="en-US" i="1" dirty="0" err="1"/>
                  <a:t>f</a:t>
                </a:r>
                <a:r>
                  <a:rPr lang="en-US" i="1" baseline="-25000" dirty="0" err="1"/>
                  <a:t>Y</a:t>
                </a:r>
                <a:r>
                  <a:rPr lang="en-US" i="1" dirty="0"/>
                  <a:t> (y)</a:t>
                </a:r>
                <a:r>
                  <a:rPr lang="en-US" dirty="0"/>
                  <a:t>=</a:t>
                </a:r>
                <a:r>
                  <a:rPr lang="en-US" i="1" dirty="0" err="1"/>
                  <a:t>λe</a:t>
                </a:r>
                <a:r>
                  <a:rPr lang="en-US" baseline="30000" dirty="0" err="1"/>
                  <a:t>−</a:t>
                </a:r>
                <a:r>
                  <a:rPr lang="en-US" i="1" baseline="30000" dirty="0" err="1"/>
                  <a:t>λy</a:t>
                </a:r>
                <a:r>
                  <a:rPr lang="en-US" i="1" baseline="30000" dirty="0"/>
                  <a:t> </a:t>
                </a:r>
                <a:r>
                  <a:rPr lang="en-US" dirty="0"/>
                  <a:t>, </a:t>
                </a:r>
                <a:r>
                  <a:rPr lang="en-US" i="1" dirty="0"/>
                  <a:t>y </a:t>
                </a:r>
                <a:r>
                  <a:rPr lang="en-US" dirty="0"/>
                  <a:t>&gt;0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						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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/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en-US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t</m:t>
                        </m:r>
                        <m:r>
                          <a:rPr lang="en-US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−1</m:t>
                        </m:r>
                      </m:sup>
                    </m:sSup>
                  </m:oMath>
                </a14:m>
                <a:endParaRPr lang="en-US" baseline="30000" dirty="0"/>
              </a:p>
              <a:p>
                <a:r>
                  <a:rPr lang="en-US" dirty="0"/>
                  <a:t>Note that the first 4 derivatives evaluated at t=0 are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den>
                    </m:f>
                  </m:oMath>
                </a14:m>
                <a:r>
                  <a:rPr lang="en-US" dirty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6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24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So </a:t>
                </a:r>
                <a:r>
                  <a:rPr lang="el-GR" dirty="0">
                    <a:latin typeface="Calibri" panose="020F0502020204030204" pitchFamily="34" charset="0"/>
                    <a:sym typeface="Symbol" panose="05050102010706020507" pitchFamily="18" charset="2"/>
                  </a:rPr>
                  <a:t></a:t>
                </a:r>
                <a:r>
                  <a:rPr lang="en-US" baseline="30000" dirty="0">
                    <a:latin typeface="Calibri" panose="020F0502020204030204" pitchFamily="34" charset="0"/>
                    <a:sym typeface="Symbol" panose="05050102010706020507" pitchFamily="18" charset="2"/>
                  </a:rPr>
                  <a:t>2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</m:den>
                        </m:f>
                      </m:e>
                    </m:d>
                  </m:oMath>
                </a14:m>
                <a:r>
                  <a:rPr lang="en-US" baseline="30000" dirty="0"/>
                  <a:t>2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r>
                      <a:rPr lang="en-US" b="0" i="0" baseline="3000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sym typeface="Symbol" panose="05050102010706020507" pitchFamily="18" charset="2"/>
                  </a:rPr>
                  <a:t>, </a:t>
                </a:r>
                <a:r>
                  <a:rPr lang="el-GR" dirty="0">
                    <a:latin typeface="Calibri" panose="020F0502020204030204" pitchFamily="34" charset="0"/>
                    <a:sym typeface="Symbol" panose="05050102010706020507" pitchFamily="18" charset="2"/>
                  </a:rPr>
                  <a:t></a:t>
                </a:r>
                <a:r>
                  <a:rPr lang="en-US" baseline="-25000" dirty="0">
                    <a:latin typeface="Calibri" panose="020F0502020204030204" pitchFamily="34" charset="0"/>
                    <a:sym typeface="Symbol" panose="05050102010706020507" pitchFamily="18" charset="2"/>
                  </a:rPr>
                  <a:t>1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6−3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+3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  <m:r>
                      <a:rPr lang="en-US" baseline="3000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  <m:r>
                              <a:rPr lang="en-US" b="0" i="1" baseline="3000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baseline="30000" dirty="0"/>
                  <a:t>3/2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</a:t>
                </a:r>
              </a:p>
              <a:p>
                <a:pPr marL="0" indent="0">
                  <a:buNone/>
                </a:pPr>
                <a:r>
                  <a:rPr lang="el-GR" dirty="0">
                    <a:latin typeface="Calibri" panose="020F0502020204030204" pitchFamily="34" charset="0"/>
                    <a:sym typeface="Symbol" panose="05050102010706020507" pitchFamily="18" charset="2"/>
                  </a:rPr>
                  <a:t></a:t>
                </a:r>
                <a:r>
                  <a:rPr lang="en-US" baseline="-25000" dirty="0">
                    <a:latin typeface="Calibri" panose="020F0502020204030204" pitchFamily="34" charset="0"/>
                    <a:sym typeface="Symbol" panose="05050102010706020507" pitchFamily="18" charset="2"/>
                  </a:rPr>
                  <a:t>2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24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6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6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den>
                    </m:f>
                    <m:r>
                      <a:rPr lang="en-US" baseline="3000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  <m:r>
                              <a:rPr lang="en-US" i="1" baseline="3000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baseline="30000" dirty="0"/>
                  <a:t>2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=6−3=6</m:t>
                    </m:r>
                  </m:oMath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92578"/>
                <a:ext cx="10515600" cy="4668959"/>
              </a:xfrm>
              <a:blipFill rotWithShape="0">
                <a:blip r:embed="rId2"/>
                <a:stretch>
                  <a:fillRect l="-1217" t="-2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42564"/>
          <a:stretch/>
        </p:blipFill>
        <p:spPr>
          <a:xfrm>
            <a:off x="2107793" y="1619653"/>
            <a:ext cx="4562637" cy="10321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50651"/>
          <a:stretch/>
        </p:blipFill>
        <p:spPr>
          <a:xfrm>
            <a:off x="2107792" y="2518141"/>
            <a:ext cx="4562637" cy="88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83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5064</TotalTime>
  <Words>860</Words>
  <Application>Microsoft Office PowerPoint</Application>
  <PresentationFormat>Widescreen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Symbol</vt:lpstr>
      <vt:lpstr>SymbolPi</vt:lpstr>
      <vt:lpstr>Office Theme</vt:lpstr>
      <vt:lpstr>MAT 2572 Probability w/Statistics, Halleck</vt:lpstr>
      <vt:lpstr>A clever way to get all moments into 1 expression</vt:lpstr>
      <vt:lpstr>PowerPoint Presentation</vt:lpstr>
      <vt:lpstr>3.12.1 Discrete example: geometric</vt:lpstr>
      <vt:lpstr>How to get particular moment from MGF</vt:lpstr>
      <vt:lpstr>3.12.1 Discrete example: geometric (cont)</vt:lpstr>
      <vt:lpstr>3.12.1 Discrete example: geometric (cont)</vt:lpstr>
      <vt:lpstr>3.12.2  Discrete example: binomial</vt:lpstr>
      <vt:lpstr>3.12.3 Continuous example: exponential</vt:lpstr>
      <vt:lpstr>Theorem 3.12.2</vt:lpstr>
      <vt:lpstr>Theorem 3.12.3</vt:lpstr>
      <vt:lpstr>Example 3.12.4: MGF for normal distribution</vt:lpstr>
      <vt:lpstr>Example 3.12.4: MGF for normal distr. (cont.)</vt:lpstr>
      <vt:lpstr>Summary: PDF and MGF for normal distribution</vt:lpstr>
      <vt:lpstr>Library</vt:lpstr>
      <vt:lpstr>Example 3.12.11: standardizing normal dist</vt:lpstr>
    </vt:vector>
  </TitlesOfParts>
  <Company>Next Step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Ezra Halleck</cp:lastModifiedBy>
  <cp:revision>287</cp:revision>
  <dcterms:created xsi:type="dcterms:W3CDTF">2016-02-07T14:58:38Z</dcterms:created>
  <dcterms:modified xsi:type="dcterms:W3CDTF">2017-10-12T15:41:13Z</dcterms:modified>
</cp:coreProperties>
</file>