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5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Day 11 slides:				</a:t>
            </a:r>
          </a:p>
          <a:p>
            <a:pPr algn="l"/>
            <a:r>
              <a:rPr lang="en-US" sz="2800" dirty="0"/>
              <a:t>	3.5 Expected Values 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297" y="481442"/>
            <a:ext cx="9175774" cy="2616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82639" y="3643952"/>
            <a:ext cx="103040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Example: Suppose that you roll a die (E(X)=3.5), then double the value and subtract 1. On average, what will you get?</a:t>
            </a:r>
          </a:p>
          <a:p>
            <a:pPr algn="ctr"/>
            <a:r>
              <a:rPr lang="en-US" sz="2800" dirty="0"/>
              <a:t>2(3.5)-1=6</a:t>
            </a:r>
          </a:p>
        </p:txBody>
      </p:sp>
    </p:spTree>
    <p:extLst>
      <p:ext uri="{BB962C8B-B14F-4D97-AF65-F5344CB8AC3E}">
        <p14:creationId xmlns:p14="http://schemas.microsoft.com/office/powerpoint/2010/main" val="28865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1830" t="3141" r="4276" b="48715"/>
          <a:stretch/>
        </p:blipFill>
        <p:spPr>
          <a:xfrm>
            <a:off x="1797802" y="185979"/>
            <a:ext cx="8214103" cy="2882685"/>
          </a:xfrm>
          <a:prstGeom prst="rect">
            <a:avLst/>
          </a:prstGeom>
        </p:spPr>
      </p:pic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id="{762EABC7-1819-4CD7-9EEB-FE5677E43A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37" t="59871" r="3714" b="2545"/>
          <a:stretch/>
        </p:blipFill>
        <p:spPr>
          <a:xfrm>
            <a:off x="1797802" y="3192651"/>
            <a:ext cx="8245099" cy="225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365125"/>
            <a:ext cx="11491415" cy="1325563"/>
          </a:xfrm>
        </p:spPr>
        <p:txBody>
          <a:bodyPr/>
          <a:lstStyle/>
          <a:p>
            <a:r>
              <a:rPr lang="en-US" dirty="0"/>
              <a:t>Example: Expectation for rolling 2 dice &amp; summing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 average, each die is 3.5, therefore, on average the sum will be:</a:t>
            </a:r>
          </a:p>
          <a:p>
            <a:pPr marL="0" indent="0">
              <a:buNone/>
            </a:pPr>
            <a:r>
              <a:rPr lang="en-US" dirty="0"/>
              <a:t>E(X+Y)=E(X)+E(Y)=3.5+3.5=7</a:t>
            </a:r>
          </a:p>
          <a:p>
            <a:pPr marL="0" indent="0">
              <a:buNone/>
            </a:pPr>
            <a:r>
              <a:rPr lang="en-US" dirty="0"/>
              <a:t>For n dice, the average sum will be n*3.5.</a:t>
            </a:r>
          </a:p>
        </p:txBody>
      </p:sp>
    </p:spTree>
    <p:extLst>
      <p:ext uri="{BB962C8B-B14F-4D97-AF65-F5344CB8AC3E}">
        <p14:creationId xmlns:p14="http://schemas.microsoft.com/office/powerpoint/2010/main" val="136864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for binomial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 fair coin, give 0 tail, 1 head then </a:t>
            </a:r>
            <a:r>
              <a:rPr lang="en-US" dirty="0">
                <a:sym typeface="Symbol" panose="05050102010706020507" pitchFamily="18" charset="2"/>
              </a:rPr>
              <a:t> = </a:t>
            </a:r>
            <a:r>
              <a:rPr lang="en-US" dirty="0"/>
              <a:t>½</a:t>
            </a:r>
          </a:p>
          <a:p>
            <a:r>
              <a:rPr lang="en-US" dirty="0"/>
              <a:t>Flip n fair coins &amp; count heads, then </a:t>
            </a:r>
            <a:r>
              <a:rPr lang="en-US" dirty="0">
                <a:sym typeface="Symbol" panose="05050102010706020507" pitchFamily="18" charset="2"/>
              </a:rPr>
              <a:t> =</a:t>
            </a:r>
            <a:r>
              <a:rPr lang="en-US" dirty="0"/>
              <a:t> n* ½</a:t>
            </a:r>
          </a:p>
          <a:p>
            <a:r>
              <a:rPr lang="en-US" dirty="0"/>
              <a:t>If coin is not fair, </a:t>
            </a:r>
          </a:p>
          <a:p>
            <a:pPr lvl="1"/>
            <a:r>
              <a:rPr lang="en-US" dirty="0"/>
              <a:t>for one flip, </a:t>
            </a:r>
            <a:r>
              <a:rPr lang="en-US" dirty="0">
                <a:sym typeface="Symbol" panose="05050102010706020507" pitchFamily="18" charset="2"/>
              </a:rPr>
              <a:t> = </a:t>
            </a:r>
            <a:r>
              <a:rPr lang="en-US" dirty="0"/>
              <a:t>p</a:t>
            </a:r>
          </a:p>
          <a:p>
            <a:pPr lvl="1"/>
            <a:r>
              <a:rPr lang="en-US" dirty="0"/>
              <a:t>for n flips, </a:t>
            </a:r>
            <a:r>
              <a:rPr lang="en-US" dirty="0">
                <a:sym typeface="Symbol" panose="05050102010706020507" pitchFamily="18" charset="2"/>
              </a:rPr>
              <a:t> = </a:t>
            </a:r>
            <a:r>
              <a:rPr lang="en-US" dirty="0"/>
              <a:t>np</a:t>
            </a:r>
          </a:p>
          <a:p>
            <a:r>
              <a:rPr lang="en-US" dirty="0"/>
              <a:t>Example, suppose coin has 60% chance of head:</a:t>
            </a:r>
          </a:p>
          <a:p>
            <a:pPr marL="457200" lvl="1" indent="0">
              <a:buNone/>
            </a:pPr>
            <a:r>
              <a:rPr lang="en-US" dirty="0"/>
              <a:t>   If coin is flipped 40 times, on average, you will see 40* 0.6 = 24 heads.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1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 for hypergeometric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6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urn contains r red chips and w white chips, where r + w = N.</a:t>
            </a:r>
          </a:p>
          <a:p>
            <a:pPr marL="0" indent="0">
              <a:buNone/>
            </a:pPr>
            <a:r>
              <a:rPr lang="en-US" dirty="0"/>
              <a:t>Draw n chips from the urn one at a time without replacing any of the chips selected.</a:t>
            </a:r>
          </a:p>
          <a:p>
            <a:pPr marL="0" indent="0">
              <a:buNone/>
            </a:pPr>
            <a:r>
              <a:rPr lang="en-US" dirty="0"/>
              <a:t>Count #red chips among the n removed.</a:t>
            </a:r>
          </a:p>
          <a:p>
            <a:r>
              <a:rPr lang="en-US" dirty="0"/>
              <a:t>If n=1, then this is binomial situation w/ p=r/N, so expectation is r/N.</a:t>
            </a:r>
          </a:p>
          <a:p>
            <a:r>
              <a:rPr lang="en-US" dirty="0"/>
              <a:t>For arbitrary n, the RV is a sum of RV’s, one corresponding to each chip removal. Using the addition rule, we get</a:t>
            </a:r>
          </a:p>
          <a:p>
            <a:pPr marL="0" indent="0" algn="ctr">
              <a:buNone/>
            </a:pPr>
            <a:r>
              <a:rPr lang="en-US" dirty="0"/>
              <a:t>E(W)=E(X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 +…+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)= E(X</a:t>
            </a:r>
            <a:r>
              <a:rPr lang="en-US" baseline="-25000" dirty="0"/>
              <a:t>1</a:t>
            </a:r>
            <a:r>
              <a:rPr lang="en-US" dirty="0"/>
              <a:t>)+ E(X</a:t>
            </a:r>
            <a:r>
              <a:rPr lang="en-US" baseline="-25000" dirty="0"/>
              <a:t>2</a:t>
            </a:r>
            <a:r>
              <a:rPr lang="en-US" dirty="0"/>
              <a:t>) +…+ E(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)=n*r/N=</a:t>
            </a:r>
            <a:r>
              <a:rPr lang="en-US" dirty="0" err="1"/>
              <a:t>nr</a:t>
            </a:r>
            <a:r>
              <a:rPr lang="en-US" dirty="0"/>
              <a:t>/(</a:t>
            </a:r>
            <a:r>
              <a:rPr lang="en-US" dirty="0" err="1"/>
              <a:t>r+w</a:t>
            </a:r>
            <a:r>
              <a:rPr lang="en-US" dirty="0"/>
              <a:t>)</a:t>
            </a:r>
          </a:p>
          <a:p>
            <a:r>
              <a:rPr lang="en-US" dirty="0"/>
              <a:t>Example: suppose r=4,w=6 and n=5, then E(W)=5*4/(4+6)=2</a:t>
            </a:r>
          </a:p>
        </p:txBody>
      </p:sp>
    </p:spTree>
    <p:extLst>
      <p:ext uri="{BB962C8B-B14F-4D97-AF65-F5344CB8AC3E}">
        <p14:creationId xmlns:p14="http://schemas.microsoft.com/office/powerpoint/2010/main" val="10253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Expansion to the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4747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Continuous RV is given by a density function f(y). </a:t>
            </a:r>
          </a:p>
          <a:p>
            <a:pPr lvl="1"/>
            <a:r>
              <a:rPr lang="en-US" dirty="0"/>
              <a:t>The probability of any particular outcome is 0.</a:t>
            </a:r>
          </a:p>
          <a:p>
            <a:pPr lvl="1"/>
            <a:r>
              <a:rPr lang="en-US" dirty="0"/>
              <a:t>The probability of interval is area above interval and underneath f(y):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have expectation (and median) for discrete RV’s,</a:t>
            </a:r>
          </a:p>
          <a:p>
            <a:pPr lvl="1"/>
            <a:r>
              <a:rPr lang="en-US" dirty="0"/>
              <a:t>Goal: explore notions in continuous.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 rotWithShape="1">
          <a:blip r:embed="rId2"/>
          <a:srcRect l="3742" t="57784" r="69750"/>
          <a:stretch/>
        </p:blipFill>
        <p:spPr>
          <a:xfrm>
            <a:off x="3468379" y="2651126"/>
            <a:ext cx="3615017" cy="67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5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9460"/>
          </a:xfrm>
        </p:spPr>
        <p:txBody>
          <a:bodyPr>
            <a:normAutofit fontScale="90000"/>
          </a:bodyPr>
          <a:lstStyle/>
          <a:p>
            <a:r>
              <a:rPr lang="en-US" dirty="0"/>
              <a:t>For symmetric distributions, the idea of the middle should be pretty obvious, but how can we find it computationally?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1605" y="2224585"/>
            <a:ext cx="10517126" cy="25968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2368" y="4627632"/>
            <a:ext cx="10687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Main idea from discrete: take outcomes, multiply by </a:t>
            </a:r>
            <a:r>
              <a:rPr lang="en-US" sz="2800" dirty="0" err="1"/>
              <a:t>probs</a:t>
            </a:r>
            <a:r>
              <a:rPr lang="en-US" sz="2800" dirty="0"/>
              <a:t> &amp; sum.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Can we do something analogous with continuous?</a:t>
            </a:r>
          </a:p>
        </p:txBody>
      </p:sp>
    </p:spTree>
    <p:extLst>
      <p:ext uri="{BB962C8B-B14F-4D97-AF65-F5344CB8AC3E}">
        <p14:creationId xmlns:p14="http://schemas.microsoft.com/office/powerpoint/2010/main" val="18445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22"/>
            <a:ext cx="10515600" cy="1325563"/>
          </a:xfrm>
        </p:spPr>
        <p:txBody>
          <a:bodyPr/>
          <a:lstStyle/>
          <a:p>
            <a:r>
              <a:rPr lang="en-US" dirty="0"/>
              <a:t>Expectation for Continuous RV’s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3645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Take outcomes---y---multiply by “</a:t>
                </a:r>
                <a:r>
                  <a:rPr lang="en-US" dirty="0" err="1"/>
                  <a:t>probs</a:t>
                </a:r>
                <a:r>
                  <a:rPr lang="en-US" dirty="0"/>
                  <a:t>”---f(y)--- and “sum”</a:t>
                </a:r>
              </a:p>
              <a:p>
                <a:pPr marL="457200" lvl="1" indent="0">
                  <a:buNone/>
                </a:pP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i="1" dirty="0"/>
                  <a:t>Sum for continuous means integrate!</a:t>
                </a:r>
              </a:p>
              <a:p>
                <a:r>
                  <a:rPr lang="en-US" dirty="0"/>
                  <a:t>E.g., uniform: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den>
                        </m:f>
                        <m:r>
                          <m:rPr>
                            <m:nor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dy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mr>
                        </m: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last expression is midpoint of endpoints a &amp; b of our interval</a:t>
                </a:r>
              </a:p>
              <a:p>
                <a:pPr marL="0" indent="0" algn="ctr">
                  <a:buNone/>
                </a:pPr>
                <a:r>
                  <a:rPr lang="en-US" i="1" dirty="0"/>
                  <a:t>Exactly what we expect! (pardon the pun)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3645"/>
                <a:ext cx="10515600" cy="4351338"/>
              </a:xfrm>
              <a:blipFill>
                <a:blip r:embed="rId2"/>
                <a:stretch>
                  <a:fillRect l="-1217" t="-2384" b="-26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246" y="1818111"/>
            <a:ext cx="6078412" cy="108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53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/>
              <a:t>Revisit 2</a:t>
            </a:r>
            <a:r>
              <a:rPr lang="en-US" baseline="30000" dirty="0"/>
              <a:t>nd</a:t>
            </a:r>
            <a:r>
              <a:rPr lang="en-US" dirty="0"/>
              <a:t> cont.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848" y="1197828"/>
            <a:ext cx="10515600" cy="2521765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f (t)</a:t>
            </a:r>
            <a:r>
              <a:rPr lang="en-US" dirty="0"/>
              <a:t>=3</a:t>
            </a:r>
            <a:r>
              <a:rPr lang="en-US" i="1" dirty="0"/>
              <a:t>t</a:t>
            </a:r>
            <a:r>
              <a:rPr lang="en-US" baseline="30000" dirty="0"/>
              <a:t>2</a:t>
            </a:r>
            <a:r>
              <a:rPr lang="en-US" dirty="0"/>
              <a:t>, 0 ≤</a:t>
            </a:r>
            <a:r>
              <a:rPr lang="en-US" i="1" dirty="0"/>
              <a:t>t </a:t>
            </a:r>
            <a:r>
              <a:rPr lang="en-US" dirty="0"/>
              <a:t>≤1</a:t>
            </a:r>
          </a:p>
          <a:p>
            <a:pPr marL="0" indent="0">
              <a:buNone/>
            </a:pPr>
            <a:r>
              <a:rPr lang="en-US" dirty="0"/>
              <a:t>Remember fulcrum tool for </a:t>
            </a:r>
          </a:p>
          <a:p>
            <a:pPr marL="0" indent="0">
              <a:buNone/>
            </a:pPr>
            <a:r>
              <a:rPr lang="en-US" dirty="0"/>
              <a:t>understanding what expectation is:</a:t>
            </a:r>
          </a:p>
          <a:p>
            <a:pPr marL="0" indent="0">
              <a:buNone/>
            </a:pPr>
            <a:r>
              <a:rPr lang="en-US" dirty="0"/>
              <a:t>At what point along t-axis would fulcrum balance an object of this shape (say a steel plate)?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817" y="138277"/>
            <a:ext cx="5823183" cy="241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cont. example (cont.):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1848" y="1197828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i="1" dirty="0"/>
                  <a:t>	f (t)</a:t>
                </a:r>
                <a:r>
                  <a:rPr lang="en-US" dirty="0"/>
                  <a:t>=3</a:t>
                </a:r>
                <a:r>
                  <a:rPr lang="en-US" i="1" dirty="0"/>
                  <a:t>t</a:t>
                </a:r>
                <a:r>
                  <a:rPr lang="en-US" baseline="30000" dirty="0"/>
                  <a:t>2</a:t>
                </a:r>
                <a:r>
                  <a:rPr lang="en-US" dirty="0"/>
                  <a:t>, 0≤</a:t>
                </a:r>
                <a:r>
                  <a:rPr lang="en-US" i="1" dirty="0"/>
                  <a:t>t </a:t>
                </a:r>
                <a:r>
                  <a:rPr lang="en-US" dirty="0"/>
                  <a:t>≤1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m:rPr>
                            <m:nor/>
                          </m:rPr>
                          <a:rPr lang="en-US" dirty="0"/>
                          <m:t>3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t</m:t>
                        </m:r>
                        <m:r>
                          <m:rPr>
                            <m:nor/>
                          </m:rPr>
                          <a:rPr lang="en-US" b="0" i="0" baseline="30000" dirty="0" smtClean="0"/>
                          <m:t>2</m:t>
                        </m:r>
                      </m:e>
                    </m:nary>
                  </m:oMath>
                </a14:m>
                <a:r>
                  <a:rPr lang="en-US" dirty="0" err="1"/>
                  <a:t>dt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= ¾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t</m:t>
                    </m:r>
                    <m:r>
                      <m:rPr>
                        <m:nor/>
                      </m:rPr>
                      <a:rPr lang="en-US" b="0" i="0" baseline="30000" dirty="0" smtClean="0"/>
                      <m:t>4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 = </a:t>
                </a:r>
                <a:r>
                  <a:rPr lang="en-US" dirty="0"/>
                  <a:t>¾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1848" y="1197828"/>
                <a:ext cx="10515600" cy="4351338"/>
              </a:xfrm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009" y="352009"/>
            <a:ext cx="5524991" cy="2289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1848" y="3141329"/>
            <a:ext cx="96762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Did this coincide with where you thought the fulcrum should be?</a:t>
            </a:r>
          </a:p>
          <a:p>
            <a:pPr algn="ctr"/>
            <a:r>
              <a:rPr lang="en-US" sz="2800" dirty="0"/>
              <a:t> (perhaps somewhere to the right of 2/3)</a:t>
            </a:r>
          </a:p>
        </p:txBody>
      </p:sp>
    </p:spTree>
    <p:extLst>
      <p:ext uri="{BB962C8B-B14F-4D97-AF65-F5344CB8AC3E}">
        <p14:creationId xmlns:p14="http://schemas.microsoft.com/office/powerpoint/2010/main" val="2743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1325563"/>
          </a:xfrm>
        </p:spPr>
        <p:txBody>
          <a:bodyPr/>
          <a:lstStyle/>
          <a:p>
            <a:r>
              <a:rPr lang="en-US" dirty="0"/>
              <a:t>Review: Discrete random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0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be presented as a two row matrix: </a:t>
            </a:r>
          </a:p>
          <a:p>
            <a:pPr marL="0" indent="0">
              <a:buNone/>
            </a:pPr>
            <a:r>
              <a:rPr lang="en-US" b="1" dirty="0"/>
              <a:t>Row 1:</a:t>
            </a:r>
            <a:r>
              <a:rPr lang="en-US" dirty="0"/>
              <a:t> “outcomes”, arbitrary real numbers (can be countably </a:t>
            </a:r>
            <a:r>
              <a:rPr lang="en-US" dirty="0">
                <a:sym typeface="Symbol" panose="05050102010706020507" pitchFamily="18" charset="2"/>
              </a:rPr>
              <a:t>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b="1" dirty="0"/>
              <a:t>Row 2:</a:t>
            </a:r>
            <a:r>
              <a:rPr lang="en-US" dirty="0"/>
              <a:t> probabilities, positive real numbers which sum to 1 </a:t>
            </a:r>
          </a:p>
          <a:p>
            <a:pPr marL="0" indent="0">
              <a:buNone/>
            </a:pPr>
            <a:r>
              <a:rPr lang="en-US" dirty="0"/>
              <a:t>      (can be zero, but then the corresponding outcome never occurs)</a:t>
            </a:r>
          </a:p>
          <a:p>
            <a:pPr marL="0" indent="0">
              <a:buNone/>
            </a:pPr>
            <a:r>
              <a:rPr lang="en-US" dirty="0"/>
              <a:t>Binomial example: fair coin flipped 4 times &amp; # of heads counted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44171"/>
              </p:ext>
            </p:extLst>
          </p:nvPr>
        </p:nvGraphicFramePr>
        <p:xfrm>
          <a:off x="373679" y="3882480"/>
          <a:ext cx="4811229" cy="79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ksheet" r:id="rId3" imgW="2409762" imgH="400042" progId="Excel.Sheet.12">
                  <p:embed/>
                </p:oleObj>
              </mc:Choice>
              <mc:Fallback>
                <p:oleObj name="Worksheet" r:id="rId3" imgW="2409762" imgH="4000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3679" y="3882480"/>
                        <a:ext cx="4811229" cy="798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9428" y="3882480"/>
            <a:ext cx="4758299" cy="2409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cont. example (cont.):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1848" y="1197828"/>
                <a:ext cx="10515600" cy="16154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i="1" dirty="0"/>
                  <a:t>f (t)</a:t>
                </a:r>
                <a:r>
                  <a:rPr lang="en-US" dirty="0"/>
                  <a:t>=3</a:t>
                </a:r>
                <a:r>
                  <a:rPr lang="en-US" i="1" dirty="0"/>
                  <a:t>t</a:t>
                </a:r>
                <a:r>
                  <a:rPr lang="en-US" baseline="30000" dirty="0"/>
                  <a:t>2</a:t>
                </a:r>
                <a:r>
                  <a:rPr lang="en-US" dirty="0"/>
                  <a:t>, 0≤</a:t>
                </a:r>
                <a:r>
                  <a:rPr lang="en-US" i="1" dirty="0"/>
                  <a:t>t </a:t>
                </a:r>
                <a:r>
                  <a:rPr lang="en-US" dirty="0"/>
                  <a:t>≤1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r>
                          <m:rPr>
                            <m:nor/>
                          </m:rPr>
                          <a:rPr lang="en-US" dirty="0"/>
                          <m:t>3</m:t>
                        </m:r>
                        <m:r>
                          <m:rPr>
                            <m:nor/>
                          </m:rPr>
                          <a:rPr lang="en-US" dirty="0"/>
                          <m:t>t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2</m:t>
                        </m:r>
                      </m:e>
                    </m:nary>
                  </m:oMath>
                </a14:m>
                <a:r>
                  <a:rPr lang="en-US" dirty="0" err="1"/>
                  <a:t>dt</a:t>
                </a:r>
                <a:r>
                  <a:rPr lang="en-US" dirty="0"/>
                  <a:t> = ¾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t</m:t>
                    </m:r>
                    <m:r>
                      <m:rPr>
                        <m:nor/>
                      </m:rPr>
                      <a:rPr lang="en-US" b="0" i="0" baseline="30000" dirty="0" smtClean="0"/>
                      <m:t>4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 = </a:t>
                </a:r>
                <a:r>
                  <a:rPr lang="en-US" dirty="0"/>
                  <a:t>¾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1848" y="1197828"/>
                <a:ext cx="10515600" cy="1615450"/>
              </a:xfrm>
              <a:blipFill>
                <a:blip r:embed="rId2"/>
                <a:stretch>
                  <a:fillRect l="-1217" t="-6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244" y="233693"/>
            <a:ext cx="5524991" cy="22896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8454" y="2813278"/>
            <a:ext cx="10839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Note: distribution is </a:t>
            </a:r>
            <a:r>
              <a:rPr lang="en-US" sz="2800" b="1" dirty="0"/>
              <a:t>not</a:t>
            </a:r>
            <a:r>
              <a:rPr lang="en-US" sz="2800" dirty="0"/>
              <a:t> symmetric, hence median may not be same as </a:t>
            </a:r>
            <a:r>
              <a:rPr lang="en-US" sz="2800" dirty="0">
                <a:sym typeface="Symbol" panose="05050102010706020507" pitchFamily="18" charset="2"/>
              </a:rPr>
              <a:t>.</a:t>
            </a:r>
            <a:r>
              <a:rPr lang="en-US" sz="2800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Recall: </a:t>
            </a:r>
            <a:r>
              <a:rPr lang="en-US" sz="2800" b="1" dirty="0"/>
              <a:t>median is</a:t>
            </a:r>
            <a:r>
              <a:rPr lang="en-US" sz="2800" dirty="0"/>
              <a:t> point where </a:t>
            </a:r>
            <a:r>
              <a:rPr lang="en-US" sz="2800" b="1" dirty="0"/>
              <a:t>half</a:t>
            </a:r>
            <a:r>
              <a:rPr lang="en-US" sz="2800" dirty="0"/>
              <a:t> the probability is on either side.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To find it, let’s review the </a:t>
            </a:r>
            <a:r>
              <a:rPr lang="en-US" sz="2800" b="1" dirty="0"/>
              <a:t>cumulative distribution  F</a:t>
            </a:r>
            <a:r>
              <a:rPr lang="en-US" sz="2800" b="1" baseline="-25000" dirty="0"/>
              <a:t>Y</a:t>
            </a:r>
            <a:r>
              <a:rPr lang="en-US" sz="2800" b="1" dirty="0"/>
              <a:t>(t).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59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Cumulative distribution function (CDF):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961" t="47851" r="54703"/>
          <a:stretch/>
        </p:blipFill>
        <p:spPr>
          <a:xfrm>
            <a:off x="1815152" y="1569492"/>
            <a:ext cx="3608366" cy="955344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72496" t="47851" r="14956"/>
          <a:stretch/>
        </p:blipFill>
        <p:spPr>
          <a:xfrm>
            <a:off x="5423518" y="1557146"/>
            <a:ext cx="1463578" cy="9676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3702" y="2882709"/>
            <a:ext cx="11546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Cumulative distribution function </a:t>
            </a:r>
            <a:r>
              <a:rPr lang="en-US" sz="2800" b="1" dirty="0"/>
              <a:t>F</a:t>
            </a:r>
            <a:r>
              <a:rPr lang="en-US" sz="2800" b="1" baseline="-25000" dirty="0"/>
              <a:t>Y</a:t>
            </a:r>
            <a:r>
              <a:rPr lang="en-US" sz="2800" b="1" dirty="0"/>
              <a:t>(y) </a:t>
            </a:r>
            <a:r>
              <a:rPr lang="en-US" sz="2800" dirty="0"/>
              <a:t>measures area under curve (probability) to the left of the inputted point.</a:t>
            </a:r>
          </a:p>
        </p:txBody>
      </p:sp>
    </p:spTree>
    <p:extLst>
      <p:ext uri="{BB962C8B-B14F-4D97-AF65-F5344CB8AC3E}">
        <p14:creationId xmlns:p14="http://schemas.microsoft.com/office/powerpoint/2010/main" val="354472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cont. example (cont.):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51847" y="1197827"/>
                <a:ext cx="10406419" cy="5353097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i="1" dirty="0"/>
                  <a:t>f (t)</a:t>
                </a:r>
                <a:r>
                  <a:rPr lang="en-US" dirty="0"/>
                  <a:t>=3</a:t>
                </a:r>
                <a:r>
                  <a:rPr lang="en-US" i="1" dirty="0"/>
                  <a:t>t</a:t>
                </a:r>
                <a:r>
                  <a:rPr lang="en-US" baseline="30000" dirty="0"/>
                  <a:t>2</a:t>
                </a:r>
                <a:r>
                  <a:rPr lang="en-US" dirty="0"/>
                  <a:t>, 0≤</a:t>
                </a:r>
                <a:r>
                  <a:rPr lang="en-US" i="1" dirty="0"/>
                  <a:t>t </a:t>
                </a:r>
                <a:r>
                  <a:rPr lang="en-US" dirty="0"/>
                  <a:t>≤1</a:t>
                </a:r>
              </a:p>
              <a:p>
                <a:pPr marL="0" indent="0">
                  <a:buNone/>
                </a:pPr>
                <a:r>
                  <a:rPr lang="en-US" dirty="0"/>
                  <a:t>First, we find an expr for CDF</a:t>
                </a:r>
              </a:p>
              <a:p>
                <a:pPr marL="0" indent="0">
                  <a:buNone/>
                </a:pPr>
                <a:r>
                  <a:rPr lang="en-US" dirty="0"/>
                  <a:t>	F</a:t>
                </a:r>
                <a:r>
                  <a:rPr lang="en-US" baseline="-25000" dirty="0"/>
                  <a:t>Y</a:t>
                </a:r>
                <a:r>
                  <a:rPr lang="en-US" dirty="0"/>
                  <a:t>(y)=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/>
                          <m:t>3</m:t>
                        </m:r>
                      </m:e>
                    </m:nary>
                    <m:r>
                      <m:rPr>
                        <m:nor/>
                      </m:rPr>
                      <a:rPr lang="en-US" dirty="0"/>
                      <m:t>t</m:t>
                    </m:r>
                    <m:r>
                      <m:rPr>
                        <m:nor/>
                      </m:rPr>
                      <a:rPr lang="en-US" baseline="30000" dirty="0"/>
                      <m:t>2</m:t>
                    </m:r>
                  </m:oMath>
                </a14:m>
                <a:r>
                  <a:rPr lang="en-US" dirty="0" err="1"/>
                  <a:t>dt</a:t>
                </a:r>
                <a:r>
                  <a:rPr lang="en-US" dirty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t</m:t>
                    </m:r>
                    <m:r>
                      <m:rPr>
                        <m:nor/>
                      </m:rPr>
                      <a:rPr lang="en-US" b="0" i="0" baseline="30000" dirty="0" smtClean="0"/>
                      <m:t>3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1" dirty="0" smtClean="0"/>
                      <m:t>y</m:t>
                    </m:r>
                    <m:r>
                      <m:rPr>
                        <m:nor/>
                      </m:rPr>
                      <a:rPr lang="en-US" baseline="30000" dirty="0"/>
                      <m:t>3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Now set CDF to ½ and solve for y: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i="1" dirty="0"/>
                      <m:t>y</m:t>
                    </m:r>
                    <m:r>
                      <m:rPr>
                        <m:nor/>
                      </m:rPr>
                      <a:rPr lang="en-US" baseline="30000" dirty="0"/>
                      <m:t>3</m:t>
                    </m:r>
                  </m:oMath>
                </a14:m>
                <a:r>
                  <a:rPr lang="en-US" dirty="0"/>
                  <a:t>=½ so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m:rPr>
                            <m:nor/>
                          </m:rPr>
                          <a:rPr lang="en-US" dirty="0"/>
                          <m:t>½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=0.794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distribution is skewed to the left (where the tail is).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Note:  </a:t>
                </a:r>
                <a:r>
                  <a:rPr lang="en-US" dirty="0"/>
                  <a:t>( .75 for this situation) is to the left of the median</a:t>
                </a:r>
              </a:p>
              <a:p>
                <a:pPr marL="0" indent="0">
                  <a:buNone/>
                </a:pPr>
                <a:r>
                  <a:rPr lang="en-US" dirty="0"/>
                  <a:t>Its position relative to median can be used to find direction of skewing.</a:t>
                </a:r>
              </a:p>
              <a:p>
                <a:pPr marL="0" indent="0">
                  <a:buNone/>
                </a:pPr>
                <a:r>
                  <a:rPr lang="en-US" dirty="0"/>
                  <a:t>The reasons is that </a:t>
                </a:r>
                <a:r>
                  <a:rPr lang="en-US" dirty="0">
                    <a:sym typeface="Symbol" panose="05050102010706020507" pitchFamily="18" charset="2"/>
                  </a:rPr>
                  <a:t> </a:t>
                </a:r>
                <a:r>
                  <a:rPr lang="en-US" dirty="0"/>
                  <a:t>is more sensitive to skewing:</a:t>
                </a:r>
              </a:p>
              <a:p>
                <a:pPr marL="0" indent="0">
                  <a:buNone/>
                </a:pPr>
                <a:r>
                  <a:rPr lang="en-US" i="1" dirty="0"/>
                  <a:t>Start with symmetric distribution. Pull on one side, both the mean and median will be pulled as well, but the mean will be pulled further.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1847" y="1197827"/>
                <a:ext cx="10406419" cy="5353097"/>
              </a:xfrm>
              <a:blipFill>
                <a:blip r:embed="rId2"/>
                <a:stretch>
                  <a:fillRect l="-1230" t="-2503" r="-879" b="-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237" y="233692"/>
            <a:ext cx="5524991" cy="228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053" y="0"/>
            <a:ext cx="11627893" cy="1325563"/>
          </a:xfrm>
        </p:spPr>
        <p:txBody>
          <a:bodyPr>
            <a:normAutofit/>
          </a:bodyPr>
          <a:lstStyle/>
          <a:p>
            <a:r>
              <a:rPr lang="en-US" dirty="0"/>
              <a:t>3.5.6 Exponential distribution and gas travel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112703"/>
                <a:ext cx="10515600" cy="47389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Distance </a:t>
                </a:r>
                <a:r>
                  <a:rPr lang="en-US" i="1" dirty="0"/>
                  <a:t>Y</a:t>
                </a:r>
                <a:r>
                  <a:rPr lang="en-US" dirty="0"/>
                  <a:t> that a molecule in a gas travels before colliding with another molecule can be modeled by the exponential pdf:</a:t>
                </a:r>
                <a:endParaRPr lang="en-US" i="1" dirty="0"/>
              </a:p>
              <a:p>
                <a:pPr marL="0" indent="0" algn="ctr">
                  <a:buNone/>
                </a:pPr>
                <a:r>
                  <a:rPr lang="en-US" i="1" dirty="0" err="1"/>
                  <a:t>f</a:t>
                </a:r>
                <a:r>
                  <a:rPr lang="en-US" i="1" baseline="-25000" dirty="0" err="1"/>
                  <a:t>Y</a:t>
                </a:r>
                <a:r>
                  <a:rPr lang="en-US" i="1" dirty="0"/>
                  <a:t> (y)</a:t>
                </a:r>
                <a:r>
                  <a:rPr lang="en-US" dirty="0"/>
                  <a:t>= (1/</a:t>
                </a:r>
                <a:r>
                  <a:rPr lang="el-GR" i="1" dirty="0"/>
                  <a:t>μ</a:t>
                </a:r>
                <a:r>
                  <a:rPr lang="en-US" i="1" dirty="0"/>
                  <a:t>)e</a:t>
                </a:r>
                <a:r>
                  <a:rPr lang="en-US" baseline="30000" dirty="0"/>
                  <a:t>−</a:t>
                </a:r>
                <a:r>
                  <a:rPr lang="en-US" i="1" baseline="30000" dirty="0"/>
                  <a:t>y/</a:t>
                </a:r>
                <a:r>
                  <a:rPr lang="el-GR" i="1" baseline="30000" dirty="0"/>
                  <a:t>μ</a:t>
                </a:r>
                <a:r>
                  <a:rPr lang="el-GR" i="1" dirty="0"/>
                  <a:t>, </a:t>
                </a:r>
                <a:r>
                  <a:rPr lang="en-US" i="1" dirty="0"/>
                  <a:t>y </a:t>
                </a:r>
                <a:r>
                  <a:rPr lang="en-US" dirty="0"/>
                  <a:t>≥0</a:t>
                </a:r>
                <a:endParaRPr lang="en-US" i="1" dirty="0"/>
              </a:p>
              <a:p>
                <a:r>
                  <a:rPr lang="en-US" dirty="0"/>
                  <a:t>Using integration by parts, we find that </a:t>
                </a:r>
              </a:p>
              <a:p>
                <a:pPr marL="0" indent="0">
                  <a:buNone/>
                </a:pPr>
                <a:r>
                  <a:rPr lang="en-US" i="1" dirty="0"/>
                  <a:t>E(Y )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m:rPr>
                            <m:nor/>
                          </m:rPr>
                          <a:rPr lang="en-US" dirty="0"/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</m:t>
                        </m:r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dirty="0"/>
                              <m:t>1/</m:t>
                            </m:r>
                            <m:r>
                              <m:rPr>
                                <m:nor/>
                              </m:rPr>
                              <a:rPr lang="el-GR" i="1" dirty="0"/>
                              <m:t>μ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i="1" dirty="0"/>
                          <m:t>e</m:t>
                        </m:r>
                        <m:r>
                          <m:rPr>
                            <m:nor/>
                          </m:rPr>
                          <a:rPr lang="en-US" baseline="30000" dirty="0"/>
                          <m:t>−</m:t>
                        </m:r>
                        <m:r>
                          <m:rPr>
                            <m:nor/>
                          </m:rPr>
                          <a:rPr lang="en-US" b="0" i="1" baseline="30000" dirty="0" smtClean="0"/>
                          <m:t>w</m:t>
                        </m:r>
                        <m:r>
                          <m:rPr>
                            <m:nor/>
                          </m:rPr>
                          <a:rPr lang="en-US" i="1" baseline="30000" dirty="0"/>
                          <m:t>/</m:t>
                        </m:r>
                        <m:r>
                          <m:rPr>
                            <m:nor/>
                          </m:rPr>
                          <a:rPr lang="el-GR" i="1" baseline="30000" dirty="0"/>
                          <m:t>μ</m:t>
                        </m:r>
                      </m:e>
                    </m:nary>
                  </m:oMath>
                </a14:m>
                <a:r>
                  <a:rPr lang="en-US" dirty="0" err="1"/>
                  <a:t>dy</a:t>
                </a:r>
                <a:r>
                  <a:rPr lang="en-US" dirty="0"/>
                  <a:t> =</a:t>
                </a:r>
                <a:r>
                  <a:rPr lang="el-GR" i="1" dirty="0"/>
                  <a:t> μ</a:t>
                </a:r>
                <a:r>
                  <a:rPr lang="el-GR" dirty="0"/>
                  <a:t>[−</a:t>
                </a:r>
                <a:r>
                  <a:rPr lang="en-US" i="1" dirty="0"/>
                  <a:t>we</a:t>
                </a:r>
                <a:r>
                  <a:rPr lang="en-US" baseline="30000" dirty="0"/>
                  <a:t>−</a:t>
                </a:r>
                <a:r>
                  <a:rPr lang="en-US" i="1" baseline="30000" dirty="0"/>
                  <a:t>w</a:t>
                </a:r>
                <a:r>
                  <a:rPr lang="en-US" i="1" dirty="0"/>
                  <a:t> </a:t>
                </a:r>
                <a:r>
                  <a:rPr lang="en-US" dirty="0"/>
                  <a:t>−</a:t>
                </a:r>
                <a:r>
                  <a:rPr lang="en-US" i="1" dirty="0"/>
                  <a:t>e</a:t>
                </a:r>
                <a:r>
                  <a:rPr lang="en-US" baseline="30000" dirty="0"/>
                  <a:t>−</a:t>
                </a:r>
                <a:r>
                  <a:rPr lang="en-US" i="1" baseline="30000" dirty="0"/>
                  <a:t>w</a:t>
                </a:r>
                <a:r>
                  <a:rPr lang="en-US" dirty="0"/>
                  <a:t>]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∞ 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i="1" dirty="0"/>
                  <a:t> = </a:t>
                </a:r>
                <a:r>
                  <a:rPr lang="el-GR" i="1" dirty="0"/>
                  <a:t>μ</a:t>
                </a:r>
                <a:endParaRPr lang="en-US" i="1" dirty="0"/>
              </a:p>
              <a:p>
                <a:r>
                  <a:rPr lang="en-US" dirty="0"/>
                  <a:t>Hence, parameter </a:t>
                </a:r>
                <a:r>
                  <a:rPr lang="el-GR" dirty="0"/>
                  <a:t>μ</a:t>
                </a:r>
                <a:r>
                  <a:rPr lang="en-US" dirty="0"/>
                  <a:t> represents average distance that a molecule travels between collisions.</a:t>
                </a:r>
              </a:p>
              <a:p>
                <a:r>
                  <a:rPr lang="en-US" dirty="0"/>
                  <a:t>At room temp and sea level, </a:t>
                </a:r>
                <a:r>
                  <a:rPr lang="el-GR" i="1" dirty="0"/>
                  <a:t>μ ≈</a:t>
                </a:r>
                <a:r>
                  <a:rPr lang="en-US" i="1" dirty="0"/>
                  <a:t> </a:t>
                </a:r>
                <a:r>
                  <a:rPr lang="el-GR" dirty="0"/>
                  <a:t>0</a:t>
                </a:r>
                <a:r>
                  <a:rPr lang="en-US" dirty="0"/>
                  <a:t>.</a:t>
                </a:r>
                <a:r>
                  <a:rPr lang="el-GR" dirty="0"/>
                  <a:t>5 </a:t>
                </a:r>
                <a:r>
                  <a:rPr lang="en-US" dirty="0"/>
                  <a:t>micrometer (</a:t>
                </a:r>
                <a:r>
                  <a:rPr lang="el-GR" i="1" dirty="0"/>
                  <a:t>μ</a:t>
                </a:r>
                <a:r>
                  <a:rPr lang="en-US" i="1" dirty="0"/>
                  <a:t>m</a:t>
                </a:r>
                <a:r>
                  <a:rPr lang="en-US" dirty="0"/>
                  <a:t>) for N</a:t>
                </a:r>
                <a:r>
                  <a:rPr lang="en-US" baseline="-25000" dirty="0"/>
                  <a:t>2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  (1 </a:t>
                </a:r>
                <a:r>
                  <a:rPr lang="el-GR" i="1" dirty="0"/>
                  <a:t>μ</a:t>
                </a:r>
                <a:r>
                  <a:rPr lang="en-US" i="1" dirty="0"/>
                  <a:t>m</a:t>
                </a:r>
                <a:r>
                  <a:rPr lang="en-US" dirty="0"/>
                  <a:t>=10</a:t>
                </a:r>
                <a:r>
                  <a:rPr lang="en-US" baseline="30000" dirty="0"/>
                  <a:t>-3</a:t>
                </a:r>
                <a:r>
                  <a:rPr lang="en-US" dirty="0"/>
                  <a:t> mm, diameter of human hair ranges from 17 to 181 </a:t>
                </a:r>
                <a:r>
                  <a:rPr lang="el-GR" i="1" dirty="0"/>
                  <a:t>μ</a:t>
                </a:r>
                <a:r>
                  <a:rPr lang="en-US" i="1" dirty="0"/>
                  <a:t>m</a:t>
                </a:r>
                <a:r>
                  <a:rPr lang="en-US" dirty="0"/>
                  <a:t>)</a:t>
                </a:r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112703"/>
                <a:ext cx="10515600" cy="4738948"/>
              </a:xfrm>
              <a:blipFill>
                <a:blip r:embed="rId2"/>
                <a:stretch>
                  <a:fillRect l="-1159" t="-2188" r="-1333" b="-1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2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59108"/>
            <a:ext cx="4781266" cy="25898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 3.5.7 </a:t>
            </a:r>
            <a:br>
              <a:rPr lang="en-US" dirty="0"/>
            </a:br>
            <a:r>
              <a:rPr lang="en-US" dirty="0"/>
              <a:t>Rayleigh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43926"/>
                <a:ext cx="10515600" cy="53140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i="1" dirty="0"/>
                  <a:t>f</a:t>
                </a:r>
                <a:r>
                  <a:rPr lang="en-US" i="1" baseline="-25000" dirty="0" err="1"/>
                  <a:t>Y</a:t>
                </a:r>
                <a:r>
                  <a:rPr lang="en-US" i="1" dirty="0"/>
                  <a:t> (y)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/2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i="1" dirty="0"/>
                  <a:t>, a &gt;</a:t>
                </a:r>
                <a:r>
                  <a:rPr lang="en-US" dirty="0"/>
                  <a:t>0; 0≤ </a:t>
                </a:r>
                <a:r>
                  <a:rPr lang="en-US" i="1" dirty="0"/>
                  <a:t>y &lt;</a:t>
                </a:r>
                <a:r>
                  <a:rPr lang="en-US" dirty="0"/>
                  <a:t>∞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After advanced integration techniques, we get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=1.25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CDF is relatively easy to find:</a:t>
                </a:r>
              </a:p>
              <a:p>
                <a:pPr marL="0" indent="0">
                  <a:buNone/>
                </a:pPr>
                <a:r>
                  <a:rPr lang="en-US" i="1" dirty="0"/>
                  <a:t>F</a:t>
                </a:r>
                <a:r>
                  <a:rPr lang="en-US" i="1" baseline="-25000" dirty="0"/>
                  <a:t>Y</a:t>
                </a:r>
                <a:r>
                  <a:rPr lang="en-US" i="1" dirty="0"/>
                  <a:t> (y)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 baseline="300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/2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  <m:d>
                      <m:dPr>
                        <m:begChr m:val="|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b="0" i="0" dirty="0" smtClean="0"/>
                                <m:t>y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To find median, set </a:t>
                </a:r>
                <a:r>
                  <a:rPr lang="en-US" i="1" dirty="0"/>
                  <a:t>F</a:t>
                </a:r>
                <a:r>
                  <a:rPr lang="en-US" i="1" baseline="-25000" dirty="0"/>
                  <a:t>Y</a:t>
                </a:r>
                <a:r>
                  <a:rPr lang="en-US" i="1" dirty="0"/>
                  <a:t> (y)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½ and solve for y: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=1.18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Indicating that the distribution is skewed to the right.</a:t>
                </a:r>
              </a:p>
              <a:p>
                <a:pPr marL="0" indent="0">
                  <a:buNone/>
                </a:pPr>
                <a:r>
                  <a:rPr lang="en-US" dirty="0"/>
                  <a:t>Note that mode (peak) is </a:t>
                </a:r>
                <a:r>
                  <a:rPr lang="en-US" i="1" dirty="0"/>
                  <a:t>a</a:t>
                </a:r>
                <a:r>
                  <a:rPr lang="en-US" dirty="0"/>
                  <a:t> (</a:t>
                </a:r>
                <a:r>
                  <a:rPr lang="en-US" i="1" dirty="0"/>
                  <a:t>a</a:t>
                </a:r>
                <a:r>
                  <a:rPr lang="en-US" dirty="0"/>
                  <a:t> = 1 in example graph).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43926"/>
                <a:ext cx="10515600" cy="5314074"/>
              </a:xfrm>
              <a:blipFill>
                <a:blip r:embed="rId3"/>
                <a:stretch>
                  <a:fillRect l="-1217" t="-573" b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60693"/>
            <a:ext cx="3605691" cy="8381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17550" y="262671"/>
            <a:ext cx="394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pdf for Raleigh distribution with a=1</a:t>
            </a:r>
          </a:p>
        </p:txBody>
      </p:sp>
    </p:spTree>
    <p:extLst>
      <p:ext uri="{BB962C8B-B14F-4D97-AF65-F5344CB8AC3E}">
        <p14:creationId xmlns:p14="http://schemas.microsoft.com/office/powerpoint/2010/main" val="286006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Expected Value of a </a:t>
            </a:r>
            <a:r>
              <a:rPr lang="en-US" b="1" dirty="0"/>
              <a:t>Function</a:t>
            </a:r>
            <a:r>
              <a:rPr lang="en-US" dirty="0"/>
              <a:t> of a Random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Continuous: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39" y="2679155"/>
            <a:ext cx="4609436" cy="9784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439" y="4511130"/>
            <a:ext cx="4512896" cy="9752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5255" y="2679155"/>
            <a:ext cx="5280165" cy="9296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874" y="4725734"/>
            <a:ext cx="5801115" cy="62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6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9"/>
            <a:ext cx="10515600" cy="1325563"/>
          </a:xfrm>
        </p:spPr>
        <p:txBody>
          <a:bodyPr/>
          <a:lstStyle/>
          <a:p>
            <a:r>
              <a:rPr lang="en-US" dirty="0"/>
              <a:t>Discrete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72"/>
            <a:ext cx="10515600" cy="31531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fair coin is tossed twice &amp; # of heads is counted: what is E(X</a:t>
            </a:r>
            <a:r>
              <a:rPr lang="en-US" baseline="30000" dirty="0"/>
              <a:t>2</a:t>
            </a:r>
            <a:r>
              <a:rPr lang="en-US" dirty="0"/>
              <a:t>)?</a:t>
            </a:r>
          </a:p>
          <a:p>
            <a:pPr marL="0" indent="0">
              <a:buNone/>
            </a:pPr>
            <a:r>
              <a:rPr lang="en-US" dirty="0"/>
              <a:t>X: 							X</a:t>
            </a:r>
            <a:r>
              <a:rPr lang="en-US" baseline="30000" dirty="0"/>
              <a:t>2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E(X</a:t>
            </a:r>
            <a:r>
              <a:rPr lang="en-US" baseline="30000" dirty="0"/>
              <a:t>2</a:t>
            </a:r>
            <a:r>
              <a:rPr lang="en-US" dirty="0"/>
              <a:t>) = 0 * ¼ + 1* ½  + 4 * ¼ = 1 ½ = 3/2</a:t>
            </a:r>
          </a:p>
          <a:p>
            <a:pPr marL="0" indent="0">
              <a:buNone/>
            </a:pPr>
            <a:r>
              <a:rPr lang="en-US" dirty="0"/>
              <a:t>(note that X is symmetric, so E(X)=1)</a:t>
            </a:r>
          </a:p>
          <a:p>
            <a:pPr marL="0" indent="0">
              <a:buNone/>
            </a:pPr>
            <a:r>
              <a:rPr lang="en-US" dirty="0"/>
              <a:t>What is median of X</a:t>
            </a:r>
            <a:r>
              <a:rPr lang="en-US" baseline="30000" dirty="0"/>
              <a:t>2</a:t>
            </a:r>
            <a:r>
              <a:rPr lang="en-US" dirty="0"/>
              <a:t>? Is their skewing? What is the direction?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07209"/>
              </p:ext>
            </p:extLst>
          </p:nvPr>
        </p:nvGraphicFramePr>
        <p:xfrm>
          <a:off x="1551867" y="2016662"/>
          <a:ext cx="2191319" cy="657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9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P(k)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1/4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 1/2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 1/4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13514"/>
              </p:ext>
            </p:extLst>
          </p:nvPr>
        </p:nvGraphicFramePr>
        <p:xfrm>
          <a:off x="8045657" y="2037185"/>
          <a:ext cx="2191319" cy="61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6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P(k)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 1/4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1/2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 1/4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26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954" y="0"/>
            <a:ext cx="4551461" cy="16255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Continuous example: 3.5.14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1790"/>
                <a:ext cx="10515600" cy="52324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A point </a:t>
                </a:r>
                <a:r>
                  <a:rPr lang="en-US" i="1" dirty="0"/>
                  <a:t>y</a:t>
                </a:r>
                <a:r>
                  <a:rPr lang="en-US" dirty="0"/>
                  <a:t> is selected at random from interval [0, 1], dividing line into two segments.</a:t>
                </a:r>
              </a:p>
              <a:p>
                <a:pPr marL="0" indent="0">
                  <a:buNone/>
                </a:pPr>
                <a:r>
                  <a:rPr lang="en-US" dirty="0"/>
                  <a:t>What is expected value for ratio of shorter segment to longer segment?</a:t>
                </a:r>
              </a:p>
              <a:p>
                <a:pPr marL="0" indent="0">
                  <a:buNone/>
                </a:pPr>
                <a:r>
                  <a:rPr lang="en-US" dirty="0" err="1"/>
                  <a:t>w.l.o.g</a:t>
                </a:r>
                <a:r>
                  <a:rPr lang="en-US" dirty="0"/>
                  <a:t>., y is in LHS of interval as in the picture (we use symmetry).</a:t>
                </a:r>
              </a:p>
              <a:p>
                <a:pPr marL="0" indent="0">
                  <a:buNone/>
                </a:pPr>
                <a:r>
                  <a:rPr lang="en-US" dirty="0"/>
                  <a:t>Ratio of shorter segment to longer segment is y/(1-y) so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e>
                      </m:nary>
                      <m:nary>
                        <m:nary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den>
                              </m:f>
                              <m:r>
                                <m:rPr>
                                  <m:nor/>
                                </m:rPr>
                                <a:rPr lang="el-GR" i="1" dirty="0"/>
                                <m:t> 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US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d>
                        <m:dPr>
                          <m:begChr m:val="|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dirty="0"/>
                                  <m:t>1/2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2−1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=0.39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so on average, longer piece is ~ 2 ½ times shorter piece.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1790"/>
                <a:ext cx="10515600" cy="5232435"/>
              </a:xfrm>
              <a:blipFill>
                <a:blip r:embed="rId3"/>
                <a:stretch>
                  <a:fillRect l="-1217" t="-1981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86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263431"/>
            <a:ext cx="11108140" cy="1325563"/>
          </a:xfrm>
        </p:spPr>
        <p:txBody>
          <a:bodyPr/>
          <a:lstStyle/>
          <a:p>
            <a:r>
              <a:rPr lang="en-US" dirty="0"/>
              <a:t>Measures of central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1631667"/>
            <a:ext cx="11327642" cy="50693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distribution, often we want to know</a:t>
            </a:r>
          </a:p>
          <a:p>
            <a:pPr marL="0" indent="0">
              <a:buNone/>
            </a:pPr>
            <a:r>
              <a:rPr lang="en-US" dirty="0"/>
              <a:t>1. mean (average)  2. median (half-way pt.) or 3. mode (most likely outcome)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/>
              <a:t>Expected value, average or mean</a:t>
            </a:r>
            <a:r>
              <a:rPr lang="en-US" dirty="0"/>
              <a:t> is sum of all outcomes weighted by likelihoods: 0*(1/16)+1*(1/4)+2*(3/8)+3*(1/4)+4*(1/16)=4/16+12/16+12/16+4/16=32/16=2</a:t>
            </a:r>
          </a:p>
          <a:p>
            <a:pPr marL="457200" lvl="1" indent="0">
              <a:buNone/>
            </a:pPr>
            <a:r>
              <a:rPr lang="en-US" dirty="0"/>
              <a:t>2. 	</a:t>
            </a:r>
            <a:r>
              <a:rPr lang="en-US" b="1" dirty="0"/>
              <a:t>Median: </a:t>
            </a:r>
            <a:r>
              <a:rPr lang="en-US" dirty="0"/>
              <a:t>Sum up probabilities left to right and stop at 50%:</a:t>
            </a:r>
          </a:p>
          <a:p>
            <a:pPr marL="457200" lvl="1" indent="0">
              <a:buNone/>
            </a:pPr>
            <a:r>
              <a:rPr lang="en-US" dirty="0"/>
              <a:t>Partial sums (1/16, 5/16, 11/16,…) reach (&amp; overtake) 1/2 at k = 2, so 2 is median.</a:t>
            </a:r>
          </a:p>
          <a:p>
            <a:pPr marL="457200" lvl="1" indent="0">
              <a:buNone/>
            </a:pPr>
            <a:r>
              <a:rPr lang="en-US" dirty="0"/>
              <a:t>3.	The outcome that is most likely to occur is 2, so that is the </a:t>
            </a:r>
            <a:r>
              <a:rPr lang="en-US" b="1" dirty="0"/>
              <a:t>mode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For symmetric distributions, mean and median always coincide.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35799"/>
              </p:ext>
            </p:extLst>
          </p:nvPr>
        </p:nvGraphicFramePr>
        <p:xfrm>
          <a:off x="7209571" y="706013"/>
          <a:ext cx="4672344" cy="1027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Worksheet" r:id="rId3" imgW="2686182" imgH="590615" progId="Excel.Sheet.12">
                  <p:embed/>
                </p:oleObj>
              </mc:Choice>
              <mc:Fallback>
                <p:oleObj name="Worksheet" r:id="rId3" imgW="2686182" imgH="590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9571" y="706013"/>
                        <a:ext cx="4672344" cy="1027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99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as dot product of 2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Best way to describe mean is as </a:t>
            </a:r>
            <a:r>
              <a:rPr lang="en-US" b="1" dirty="0"/>
              <a:t>dot product </a:t>
            </a:r>
            <a:r>
              <a:rPr lang="en-US" dirty="0"/>
              <a:t>of vector of </a:t>
            </a:r>
          </a:p>
          <a:p>
            <a:pPr marL="0" indent="0">
              <a:buNone/>
            </a:pPr>
            <a:r>
              <a:rPr lang="en-US" b="1" dirty="0"/>
              <a:t>outcomes </a:t>
            </a:r>
            <a:r>
              <a:rPr lang="en-US" dirty="0"/>
              <a:t>with corresponding vector of </a:t>
            </a:r>
            <a:r>
              <a:rPr lang="en-US" b="1" dirty="0"/>
              <a:t>probabilities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dirty="0"/>
              <a:t>X</a:t>
            </a:r>
            <a:r>
              <a:rPr lang="en-US" dirty="0">
                <a:sym typeface="Symbol" panose="05050102010706020507" pitchFamily="18" charset="2"/>
              </a:rPr>
              <a:t>P(X)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For our running example: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&lt;0, 1, 2, 3, 4&gt;&lt;1/16, 1/4, 3/8, 1/4, 1/16&gt;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     = &lt;0, 1, 2, 3, 4&gt;&lt;1, 4, 6, 4, 1&gt;/16</a:t>
            </a:r>
          </a:p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     	         =(0*1+1*4+2*6+3*4+4*1)/16 = 32/16 = 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0"/>
            <a:ext cx="10515600" cy="1325563"/>
          </a:xfrm>
        </p:spPr>
        <p:txBody>
          <a:bodyPr/>
          <a:lstStyle/>
          <a:p>
            <a:r>
              <a:rPr lang="en-US" dirty="0"/>
              <a:t>Roulette betting on red or black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80" y="1170533"/>
            <a:ext cx="7802871" cy="547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Suppose that you bet $1 on red. On average, how much will you win or lose?</a:t>
            </a:r>
          </a:p>
          <a:p>
            <a:pPr marL="0" indent="0">
              <a:buNone/>
            </a:pPr>
            <a:r>
              <a:rPr lang="en-US" dirty="0"/>
              <a:t>In terms of colors, there are 3 outcomes, green (house), red or black. However, we want to think of the outcomes in terms of earnings. If it is red, you earn $1. If it is either black or green, you lose the $1 you bet. There are 18 red, 18 black and 2 green, so since each slot is equally likely, the RV is: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Taking dot product gives -1/19, a loss of ~ 5.3 cents.</a:t>
            </a:r>
          </a:p>
          <a:p>
            <a:pPr marL="0" indent="0">
              <a:buNone/>
            </a:pPr>
            <a:r>
              <a:rPr lang="en-US" dirty="0"/>
              <a:t>So the </a:t>
            </a:r>
            <a:r>
              <a:rPr lang="en-US" b="1" dirty="0"/>
              <a:t>expected value </a:t>
            </a:r>
            <a:r>
              <a:rPr lang="en-US" dirty="0"/>
              <a:t>is −0.053.</a:t>
            </a:r>
          </a:p>
        </p:txBody>
      </p:sp>
      <p:pic>
        <p:nvPicPr>
          <p:cNvPr id="3074" name="Picture 2" descr="american whe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401" y="9849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BD1E5CF-105D-477B-BCB6-144568265D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48559"/>
              </p:ext>
            </p:extLst>
          </p:nvPr>
        </p:nvGraphicFramePr>
        <p:xfrm>
          <a:off x="2542440" y="4508371"/>
          <a:ext cx="3763123" cy="73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Worksheet" r:id="rId4" imgW="2086103" imgH="409489" progId="Excel.Sheet.12">
                  <p:embed/>
                </p:oleObj>
              </mc:Choice>
              <mc:Fallback>
                <p:oleObj name="Worksheet" r:id="rId4" imgW="2086103" imgH="4094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42440" y="4508371"/>
                        <a:ext cx="3763123" cy="738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954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0"/>
            <a:ext cx="10515600" cy="1325563"/>
          </a:xfrm>
        </p:spPr>
        <p:txBody>
          <a:bodyPr/>
          <a:lstStyle/>
          <a:p>
            <a:r>
              <a:rPr lang="en-US" dirty="0"/>
              <a:t>Roulette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8" y="1170534"/>
            <a:ext cx="11491414" cy="2443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Suppose that you bet $1 on red. On average, how much will you win or lose?</a:t>
            </a:r>
          </a:p>
          <a:p>
            <a:pPr marL="0" indent="0">
              <a:buNone/>
            </a:pPr>
            <a:r>
              <a:rPr lang="en-US" dirty="0"/>
              <a:t>Physically, an expected value can be thought of as a center of gravity. </a:t>
            </a:r>
          </a:p>
          <a:p>
            <a:pPr marL="0" indent="0">
              <a:buNone/>
            </a:pPr>
            <a:r>
              <a:rPr lang="en-US" dirty="0"/>
              <a:t>Imagine 2 bars of ht. 10/19 and 9/19 positioned at pts −1 and +1, respectively. If a fulcrum were placed at −0</a:t>
            </a:r>
            <a:r>
              <a:rPr lang="en-US" i="1" dirty="0"/>
              <a:t>.</a:t>
            </a:r>
            <a:r>
              <a:rPr lang="en-US" dirty="0"/>
              <a:t>053, the system would be in balance: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514571"/>
              </p:ext>
            </p:extLst>
          </p:nvPr>
        </p:nvGraphicFramePr>
        <p:xfrm>
          <a:off x="8850241" y="276297"/>
          <a:ext cx="2576251" cy="894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Worksheet" r:id="rId3" imgW="1152648" imgH="400042" progId="Excel.Sheet.12">
                  <p:embed/>
                </p:oleObj>
              </mc:Choice>
              <mc:Fallback>
                <p:oleObj name="Worksheet" r:id="rId3" imgW="1152648" imgH="40004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0241" y="276297"/>
                        <a:ext cx="2576251" cy="8942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7030" y="3614256"/>
            <a:ext cx="8419360" cy="264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5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644" y="191593"/>
            <a:ext cx="11518711" cy="1325563"/>
          </a:xfrm>
        </p:spPr>
        <p:txBody>
          <a:bodyPr/>
          <a:lstStyle/>
          <a:p>
            <a:r>
              <a:rPr lang="en-US" dirty="0"/>
              <a:t>Recap </a:t>
            </a:r>
            <a:r>
              <a:rPr lang="en-US" sz="4000" dirty="0"/>
              <a:t>&amp; notation</a:t>
            </a:r>
            <a:r>
              <a:rPr lang="en-US" dirty="0"/>
              <a:t>: Expected value for discrete RV’s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9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X </a:t>
            </a:r>
            <a:r>
              <a:rPr lang="en-US" dirty="0"/>
              <a:t>be a discrete random variable with probability function </a:t>
            </a:r>
            <a:r>
              <a:rPr lang="en-US" i="1" dirty="0" err="1"/>
              <a:t>p</a:t>
            </a:r>
            <a:r>
              <a:rPr lang="en-US" i="1" baseline="-25000" dirty="0" err="1"/>
              <a:t>X</a:t>
            </a:r>
            <a:r>
              <a:rPr lang="en-US" i="1" dirty="0"/>
              <a:t> (k)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expected value of X, </a:t>
            </a:r>
            <a:r>
              <a:rPr lang="en-US" dirty="0"/>
              <a:t>denoted </a:t>
            </a:r>
            <a:r>
              <a:rPr lang="en-US" i="1" dirty="0"/>
              <a:t>E(X) </a:t>
            </a:r>
            <a:r>
              <a:rPr lang="en-US" dirty="0"/>
              <a:t>(or sometimes or </a:t>
            </a:r>
            <a:r>
              <a:rPr lang="en-US" i="1" dirty="0" err="1"/>
              <a:t>μ</a:t>
            </a:r>
            <a:r>
              <a:rPr lang="en-US" i="1" baseline="-25000" dirty="0" err="1"/>
              <a:t>X</a:t>
            </a:r>
            <a:r>
              <a:rPr lang="en-US" i="1" dirty="0"/>
              <a:t> </a:t>
            </a:r>
            <a:r>
              <a:rPr lang="en-US" dirty="0"/>
              <a:t>)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μ</a:t>
            </a:r>
            <a:r>
              <a:rPr lang="en-US" dirty="0"/>
              <a:t> is the Greek letter “mu” [pronounced (quickly) me-you]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309" y="3063738"/>
            <a:ext cx="5797688" cy="154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0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629"/>
            <a:ext cx="10515600" cy="1325563"/>
          </a:xfrm>
        </p:spPr>
        <p:txBody>
          <a:bodyPr/>
          <a:lstStyle/>
          <a:p>
            <a:r>
              <a:rPr lang="en-US" dirty="0"/>
              <a:t>Testing a mix of blood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1266067"/>
            <a:ext cx="10890914" cy="543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test for rare disease, lab takes samples &amp; mixes parts of them together. Most of time, test is −. If test is +, then sample w/ disease must be found. All samples in batch are then tested individually.</a:t>
            </a:r>
          </a:p>
          <a:p>
            <a:pPr marL="0" indent="0">
              <a:buNone/>
            </a:pPr>
            <a:r>
              <a:rPr lang="en-US" dirty="0"/>
              <a:t>If batch consists of 50 samples, at what frequency of disease does it make sense to just test each individually from start?</a:t>
            </a:r>
          </a:p>
          <a:p>
            <a:pPr marL="0" indent="0" fontAlgn="b">
              <a:buNone/>
            </a:pPr>
            <a:r>
              <a:rPr lang="en-US" dirty="0"/>
              <a:t>If p is frequency of disease, then chance of having at least one sample with disease is 1− (1−p)</a:t>
            </a:r>
            <a:r>
              <a:rPr lang="en-US" baseline="30000" dirty="0"/>
              <a:t>50</a:t>
            </a:r>
            <a:r>
              <a:rPr lang="en-US" dirty="0"/>
              <a:t>, in which case a total of 51 samples have to be tested. Otherwise, just the initial test had to be made: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197713"/>
              </p:ext>
            </p:extLst>
          </p:nvPr>
        </p:nvGraphicFramePr>
        <p:xfrm>
          <a:off x="3916906" y="4885686"/>
          <a:ext cx="3248168" cy="928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4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7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P(k)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(1-p)</a:t>
                      </a:r>
                      <a:r>
                        <a:rPr lang="en-US" sz="2400" u="none" strike="noStrike" baseline="30000" dirty="0">
                          <a:effectLst/>
                        </a:rPr>
                        <a:t>50</a:t>
                      </a:r>
                      <a:endParaRPr lang="en-US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1-(1-p)</a:t>
                      </a:r>
                      <a:r>
                        <a:rPr lang="en-US" sz="2400" u="none" strike="noStrike" baseline="30000" dirty="0">
                          <a:effectLst/>
                        </a:rPr>
                        <a:t>50</a:t>
                      </a:r>
                      <a:endParaRPr lang="en-US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60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629"/>
            <a:ext cx="10515600" cy="1325563"/>
          </a:xfrm>
        </p:spPr>
        <p:txBody>
          <a:bodyPr/>
          <a:lstStyle/>
          <a:p>
            <a:r>
              <a:rPr lang="en-US" dirty="0"/>
              <a:t>Testing a mix of blood samples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149" y="1279715"/>
            <a:ext cx="10515600" cy="5434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a batch consists of 50 samples, at what frequency does it make sense to just test each individually from start?</a:t>
            </a:r>
          </a:p>
          <a:p>
            <a:pPr marL="0" indent="0" fontAlgn="b">
              <a:buNone/>
            </a:pPr>
            <a:r>
              <a:rPr lang="en-US" dirty="0"/>
              <a:t>With table: 				E(X)= (1-p)</a:t>
            </a:r>
            <a:r>
              <a:rPr lang="en-US" baseline="30000" dirty="0"/>
              <a:t>50</a:t>
            </a:r>
            <a:r>
              <a:rPr lang="en-US" dirty="0"/>
              <a:t> +51(1-(1-p)</a:t>
            </a:r>
            <a:r>
              <a:rPr lang="en-US" baseline="30000" dirty="0"/>
              <a:t>50</a:t>
            </a:r>
            <a:r>
              <a:rPr lang="en-US" dirty="0"/>
              <a:t>)</a:t>
            </a:r>
          </a:p>
          <a:p>
            <a:pPr fontAlgn="b"/>
            <a:endParaRPr lang="en-US" dirty="0"/>
          </a:p>
          <a:p>
            <a:pPr fontAlgn="b"/>
            <a:r>
              <a:rPr lang="en-US" dirty="0"/>
              <a:t>Evaluating expectation for various values of p, we get:</a:t>
            </a:r>
          </a:p>
          <a:p>
            <a:pPr lvl="1" fontAlgn="b"/>
            <a:r>
              <a:rPr lang="en-US" dirty="0"/>
              <a:t>There is no savings if disease is at 10% level.</a:t>
            </a:r>
          </a:p>
          <a:p>
            <a:pPr lvl="1" fontAlgn="b"/>
            <a:r>
              <a:rPr lang="en-US" dirty="0"/>
              <a:t>At 1% prevalence level, </a:t>
            </a:r>
            <a:r>
              <a:rPr lang="en-US" dirty="0" err="1"/>
              <a:t>ave</a:t>
            </a:r>
            <a:r>
              <a:rPr lang="en-US" dirty="0"/>
              <a:t> #tests needed is significantly reduced </a:t>
            </a:r>
          </a:p>
          <a:p>
            <a:pPr marL="457200" lvl="1" indent="0" algn="ctr" fontAlgn="b">
              <a:buNone/>
            </a:pPr>
            <a:r>
              <a:rPr lang="en-US" dirty="0"/>
              <a:t>(50 → 21)</a:t>
            </a:r>
          </a:p>
          <a:p>
            <a:pPr lvl="1" fontAlgn="b"/>
            <a:r>
              <a:rPr lang="en-US" dirty="0"/>
              <a:t>Note: if there is +, </a:t>
            </a:r>
          </a:p>
          <a:p>
            <a:pPr lvl="2" fontAlgn="b"/>
            <a:r>
              <a:rPr lang="en-US" dirty="0"/>
              <a:t>a divide and conquer approach would lower the expectation</a:t>
            </a:r>
          </a:p>
          <a:p>
            <a:pPr lvl="2" fontAlgn="b"/>
            <a:r>
              <a:rPr lang="en-US" dirty="0"/>
              <a:t>But we will leave the accompanying analysis for a more advanced course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995419"/>
              </p:ext>
            </p:extLst>
          </p:nvPr>
        </p:nvGraphicFramePr>
        <p:xfrm>
          <a:off x="2325998" y="2229993"/>
          <a:ext cx="2784143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2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P(k)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(1-p)</a:t>
                      </a:r>
                      <a:r>
                        <a:rPr lang="en-US" sz="2400" u="none" strike="noStrike" baseline="30000" dirty="0">
                          <a:effectLst/>
                        </a:rPr>
                        <a:t>50</a:t>
                      </a:r>
                      <a:endParaRPr lang="en-US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1-(1-p)</a:t>
                      </a:r>
                      <a:r>
                        <a:rPr lang="en-US" sz="2400" u="none" strike="noStrike" baseline="30000" dirty="0">
                          <a:effectLst/>
                        </a:rPr>
                        <a:t>50</a:t>
                      </a:r>
                      <a:endParaRPr lang="en-US" sz="2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418" y="2396613"/>
            <a:ext cx="2286501" cy="320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4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1783</Words>
  <Application>Microsoft Office PowerPoint</Application>
  <PresentationFormat>Widescreen</PresentationFormat>
  <Paragraphs>200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Symbol</vt:lpstr>
      <vt:lpstr>Office Theme</vt:lpstr>
      <vt:lpstr>Worksheet</vt:lpstr>
      <vt:lpstr>MAT 2572 Probability w/Statistics, Halleck</vt:lpstr>
      <vt:lpstr>Review: Discrete random variable</vt:lpstr>
      <vt:lpstr>Measures of central location</vt:lpstr>
      <vt:lpstr>Mean as dot product of 2 vectors</vt:lpstr>
      <vt:lpstr>Roulette betting on red or black</vt:lpstr>
      <vt:lpstr>Roulette (cont.)</vt:lpstr>
      <vt:lpstr>Recap &amp; notation: Expected value for discrete RV’s</vt:lpstr>
      <vt:lpstr>Testing a mix of blood samples</vt:lpstr>
      <vt:lpstr>Testing a mix of blood samples (cont.)</vt:lpstr>
      <vt:lpstr>PowerPoint Presentation</vt:lpstr>
      <vt:lpstr>PowerPoint Presentation</vt:lpstr>
      <vt:lpstr>Example: Expectation for rolling 2 dice &amp; summing</vt:lpstr>
      <vt:lpstr>Expectation for binomial</vt:lpstr>
      <vt:lpstr>Expectation for hypergeometric</vt:lpstr>
      <vt:lpstr>Expansion to the continuous</vt:lpstr>
      <vt:lpstr>For symmetric distributions, the idea of the middle should be pretty obvious, but how can we find it computationally?</vt:lpstr>
      <vt:lpstr>Expectation for Continuous RV’s</vt:lpstr>
      <vt:lpstr>Revisit 2nd cont. example:</vt:lpstr>
      <vt:lpstr>2nd cont. example (cont.):</vt:lpstr>
      <vt:lpstr>2nd cont. example (cont.):</vt:lpstr>
      <vt:lpstr>Cumulative distribution function (CDF):</vt:lpstr>
      <vt:lpstr>2nd cont. example (cont.):</vt:lpstr>
      <vt:lpstr>3.5.6 Exponential distribution and gas travel</vt:lpstr>
      <vt:lpstr>Example 3.5.7  Rayleigh distribution</vt:lpstr>
      <vt:lpstr>The Expected Value of a Function of a Random Variable</vt:lpstr>
      <vt:lpstr>Discrete Example</vt:lpstr>
      <vt:lpstr>Continuous example: 3.5.14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216</cp:revision>
  <dcterms:created xsi:type="dcterms:W3CDTF">2016-02-07T14:58:38Z</dcterms:created>
  <dcterms:modified xsi:type="dcterms:W3CDTF">2017-10-05T17:51:03Z</dcterms:modified>
</cp:coreProperties>
</file>