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0" r:id="rId8"/>
    <p:sldId id="263" r:id="rId9"/>
    <p:sldId id="265" r:id="rId10"/>
    <p:sldId id="264" r:id="rId11"/>
    <p:sldId id="266" r:id="rId12"/>
    <p:sldId id="267" r:id="rId13"/>
    <p:sldId id="268" r:id="rId14"/>
    <p:sldId id="269" r:id="rId15"/>
    <p:sldId id="270" r:id="rId16"/>
    <p:sldId id="271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96" autoAdjust="0"/>
    <p:restoredTop sz="94660"/>
  </p:normalViewPr>
  <p:slideViewPr>
    <p:cSldViewPr snapToGrid="0">
      <p:cViewPr varScale="1">
        <p:scale>
          <a:sx n="66" d="100"/>
          <a:sy n="66" d="100"/>
        </p:scale>
        <p:origin x="96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36F16-E789-44A7-8F64-5EB4E6672186}" type="datetimeFigureOut">
              <a:rPr lang="en-US" smtClean="0"/>
              <a:t>9/10/2016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7AA8A-642B-49F9-AE46-20BD48ABB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7360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36F16-E789-44A7-8F64-5EB4E6672186}" type="datetimeFigureOut">
              <a:rPr lang="en-US" smtClean="0"/>
              <a:t>9/10/2016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7AA8A-642B-49F9-AE46-20BD48ABB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5611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36F16-E789-44A7-8F64-5EB4E6672186}" type="datetimeFigureOut">
              <a:rPr lang="en-US" smtClean="0"/>
              <a:t>9/10/2016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7AA8A-642B-49F9-AE46-20BD48ABB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7993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36F16-E789-44A7-8F64-5EB4E6672186}" type="datetimeFigureOut">
              <a:rPr lang="en-US" smtClean="0"/>
              <a:t>9/10/2016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7AA8A-642B-49F9-AE46-20BD48ABB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74218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36F16-E789-44A7-8F64-5EB4E6672186}" type="datetimeFigureOut">
              <a:rPr lang="en-US" smtClean="0"/>
              <a:t>9/10/2016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7AA8A-642B-49F9-AE46-20BD48ABB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89077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36F16-E789-44A7-8F64-5EB4E6672186}" type="datetimeFigureOut">
              <a:rPr lang="en-US" smtClean="0"/>
              <a:t>9/10/2016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7AA8A-642B-49F9-AE46-20BD48ABB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56006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36F16-E789-44A7-8F64-5EB4E6672186}" type="datetimeFigureOut">
              <a:rPr lang="en-US" smtClean="0"/>
              <a:t>9/10/2016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7AA8A-642B-49F9-AE46-20BD48ABB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27551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36F16-E789-44A7-8F64-5EB4E6672186}" type="datetimeFigureOut">
              <a:rPr lang="en-US" smtClean="0"/>
              <a:t>9/10/2016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7AA8A-642B-49F9-AE46-20BD48ABB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56849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36F16-E789-44A7-8F64-5EB4E6672186}" type="datetimeFigureOut">
              <a:rPr lang="en-US" smtClean="0"/>
              <a:t>9/10/2016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7AA8A-642B-49F9-AE46-20BD48ABB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30450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36F16-E789-44A7-8F64-5EB4E6672186}" type="datetimeFigureOut">
              <a:rPr lang="en-US" smtClean="0"/>
              <a:t>9/10/2016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7AA8A-642B-49F9-AE46-20BD48ABB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7670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36F16-E789-44A7-8F64-5EB4E6672186}" type="datetimeFigureOut">
              <a:rPr lang="en-US" smtClean="0"/>
              <a:t>9/10/2016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7AA8A-642B-49F9-AE46-20BD48ABB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17416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E36F16-E789-44A7-8F64-5EB4E6672186}" type="datetimeFigureOut">
              <a:rPr lang="en-US" smtClean="0"/>
              <a:t>9/10/2016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57AA8A-642B-49F9-AE46-20BD48ABB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86602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gi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MAT 2572 Probability w/Statistics, Halleck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Day 6 slides:</a:t>
            </a:r>
          </a:p>
          <a:p>
            <a:r>
              <a:rPr lang="en-US" dirty="0" smtClean="0"/>
              <a:t>2.7 Combinatorial Probability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6755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US" dirty="0" smtClean="0"/>
              <a:t>Example 2.7.2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84263"/>
            <a:ext cx="7340600" cy="2636837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An urn contains </a:t>
            </a:r>
            <a:r>
              <a:rPr lang="en-US" i="1" dirty="0"/>
              <a:t>n </a:t>
            </a:r>
            <a:r>
              <a:rPr lang="en-US" dirty="0"/>
              <a:t>red chips numbered 1 through </a:t>
            </a:r>
            <a:r>
              <a:rPr lang="en-US" i="1" dirty="0"/>
              <a:t>n</a:t>
            </a:r>
            <a:r>
              <a:rPr lang="en-US" dirty="0"/>
              <a:t>, </a:t>
            </a:r>
            <a:r>
              <a:rPr lang="en-US" i="1" dirty="0"/>
              <a:t>n </a:t>
            </a:r>
            <a:r>
              <a:rPr lang="en-US" dirty="0"/>
              <a:t>white chips numbered </a:t>
            </a:r>
            <a:r>
              <a:rPr lang="en-US" dirty="0" smtClean="0"/>
              <a:t>1 through </a:t>
            </a:r>
            <a:r>
              <a:rPr lang="en-US" i="1" dirty="0"/>
              <a:t>n</a:t>
            </a:r>
            <a:r>
              <a:rPr lang="en-US" dirty="0"/>
              <a:t>, and </a:t>
            </a:r>
            <a:r>
              <a:rPr lang="en-US" i="1" dirty="0"/>
              <a:t>n </a:t>
            </a:r>
            <a:r>
              <a:rPr lang="en-US" dirty="0"/>
              <a:t>blue chips numbered 1 through </a:t>
            </a:r>
            <a:r>
              <a:rPr lang="en-US" i="1" dirty="0" smtClean="0"/>
              <a:t>n. </a:t>
            </a:r>
            <a:r>
              <a:rPr lang="en-US" dirty="0" smtClean="0"/>
              <a:t>Two chips are </a:t>
            </a:r>
            <a:r>
              <a:rPr lang="en-US" dirty="0"/>
              <a:t>drawn at random and </a:t>
            </a:r>
            <a:r>
              <a:rPr lang="en-US" dirty="0" smtClean="0"/>
              <a:t>without replacement. What </a:t>
            </a:r>
            <a:r>
              <a:rPr lang="en-US" dirty="0"/>
              <a:t>is the probability that the </a:t>
            </a:r>
            <a:r>
              <a:rPr lang="en-US" dirty="0" smtClean="0"/>
              <a:t>two drawn </a:t>
            </a:r>
            <a:r>
              <a:rPr lang="en-US" dirty="0"/>
              <a:t>are either the same color or the same number?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11398" y="891381"/>
            <a:ext cx="4449164" cy="260111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28600" y="3712756"/>
            <a:ext cx="11303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Text book </a:t>
            </a:r>
            <a:r>
              <a:rPr lang="en-US" sz="2800" dirty="0"/>
              <a:t>uses an </a:t>
            </a:r>
            <a:r>
              <a:rPr lang="en-US" sz="2800" b="1" dirty="0"/>
              <a:t>unordered</a:t>
            </a:r>
            <a:r>
              <a:rPr lang="en-US" sz="2800" dirty="0"/>
              <a:t> </a:t>
            </a:r>
            <a:r>
              <a:rPr lang="en-US" sz="2800" dirty="0" smtClean="0"/>
              <a:t>approach and inclusion-exclusion.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Instead find complement: “what is chance that the 2 drawn are of </a:t>
            </a:r>
            <a:r>
              <a:rPr lang="en-US" sz="2800" b="1" dirty="0" smtClean="0"/>
              <a:t>neither</a:t>
            </a:r>
            <a:r>
              <a:rPr lang="en-US" sz="2800" dirty="0" smtClean="0"/>
              <a:t> the same color </a:t>
            </a:r>
            <a:r>
              <a:rPr lang="en-US" sz="2800" b="1" dirty="0" smtClean="0"/>
              <a:t>nor</a:t>
            </a:r>
            <a:r>
              <a:rPr lang="en-US" sz="2800" dirty="0" smtClean="0"/>
              <a:t> the same number” and use an </a:t>
            </a:r>
            <a:r>
              <a:rPr lang="en-US" sz="2800" b="1" dirty="0" smtClean="0"/>
              <a:t>ordered</a:t>
            </a:r>
            <a:r>
              <a:rPr lang="en-US" sz="2800" dirty="0" smtClean="0"/>
              <a:t> approach.</a:t>
            </a:r>
          </a:p>
        </p:txBody>
      </p:sp>
    </p:spTree>
    <p:extLst>
      <p:ext uri="{BB962C8B-B14F-4D97-AF65-F5344CB8AC3E}">
        <p14:creationId xmlns:p14="http://schemas.microsoft.com/office/powerpoint/2010/main" val="21388384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US" dirty="0" smtClean="0"/>
              <a:t>Example 2.7.2: ordered via complement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84263"/>
            <a:ext cx="8369490" cy="177530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An urn contains </a:t>
            </a:r>
            <a:r>
              <a:rPr lang="en-US" sz="2400" i="1" dirty="0"/>
              <a:t>n </a:t>
            </a:r>
            <a:r>
              <a:rPr lang="en-US" sz="2400" dirty="0"/>
              <a:t>red chips numbered 1 through </a:t>
            </a:r>
            <a:r>
              <a:rPr lang="en-US" sz="2400" i="1" dirty="0"/>
              <a:t>n</a:t>
            </a:r>
            <a:r>
              <a:rPr lang="en-US" sz="2400" dirty="0"/>
              <a:t>, </a:t>
            </a:r>
            <a:r>
              <a:rPr lang="en-US" sz="2400" i="1" dirty="0"/>
              <a:t>n </a:t>
            </a:r>
            <a:r>
              <a:rPr lang="en-US" sz="2400" dirty="0"/>
              <a:t>white chips numbered </a:t>
            </a:r>
            <a:r>
              <a:rPr lang="en-US" sz="2400" dirty="0" smtClean="0"/>
              <a:t>1 through </a:t>
            </a:r>
            <a:r>
              <a:rPr lang="en-US" sz="2400" i="1" dirty="0"/>
              <a:t>n</a:t>
            </a:r>
            <a:r>
              <a:rPr lang="en-US" sz="2400" dirty="0"/>
              <a:t>, and </a:t>
            </a:r>
            <a:r>
              <a:rPr lang="en-US" sz="2400" i="1" dirty="0"/>
              <a:t>n </a:t>
            </a:r>
            <a:r>
              <a:rPr lang="en-US" sz="2400" dirty="0"/>
              <a:t>blue chips numbered 1 through </a:t>
            </a:r>
            <a:r>
              <a:rPr lang="en-US" sz="2400" i="1" dirty="0" smtClean="0"/>
              <a:t>n. </a:t>
            </a:r>
            <a:r>
              <a:rPr lang="en-US" sz="2400" dirty="0" smtClean="0"/>
              <a:t>Two chips are </a:t>
            </a:r>
            <a:r>
              <a:rPr lang="en-US" sz="2400" dirty="0"/>
              <a:t>drawn at random and </a:t>
            </a:r>
            <a:r>
              <a:rPr lang="en-US" sz="2400" dirty="0" smtClean="0"/>
              <a:t>without replacement. What </a:t>
            </a:r>
            <a:r>
              <a:rPr lang="en-US" sz="2400" dirty="0"/>
              <a:t>is the probability that the </a:t>
            </a:r>
            <a:r>
              <a:rPr lang="en-US" sz="2400" dirty="0" smtClean="0"/>
              <a:t>two drawn </a:t>
            </a:r>
            <a:r>
              <a:rPr lang="en-US" sz="2400" dirty="0"/>
              <a:t>are either the same color or the same number</a:t>
            </a:r>
            <a:r>
              <a:rPr lang="en-US" sz="2400" dirty="0" smtClean="0"/>
              <a:t>? </a:t>
            </a:r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55042" y="1084263"/>
            <a:ext cx="3036624" cy="1775305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228600" y="2859568"/>
                <a:ext cx="11303000" cy="32297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/>
                  <a:t>First chip can have any color (3) </a:t>
                </a:r>
                <a:r>
                  <a:rPr lang="en-US" sz="2800" dirty="0" smtClean="0"/>
                  <a:t>or number </a:t>
                </a:r>
                <a:r>
                  <a:rPr lang="en-US" sz="2800" dirty="0" smtClean="0"/>
                  <a:t>(</a:t>
                </a:r>
                <a:r>
                  <a:rPr lang="en-US" sz="2800" i="1" dirty="0" smtClean="0"/>
                  <a:t>n</a:t>
                </a:r>
                <a:r>
                  <a:rPr lang="en-US" sz="2800" dirty="0" smtClean="0"/>
                  <a:t>).</a:t>
                </a:r>
              </a:p>
              <a:p>
                <a:r>
                  <a:rPr lang="en-US" sz="2800" dirty="0" smtClean="0"/>
                  <a:t>The </a:t>
                </a:r>
                <a:r>
                  <a:rPr lang="en-US" sz="2800" dirty="0" smtClean="0"/>
                  <a:t>2</a:t>
                </a:r>
                <a:r>
                  <a:rPr lang="en-US" sz="2800" baseline="30000" dirty="0" smtClean="0"/>
                  <a:t>nd</a:t>
                </a:r>
                <a:r>
                  <a:rPr lang="en-US" sz="2800" dirty="0" smtClean="0"/>
                  <a:t> chip must </a:t>
                </a:r>
                <a:r>
                  <a:rPr lang="en-US" sz="2800" dirty="0" smtClean="0"/>
                  <a:t>have </a:t>
                </a:r>
                <a:r>
                  <a:rPr lang="en-US" sz="2800" dirty="0" smtClean="0"/>
                  <a:t>a remaining color (2) and a remaining number (n-1). </a:t>
                </a:r>
                <a:endParaRPr lang="en-US" sz="2800" dirty="0" smtClean="0"/>
              </a:p>
              <a:p>
                <a:r>
                  <a:rPr lang="en-US" sz="2800" dirty="0" smtClean="0"/>
                  <a:t>So the size of the </a:t>
                </a:r>
                <a:r>
                  <a:rPr lang="en-US" sz="2800" dirty="0" smtClean="0"/>
                  <a:t>event is (3n)*[2(n-1)].</a:t>
                </a:r>
              </a:p>
              <a:p>
                <a:r>
                  <a:rPr lang="en-US" sz="2800" dirty="0" smtClean="0"/>
                  <a:t>For sample </a:t>
                </a:r>
                <a:r>
                  <a:rPr lang="en-US" sz="2800" dirty="0" smtClean="0"/>
                  <a:t>space there are 3n and 3n-1 possible selections </a:t>
                </a:r>
                <a:r>
                  <a:rPr lang="en-US" sz="2800" dirty="0" smtClean="0"/>
                  <a:t>respectively.</a:t>
                </a:r>
              </a:p>
              <a:p>
                <a:r>
                  <a:rPr lang="en-US" sz="2800" dirty="0" smtClean="0"/>
                  <a:t>Putting </a:t>
                </a:r>
                <a:r>
                  <a:rPr lang="en-US" sz="2800" dirty="0" smtClean="0"/>
                  <a:t>it together </a:t>
                </a:r>
                <a:r>
                  <a:rPr lang="en-US" sz="2800" dirty="0" smtClean="0"/>
                  <a:t>&amp;</a:t>
                </a:r>
                <a:r>
                  <a:rPr lang="en-US" sz="2800" dirty="0" smtClean="0"/>
                  <a:t> taking </a:t>
                </a:r>
                <a:r>
                  <a:rPr lang="en-US" sz="2800" dirty="0" smtClean="0"/>
                  <a:t>complement:</a:t>
                </a:r>
              </a:p>
              <a:p>
                <a:pPr algn="ctr"/>
                <a:r>
                  <a:rPr lang="en-US" sz="2800" dirty="0" smtClean="0"/>
                  <a:t> </a:t>
                </a:r>
                <a14:m>
                  <m:oMath xmlns:m="http://schemas.openxmlformats.org/officeDocument/2006/math">
                    <m:r>
                      <a:rPr lang="en-US" sz="2000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1−</m:t>
                    </m:r>
                    <m:f>
                      <m:fPr>
                        <m:ctrlPr>
                          <a:rPr lang="en-US" sz="200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00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  <m:r>
                          <m:rPr>
                            <m:nor/>
                          </m:rPr>
                          <a:rPr lang="en-US" sz="200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n</m:t>
                        </m:r>
                        <m:r>
                          <m:rPr>
                            <m:nor/>
                          </m:rPr>
                          <a:rPr lang="en-US" sz="200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∗2(</m:t>
                        </m:r>
                        <m:r>
                          <m:rPr>
                            <m:nor/>
                          </m:rPr>
                          <a:rPr lang="en-US" sz="200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n</m:t>
                        </m:r>
                        <m:r>
                          <m:rPr>
                            <m:nor/>
                          </m:rPr>
                          <a:rPr lang="en-US" sz="200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−1)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00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  <m:r>
                          <m:rPr>
                            <m:nor/>
                          </m:rPr>
                          <a:rPr lang="en-US" sz="200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n</m:t>
                        </m:r>
                        <m:r>
                          <m:rPr>
                            <m:nor/>
                          </m:rPr>
                          <a:rPr lang="en-US" sz="200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∗(3</m:t>
                        </m:r>
                        <m:r>
                          <m:rPr>
                            <m:nor/>
                          </m:rPr>
                          <a:rPr lang="en-US" sz="200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n</m:t>
                        </m:r>
                        <m:r>
                          <m:rPr>
                            <m:nor/>
                          </m:rPr>
                          <a:rPr lang="en-US" sz="200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−1)</m:t>
                        </m:r>
                      </m:den>
                    </m:f>
                    <m:r>
                      <a:rPr lang="en-US" sz="2000" b="0" i="0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sz="2000" b="0" i="0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1− </m:t>
                    </m:r>
                    <m:f>
                      <m:fPr>
                        <m:ctrlP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00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  <m:r>
                          <m:rPr>
                            <m:nor/>
                          </m:rPr>
                          <a:rPr lang="en-US" sz="200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n</m:t>
                        </m:r>
                        <m:r>
                          <m:rPr>
                            <m:nor/>
                          </m:rPr>
                          <a:rPr lang="en-US" sz="200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−2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00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  <m:r>
                          <m:rPr>
                            <m:nor/>
                          </m:rPr>
                          <a:rPr lang="en-US" sz="200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n</m:t>
                        </m:r>
                        <m:r>
                          <m:rPr>
                            <m:nor/>
                          </m:rPr>
                          <a:rPr lang="en-US" sz="200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−1</m:t>
                        </m:r>
                      </m:den>
                    </m:f>
                    <m:r>
                      <a:rPr lang="en-US" sz="2000" b="0" i="0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00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00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  <m:r>
                          <m:rPr>
                            <m:nor/>
                          </m:rPr>
                          <a:rPr lang="en-US" sz="200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n</m:t>
                        </m:r>
                        <m:r>
                          <a:rPr lang="en-US" sz="2000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m:rPr>
                            <m:nor/>
                          </m:rPr>
                          <a:rPr lang="en-US" sz="2000" b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  <m:r>
                          <a:rPr lang="en-US" sz="2000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m:rPr>
                            <m:nor/>
                          </m:rPr>
                          <a:rPr lang="en-US" sz="200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  <m:r>
                          <m:rPr>
                            <m:nor/>
                          </m:rPr>
                          <a:rPr lang="en-US" sz="200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n</m:t>
                        </m:r>
                        <m:r>
                          <a:rPr lang="en-US" sz="2000" b="0" i="0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r>
                          <m:rPr>
                            <m:nor/>
                          </m:rPr>
                          <a:rPr lang="en-US" sz="200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00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  <m:r>
                          <m:rPr>
                            <m:nor/>
                          </m:rPr>
                          <a:rPr lang="en-US" sz="200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n</m:t>
                        </m:r>
                        <m:r>
                          <m:rPr>
                            <m:nor/>
                          </m:rPr>
                          <a:rPr lang="en-US" sz="200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−1</m:t>
                        </m:r>
                      </m:den>
                    </m:f>
                  </m:oMath>
                </a14:m>
                <a:r>
                  <a:rPr lang="en-US" sz="20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40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n</m:t>
                        </m:r>
                        <m:r>
                          <m:rPr>
                            <m:nor/>
                          </m:rPr>
                          <a:rPr lang="en-US" sz="2400" b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r>
                          <m:rPr>
                            <m:nor/>
                          </m:rPr>
                          <a:rPr lang="en-US" sz="2400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2400" b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40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  <m:r>
                          <m:rPr>
                            <m:nor/>
                          </m:rPr>
                          <a:rPr lang="en-US" sz="240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n</m:t>
                        </m:r>
                        <m:r>
                          <m:rPr>
                            <m:nor/>
                          </m:rPr>
                          <a:rPr lang="en-US" sz="240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−1</m:t>
                        </m:r>
                      </m:den>
                    </m:f>
                  </m:oMath>
                </a14:m>
                <a:endParaRPr lang="en-US" sz="2000" dirty="0" smtClean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endParaRPr lang="en-US" sz="2000" dirty="0"/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859568"/>
                <a:ext cx="11303000" cy="3229795"/>
              </a:xfrm>
              <a:prstGeom prst="rect">
                <a:avLst/>
              </a:prstGeom>
              <a:blipFill rotWithShape="0">
                <a:blip r:embed="rId3"/>
                <a:stretch>
                  <a:fillRect l="-1133" t="-169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52159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US" dirty="0" smtClean="0"/>
              <a:t>Example 2.7.3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1190624"/>
                <a:ext cx="10515600" cy="4956175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dirty="0" smtClean="0"/>
                  <a:t>Twelve fair </a:t>
                </a:r>
                <a:r>
                  <a:rPr lang="en-US" b="1" dirty="0" smtClean="0"/>
                  <a:t>distinguishable</a:t>
                </a:r>
                <a:r>
                  <a:rPr lang="en-US" dirty="0" smtClean="0"/>
                  <a:t> dice </a:t>
                </a:r>
                <a:r>
                  <a:rPr lang="en-US" dirty="0"/>
                  <a:t>are rolled. What is the probability that</a:t>
                </a:r>
              </a:p>
              <a:p>
                <a:pPr marL="457200" lvl="1" indent="0">
                  <a:buNone/>
                </a:pPr>
                <a:r>
                  <a:rPr lang="en-US" b="1" dirty="0"/>
                  <a:t>a. </a:t>
                </a:r>
                <a:r>
                  <a:rPr lang="en-US" dirty="0" smtClean="0"/>
                  <a:t>first </a:t>
                </a:r>
                <a:r>
                  <a:rPr lang="en-US" dirty="0"/>
                  <a:t>six dice all show one face and </a:t>
                </a:r>
                <a:r>
                  <a:rPr lang="en-US" dirty="0" smtClean="0"/>
                  <a:t>last </a:t>
                </a:r>
                <a:r>
                  <a:rPr lang="en-US" dirty="0"/>
                  <a:t>six dice all show a </a:t>
                </a:r>
                <a:r>
                  <a:rPr lang="en-US" dirty="0" smtClean="0"/>
                  <a:t>2nd face</a:t>
                </a:r>
                <a:r>
                  <a:rPr lang="en-US" dirty="0"/>
                  <a:t>?</a:t>
                </a:r>
              </a:p>
              <a:p>
                <a:pPr marL="457200" lvl="1" indent="0">
                  <a:buNone/>
                </a:pPr>
                <a:r>
                  <a:rPr lang="en-US" b="1" dirty="0"/>
                  <a:t>b. </a:t>
                </a:r>
                <a:r>
                  <a:rPr lang="en-US" dirty="0"/>
                  <a:t>not all the faces are the same?</a:t>
                </a:r>
              </a:p>
              <a:p>
                <a:pPr marL="457200" lvl="1" indent="0">
                  <a:buNone/>
                </a:pPr>
                <a:r>
                  <a:rPr lang="en-US" b="1" dirty="0"/>
                  <a:t>c. </a:t>
                </a:r>
                <a:r>
                  <a:rPr lang="en-US" dirty="0"/>
                  <a:t>each face appears exactly twice</a:t>
                </a:r>
                <a:r>
                  <a:rPr lang="en-US" dirty="0" smtClean="0"/>
                  <a:t>?</a:t>
                </a:r>
              </a:p>
              <a:p>
                <a:pPr marL="514350" indent="-514350">
                  <a:buAutoNum type="alphaLcPeriod"/>
                </a:pPr>
                <a:r>
                  <a:rPr lang="en-US" dirty="0" smtClean="0"/>
                  <a:t>S</a:t>
                </a:r>
                <a:r>
                  <a:rPr lang="en-US" dirty="0" smtClean="0"/>
                  <a:t>elect </a:t>
                </a:r>
                <a:r>
                  <a:rPr lang="en-US" dirty="0" smtClean="0"/>
                  <a:t>2 numbers (6nCr2), </a:t>
                </a:r>
                <a:r>
                  <a:rPr lang="en-US" dirty="0" err="1" smtClean="0"/>
                  <a:t>denom</a:t>
                </a:r>
                <a:r>
                  <a:rPr lang="en-US" dirty="0" smtClean="0"/>
                  <a:t> is 6</a:t>
                </a:r>
                <a:r>
                  <a:rPr lang="en-US" baseline="30000" dirty="0" smtClean="0"/>
                  <a:t>12</a:t>
                </a:r>
              </a:p>
              <a:p>
                <a:pPr marL="0" indent="0">
                  <a:buNone/>
                </a:pPr>
                <a:r>
                  <a:rPr lang="en-US" dirty="0" smtClean="0"/>
                  <a:t>	so </a:t>
                </a:r>
                <a:r>
                  <a:rPr lang="en-US" dirty="0" smtClean="0"/>
                  <a:t>get </a:t>
                </a:r>
                <a:r>
                  <a:rPr lang="en-US" dirty="0" smtClean="0"/>
                  <a:t>(6*5/2)/6</a:t>
                </a:r>
                <a:r>
                  <a:rPr lang="en-US" baseline="30000" dirty="0" smtClean="0"/>
                  <a:t>12 </a:t>
                </a:r>
                <a:r>
                  <a:rPr lang="en-US" dirty="0" smtClean="0"/>
                  <a:t>= 5/(2*6</a:t>
                </a:r>
                <a:r>
                  <a:rPr lang="en-US" baseline="30000" dirty="0" smtClean="0"/>
                  <a:t>11</a:t>
                </a:r>
                <a:r>
                  <a:rPr lang="en-US" dirty="0" smtClean="0"/>
                  <a:t>) ≈ </a:t>
                </a:r>
                <a:r>
                  <a:rPr lang="en-US" dirty="0" smtClean="0"/>
                  <a:t>1</a:t>
                </a:r>
                <a:r>
                  <a:rPr lang="en-US" i="1" dirty="0" smtClean="0"/>
                  <a:t>.</a:t>
                </a:r>
                <a:r>
                  <a:rPr lang="en-US" dirty="0" smtClean="0"/>
                  <a:t>4×10</a:t>
                </a:r>
                <a:r>
                  <a:rPr lang="en-US" baseline="30000" dirty="0"/>
                  <a:t>−8</a:t>
                </a:r>
                <a:endParaRPr lang="en-US" baseline="30000" dirty="0" smtClean="0"/>
              </a:p>
              <a:p>
                <a:pPr marL="0" indent="0">
                  <a:buNone/>
                </a:pPr>
                <a:r>
                  <a:rPr lang="en-US" dirty="0" smtClean="0"/>
                  <a:t>b</a:t>
                </a:r>
                <a:r>
                  <a:rPr lang="en-US" dirty="0" smtClean="0"/>
                  <a:t>. |all faces same| = 6 so  </a:t>
                </a:r>
                <a:r>
                  <a:rPr lang="en-US" dirty="0" smtClean="0"/>
                  <a:t>1</a:t>
                </a:r>
                <a:r>
                  <a:rPr lang="en-US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r>
                      <a:rPr lang="en-US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 smtClean="0"/>
                  <a:t>6/6</a:t>
                </a:r>
                <a:r>
                  <a:rPr lang="en-US" baseline="30000" dirty="0" smtClean="0"/>
                  <a:t>12 </a:t>
                </a:r>
                <a:r>
                  <a:rPr lang="en-US" dirty="0" smtClean="0"/>
                  <a:t>= 1</a:t>
                </a:r>
                <a:r>
                  <a:rPr lang="en-US" dirty="0" smtClean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r>
                      <a:rPr lang="en-US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 smtClean="0"/>
                  <a:t>1/6</a:t>
                </a:r>
                <a:r>
                  <a:rPr lang="en-US" baseline="30000" dirty="0" smtClean="0"/>
                  <a:t>11</a:t>
                </a:r>
                <a:r>
                  <a:rPr lang="en-US" dirty="0"/>
                  <a:t> ≈ </a:t>
                </a:r>
                <a:r>
                  <a:rPr lang="en-US" dirty="0" smtClean="0"/>
                  <a:t>0.9999999972</a:t>
                </a:r>
                <a:endParaRPr lang="en-US" baseline="30000" dirty="0" smtClean="0"/>
              </a:p>
              <a:p>
                <a:pPr marL="0" indent="0">
                  <a:buNone/>
                </a:pPr>
                <a:r>
                  <a:rPr lang="en-US" b="1" dirty="0"/>
                  <a:t>c. </a:t>
                </a:r>
                <a:r>
                  <a:rPr lang="en-US" dirty="0" smtClean="0"/>
                  <a:t>Numerator is multinomial coefficient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12</m:t>
                              </m:r>
                            </m:e>
                          </m:mr>
                          <m:m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3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US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.</m:t>
                                    </m:r>
                                  </m:e>
                                  <m:e>
                                    <m:m>
                                      <m:mPr>
                                        <m:mcs>
                                          <m:mc>
                                            <m:mcPr>
                                              <m:count m:val="3"/>
                                              <m:mcJc m:val="center"/>
                                            </m:mcPr>
                                          </m:mc>
                                        </m:mcs>
                                        <m:ctrlPr>
                                          <a:rPr lang="en-US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mPr>
                                      <m:mr>
                                        <m:e>
                                          <m:r>
                                            <m:rPr>
                                              <m:brk m:alnAt="7"/>
                                            </m:rP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  <m:t>.</m:t>
                                          </m:r>
                                        </m:e>
                                        <m:e>
                                          <m: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  <m:t>.</m:t>
                                          </m:r>
                                        </m:e>
                                        <m:e>
                                          <m: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e>
                                      </m:mr>
                                    </m:m>
                                  </m:e>
                                </m:mr>
                              </m:m>
                            </m:e>
                          </m:mr>
                        </m:m>
                      </m:e>
                    </m:d>
                    <m:r>
                      <a:rPr lang="en-US" b="0" i="0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12!</m:t>
                        </m:r>
                      </m:num>
                      <m:den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2!</m:t>
                            </m:r>
                          </m:e>
                        </m:d>
                        <m:r>
                          <a:rPr lang="en-US" b="0" i="1" baseline="30000" smtClean="0"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</m:oMath>
                </a14:m>
                <a:endParaRPr lang="en-US" b="0" dirty="0" smtClean="0"/>
              </a:p>
              <a:p>
                <a:pPr marL="0" indent="0">
                  <a:buNone/>
                </a:pPr>
                <a:r>
                  <a:rPr lang="en-US" dirty="0" smtClean="0"/>
                  <a:t>Hence  chance is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12!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6</m:t>
                        </m:r>
                        <m:r>
                          <a:rPr lang="en-US" b="0" i="1" baseline="30000" smtClean="0">
                            <a:latin typeface="Cambria Math" panose="02040503050406030204" pitchFamily="18" charset="0"/>
                          </a:rPr>
                          <m:t>12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b="0" i="1" baseline="30000" smtClean="0"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</m:oMath>
                </a14:m>
                <a:r>
                  <a:rPr lang="en-US" dirty="0"/>
                  <a:t> ≈ 0</a:t>
                </a:r>
                <a:r>
                  <a:rPr lang="en-US" i="1" dirty="0" smtClean="0"/>
                  <a:t>.</a:t>
                </a:r>
                <a:r>
                  <a:rPr lang="en-US" dirty="0" smtClean="0"/>
                  <a:t>0034</a:t>
                </a: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190624"/>
                <a:ext cx="10515600" cy="4956175"/>
              </a:xfrm>
              <a:blipFill rotWithShape="0">
                <a:blip r:embed="rId2"/>
                <a:stretch>
                  <a:fillRect l="-1217" t="-196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65161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2500" y="0"/>
            <a:ext cx="10515600" cy="1325563"/>
          </a:xfrm>
        </p:spPr>
        <p:txBody>
          <a:bodyPr/>
          <a:lstStyle/>
          <a:p>
            <a:r>
              <a:rPr lang="en-US" dirty="0" smtClean="0"/>
              <a:t>Example 2.7.4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35000" y="1157146"/>
                <a:ext cx="10833100" cy="5180153"/>
              </a:xfrm>
            </p:spPr>
            <p:txBody>
              <a:bodyPr>
                <a:normAutofit lnSpcReduction="10000"/>
              </a:bodyPr>
              <a:lstStyle/>
              <a:p>
                <a:pPr marL="0" indent="0">
                  <a:buNone/>
                </a:pPr>
                <a:r>
                  <a:rPr lang="en-US" dirty="0" smtClean="0"/>
                  <a:t>A fair die is tossed </a:t>
                </a:r>
                <a:r>
                  <a:rPr lang="en-US" i="1" dirty="0"/>
                  <a:t>n </a:t>
                </a:r>
                <a:r>
                  <a:rPr lang="en-US" dirty="0"/>
                  <a:t>times</a:t>
                </a:r>
                <a:r>
                  <a:rPr lang="en-US" dirty="0" smtClean="0"/>
                  <a:t>. What </a:t>
                </a:r>
                <a:r>
                  <a:rPr lang="en-US" dirty="0"/>
                  <a:t>is the probability that the sum of the faces </a:t>
                </a:r>
                <a:r>
                  <a:rPr lang="en-US" dirty="0" smtClean="0"/>
                  <a:t>showing is </a:t>
                </a:r>
                <a:r>
                  <a:rPr lang="en-US" i="1" dirty="0"/>
                  <a:t>n </a:t>
                </a:r>
                <a:r>
                  <a:rPr lang="en-US" dirty="0" smtClean="0"/>
                  <a:t>+ 2?</a:t>
                </a:r>
              </a:p>
              <a:p>
                <a:pPr marL="0" indent="0">
                  <a:buNone/>
                </a:pPr>
                <a:r>
                  <a:rPr lang="en-US" dirty="0" smtClean="0"/>
                  <a:t>If we reorder the dice so the values of the faces appear in ascending order, then there are 2 cases:</a:t>
                </a:r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 smtClean="0"/>
                  <a:t>For the 1</a:t>
                </a:r>
                <a:r>
                  <a:rPr lang="en-US" baseline="30000" dirty="0" smtClean="0"/>
                  <a:t>st</a:t>
                </a:r>
                <a:r>
                  <a:rPr lang="en-US" dirty="0" smtClean="0"/>
                  <a:t> case there are n choices for which die has the 3</a:t>
                </a:r>
              </a:p>
              <a:p>
                <a:pPr marL="0" indent="0">
                  <a:buNone/>
                </a:pPr>
                <a:r>
                  <a:rPr lang="en-US" dirty="0" smtClean="0"/>
                  <a:t>For the 2</a:t>
                </a:r>
                <a:r>
                  <a:rPr lang="en-US" baseline="30000" dirty="0" smtClean="0"/>
                  <a:t>nd</a:t>
                </a:r>
                <a:r>
                  <a:rPr lang="en-US" dirty="0" smtClean="0"/>
                  <a:t> case there are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</m:mr>
                          <m:m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dirty="0" smtClean="0"/>
                  <a:t> choices for which dice have the 2 2’s.</a:t>
                </a:r>
              </a:p>
              <a:p>
                <a:pPr marL="0" indent="0">
                  <a:buNone/>
                </a:pPr>
                <a:r>
                  <a:rPr lang="en-US" dirty="0" smtClean="0"/>
                  <a:t>Putting it all together we get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m>
                              <m:mPr>
                                <m:mcs>
                                  <m:mc>
                                    <m:mcPr>
                                      <m:count m:val="1"/>
                                      <m:mcJc m:val="center"/>
                                    </m:mcPr>
                                  </m:mc>
                                </m:mcs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mPr>
                              <m:m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e>
                              </m:mr>
                              <m:m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e>
                              </m:mr>
                            </m:m>
                          </m:e>
                        </m:d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6</m:t>
                        </m:r>
                        <m:r>
                          <a:rPr lang="en-US" b="0" i="1" baseline="30000" smtClean="0">
                            <a:latin typeface="Cambria Math" panose="02040503050406030204" pitchFamily="18" charset="0"/>
                          </a:rPr>
                          <m:t>𝑛</m:t>
                        </m:r>
                      </m:den>
                    </m:f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35000" y="1157146"/>
                <a:ext cx="10833100" cy="5180153"/>
              </a:xfrm>
              <a:blipFill rotWithShape="0">
                <a:blip r:embed="rId2"/>
                <a:stretch>
                  <a:fillRect l="-1125" t="-27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2500" y="2748546"/>
            <a:ext cx="9931400" cy="13369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11021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US" dirty="0" smtClean="0"/>
              <a:t>Example 2.7.5 random composition of letters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571500" y="1325563"/>
                <a:ext cx="11328400" cy="4351338"/>
              </a:xfrm>
            </p:spPr>
            <p:txBody>
              <a:bodyPr>
                <a:normAutofit fontScale="92500" lnSpcReduction="10000"/>
              </a:bodyPr>
              <a:lstStyle/>
              <a:p>
                <a:pPr marL="0" indent="0">
                  <a:buNone/>
                </a:pPr>
                <a:r>
                  <a:rPr lang="en-US" dirty="0" smtClean="0"/>
                  <a:t>SHEWALKSINBEAUTYLIKETHENIGHTOFCLOUDLESSCLIMESANDSTARRYSKIES</a:t>
                </a:r>
              </a:p>
              <a:p>
                <a:pPr marL="0" indent="0">
                  <a:buNone/>
                </a:pPr>
                <a:r>
                  <a:rPr lang="en-US" dirty="0" smtClean="0"/>
                  <a:t>Bill claims that he just put the letters down randomly from a scrabble set missing a few pieces into random order and got the above beautiful poetry. Do you believe him? </a:t>
                </a:r>
              </a:p>
              <a:p>
                <a:pPr marL="0" indent="0">
                  <a:buNone/>
                </a:pPr>
                <a:r>
                  <a:rPr lang="en-US" dirty="0" smtClean="0"/>
                  <a:t>The frequencies of these letters are as follows: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r>
                  <a:rPr lang="en-US" dirty="0" smtClean="0"/>
                  <a:t>According to the multinomial formula, the number of rearrangements of such letters is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9</m:t>
                              </m:r>
                            </m:e>
                          </m:mr>
                          <m:m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3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e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e>
                                  <m:e>
                                    <m:m>
                                      <m:mPr>
                                        <m:mcs>
                                          <m:mc>
                                            <m:mcPr>
                                              <m:count m:val="3"/>
                                              <m:mcJc m:val="center"/>
                                            </m:mcPr>
                                          </m:mc>
                                        </m:mcs>
                                        <m:ctrlP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mPr>
                                      <m:mr>
                                        <m:e>
                                          <m:r>
                                            <m:rPr>
                                              <m:brk m:alnAt="7"/>
                                            </m:rP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e>
                                        <m:e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…</m:t>
                                          </m:r>
                                        </m:e>
                                        <m:e>
                                          <m: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  <m:t>0</m:t>
                                          </m:r>
                                        </m:e>
                                      </m:mr>
                                    </m:m>
                                  </m:e>
                                </m:mr>
                              </m:m>
                            </m:e>
                          </m:mr>
                        </m:m>
                      </m:e>
                    </m:d>
                  </m:oMath>
                </a14:m>
                <a:r>
                  <a:rPr lang="en-US" dirty="0" smtClean="0"/>
                  <a:t>=6 </a:t>
                </a:r>
                <a:r>
                  <a:rPr lang="en-US" dirty="0"/>
                  <a:t>× </a:t>
                </a:r>
                <a:r>
                  <a:rPr lang="en-US" dirty="0" smtClean="0"/>
                  <a:t>10</a:t>
                </a:r>
                <a:r>
                  <a:rPr lang="en-US" baseline="30000" dirty="0" smtClean="0"/>
                  <a:t>60</a:t>
                </a:r>
                <a:r>
                  <a:rPr lang="en-US" dirty="0" smtClean="0"/>
                  <a:t>, of which it is doubtful more than a handful have poetry as equally beautiful as what he found, so his claim is not believable.</a:t>
                </a:r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71500" y="1325563"/>
                <a:ext cx="11328400" cy="4351338"/>
              </a:xfrm>
              <a:blipFill rotWithShape="0">
                <a:blip r:embed="rId2"/>
                <a:stretch>
                  <a:fillRect l="-969" t="-2801" r="-64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2881184"/>
              </p:ext>
            </p:extLst>
          </p:nvPr>
        </p:nvGraphicFramePr>
        <p:xfrm>
          <a:off x="666748" y="3302794"/>
          <a:ext cx="6623048" cy="73580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59093"/>
                <a:gridCol w="242899"/>
                <a:gridCol w="242899"/>
                <a:gridCol w="259093"/>
                <a:gridCol w="237501"/>
                <a:gridCol w="237501"/>
                <a:gridCol w="259093"/>
                <a:gridCol w="259093"/>
                <a:gridCol w="237501"/>
                <a:gridCol w="237501"/>
                <a:gridCol w="242899"/>
                <a:gridCol w="237501"/>
                <a:gridCol w="307673"/>
                <a:gridCol w="280683"/>
                <a:gridCol w="280683"/>
                <a:gridCol w="242899"/>
                <a:gridCol w="280683"/>
                <a:gridCol w="242899"/>
                <a:gridCol w="237501"/>
                <a:gridCol w="237501"/>
                <a:gridCol w="259093"/>
                <a:gridCol w="259093"/>
                <a:gridCol w="323865"/>
                <a:gridCol w="242899"/>
                <a:gridCol w="237501"/>
                <a:gridCol w="237501"/>
              </a:tblGrid>
              <a:tr h="36790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A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B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C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D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E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F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G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H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I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J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K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L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M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N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O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P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Q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R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S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T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U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V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W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X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Y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Z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6790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4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1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2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2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7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1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3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5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3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5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1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3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2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2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8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4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2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2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158000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US" dirty="0" smtClean="0"/>
              <a:t>Example 2.7.6 The birthday problem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85800" y="1444624"/>
                <a:ext cx="10515600" cy="4905375"/>
              </a:xfrm>
            </p:spPr>
            <p:txBody>
              <a:bodyPr>
                <a:normAutofit lnSpcReduction="10000"/>
              </a:bodyPr>
              <a:lstStyle/>
              <a:p>
                <a:pPr marL="0" indent="0">
                  <a:buNone/>
                </a:pPr>
                <a:r>
                  <a:rPr lang="en-US" dirty="0" smtClean="0"/>
                  <a:t>Let’s say the class on a particular day consists of the 22 students plus the instructor, what is the chance that at least 2 present in the room have the same birthdays (month and day)?</a:t>
                </a:r>
              </a:p>
              <a:p>
                <a:r>
                  <a:rPr lang="en-US" dirty="0" smtClean="0"/>
                  <a:t>Surprisingly, the odds are about even.</a:t>
                </a:r>
              </a:p>
              <a:p>
                <a:r>
                  <a:rPr lang="en-US" dirty="0" smtClean="0"/>
                  <a:t>We ignore the issue of leap year </a:t>
                </a:r>
              </a:p>
              <a:p>
                <a:r>
                  <a:rPr lang="en-US" dirty="0" smtClean="0"/>
                  <a:t>We assume the </a:t>
                </a:r>
                <a:r>
                  <a:rPr lang="en-US" dirty="0" smtClean="0"/>
                  <a:t>distribution is uniform </a:t>
                </a:r>
                <a:endParaRPr lang="en-US" dirty="0" smtClean="0"/>
              </a:p>
              <a:p>
                <a:pPr marL="0" indent="0">
                  <a:buNone/>
                </a:pPr>
                <a:r>
                  <a:rPr lang="en-US" dirty="0" smtClean="0"/>
                  <a:t>	(</a:t>
                </a:r>
                <a:r>
                  <a:rPr lang="en-US" dirty="0" smtClean="0"/>
                  <a:t>it is </a:t>
                </a:r>
                <a:r>
                  <a:rPr lang="en-US" dirty="0" smtClean="0"/>
                  <a:t>not, </a:t>
                </a:r>
                <a:r>
                  <a:rPr lang="en-US" dirty="0" smtClean="0"/>
                  <a:t>but deviation is small, perhaps 5% for US).</a:t>
                </a:r>
              </a:p>
              <a:p>
                <a:r>
                  <a:rPr lang="en-US" dirty="0" smtClean="0"/>
                  <a:t>As frequently occurs, the best approach is to look at the complement:</a:t>
                </a:r>
              </a:p>
              <a:p>
                <a:pPr lvl="1"/>
                <a:r>
                  <a:rPr lang="en-US" dirty="0" smtClean="0"/>
                  <a:t>What is the chance that no 2 people have the same birthday?</a:t>
                </a:r>
              </a:p>
              <a:p>
                <a:pPr lvl="1"/>
                <a:r>
                  <a:rPr lang="en-US" dirty="0" smtClean="0"/>
                  <a:t>That event has cardinality 365 </a:t>
                </a:r>
                <a:r>
                  <a:rPr lang="en-US" dirty="0" err="1" smtClean="0"/>
                  <a:t>nPr</a:t>
                </a:r>
                <a:r>
                  <a:rPr lang="en-US" dirty="0" smtClean="0"/>
                  <a:t> </a:t>
                </a:r>
                <a:r>
                  <a:rPr lang="en-US" dirty="0" smtClean="0"/>
                  <a:t>23 and sample </a:t>
                </a:r>
                <a:r>
                  <a:rPr lang="en-US" dirty="0" smtClean="0"/>
                  <a:t>space </a:t>
                </a:r>
                <a:r>
                  <a:rPr lang="en-US" dirty="0" smtClean="0"/>
                  <a:t>has cardinality </a:t>
                </a:r>
                <a:r>
                  <a:rPr lang="en-US" dirty="0" smtClean="0"/>
                  <a:t>365</a:t>
                </a:r>
                <a:r>
                  <a:rPr lang="en-US" baseline="30000" dirty="0" smtClean="0"/>
                  <a:t>23</a:t>
                </a:r>
                <a:r>
                  <a:rPr lang="en-US" dirty="0" smtClean="0"/>
                  <a:t>. </a:t>
                </a:r>
                <a:endParaRPr lang="en-US" dirty="0" smtClean="0"/>
              </a:p>
              <a:p>
                <a:pPr lvl="1"/>
                <a:r>
                  <a:rPr lang="en-US" dirty="0" smtClean="0"/>
                  <a:t>Hence </a:t>
                </a:r>
                <a:r>
                  <a:rPr lang="en-US" dirty="0" smtClean="0"/>
                  <a:t>P(at least 2 have same birthday)</a:t>
                </a:r>
                <a:r>
                  <a:rPr lang="en-US" dirty="0"/>
                  <a:t> </a:t>
                </a:r>
                <a:r>
                  <a:rPr lang="en-US" dirty="0" smtClean="0"/>
                  <a:t>=</a:t>
                </a:r>
                <a:r>
                  <a:rPr lang="en-US" dirty="0" smtClean="0"/>
                  <a:t> </a:t>
                </a:r>
                <a:r>
                  <a:rPr lang="en-US" dirty="0" smtClean="0"/>
                  <a:t>1−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365 </m:t>
                        </m:r>
                        <m:r>
                          <m:rPr>
                            <m:nor/>
                          </m:rPr>
                          <a:rPr lang="en-US" dirty="0"/>
                          <m:t>nPr</m:t>
                        </m:r>
                        <m:r>
                          <m:rPr>
                            <m:nor/>
                          </m:rPr>
                          <a:rPr lang="en-US" b="0" i="0" dirty="0" smtClean="0"/>
                          <m:t> </m:t>
                        </m:r>
                        <m:r>
                          <m:rPr>
                            <m:nor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23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dirty="0"/>
                          <m:t>365</m:t>
                        </m:r>
                        <m:r>
                          <m:rPr>
                            <m:nor/>
                          </m:rPr>
                          <a:rPr lang="en-US" b="0" i="1" baseline="30000" dirty="0" smtClean="0"/>
                          <m:t>23</m:t>
                        </m:r>
                      </m:den>
                    </m:f>
                    <m:r>
                      <a:rPr lang="en-US" smtClean="0">
                        <a:latin typeface="Cambria Math" panose="02040503050406030204" pitchFamily="18" charset="0"/>
                      </a:rPr>
                      <m:t>≈</m:t>
                    </m:r>
                  </m:oMath>
                </a14:m>
                <a:r>
                  <a:rPr lang="en-US" dirty="0" smtClean="0"/>
                  <a:t> </a:t>
                </a:r>
                <a:r>
                  <a:rPr lang="en-US" dirty="0" smtClean="0"/>
                  <a:t>0.51</a:t>
                </a:r>
                <a:endParaRPr lang="en-US" dirty="0"/>
              </a:p>
              <a:p>
                <a:endParaRPr lang="en-US" dirty="0" smtClean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85800" y="1444624"/>
                <a:ext cx="10515600" cy="4905375"/>
              </a:xfrm>
              <a:blipFill rotWithShape="0">
                <a:blip r:embed="rId2"/>
                <a:stretch>
                  <a:fillRect l="-1217" t="-2857" r="-5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905727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11125"/>
            <a:ext cx="10515600" cy="963143"/>
          </a:xfrm>
        </p:spPr>
        <p:txBody>
          <a:bodyPr/>
          <a:lstStyle/>
          <a:p>
            <a:r>
              <a:rPr lang="en-US" dirty="0"/>
              <a:t>Example 2.7.6 </a:t>
            </a:r>
            <a:r>
              <a:rPr lang="en-US" dirty="0" smtClean="0"/>
              <a:t> cont. General formula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83788"/>
            <a:ext cx="10515600" cy="1942844"/>
          </a:xfrm>
        </p:spPr>
        <p:txBody>
          <a:bodyPr/>
          <a:lstStyle/>
          <a:p>
            <a:r>
              <a:rPr lang="en-US" dirty="0" smtClean="0"/>
              <a:t>Given k people in a room, then: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6600" y="1489736"/>
            <a:ext cx="6090338" cy="130789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49913" y="1083788"/>
            <a:ext cx="5115193" cy="2305264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826938" y="3510034"/>
            <a:ext cx="513656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These </a:t>
            </a:r>
            <a:r>
              <a:rPr lang="en-US" sz="2000" dirty="0"/>
              <a:t>values for </a:t>
            </a:r>
            <a:r>
              <a:rPr lang="en-US" sz="2000" i="1" dirty="0"/>
              <a:t>P(A) </a:t>
            </a:r>
            <a:r>
              <a:rPr lang="en-US" sz="2000" dirty="0" smtClean="0"/>
              <a:t>are </a:t>
            </a:r>
            <a:r>
              <a:rPr lang="en-US" sz="2000" dirty="0"/>
              <a:t>actually slight </a:t>
            </a:r>
            <a:r>
              <a:rPr lang="en-US" sz="2000" i="1" dirty="0"/>
              <a:t>underestimates </a:t>
            </a:r>
            <a:r>
              <a:rPr lang="en-US" sz="2000" dirty="0" smtClean="0"/>
              <a:t>for the </a:t>
            </a:r>
            <a:r>
              <a:rPr lang="en-US" sz="2000" dirty="0"/>
              <a:t>true probabilities that at least two of </a:t>
            </a:r>
            <a:r>
              <a:rPr lang="en-US" sz="2000" i="1" dirty="0"/>
              <a:t>k </a:t>
            </a:r>
            <a:r>
              <a:rPr lang="en-US" sz="2000" dirty="0"/>
              <a:t>people will be born on the same day. </a:t>
            </a:r>
            <a:r>
              <a:rPr lang="en-US" sz="2000" dirty="0" smtClean="0"/>
              <a:t>As mentioned earlier, the distribution is not uniform</a:t>
            </a:r>
            <a:r>
              <a:rPr lang="en-US" sz="2000" dirty="0"/>
              <a:t>. </a:t>
            </a:r>
            <a:r>
              <a:rPr lang="en-US" sz="2000" dirty="0" smtClean="0"/>
              <a:t>In </a:t>
            </a:r>
            <a:r>
              <a:rPr lang="en-US" sz="2000" dirty="0"/>
              <a:t>the US, there is </a:t>
            </a:r>
            <a:r>
              <a:rPr lang="en-US" sz="2000" dirty="0" smtClean="0"/>
              <a:t>an Aug-Sep peak </a:t>
            </a:r>
            <a:r>
              <a:rPr lang="en-US" sz="2000" dirty="0"/>
              <a:t>and an </a:t>
            </a:r>
            <a:r>
              <a:rPr lang="en-US" sz="2000" dirty="0" smtClean="0"/>
              <a:t>Apr-May trough (see graph to left). It can be proven </a:t>
            </a:r>
            <a:r>
              <a:rPr lang="en-US" sz="2000" dirty="0"/>
              <a:t>that any sort of deviation </a:t>
            </a:r>
            <a:r>
              <a:rPr lang="en-US" sz="2000" dirty="0" smtClean="0"/>
              <a:t>from the </a:t>
            </a:r>
            <a:r>
              <a:rPr lang="en-US" sz="2000" dirty="0"/>
              <a:t>equally likely model </a:t>
            </a:r>
            <a:r>
              <a:rPr lang="en-US" sz="2000" dirty="0" smtClean="0"/>
              <a:t>only </a:t>
            </a:r>
            <a:r>
              <a:rPr lang="en-US" sz="2000" i="1" dirty="0" smtClean="0"/>
              <a:t>increases </a:t>
            </a:r>
            <a:r>
              <a:rPr lang="en-US" sz="2000" dirty="0"/>
              <a:t>the </a:t>
            </a:r>
            <a:r>
              <a:rPr lang="en-US" sz="2000" dirty="0" smtClean="0"/>
              <a:t>chances of birthdays to coincide.</a:t>
            </a:r>
            <a:endParaRPr lang="en-US" sz="2000" dirty="0"/>
          </a:p>
        </p:txBody>
      </p:sp>
      <p:pic>
        <p:nvPicPr>
          <p:cNvPr id="2050" name="Picture 2" descr="http://www.panix.com/~murphy/bdaymmdd.gif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161"/>
          <a:stretch/>
        </p:blipFill>
        <p:spPr bwMode="auto">
          <a:xfrm>
            <a:off x="399782" y="2797634"/>
            <a:ext cx="5838825" cy="34561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250534" y="6367892"/>
            <a:ext cx="114331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Note: Graph is based on data from applications for life </a:t>
            </a:r>
            <a:r>
              <a:rPr lang="en-US" dirty="0"/>
              <a:t>insurance 1981-1994</a:t>
            </a:r>
            <a:r>
              <a:rPr lang="en-US" dirty="0" smtClean="0"/>
              <a:t>: http</a:t>
            </a:r>
            <a:r>
              <a:rPr lang="en-US" dirty="0"/>
              <a:t>://www.panix.com/~murphy/bday.html</a:t>
            </a:r>
          </a:p>
        </p:txBody>
      </p:sp>
    </p:spTree>
    <p:extLst>
      <p:ext uri="{BB962C8B-B14F-4D97-AF65-F5344CB8AC3E}">
        <p14:creationId xmlns:p14="http://schemas.microsoft.com/office/powerpoint/2010/main" val="1919749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0"/>
            <a:ext cx="10515600" cy="1325563"/>
          </a:xfrm>
        </p:spPr>
        <p:txBody>
          <a:bodyPr/>
          <a:lstStyle/>
          <a:p>
            <a:r>
              <a:rPr lang="en-US" dirty="0" smtClean="0"/>
              <a:t>Review: permutations (ordered)</a:t>
            </a:r>
            <a:br>
              <a:rPr lang="en-US" dirty="0" smtClean="0"/>
            </a:br>
            <a:r>
              <a:rPr lang="en-US" dirty="0"/>
              <a:t>	</a:t>
            </a:r>
            <a:r>
              <a:rPr lang="en-US" dirty="0" smtClean="0"/>
              <a:t>	combinations (unordered)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b="58033"/>
          <a:stretch/>
        </p:blipFill>
        <p:spPr>
          <a:xfrm>
            <a:off x="838198" y="1325563"/>
            <a:ext cx="10952943" cy="2172660"/>
          </a:xfrm>
          <a:prstGeom prst="rect">
            <a:avLst/>
          </a:prstGeom>
        </p:spPr>
      </p:pic>
      <p:pic>
        <p:nvPicPr>
          <p:cNvPr id="5" name="Content Placeholder 3"/>
          <p:cNvPicPr>
            <a:picLocks noChangeAspect="1"/>
          </p:cNvPicPr>
          <p:nvPr/>
        </p:nvPicPr>
        <p:blipFill rotWithShape="1">
          <a:blip r:embed="rId2"/>
          <a:srcRect t="47854" b="11775"/>
          <a:stretch/>
        </p:blipFill>
        <p:spPr>
          <a:xfrm>
            <a:off x="838199" y="3657600"/>
            <a:ext cx="10952943" cy="20900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42473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365125"/>
            <a:ext cx="10879667" cy="1325563"/>
          </a:xfrm>
        </p:spPr>
        <p:txBody>
          <a:bodyPr/>
          <a:lstStyle/>
          <a:p>
            <a:r>
              <a:rPr lang="en-US" dirty="0" smtClean="0"/>
              <a:t>Shift in gears: counting → probability (portion)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While I have perhaps continued to talk about probability in CLASS, the homework exercises from 2.6 focus on counting. </a:t>
            </a:r>
          </a:p>
          <a:p>
            <a:r>
              <a:rPr lang="en-US" dirty="0" smtClean="0"/>
              <a:t>In 2.7, the exercises now focus to probability:</a:t>
            </a:r>
          </a:p>
          <a:p>
            <a:pPr lvl="1"/>
            <a:r>
              <a:rPr lang="en-US" dirty="0" smtClean="0"/>
              <a:t>quite easy additional step</a:t>
            </a:r>
          </a:p>
          <a:p>
            <a:pPr lvl="1"/>
            <a:r>
              <a:rPr lang="en-US" dirty="0" smtClean="0"/>
              <a:t>take the cardinality of event &amp; divide by the cardinality of the sample space.</a:t>
            </a:r>
          </a:p>
          <a:p>
            <a:pPr marL="0" indent="0">
              <a:buNone/>
            </a:pPr>
            <a:r>
              <a:rPr lang="en-US" sz="2400" dirty="0" smtClean="0"/>
              <a:t>Note: this </a:t>
            </a:r>
            <a:r>
              <a:rPr lang="en-US" sz="2400" dirty="0"/>
              <a:t>“</a:t>
            </a:r>
            <a:r>
              <a:rPr lang="en-US" sz="2400" i="1" dirty="0"/>
              <a:t>m </a:t>
            </a:r>
            <a:r>
              <a:rPr lang="en-US" sz="2400" dirty="0"/>
              <a:t>over </a:t>
            </a:r>
            <a:r>
              <a:rPr lang="en-US" sz="2400" i="1" dirty="0"/>
              <a:t>n</a:t>
            </a:r>
            <a:r>
              <a:rPr lang="en-US" sz="2400" dirty="0"/>
              <a:t>” </a:t>
            </a:r>
            <a:r>
              <a:rPr lang="en-US" sz="2400" dirty="0" smtClean="0"/>
              <a:t>model—the </a:t>
            </a:r>
            <a:r>
              <a:rPr lang="en-US" sz="2400" i="1" dirty="0" smtClean="0"/>
              <a:t>classical </a:t>
            </a:r>
            <a:r>
              <a:rPr lang="en-US" sz="2400" dirty="0" smtClean="0"/>
              <a:t>definition </a:t>
            </a:r>
            <a:r>
              <a:rPr lang="en-US" sz="2400" dirty="0"/>
              <a:t>of probability—is </a:t>
            </a:r>
            <a:r>
              <a:rPr lang="en-US" sz="2400" dirty="0" smtClean="0"/>
              <a:t>appropriate </a:t>
            </a:r>
            <a:r>
              <a:rPr lang="en-US" sz="2400" dirty="0"/>
              <a:t>for describing a wide variety </a:t>
            </a:r>
            <a:r>
              <a:rPr lang="en-US" sz="2400" dirty="0" smtClean="0"/>
              <a:t>of phenomena. Probability consisted entirely of this model until the 20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 century, when Kolmogorov </a:t>
            </a:r>
            <a:r>
              <a:rPr lang="en-US" sz="2400" dirty="0" err="1" smtClean="0"/>
              <a:t>axiomatized</a:t>
            </a:r>
            <a:r>
              <a:rPr lang="en-US" sz="2400" dirty="0" smtClean="0"/>
              <a:t> the subject (as was presented on Day 2), allowing for a more general treatment.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037585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11125"/>
            <a:ext cx="10515600" cy="1325563"/>
          </a:xfrm>
        </p:spPr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52524"/>
            <a:ext cx="10515600" cy="5159375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An urn contains eight chips, numbered 1 through 8. A sample of three is </a:t>
            </a:r>
            <a:r>
              <a:rPr lang="en-US" dirty="0" smtClean="0"/>
              <a:t>drawn without </a:t>
            </a:r>
            <a:r>
              <a:rPr lang="en-US" dirty="0"/>
              <a:t>replacement. What is the probability that the largest chip in the </a:t>
            </a:r>
            <a:r>
              <a:rPr lang="en-US" dirty="0" smtClean="0"/>
              <a:t>sample is at most 5?</a:t>
            </a:r>
          </a:p>
          <a:p>
            <a:pPr marL="0" indent="0">
              <a:buNone/>
            </a:pPr>
            <a:r>
              <a:rPr lang="en-US" dirty="0"/>
              <a:t>Y</a:t>
            </a:r>
            <a:r>
              <a:rPr lang="en-US" dirty="0" smtClean="0"/>
              <a:t>ou need to decide whether to use order or not. </a:t>
            </a:r>
          </a:p>
          <a:p>
            <a:pPr marL="0" indent="0">
              <a:buNone/>
            </a:pPr>
            <a:r>
              <a:rPr lang="en-US" dirty="0" smtClean="0"/>
              <a:t>Take a minute to try to come up with your own approach. Is this a dice problem (typically ordered) or a card problem (typically unordered)? Which approach would you take?</a:t>
            </a:r>
          </a:p>
          <a:p>
            <a:pPr marL="0" indent="0">
              <a:buNone/>
            </a:pPr>
            <a:r>
              <a:rPr lang="en-US" dirty="0"/>
              <a:t>This problem could be done either way and in the next 2 slides, both approaches will be considered. </a:t>
            </a:r>
          </a:p>
        </p:txBody>
      </p:sp>
    </p:spTree>
    <p:extLst>
      <p:ext uri="{BB962C8B-B14F-4D97-AF65-F5344CB8AC3E}">
        <p14:creationId xmlns:p14="http://schemas.microsoft.com/office/powerpoint/2010/main" val="19240918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11125"/>
            <a:ext cx="10515600" cy="1325563"/>
          </a:xfrm>
        </p:spPr>
        <p:txBody>
          <a:bodyPr/>
          <a:lstStyle/>
          <a:p>
            <a:r>
              <a:rPr lang="en-US" dirty="0" smtClean="0"/>
              <a:t>Example: unordered approach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1152524"/>
                <a:ext cx="10515600" cy="5159375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i="1" dirty="0" smtClean="0"/>
                  <a:t>An urn contains eight chips, numbered 1 through 8. A sample of three is drawn without </a:t>
                </a:r>
                <a:r>
                  <a:rPr lang="en-US" i="1" dirty="0"/>
                  <a:t>replacement. What is the probability that the largest chip in the </a:t>
                </a:r>
                <a:r>
                  <a:rPr lang="en-US" i="1" dirty="0" smtClean="0"/>
                  <a:t>sample is</a:t>
                </a:r>
                <a:r>
                  <a:rPr lang="en-US" dirty="0" smtClean="0"/>
                  <a:t> </a:t>
                </a:r>
                <a:r>
                  <a:rPr lang="en-US" i="1" dirty="0"/>
                  <a:t>at most 5</a:t>
                </a:r>
                <a:r>
                  <a:rPr lang="en-US" i="1" dirty="0" smtClean="0"/>
                  <a:t>?</a:t>
                </a:r>
              </a:p>
              <a:p>
                <a:pPr marL="0" indent="0">
                  <a:buNone/>
                </a:pPr>
                <a:r>
                  <a:rPr lang="en-US" dirty="0" smtClean="0"/>
                  <a:t>For</a:t>
                </a:r>
                <a:r>
                  <a:rPr lang="en-US" b="1" dirty="0" smtClean="0"/>
                  <a:t> event</a:t>
                </a:r>
                <a:r>
                  <a:rPr lang="en-US" dirty="0" smtClean="0"/>
                  <a:t>, we have reduced pool of 1,2…,5. </a:t>
                </a:r>
              </a:p>
              <a:p>
                <a:pPr marL="0" indent="0">
                  <a:buNone/>
                </a:pPr>
                <a:r>
                  <a:rPr lang="en-US" dirty="0" smtClean="0"/>
                  <a:t>For </a:t>
                </a:r>
                <a:r>
                  <a:rPr lang="en-US" b="1" dirty="0" smtClean="0"/>
                  <a:t>sample space</a:t>
                </a:r>
                <a:r>
                  <a:rPr lang="en-US" dirty="0" smtClean="0"/>
                  <a:t>,  we select from 1,2,…8.</a:t>
                </a:r>
              </a:p>
              <a:p>
                <a:pPr marL="0" indent="0">
                  <a:buNone/>
                </a:pPr>
                <a:r>
                  <a:rPr lang="en-US" dirty="0" smtClean="0"/>
                  <a:t>In both cases, we choose subsets of size 3 from a larger set. </a:t>
                </a:r>
              </a:p>
              <a:p>
                <a:pPr marL="0" indent="0">
                  <a:buNone/>
                </a:pPr>
                <a:r>
                  <a:rPr lang="en-US" dirty="0" smtClean="0"/>
                  <a:t>The cardinality of these selections are binomial coefficients:</a:t>
                </a: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d>
                          <m:d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m>
                              <m:mPr>
                                <m:mcs>
                                  <m:mc>
                                    <m:mcPr>
                                      <m:count m:val="1"/>
                                      <m:mcJc m:val="center"/>
                                    </m:mcPr>
                                  </m:mc>
                                </m:mcs>
                                <m:ctrlPr>
                                  <a:rPr lang="en-US" i="1" smtClean="0">
                                    <a:latin typeface="Cambria Math" panose="02040503050406030204" pitchFamily="18" charset="0"/>
                                  </a:rPr>
                                </m:ctrlPr>
                              </m:mPr>
                              <m:mr>
                                <m:e>
                                  <m:r>
                                    <m:rPr>
                                      <m:brk m:alnAt="7"/>
                                    </m:r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5</m:t>
                                  </m:r>
                                </m:e>
                              </m:mr>
                              <m:m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e>
                              </m:mr>
                            </m:m>
                          </m:e>
                        </m:d>
                      </m:num>
                      <m:den>
                        <m:d>
                          <m:d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m>
                              <m:mPr>
                                <m:mcs>
                                  <m:mc>
                                    <m:mcPr>
                                      <m:count m:val="1"/>
                                      <m:mcJc m:val="center"/>
                                    </m:mcPr>
                                  </m:mc>
                                </m:mcs>
                                <m:ctrlPr>
                                  <a:rPr lang="en-US" i="1" smtClean="0">
                                    <a:latin typeface="Cambria Math" panose="02040503050406030204" pitchFamily="18" charset="0"/>
                                  </a:rPr>
                                </m:ctrlPr>
                              </m:mPr>
                              <m:mr>
                                <m:e>
                                  <m:r>
                                    <m:rPr>
                                      <m:brk m:alnAt="7"/>
                                    </m:r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8</m:t>
                                  </m:r>
                                </m:e>
                              </m:mr>
                              <m:m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e>
                              </m:mr>
                            </m:m>
                          </m:e>
                        </m:d>
                      </m:den>
                    </m:f>
                  </m:oMath>
                </a14:m>
                <a:r>
                  <a:rPr lang="en-US" dirty="0" smtClean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5∗4∗3/3!</m:t>
                        </m:r>
                      </m:num>
                      <m:den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8∗7∗6/3!</m:t>
                        </m:r>
                      </m:den>
                    </m:f>
                  </m:oMath>
                </a14:m>
                <a:r>
                  <a:rPr lang="en-US" dirty="0" smtClean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5∗4∗3</m:t>
                        </m:r>
                      </m:num>
                      <m:den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8∗7∗6</m:t>
                        </m:r>
                      </m:den>
                    </m:f>
                  </m:oMath>
                </a14:m>
                <a:r>
                  <a:rPr lang="en-US" dirty="0" smtClean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28</m:t>
                        </m:r>
                      </m:den>
                    </m:f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≈18%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152524"/>
                <a:ext cx="10515600" cy="5159375"/>
              </a:xfrm>
              <a:blipFill rotWithShape="0">
                <a:blip r:embed="rId2"/>
                <a:stretch>
                  <a:fillRect l="-1217" t="-1891" r="-139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05948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11125"/>
            <a:ext cx="10515600" cy="1325563"/>
          </a:xfrm>
        </p:spPr>
        <p:txBody>
          <a:bodyPr/>
          <a:lstStyle/>
          <a:p>
            <a:r>
              <a:rPr lang="en-US" dirty="0" smtClean="0"/>
              <a:t>Example: ordered approach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1152524"/>
                <a:ext cx="10515600" cy="5464176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i="1" dirty="0" smtClean="0"/>
                  <a:t>An urn contains eight chips, numbered 1 through 8. A sample of three is drawn without </a:t>
                </a:r>
                <a:r>
                  <a:rPr lang="en-US" i="1" dirty="0"/>
                  <a:t>replacement. What is the probability that the largest chip in the </a:t>
                </a:r>
                <a:r>
                  <a:rPr lang="en-US" i="1" dirty="0" smtClean="0"/>
                  <a:t>sample </a:t>
                </a:r>
                <a:r>
                  <a:rPr lang="en-US" i="1" dirty="0"/>
                  <a:t>is</a:t>
                </a:r>
                <a:r>
                  <a:rPr lang="en-US" dirty="0"/>
                  <a:t> </a:t>
                </a:r>
                <a:r>
                  <a:rPr lang="en-US" i="1" dirty="0"/>
                  <a:t>at most 5</a:t>
                </a:r>
                <a:r>
                  <a:rPr lang="en-US" i="1" dirty="0" smtClean="0"/>
                  <a:t>?</a:t>
                </a:r>
              </a:p>
              <a:p>
                <a:pPr marL="0" indent="0">
                  <a:buNone/>
                </a:pPr>
                <a:r>
                  <a:rPr lang="en-US" b="1" dirty="0"/>
                  <a:t>O</a:t>
                </a:r>
                <a:r>
                  <a:rPr lang="en-US" b="1" dirty="0" smtClean="0"/>
                  <a:t>rdered (dice) approach (less natural):</a:t>
                </a:r>
              </a:p>
              <a:p>
                <a:pPr marL="0" indent="0">
                  <a:buNone/>
                </a:pPr>
                <a:r>
                  <a:rPr lang="en-US" dirty="0"/>
                  <a:t>F</a:t>
                </a:r>
                <a:r>
                  <a:rPr lang="en-US" dirty="0" smtClean="0"/>
                  <a:t>or event, initial pool is 1,2…,5 but this time, select </a:t>
                </a:r>
                <a:r>
                  <a:rPr lang="en-US" b="1" dirty="0" smtClean="0"/>
                  <a:t>one</a:t>
                </a:r>
                <a:r>
                  <a:rPr lang="en-US" dirty="0" smtClean="0"/>
                  <a:t> number.  </a:t>
                </a:r>
              </a:p>
              <a:p>
                <a:pPr marL="0" indent="0">
                  <a:buNone/>
                </a:pPr>
                <a:r>
                  <a:rPr lang="en-US" dirty="0" smtClean="0"/>
                  <a:t>Now the pool will only have 4 numbers. Iterate. </a:t>
                </a:r>
              </a:p>
              <a:p>
                <a:pPr marL="0" indent="0">
                  <a:buNone/>
                </a:pPr>
                <a:r>
                  <a:rPr lang="en-US" dirty="0" smtClean="0"/>
                  <a:t>Each additional selection will have a smaller pool to choose from.</a:t>
                </a:r>
              </a:p>
              <a:p>
                <a:pPr marL="0" indent="0">
                  <a:buNone/>
                </a:pPr>
                <a:r>
                  <a:rPr lang="en-US" dirty="0" smtClean="0"/>
                  <a:t>Do the same with the sample space, using the larger pool 1,2,…8.</a:t>
                </a:r>
              </a:p>
              <a:p>
                <a:pPr marL="0" indent="0">
                  <a:buNone/>
                </a:pPr>
                <a:r>
                  <a:rPr lang="en-US" dirty="0"/>
                  <a:t>W</a:t>
                </a:r>
                <a:r>
                  <a:rPr lang="en-US" dirty="0" smtClean="0"/>
                  <a:t>e end up with is a ratio of permutations:</a:t>
                </a:r>
              </a:p>
              <a:p>
                <a:pPr marL="0" indent="0" algn="ctr">
                  <a:buNone/>
                </a:pP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5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𝑛𝑃𝑟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8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𝑛𝑃𝑟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dirty="0" smtClean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5∗4∗3</m:t>
                        </m:r>
                      </m:num>
                      <m:den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8∗7∗6</m:t>
                        </m:r>
                      </m:den>
                    </m:f>
                  </m:oMath>
                </a14:m>
                <a:r>
                  <a:rPr lang="en-US" dirty="0" smtClean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28</m:t>
                        </m:r>
                      </m:den>
                    </m:f>
                  </m:oMath>
                </a14:m>
                <a:endParaRPr lang="en-US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152524"/>
                <a:ext cx="10515600" cy="5464176"/>
              </a:xfrm>
              <a:blipFill rotWithShape="0">
                <a:blip r:embed="rId2"/>
                <a:stretch>
                  <a:fillRect l="-1217" t="-1786" r="-139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271747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00" y="0"/>
            <a:ext cx="10515600" cy="1325563"/>
          </a:xfrm>
        </p:spPr>
        <p:txBody>
          <a:bodyPr/>
          <a:lstStyle/>
          <a:p>
            <a:r>
              <a:rPr lang="en-US" dirty="0" smtClean="0"/>
              <a:t>Ordered vs unordered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1300" y="1325563"/>
            <a:ext cx="11544300" cy="4351338"/>
          </a:xfrm>
        </p:spPr>
        <p:txBody>
          <a:bodyPr/>
          <a:lstStyle/>
          <a:p>
            <a:r>
              <a:rPr lang="en-US" dirty="0"/>
              <a:t>F</a:t>
            </a:r>
            <a:r>
              <a:rPr lang="en-US" dirty="0" smtClean="0"/>
              <a:t>inal answer for each approach was same. And </a:t>
            </a:r>
            <a:r>
              <a:rPr lang="en-US" b="1" dirty="0" smtClean="0"/>
              <a:t>both approaches are valid</a:t>
            </a:r>
            <a:r>
              <a:rPr lang="en-US" dirty="0" smtClean="0"/>
              <a:t>.</a:t>
            </a:r>
          </a:p>
          <a:p>
            <a:r>
              <a:rPr lang="en-US" dirty="0" smtClean="0"/>
              <a:t>Sometimes, however, </a:t>
            </a:r>
            <a:r>
              <a:rPr lang="en-US" b="1" dirty="0" smtClean="0"/>
              <a:t>one approach</a:t>
            </a:r>
            <a:r>
              <a:rPr lang="en-US" dirty="0" smtClean="0"/>
              <a:t> may seem more </a:t>
            </a:r>
            <a:r>
              <a:rPr lang="en-US" b="1" dirty="0" smtClean="0"/>
              <a:t>natural</a:t>
            </a:r>
            <a:r>
              <a:rPr lang="en-US" dirty="0" smtClean="0"/>
              <a:t> than the other (and may be less work as well!)</a:t>
            </a:r>
          </a:p>
          <a:p>
            <a:r>
              <a:rPr lang="en-US" dirty="0" smtClean="0"/>
              <a:t>The most important thing is to be </a:t>
            </a:r>
            <a:r>
              <a:rPr lang="en-US" b="1" dirty="0" smtClean="0"/>
              <a:t>consistent</a:t>
            </a:r>
            <a:r>
              <a:rPr lang="en-US" dirty="0" smtClean="0"/>
              <a:t>:</a:t>
            </a:r>
          </a:p>
          <a:p>
            <a:pPr marL="457200" lvl="1" indent="0">
              <a:buNone/>
            </a:pPr>
            <a:r>
              <a:rPr lang="en-US" dirty="0" smtClean="0"/>
              <a:t> 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If you use one approach for counting the event (numerator),</a:t>
            </a:r>
          </a:p>
          <a:p>
            <a:pPr marL="457200" lvl="1" indent="0">
              <a:buNone/>
            </a:pP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 then you must use the same approach to count the sample space (denominator).</a:t>
            </a:r>
            <a:endParaRPr lang="en-US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95699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11125"/>
            <a:ext cx="10515600" cy="1325563"/>
          </a:xfrm>
        </p:spPr>
        <p:txBody>
          <a:bodyPr/>
          <a:lstStyle/>
          <a:p>
            <a:r>
              <a:rPr lang="en-US" dirty="0" smtClean="0"/>
              <a:t>Example 3.7.1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52524"/>
            <a:ext cx="10515600" cy="5159375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An urn contains eight chips, numbered 1 through 8. A sample of three is </a:t>
            </a:r>
            <a:r>
              <a:rPr lang="en-US" dirty="0" smtClean="0"/>
              <a:t>drawn without </a:t>
            </a:r>
            <a:r>
              <a:rPr lang="en-US" dirty="0"/>
              <a:t>replacement. What is the probability that the largest chip in the </a:t>
            </a:r>
            <a:r>
              <a:rPr lang="en-US" dirty="0" smtClean="0"/>
              <a:t>sample is </a:t>
            </a:r>
            <a:r>
              <a:rPr lang="en-US" b="1" dirty="0" smtClean="0"/>
              <a:t>exactly</a:t>
            </a:r>
            <a:r>
              <a:rPr lang="en-US" dirty="0" smtClean="0"/>
              <a:t> 5?</a:t>
            </a:r>
          </a:p>
          <a:p>
            <a:pPr marL="0" indent="0">
              <a:buNone/>
            </a:pPr>
            <a:r>
              <a:rPr lang="en-US" dirty="0"/>
              <a:t>B</a:t>
            </a:r>
            <a:r>
              <a:rPr lang="en-US" dirty="0" smtClean="0"/>
              <a:t>efore we go on, take a minute to try to come up with your own approach. Is this a dice problem (typically ordered) or a card problem (typically unordered)? Which approach would you take?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4651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11125"/>
            <a:ext cx="10515600" cy="1325563"/>
          </a:xfrm>
        </p:spPr>
        <p:txBody>
          <a:bodyPr/>
          <a:lstStyle/>
          <a:p>
            <a:r>
              <a:rPr lang="en-US" dirty="0" smtClean="0"/>
              <a:t>Example 2.7.1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1152524"/>
                <a:ext cx="10515600" cy="5159375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i="1" dirty="0" smtClean="0"/>
                  <a:t>An urn contains eight chips, numbered 1 through 8. A sample of three is drawn without </a:t>
                </a:r>
                <a:r>
                  <a:rPr lang="en-US" i="1" dirty="0"/>
                  <a:t>replacement. What is the probability that the largest chip in the </a:t>
                </a:r>
                <a:r>
                  <a:rPr lang="en-US" i="1" dirty="0" smtClean="0"/>
                  <a:t>sample is </a:t>
                </a:r>
                <a:r>
                  <a:rPr lang="en-US" b="1" i="1" dirty="0" smtClean="0"/>
                  <a:t>exactly</a:t>
                </a:r>
                <a:r>
                  <a:rPr lang="en-US" i="1" dirty="0" smtClean="0"/>
                  <a:t> 5?</a:t>
                </a:r>
              </a:p>
              <a:p>
                <a:pPr marL="0" indent="0">
                  <a:buNone/>
                </a:pPr>
                <a:r>
                  <a:rPr lang="en-US" dirty="0"/>
                  <a:t>T</a:t>
                </a:r>
                <a:r>
                  <a:rPr lang="en-US" dirty="0" smtClean="0"/>
                  <a:t>he unordered approach works best here (think cards).</a:t>
                </a:r>
              </a:p>
              <a:p>
                <a:pPr marL="0" indent="0">
                  <a:buNone/>
                </a:pPr>
                <a:r>
                  <a:rPr lang="en-US" dirty="0" smtClean="0"/>
                  <a:t>Once the chips have been selected, we can ironically order them however we like. </a:t>
                </a:r>
                <a:r>
                  <a:rPr lang="en-US" dirty="0"/>
                  <a:t>I</a:t>
                </a:r>
                <a:r>
                  <a:rPr lang="en-US" dirty="0" smtClean="0"/>
                  <a:t>n particular we can order them with the largest one first (we can do this since order does </a:t>
                </a:r>
                <a:r>
                  <a:rPr lang="en-US" b="1" dirty="0" smtClean="0"/>
                  <a:t>not</a:t>
                </a:r>
                <a:r>
                  <a:rPr lang="en-US" dirty="0" smtClean="0"/>
                  <a:t> matter!)</a:t>
                </a:r>
              </a:p>
              <a:p>
                <a:pPr marL="0" indent="0">
                  <a:buNone/>
                </a:pPr>
                <a:r>
                  <a:rPr lang="en-US" dirty="0" smtClean="0"/>
                  <a:t>Once put in order, the first chip MUST be 5. The other 2 consist of an arbitrary selection from 1,2..4. The denominator is as before.</a:t>
                </a:r>
              </a:p>
              <a:p>
                <a:pPr marL="0" indent="0">
                  <a:buNone/>
                </a:pPr>
                <a:r>
                  <a:rPr lang="en-US" dirty="0" smtClean="0"/>
                  <a:t>Hence, the chance of this event is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m>
                              <m:mPr>
                                <m:mcs>
                                  <m:mc>
                                    <m:mcPr>
                                      <m:count m:val="1"/>
                                      <m:mcJc m:val="center"/>
                                    </m:mcPr>
                                  </m:mc>
                                </m:mcs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mPr>
                              <m:mr>
                                <m:e>
                                  <m:r>
                                    <m:rPr>
                                      <m:brk m:alnAt="7"/>
                                    </m:r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e>
                              </m:mr>
                              <m:m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e>
                              </m:mr>
                            </m:m>
                          </m:e>
                        </m:d>
                      </m:num>
                      <m:den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m>
                              <m:mPr>
                                <m:mcs>
                                  <m:mc>
                                    <m:mcPr>
                                      <m:count m:val="1"/>
                                      <m:mcJc m:val="center"/>
                                    </m:mcPr>
                                  </m:mc>
                                </m:mcs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mPr>
                              <m:mr>
                                <m:e>
                                  <m:r>
                                    <m:rPr>
                                      <m:brk m:alnAt="7"/>
                                    </m:rP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8</m:t>
                                  </m:r>
                                </m:e>
                              </m:mr>
                              <m:m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e>
                              </m:mr>
                            </m:m>
                          </m:e>
                        </m:d>
                      </m:den>
                    </m:f>
                  </m:oMath>
                </a14:m>
                <a:r>
                  <a:rPr lang="en-US" dirty="0" smtClean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4∗3/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!</m:t>
                        </m:r>
                      </m:num>
                      <m:den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8∗7∗6/3!</m:t>
                        </m:r>
                      </m:den>
                    </m:f>
                  </m:oMath>
                </a14:m>
                <a:r>
                  <a:rPr lang="en-US" dirty="0" smtClean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∗3</m:t>
                        </m:r>
                      </m:num>
                      <m:den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8∗7</m:t>
                        </m:r>
                      </m:den>
                    </m:f>
                  </m:oMath>
                </a14:m>
                <a:r>
                  <a:rPr lang="en-US" dirty="0" smtClean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28</m:t>
                        </m:r>
                      </m:den>
                    </m:f>
                    <m:r>
                      <a:rPr lang="en-US" i="1" dirty="0">
                        <a:latin typeface="Cambria Math" panose="02040503050406030204" pitchFamily="18" charset="0"/>
                      </a:rPr>
                      <m:t>≈1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1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%</m:t>
                    </m:r>
                    <m:r>
                      <a:rPr lang="en-US" b="0" i="0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dirty="0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en-US" dirty="0"/>
              </a:p>
              <a:p>
                <a:pPr marL="0" indent="0">
                  <a:buNone/>
                </a:pPr>
                <a:endParaRPr lang="en-US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152524"/>
                <a:ext cx="10515600" cy="5159375"/>
              </a:xfrm>
              <a:blipFill rotWithShape="0">
                <a:blip r:embed="rId2"/>
                <a:stretch>
                  <a:fillRect l="-1217" t="-1891" r="-139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20883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1977</TotalTime>
  <Words>1364</Words>
  <Application>Microsoft Office PowerPoint</Application>
  <PresentationFormat>Widescreen</PresentationFormat>
  <Paragraphs>150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Cambria Math</vt:lpstr>
      <vt:lpstr>Office Theme</vt:lpstr>
      <vt:lpstr>MAT 2572 Probability w/Statistics, Halleck</vt:lpstr>
      <vt:lpstr>Review: permutations (ordered)   combinations (unordered)</vt:lpstr>
      <vt:lpstr>Shift in gears: counting → probability (portion)</vt:lpstr>
      <vt:lpstr>Example</vt:lpstr>
      <vt:lpstr>Example: unordered approach</vt:lpstr>
      <vt:lpstr>Example: ordered approach</vt:lpstr>
      <vt:lpstr>Ordered vs unordered approach</vt:lpstr>
      <vt:lpstr>Example 3.7.1</vt:lpstr>
      <vt:lpstr>Example 2.7.1</vt:lpstr>
      <vt:lpstr>Example 2.7.2</vt:lpstr>
      <vt:lpstr>Example 2.7.2: ordered via complement</vt:lpstr>
      <vt:lpstr>Example 2.7.3</vt:lpstr>
      <vt:lpstr>Example 2.7.4</vt:lpstr>
      <vt:lpstr>Example 2.7.5 random composition of letters</vt:lpstr>
      <vt:lpstr>Example 2.7.6 The birthday problem</vt:lpstr>
      <vt:lpstr>Example 2.7.6  cont. General formula</vt:lpstr>
    </vt:vector>
  </TitlesOfParts>
  <Company>Next Step Program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 2572 Probability w/Statistics, Halleck</dc:title>
  <dc:creator>Next Step</dc:creator>
  <cp:lastModifiedBy>Ezra Halleck</cp:lastModifiedBy>
  <cp:revision>113</cp:revision>
  <dcterms:created xsi:type="dcterms:W3CDTF">2016-02-07T14:58:38Z</dcterms:created>
  <dcterms:modified xsi:type="dcterms:W3CDTF">2016-09-10T15:49:56Z</dcterms:modified>
</cp:coreProperties>
</file>