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7" r:id="rId9"/>
    <p:sldId id="266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4"/>
            <p14:sldId id="265"/>
            <p14:sldId id="267"/>
            <p14:sldId id="266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374" autoAdjust="0"/>
  </p:normalViewPr>
  <p:slideViewPr>
    <p:cSldViewPr snapToGrid="0">
      <p:cViewPr varScale="1">
        <p:scale>
          <a:sx n="78" d="100"/>
          <a:sy n="7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75694" cy="165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Day </a:t>
            </a:r>
            <a:r>
              <a:rPr lang="en-US" dirty="0" smtClean="0"/>
              <a:t>19 </a:t>
            </a:r>
            <a:r>
              <a:rPr lang="en-US" dirty="0" smtClean="0"/>
              <a:t>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4.6 The Gamma Distributions 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4.6.1 Weather station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An Arctic weather station has three electronic wind gauges</a:t>
                </a:r>
                <a:r>
                  <a:rPr lang="en-US" dirty="0"/>
                  <a:t>. Only one is used at any given time. The </a:t>
                </a:r>
                <a:r>
                  <a:rPr lang="en-US" dirty="0" smtClean="0"/>
                  <a:t>lifetime of </a:t>
                </a:r>
                <a:r>
                  <a:rPr lang="en-US" dirty="0"/>
                  <a:t>each gauge is exponentially distributed with </a:t>
                </a:r>
                <a:r>
                  <a:rPr lang="en-US" dirty="0" smtClean="0"/>
                  <a:t>a mean </a:t>
                </a:r>
                <a:r>
                  <a:rPr lang="en-US" dirty="0"/>
                  <a:t>of </a:t>
                </a:r>
                <a:r>
                  <a:rPr lang="en-US" dirty="0" smtClean="0"/>
                  <a:t>1000 hrs</a:t>
                </a:r>
                <a:r>
                  <a:rPr lang="en-US" dirty="0"/>
                  <a:t>. </a:t>
                </a:r>
                <a:r>
                  <a:rPr lang="en-US" dirty="0" smtClean="0"/>
                  <a:t>On average, how long will it be </a:t>
                </a:r>
                <a:r>
                  <a:rPr lang="en-US" dirty="0"/>
                  <a:t>until the last </a:t>
                </a:r>
                <a:r>
                  <a:rPr lang="en-US" dirty="0" smtClean="0"/>
                  <a:t>gauge wears </a:t>
                </a:r>
                <a:r>
                  <a:rPr lang="en-US" dirty="0"/>
                  <a:t>out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This is gamma with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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dirty="0" smtClean="0"/>
                  <a:t> and r=3.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E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1/1000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=3000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757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Exercise 4.6.3: some hints on how to proceed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8" y="1160606"/>
            <a:ext cx="11013742" cy="47552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set of measurements Y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, . . . , Y</a:t>
            </a:r>
            <a:r>
              <a:rPr lang="en-US" baseline="-25000" dirty="0"/>
              <a:t>100</a:t>
            </a:r>
            <a:r>
              <a:rPr lang="en-US" dirty="0"/>
              <a:t> </a:t>
            </a:r>
            <a:r>
              <a:rPr lang="en-US" dirty="0" smtClean="0"/>
              <a:t>is taken </a:t>
            </a:r>
            <a:r>
              <a:rPr lang="en-US" dirty="0"/>
              <a:t>from </a:t>
            </a:r>
            <a:r>
              <a:rPr lang="en-US" dirty="0" smtClean="0"/>
              <a:t>gamma dist. with µ = </a:t>
            </a:r>
            <a:r>
              <a:rPr lang="en-US" dirty="0"/>
              <a:t>1.5 </a:t>
            </a:r>
            <a:r>
              <a:rPr lang="en-US" dirty="0" smtClean="0"/>
              <a:t>&amp; </a:t>
            </a:r>
            <a:r>
              <a:rPr lang="en-US" dirty="0" smtClean="0">
                <a:sym typeface="Symbol" panose="05050102010706020507" pitchFamily="18" charset="2"/>
              </a:rPr>
              <a:t>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/>
              <a:t>= </a:t>
            </a:r>
            <a:r>
              <a:rPr lang="en-US" dirty="0"/>
              <a:t>0.75. How many Y</a:t>
            </a:r>
            <a:r>
              <a:rPr lang="en-US" baseline="-25000" dirty="0"/>
              <a:t>i</a:t>
            </a:r>
            <a:r>
              <a:rPr lang="en-US" dirty="0"/>
              <a:t> ’s would you expect to </a:t>
            </a:r>
            <a:r>
              <a:rPr lang="en-US" dirty="0" smtClean="0"/>
              <a:t>find in </a:t>
            </a:r>
            <a:r>
              <a:rPr lang="en-US" dirty="0"/>
              <a:t>the interval [1.0, 2.5</a:t>
            </a:r>
            <a:r>
              <a:rPr lang="en-US" dirty="0" smtClean="0"/>
              <a:t>]?</a:t>
            </a:r>
          </a:p>
          <a:p>
            <a:r>
              <a:rPr lang="en-US" dirty="0" smtClean="0"/>
              <a:t>Tricky, multistep problem.</a:t>
            </a:r>
          </a:p>
          <a:p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verarching distribution is binomial </a:t>
            </a:r>
          </a:p>
          <a:p>
            <a:pPr lvl="1"/>
            <a:r>
              <a:rPr lang="en-US" dirty="0" smtClean="0"/>
              <a:t>100 trials with a fixed but unknown p</a:t>
            </a:r>
          </a:p>
          <a:p>
            <a:r>
              <a:rPr lang="en-US" dirty="0" smtClean="0"/>
              <a:t>p corresponds to chance that gamma outcome for a trial is between 1 &amp; 2.5. </a:t>
            </a:r>
          </a:p>
          <a:p>
            <a:pPr lvl="1"/>
            <a:r>
              <a:rPr lang="en-US" dirty="0" smtClean="0"/>
              <a:t>To do this we need parameters r and λ. To get these parameters, use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and the given to get 2 equations. This system is easily solved.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043"/>
          <a:stretch/>
        </p:blipFill>
        <p:spPr>
          <a:xfrm>
            <a:off x="4034222" y="4248322"/>
            <a:ext cx="3955233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9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 Y </a:t>
            </a:r>
            <a:r>
              <a:rPr lang="en-US" dirty="0"/>
              <a:t>is </a:t>
            </a:r>
            <a:r>
              <a:rPr lang="en-US" dirty="0" smtClean="0"/>
              <a:t>Gamma w/ parameters r </a:t>
            </a:r>
            <a:r>
              <a:rPr lang="en-US" dirty="0"/>
              <a:t>&gt; 0 </a:t>
            </a:r>
            <a:r>
              <a:rPr lang="en-US" dirty="0" smtClean="0"/>
              <a:t>&amp; </a:t>
            </a:r>
            <a:r>
              <a:rPr lang="en-US" dirty="0" smtClean="0">
                <a:sym typeface="Symbol" panose="05050102010706020507" pitchFamily="18" charset="2"/>
              </a:rPr>
              <a:t></a:t>
            </a:r>
            <a:r>
              <a:rPr lang="en-US" dirty="0" smtClean="0"/>
              <a:t> </a:t>
            </a:r>
            <a:r>
              <a:rPr lang="en-US" dirty="0"/>
              <a:t>&gt; 0 </a:t>
            </a:r>
            <a:r>
              <a:rPr lang="en-US" dirty="0" smtClean="0"/>
              <a:t>if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4956" y="1485253"/>
            <a:ext cx="6613626" cy="1251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827" y="4203515"/>
            <a:ext cx="7926537" cy="1498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5572" y="3054835"/>
            <a:ext cx="10300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distribution arises in same situation as exponential, but instead of measuring time it takes to reach one success. We measure time it takes to reach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success: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10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4.6.1: space shuttle fuel pump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60607"/>
            <a:ext cx="10515600" cy="55727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Engineers designing </a:t>
            </a:r>
            <a:r>
              <a:rPr lang="en-US" dirty="0" smtClean="0"/>
              <a:t>space shuttle </a:t>
            </a:r>
            <a:r>
              <a:rPr lang="en-US" dirty="0"/>
              <a:t>plan </a:t>
            </a:r>
            <a:r>
              <a:rPr lang="en-US" dirty="0" smtClean="0"/>
              <a:t>2 fuel pumps—one </a:t>
            </a:r>
            <a:r>
              <a:rPr lang="en-US" dirty="0"/>
              <a:t>active, </a:t>
            </a:r>
            <a:r>
              <a:rPr lang="en-US" dirty="0" smtClean="0"/>
              <a:t>other </a:t>
            </a:r>
            <a:r>
              <a:rPr lang="en-US" dirty="0"/>
              <a:t>in </a:t>
            </a:r>
            <a:r>
              <a:rPr lang="en-US" dirty="0" smtClean="0"/>
              <a:t>reserve (so r=2). </a:t>
            </a:r>
            <a:r>
              <a:rPr lang="en-US" dirty="0"/>
              <a:t>If </a:t>
            </a:r>
            <a:r>
              <a:rPr lang="en-US" dirty="0" smtClean="0"/>
              <a:t>primary </a:t>
            </a:r>
            <a:r>
              <a:rPr lang="en-US" dirty="0"/>
              <a:t>pump malfunctions, </a:t>
            </a:r>
            <a:r>
              <a:rPr lang="en-US" dirty="0" smtClean="0"/>
              <a:t>reserve is automatically brought </a:t>
            </a:r>
            <a:r>
              <a:rPr lang="en-US" dirty="0"/>
              <a:t>on </a:t>
            </a:r>
            <a:r>
              <a:rPr lang="en-US" dirty="0" smtClean="0"/>
              <a:t>line. A mission requires fuel for 50 hrs</a:t>
            </a:r>
            <a:r>
              <a:rPr lang="en-US" dirty="0"/>
              <a:t>. </a:t>
            </a:r>
            <a:r>
              <a:rPr lang="en-US" dirty="0" smtClean="0"/>
              <a:t>Pumps </a:t>
            </a:r>
            <a:r>
              <a:rPr lang="en-US" dirty="0"/>
              <a:t>fail </a:t>
            </a:r>
            <a:r>
              <a:rPr lang="en-US" dirty="0" smtClean="0"/>
              <a:t>on average once </a:t>
            </a:r>
            <a:r>
              <a:rPr lang="en-US" dirty="0"/>
              <a:t>every </a:t>
            </a:r>
            <a:r>
              <a:rPr lang="en-US" dirty="0" smtClean="0"/>
              <a:t>100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(so λ=0.01). What are </a:t>
            </a:r>
            <a:r>
              <a:rPr lang="en-US" dirty="0" smtClean="0"/>
              <a:t>chances system </a:t>
            </a:r>
            <a:r>
              <a:rPr lang="en-US" dirty="0"/>
              <a:t>would not remain functioning for </a:t>
            </a:r>
            <a:r>
              <a:rPr lang="en-US" dirty="0" smtClean="0"/>
              <a:t>full 50 </a:t>
            </a:r>
            <a:r>
              <a:rPr lang="en-US" dirty="0" err="1" smtClean="0"/>
              <a:t>hrs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Using integration by parts, we get .09 or 9%, clearly unacceptable.</a:t>
            </a:r>
          </a:p>
          <a:p>
            <a:pPr marL="0" indent="0">
              <a:buNone/>
            </a:pPr>
            <a:r>
              <a:rPr lang="en-US" dirty="0" smtClean="0"/>
              <a:t>Exercise: how reliable should pumps be to bring risk down to 1%?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r="26445"/>
          <a:stretch/>
        </p:blipFill>
        <p:spPr>
          <a:xfrm>
            <a:off x="838200" y="2952426"/>
            <a:ext cx="3219262" cy="8284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0362"/>
          <a:stretch/>
        </p:blipFill>
        <p:spPr>
          <a:xfrm>
            <a:off x="4170219" y="3081301"/>
            <a:ext cx="2965785" cy="7826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056" y="3863921"/>
            <a:ext cx="6826350" cy="149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3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784" y="1130506"/>
            <a:ext cx="3406215" cy="9754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Generalizing gamma to r &gt; 0 non-integers.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93669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There is a generalization of factorial namely: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improper integral </a:t>
            </a:r>
            <a:r>
              <a:rPr lang="en-US" dirty="0" smtClean="0"/>
              <a:t>converges </a:t>
            </a:r>
            <a:r>
              <a:rPr lang="en-US" dirty="0"/>
              <a:t>for </a:t>
            </a:r>
            <a:r>
              <a:rPr lang="en-US" dirty="0" smtClean="0"/>
              <a:t>all r </a:t>
            </a:r>
            <a:r>
              <a:rPr lang="en-US" dirty="0"/>
              <a:t>&gt; </a:t>
            </a:r>
            <a:r>
              <a:rPr lang="en-US" dirty="0" smtClean="0"/>
              <a:t>0 &amp; an </a:t>
            </a:r>
            <a:r>
              <a:rPr lang="en-US" dirty="0"/>
              <a:t>easy induction</a:t>
            </a:r>
          </a:p>
          <a:p>
            <a:pPr marL="0" indent="0">
              <a:buNone/>
            </a:pPr>
            <a:r>
              <a:rPr lang="en-US" dirty="0" smtClean="0"/>
              <a:t>shows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the time being, we will just use formula </a:t>
            </a:r>
            <a:r>
              <a:rPr lang="en-US" b="1" dirty="0" smtClean="0"/>
              <a:t>where r is an integer.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191" y="2488070"/>
            <a:ext cx="4661593" cy="373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096" y="3359772"/>
            <a:ext cx="9801904" cy="170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0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MGF, expectation and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5" y="1825625"/>
            <a:ext cx="107580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same theorems used to go from Binomial to NB allow us to go from the exponential results and conclude</a:t>
            </a:r>
            <a:r>
              <a:rPr lang="en-US" dirty="0" smtClean="0"/>
              <a:t>: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763" y="2896115"/>
            <a:ext cx="4690115" cy="93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7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5" y="0"/>
            <a:ext cx="11614244" cy="1325563"/>
          </a:xfrm>
        </p:spPr>
        <p:txBody>
          <a:bodyPr/>
          <a:lstStyle/>
          <a:p>
            <a:r>
              <a:rPr lang="en-US" dirty="0" smtClean="0"/>
              <a:t>Exercise: Graph density function for  </a:t>
            </a:r>
            <a:r>
              <a:rPr lang="en-US" dirty="0" smtClean="0">
                <a:sym typeface="Symbol" panose="05050102010706020507" pitchFamily="18" charset="2"/>
              </a:rPr>
              <a:t></a:t>
            </a:r>
            <a:r>
              <a:rPr lang="en-US" dirty="0" smtClean="0"/>
              <a:t>(r=3, </a:t>
            </a:r>
            <a:r>
              <a:rPr lang="en-US" dirty="0" smtClean="0">
                <a:sym typeface="Symbol" panose="05050102010706020507" pitchFamily="18" charset="2"/>
              </a:rPr>
              <a:t>=1)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5370" y="1325563"/>
                <a:ext cx="10515600" cy="510253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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5370" y="1325563"/>
                <a:ext cx="10515600" cy="510253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59124"/>
          <a:stretch/>
        </p:blipFill>
        <p:spPr>
          <a:xfrm>
            <a:off x="3686033" y="970721"/>
            <a:ext cx="3810000" cy="1144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34527"/>
          <a:stretch/>
        </p:blipFill>
        <p:spPr>
          <a:xfrm>
            <a:off x="605050" y="1972813"/>
            <a:ext cx="3810000" cy="18334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r="35164" b="14348"/>
          <a:stretch/>
        </p:blipFill>
        <p:spPr>
          <a:xfrm>
            <a:off x="380433" y="3876829"/>
            <a:ext cx="2470244" cy="23985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r="34120" b="13030"/>
          <a:stretch/>
        </p:blipFill>
        <p:spPr>
          <a:xfrm>
            <a:off x="3185614" y="3876829"/>
            <a:ext cx="2510052" cy="24354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t="10774"/>
          <a:stretch/>
        </p:blipFill>
        <p:spPr>
          <a:xfrm>
            <a:off x="5842380" y="2296285"/>
            <a:ext cx="5935638" cy="395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8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Find mean, median and </a:t>
            </a:r>
            <a:r>
              <a:rPr lang="en-US" dirty="0"/>
              <a:t>mode </a:t>
            </a:r>
            <a:r>
              <a:rPr lang="en-US" dirty="0" smtClean="0"/>
              <a:t>for  </a:t>
            </a:r>
            <a:r>
              <a:rPr lang="en-US" dirty="0" smtClean="0">
                <a:sym typeface="Symbol" panose="05050102010706020507" pitchFamily="18" charset="2"/>
              </a:rPr>
              <a:t></a:t>
            </a:r>
            <a:r>
              <a:rPr lang="en-US" dirty="0" smtClean="0"/>
              <a:t>(r=3, </a:t>
            </a:r>
            <a:r>
              <a:rPr lang="en-US" dirty="0" smtClean="0">
                <a:sym typeface="Symbol" panose="05050102010706020507" pitchFamily="18" charset="2"/>
              </a:rPr>
              <a:t>=1) and label on graph.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9800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Mean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median, let’s first find </a:t>
                </a:r>
                <a:r>
                  <a:rPr lang="en-US" dirty="0" err="1" smtClean="0"/>
                  <a:t>cdf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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e>
                    </m:nary>
                  </m:oMath>
                </a14:m>
                <a:endParaRPr lang="en-US" b="0" i="1" dirty="0" smtClean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+2</m:t>
                        </m:r>
                      </m:e>
                    </m:d>
                    <m:d>
                      <m:dPr>
                        <m:begChr m:val="|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dirty="0" smtClean="0"/>
                  <a:t> 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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we 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+2−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≈2.67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In particular, we note that since (median) 2.67 -&gt; 3 (mean) is a movement from left to the right, this confirms the right skewing evident from the graph.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98005"/>
              </a:xfrm>
              <a:blipFill rotWithShape="0">
                <a:blip r:embed="rId2"/>
                <a:stretch>
                  <a:fillRect l="-1217" t="-908" b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11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10"/>
            <a:ext cx="10515600" cy="1325563"/>
          </a:xfrm>
        </p:spPr>
        <p:txBody>
          <a:bodyPr/>
          <a:lstStyle/>
          <a:p>
            <a:r>
              <a:rPr lang="en-US" dirty="0" smtClean="0"/>
              <a:t>Exercise: Find mean, median and </a:t>
            </a:r>
            <a:r>
              <a:rPr lang="en-US" dirty="0"/>
              <a:t>mode </a:t>
            </a:r>
            <a:r>
              <a:rPr lang="en-US" dirty="0" smtClean="0"/>
              <a:t>for  </a:t>
            </a:r>
            <a:r>
              <a:rPr lang="en-US" dirty="0" smtClean="0">
                <a:sym typeface="Symbol" panose="05050102010706020507" pitchFamily="18" charset="2"/>
              </a:rPr>
              <a:t></a:t>
            </a:r>
            <a:r>
              <a:rPr lang="en-US" dirty="0" smtClean="0"/>
              <a:t>(r=3, </a:t>
            </a:r>
            <a:r>
              <a:rPr lang="en-US" dirty="0" smtClean="0">
                <a:sym typeface="Symbol" panose="05050102010706020507" pitchFamily="18" charset="2"/>
              </a:rPr>
              <a:t>=1) and label on graph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4177" y="1398173"/>
                <a:ext cx="10515600" cy="351502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To find the mode, we need to find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the max of the density function.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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</m:d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sup>
                    </m:sSup>
                  </m:oMath>
                </a14:m>
                <a:endParaRPr lang="en-US" i="1" dirty="0" smtClean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sym typeface="Symbol" panose="05050102010706020507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(In general, the mode is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−1)/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</m:t>
                    </m:r>
                  </m:oMath>
                </a14:m>
                <a:r>
                  <a:rPr lang="en-US" dirty="0" smtClean="0"/>
                  <a:t>.)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177" y="1398173"/>
                <a:ext cx="10515600" cy="3515021"/>
              </a:xfrm>
              <a:blipFill rotWithShape="0">
                <a:blip r:embed="rId2"/>
                <a:stretch>
                  <a:fillRect l="-1159" t="-2773" b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0774"/>
          <a:stretch/>
        </p:blipFill>
        <p:spPr>
          <a:xfrm>
            <a:off x="5882185" y="1504715"/>
            <a:ext cx="5935638" cy="39535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41994" y="5834568"/>
            <a:ext cx="10278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mode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72567" y="5834568"/>
            <a:ext cx="12811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median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2.67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3687" y="5834568"/>
            <a:ext cx="1010213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mean</a:t>
            </a:r>
          </a:p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478973" y="5458239"/>
            <a:ext cx="290866" cy="376329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506818" y="5524139"/>
            <a:ext cx="0" cy="4535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041070" y="5458239"/>
            <a:ext cx="572290" cy="37633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77032" y="1823274"/>
            <a:ext cx="0" cy="3316406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506818" y="2169994"/>
            <a:ext cx="0" cy="30811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842894" y="2511188"/>
            <a:ext cx="7110" cy="273994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384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books24x7.com/bookimages/id_9056/fig610_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4" y="920669"/>
            <a:ext cx="5881906" cy="485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8276"/>
          </a:xfrm>
        </p:spPr>
        <p:txBody>
          <a:bodyPr/>
          <a:lstStyle/>
          <a:p>
            <a:r>
              <a:rPr lang="en-US" dirty="0" smtClean="0"/>
              <a:t>Graphs of various gamma distributions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1214" y="2349094"/>
            <a:ext cx="326346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Fixing </a:t>
            </a:r>
            <a:r>
              <a:rPr lang="en-US" sz="2400" dirty="0" smtClean="0">
                <a:sym typeface="Symbol" panose="05050102010706020507" pitchFamily="18" charset="2"/>
              </a:rPr>
              <a:t>=1 and varying r (labeled B in graphs)</a:t>
            </a:r>
            <a:endParaRPr lang="en-US" sz="2400" dirty="0"/>
          </a:p>
        </p:txBody>
      </p:sp>
      <p:pic>
        <p:nvPicPr>
          <p:cNvPr id="1028" name="Picture 4" descr="http://images.books24x7.com/bookimages/id_9056/fig610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578" y="1157561"/>
            <a:ext cx="5417235" cy="447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919545" y="968521"/>
            <a:ext cx="401326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Fixing </a:t>
            </a:r>
            <a:r>
              <a:rPr lang="en-US" sz="2400" dirty="0" smtClean="0">
                <a:sym typeface="Symbol" panose="05050102010706020507" pitchFamily="18" charset="2"/>
              </a:rPr>
              <a:t>r=3 </a:t>
            </a:r>
            <a:r>
              <a:rPr lang="en-US" sz="2400" dirty="0">
                <a:sym typeface="Symbol" panose="05050102010706020507" pitchFamily="18" charset="2"/>
              </a:rPr>
              <a:t>(labeled B in </a:t>
            </a:r>
            <a:r>
              <a:rPr lang="en-US" sz="2400" dirty="0" smtClean="0">
                <a:sym typeface="Symbol" panose="05050102010706020507" pitchFamily="18" charset="2"/>
              </a:rPr>
              <a:t>graphs) and varying  (=1/n in graphs)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783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8374</TotalTime>
  <Words>536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RV Y is Gamma w/ parameters r &gt; 0 &amp;  &gt; 0 if</vt:lpstr>
      <vt:lpstr>Example 4.6.1: space shuttle fuel pump</vt:lpstr>
      <vt:lpstr>Generalizing gamma to r &gt; 0 non-integers.</vt:lpstr>
      <vt:lpstr>MGF, expectation and variance</vt:lpstr>
      <vt:lpstr>Exercise: Graph density function for  (r=3, =1)</vt:lpstr>
      <vt:lpstr>Exercise: Find mean, median and mode for  (r=3, =1) and label on graph.</vt:lpstr>
      <vt:lpstr>Exercise: Find mean, median and mode for  (r=3, =1) and label on graph (cont.)</vt:lpstr>
      <vt:lpstr>Graphs of various gamma distributions</vt:lpstr>
      <vt:lpstr>Exercise 4.6.1 Weather station</vt:lpstr>
      <vt:lpstr>Exercise 4.6.3: some hints on how to proceed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Faculty</cp:lastModifiedBy>
  <cp:revision>414</cp:revision>
  <dcterms:created xsi:type="dcterms:W3CDTF">2016-02-07T14:58:38Z</dcterms:created>
  <dcterms:modified xsi:type="dcterms:W3CDTF">2016-11-03T20:16:21Z</dcterms:modified>
</cp:coreProperties>
</file>