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 2572 Probability w/Statistics, Halleck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Day 10 slides: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3.4 Continuous Random Variables</a:t>
            </a:r>
          </a:p>
        </p:txBody>
      </p:sp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365125"/>
            <a:ext cx="10944225" cy="1325563"/>
          </a:xfrm>
        </p:spPr>
        <p:txBody>
          <a:bodyPr/>
          <a:lstStyle/>
          <a:p>
            <a:r>
              <a:rPr lang="en-US" dirty="0"/>
              <a:t>Properties of Cumulative Distribution Functions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80415"/>
          <a:stretch/>
        </p:blipFill>
        <p:spPr>
          <a:xfrm>
            <a:off x="730997" y="1795984"/>
            <a:ext cx="10498978" cy="592374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t="18608" b="60636"/>
          <a:stretch/>
        </p:blipFill>
        <p:spPr>
          <a:xfrm>
            <a:off x="1035797" y="2442949"/>
            <a:ext cx="10498978" cy="627797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t="37935" b="44919"/>
          <a:stretch/>
        </p:blipFill>
        <p:spPr>
          <a:xfrm>
            <a:off x="1035797" y="3234518"/>
            <a:ext cx="10498978" cy="518615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/>
          <a:srcRect t="54555" b="23335"/>
          <a:stretch/>
        </p:blipFill>
        <p:spPr>
          <a:xfrm>
            <a:off x="1035797" y="3916905"/>
            <a:ext cx="10498978" cy="668740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 rotWithShape="1">
          <a:blip r:embed="rId2"/>
          <a:srcRect t="77492"/>
          <a:stretch/>
        </p:blipFill>
        <p:spPr>
          <a:xfrm>
            <a:off x="1045322" y="4749417"/>
            <a:ext cx="10498978" cy="6807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0075" y="5665446"/>
            <a:ext cx="9991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Exercise: use words to describe each property.  Also provide proofs.</a:t>
            </a:r>
          </a:p>
        </p:txBody>
      </p:sp>
    </p:spTree>
    <p:extLst>
      <p:ext uri="{BB962C8B-B14F-4D97-AF65-F5344CB8AC3E}">
        <p14:creationId xmlns:p14="http://schemas.microsoft.com/office/powerpoint/2010/main" val="324079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0" y="1"/>
            <a:ext cx="10515600" cy="1026942"/>
          </a:xfrm>
        </p:spPr>
        <p:txBody>
          <a:bodyPr/>
          <a:lstStyle/>
          <a:p>
            <a:r>
              <a:rPr lang="en-US" dirty="0"/>
              <a:t>Exercise </a:t>
            </a:r>
            <a:r>
              <a:rPr lang="en-US" b="1" dirty="0"/>
              <a:t>3.4.2</a:t>
            </a:r>
            <a:r>
              <a:rPr lang="en-US" dirty="0"/>
              <a:t>: linear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8" y="1178511"/>
                <a:ext cx="11472863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For RV </a:t>
                </a:r>
                <a:r>
                  <a:rPr lang="en-US" i="1" dirty="0"/>
                  <a:t>Y </a:t>
                </a:r>
                <a:r>
                  <a:rPr lang="en-US" dirty="0"/>
                  <a:t>with pdf </a:t>
                </a:r>
                <a:r>
                  <a:rPr lang="en-US" i="1" dirty="0" err="1"/>
                  <a:t>f</a:t>
                </a:r>
                <a:r>
                  <a:rPr lang="en-US" i="1" baseline="-25000" dirty="0" err="1"/>
                  <a:t>Y</a:t>
                </a:r>
                <a:r>
                  <a:rPr lang="en-US" i="1" dirty="0"/>
                  <a:t> (y) </a:t>
                </a:r>
                <a:r>
                  <a:rPr lang="en-US" dirty="0"/>
                  <a:t>= (1/3) (2</a:t>
                </a:r>
                <a:r>
                  <a:rPr lang="es-ES" i="1" dirty="0"/>
                  <a:t>y </a:t>
                </a:r>
                <a:r>
                  <a:rPr lang="en-US" dirty="0"/>
                  <a:t>+ 2</a:t>
                </a:r>
                <a:r>
                  <a:rPr lang="es-ES" dirty="0"/>
                  <a:t>)</a:t>
                </a:r>
                <a:r>
                  <a:rPr lang="es-ES" i="1" dirty="0"/>
                  <a:t>, </a:t>
                </a:r>
                <a:r>
                  <a:rPr lang="es-ES" dirty="0"/>
                  <a:t>0 ≤ </a:t>
                </a:r>
                <a:r>
                  <a:rPr lang="es-ES" i="1" dirty="0"/>
                  <a:t>y </a:t>
                </a:r>
                <a:r>
                  <a:rPr lang="es-ES" dirty="0"/>
                  <a:t>≤ 1, </a:t>
                </a:r>
                <a:r>
                  <a:rPr lang="es-ES" dirty="0" err="1"/>
                  <a:t>find</a:t>
                </a:r>
                <a:r>
                  <a:rPr lang="es-ES" dirty="0"/>
                  <a:t> </a:t>
                </a:r>
                <a:r>
                  <a:rPr lang="es-ES" i="1" dirty="0"/>
                  <a:t>P</a:t>
                </a:r>
                <a:r>
                  <a:rPr lang="es-ES" dirty="0"/>
                  <a:t>(</a:t>
                </a:r>
                <a:r>
                  <a:rPr lang="en-US" dirty="0"/>
                  <a:t>3/4 ≤ </a:t>
                </a:r>
                <a:r>
                  <a:rPr lang="en-US" i="1" dirty="0"/>
                  <a:t>Y </a:t>
                </a:r>
                <a:r>
                  <a:rPr lang="en-US" dirty="0"/>
                  <a:t>≤ 1)</a:t>
                </a:r>
              </a:p>
              <a:p>
                <a:r>
                  <a:rPr lang="en-US" i="1" dirty="0"/>
                  <a:t>F</a:t>
                </a:r>
                <a:r>
                  <a:rPr lang="en-US" i="1" baseline="-25000" dirty="0"/>
                  <a:t>Y</a:t>
                </a:r>
                <a:r>
                  <a:rPr lang="en-US" i="1" dirty="0"/>
                  <a:t> (y)=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b="0" i="0" dirty="0" smtClean="0"/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/3</m:t>
                            </m:r>
                            <m:r>
                              <m:rPr>
                                <m:nor/>
                              </m:rPr>
                              <a:rPr lang="en-US" b="0" i="0" dirty="0" smtClean="0"/>
                              <m:t>)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b="0" i="1" dirty="0" smtClean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i="1" dirty="0"/>
                              <m:t>u</m:t>
                            </m:r>
                            <m:r>
                              <m:rPr>
                                <m:nor/>
                              </m:rPr>
                              <a:rPr lang="en-US" b="0" i="1" dirty="0" smtClean="0"/>
                              <m:t> + 2</m:t>
                            </m:r>
                            <m:r>
                              <m:rPr>
                                <m:nor/>
                              </m:rPr>
                              <a:rPr lang="es-ES" i="1" dirty="0"/>
                              <m:t>)</m:t>
                            </m:r>
                          </m:e>
                        </m:nary>
                        <m:r>
                          <m:rPr>
                            <m:nor/>
                          </m:rPr>
                          <a:rPr lang="en-US" dirty="0"/>
                          <m:t>du</m:t>
                        </m:r>
                        <m:r>
                          <m:rPr>
                            <m:nor/>
                          </m:rPr>
                          <a:rPr lang="en-US" dirty="0"/>
                          <m:t>=(1/3)(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u</m:t>
                        </m:r>
                        <m:r>
                          <m:rPr>
                            <m:nor/>
                          </m:rPr>
                          <a:rPr lang="es-ES" i="1" baseline="30000" dirty="0"/>
                          <m:t>2</m:t>
                        </m:r>
                        <m:r>
                          <m:rPr>
                            <m:nor/>
                          </m:rPr>
                          <a:rPr lang="en-US" b="0" i="0" baseline="3000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+ </m:t>
                        </m:r>
                        <m:r>
                          <m:rPr>
                            <m:nor/>
                          </m:rPr>
                          <a:rPr lang="en-US" b="0" i="1" dirty="0" smtClean="0"/>
                          <m:t>2</m:t>
                        </m:r>
                        <m:r>
                          <m:rPr>
                            <m:nor/>
                          </m:rPr>
                          <a:rPr lang="es-ES" i="1" dirty="0"/>
                          <m:t>u</m:t>
                        </m:r>
                        <m:r>
                          <m:rPr>
                            <m:nor/>
                          </m:rPr>
                          <a:rPr lang="es-ES" i="1" dirty="0"/>
                          <m:t>)</m:t>
                        </m:r>
                        <m:r>
                          <a:rPr lang="es-ES" i="1" baseline="30000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mr>
                      <m:m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mr>
                    </m:m>
                  </m:oMath>
                </a14:m>
                <a:r>
                  <a:rPr lang="en-US" dirty="0"/>
                  <a:t> =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dirty="0"/>
                      <m:t>1/3</m:t>
                    </m:r>
                  </m:oMath>
                </a14:m>
                <a:r>
                  <a:rPr lang="en-US" dirty="0"/>
                  <a:t>)(y</a:t>
                </a:r>
                <a:r>
                  <a:rPr lang="en-US" baseline="30000" dirty="0"/>
                  <a:t>2</a:t>
                </a:r>
                <a:r>
                  <a:rPr lang="en-US" dirty="0"/>
                  <a:t>+2y)</a:t>
                </a:r>
              </a:p>
              <a:p>
                <a:pPr marL="0" indent="0">
                  <a:buNone/>
                </a:pPr>
                <a:r>
                  <a:rPr lang="en-US" dirty="0"/>
                  <a:t>(as a check, note the </a:t>
                </a:r>
                <a:r>
                  <a:rPr lang="en-US" i="1" dirty="0"/>
                  <a:t>F</a:t>
                </a:r>
                <a:r>
                  <a:rPr lang="en-US" i="1" baseline="-25000" dirty="0"/>
                  <a:t>Y</a:t>
                </a:r>
                <a:r>
                  <a:rPr lang="en-US" i="1" dirty="0"/>
                  <a:t> (1)=1)</a:t>
                </a:r>
              </a:p>
              <a:p>
                <a:r>
                  <a:rPr lang="en-US" dirty="0"/>
                  <a:t>Now we use property a. (or b.) from the last slide:</a:t>
                </a:r>
              </a:p>
              <a:p>
                <a:pPr marL="0" indent="0">
                  <a:buNone/>
                </a:pPr>
                <a:r>
                  <a:rPr lang="es-ES" sz="3200" i="1" dirty="0"/>
                  <a:t>	P</a:t>
                </a:r>
                <a:r>
                  <a:rPr lang="es-ES" sz="3200" dirty="0"/>
                  <a:t>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/>
                  <a:t> ≤ </a:t>
                </a:r>
                <a:r>
                  <a:rPr lang="en-US" sz="3200" i="1" dirty="0"/>
                  <a:t>Y </a:t>
                </a:r>
                <a:r>
                  <a:rPr lang="en-US" sz="3200" dirty="0"/>
                  <a:t>≤ 1) = 1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dirty="0"/>
                      <m:t>−</m:t>
                    </m:r>
                  </m:oMath>
                </a14:m>
                <a:r>
                  <a:rPr lang="es-ES" sz="3200" i="1" dirty="0"/>
                  <a:t>P</a:t>
                </a:r>
                <a:r>
                  <a:rPr lang="es-ES" sz="3200" dirty="0"/>
                  <a:t>( 0 </a:t>
                </a:r>
                <a:r>
                  <a:rPr lang="en-US" sz="3200" dirty="0"/>
                  <a:t>≤ </a:t>
                </a:r>
                <a:r>
                  <a:rPr lang="en-US" sz="3200" i="1" dirty="0"/>
                  <a:t>Y </a:t>
                </a:r>
                <a:r>
                  <a:rPr lang="en-US" sz="3200" dirty="0"/>
                  <a:t>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/>
                  <a:t> ) = 1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dirty="0"/>
                      <m:t>−</m:t>
                    </m:r>
                  </m:oMath>
                </a14:m>
                <a:r>
                  <a:rPr lang="en-US" sz="3200" i="1" dirty="0"/>
                  <a:t>F</a:t>
                </a:r>
                <a:r>
                  <a:rPr lang="en-US" sz="3200" i="1" baseline="-25000" dirty="0"/>
                  <a:t>Y</a:t>
                </a:r>
                <a:r>
                  <a:rPr lang="en-US" sz="3200" i="1" dirty="0"/>
                  <a:t> </a:t>
                </a:r>
                <a:r>
                  <a:rPr lang="en-US" sz="3200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0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0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/>
                  <a:t>) </a:t>
                </a:r>
                <a:r>
                  <a:rPr lang="en-US" sz="3200" i="1" dirty="0"/>
                  <a:t>= 1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dirty="0"/>
                      <m:t>−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[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((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/>
                  <a:t>)</a:t>
                </a:r>
                <a:r>
                  <a:rPr lang="en-US" sz="3200" baseline="30000" dirty="0"/>
                  <a:t>2</a:t>
                </a:r>
                <a:r>
                  <a:rPr lang="en-US" sz="3200" dirty="0"/>
                  <a:t>+2(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/>
                  <a:t>))] </a:t>
                </a:r>
              </a:p>
              <a:p>
                <a:pPr marL="0" indent="0">
                  <a:buNone/>
                </a:pPr>
                <a:r>
                  <a:rPr lang="en-US" sz="3200" dirty="0"/>
                  <a:t>			= 1−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(9+24)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16−11</m:t>
                        </m:r>
                      </m:num>
                      <m:den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Exercise: draw graphs for both f and F. Label </a:t>
                </a:r>
                <a:r>
                  <a:rPr lang="es-ES" i="1" dirty="0"/>
                  <a:t>P</a:t>
                </a:r>
                <a:r>
                  <a:rPr lang="es-ES" dirty="0"/>
                  <a:t>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≤ </a:t>
                </a:r>
                <a:r>
                  <a:rPr lang="en-US" i="1" dirty="0"/>
                  <a:t>Y </a:t>
                </a:r>
                <a:r>
                  <a:rPr lang="en-US" dirty="0"/>
                  <a:t>≤ 1) on both graphs.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8" y="1178511"/>
                <a:ext cx="11472863" cy="4351338"/>
              </a:xfrm>
              <a:blipFill>
                <a:blip r:embed="rId2"/>
                <a:stretch>
                  <a:fillRect l="-1063" t="-2241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541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5415"/>
            <a:ext cx="10515600" cy="1325563"/>
          </a:xfrm>
        </p:spPr>
        <p:txBody>
          <a:bodyPr/>
          <a:lstStyle/>
          <a:p>
            <a:r>
              <a:rPr lang="en-US" dirty="0"/>
              <a:t>Continuous random variable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4214" y="1360978"/>
            <a:ext cx="11223864" cy="13254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1550" y="2801940"/>
            <a:ext cx="942161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f(t) is the </a:t>
            </a:r>
            <a:r>
              <a:rPr lang="en-US" sz="2800" b="1" dirty="0"/>
              <a:t>probability density function </a:t>
            </a:r>
            <a:r>
              <a:rPr lang="en-US" sz="2800" dirty="0"/>
              <a:t>(PDF).</a:t>
            </a:r>
          </a:p>
          <a:p>
            <a:r>
              <a:rPr lang="en-US" sz="2800" dirty="0"/>
              <a:t>f(t) indicates where the probability is concentrated. </a:t>
            </a:r>
          </a:p>
          <a:p>
            <a:r>
              <a:rPr lang="en-US" sz="2800" b="1" dirty="0"/>
              <a:t>Claim</a:t>
            </a:r>
            <a:r>
              <a:rPr lang="en-US" sz="2800" dirty="0"/>
              <a:t>: since P is a probability function, the following must hold: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505" y="4186935"/>
            <a:ext cx="3036494" cy="8467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1550" y="5094876"/>
            <a:ext cx="76708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Can we prove the claim?</a:t>
            </a:r>
          </a:p>
          <a:p>
            <a:r>
              <a:rPr lang="en-US" sz="2800" dirty="0"/>
              <a:t>Hint for 1: assume that f(t) is piecewise continuous.</a:t>
            </a:r>
          </a:p>
          <a:p>
            <a:r>
              <a:rPr lang="en-US" sz="2800" dirty="0"/>
              <a:t>Hint for 2: define f(t) to be 0 for </a:t>
            </a:r>
            <a:r>
              <a:rPr lang="en-US" sz="2800" dirty="0" err="1"/>
              <a:t>t</a:t>
            </a:r>
            <a:r>
              <a:rPr lang="en-US" sz="2800" dirty="0" err="1">
                <a:sym typeface="Symbol" panose="05050102010706020507" pitchFamily="18" charset="2"/>
              </a:rPr>
              <a:t>S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472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409"/>
            <a:ext cx="10515600" cy="1325563"/>
          </a:xfrm>
        </p:spPr>
        <p:txBody>
          <a:bodyPr/>
          <a:lstStyle/>
          <a:p>
            <a:r>
              <a:rPr lang="en-US" b="1" dirty="0"/>
              <a:t>Uniform</a:t>
            </a:r>
            <a:r>
              <a:rPr lang="en-US" dirty="0"/>
              <a:t> distribution: f(t) is constant over [</a:t>
            </a:r>
            <a:r>
              <a:rPr lang="en-US" dirty="0" err="1"/>
              <a:t>a,b</a:t>
            </a:r>
            <a:r>
              <a:rPr lang="en-US" dirty="0"/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85972"/>
                <a:ext cx="10515600" cy="298755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Continuous equivalent of equiprobable discrete distribution is: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for all </a:t>
                </a:r>
                <a:r>
                  <a:rPr lang="en-US" i="1" dirty="0"/>
                  <a:t>t </a:t>
                </a:r>
                <a:r>
                  <a:rPr lang="en-US" dirty="0"/>
                  <a:t>in [</a:t>
                </a:r>
                <a:r>
                  <a:rPr lang="en-US" i="1" dirty="0"/>
                  <a:t>a, b</a:t>
                </a:r>
                <a:r>
                  <a:rPr lang="en-US" dirty="0"/>
                  <a:t>] (and 0 otherwise)</a:t>
                </a:r>
              </a:p>
              <a:p>
                <a:r>
                  <a:rPr lang="en-US" dirty="0"/>
                  <a:t>Graphically: </a:t>
                </a:r>
                <a:r>
                  <a:rPr lang="en-US" dirty="0" err="1"/>
                  <a:t>cdf</a:t>
                </a:r>
                <a:r>
                  <a:rPr lang="en-US" dirty="0"/>
                  <a:t> is a horizontal line segment from a to b at height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i="1" dirty="0"/>
                  <a:t>.</a:t>
                </a:r>
                <a:endParaRPr lang="en-US" dirty="0"/>
              </a:p>
              <a:p>
                <a:r>
                  <a:rPr lang="en-US" dirty="0"/>
                  <a:t>If </a:t>
                </a:r>
                <a:r>
                  <a:rPr lang="en-US" i="1" dirty="0"/>
                  <a:t>a ≤ c &lt; d ≤ b</a:t>
                </a:r>
                <a:r>
                  <a:rPr lang="en-US" dirty="0"/>
                  <a:t>, then P([</a:t>
                </a:r>
                <a:r>
                  <a:rPr lang="en-US" i="1" dirty="0" err="1"/>
                  <a:t>c,d</a:t>
                </a:r>
                <a:r>
                  <a:rPr lang="en-US" dirty="0"/>
                  <a:t>])</a:t>
                </a:r>
                <a:r>
                  <a:rPr lang="en-US" i="1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85972"/>
                <a:ext cx="10515600" cy="2987554"/>
              </a:xfrm>
              <a:blipFill>
                <a:blip r:embed="rId2"/>
                <a:stretch>
                  <a:fillRect l="-1217" t="-3469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467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60409"/>
                <a:ext cx="10515600" cy="1325563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b="1" dirty="0"/>
                  <a:t>Uniform</a:t>
                </a:r>
                <a:r>
                  <a:rPr lang="en-US" dirty="0"/>
                  <a:t> distribution: example w/ P([</a:t>
                </a:r>
                <a:r>
                  <a:rPr lang="en-US" i="1" dirty="0" err="1"/>
                  <a:t>c,d</a:t>
                </a:r>
                <a:r>
                  <a:rPr lang="en-US" dirty="0"/>
                  <a:t>])</a:t>
                </a:r>
                <a:r>
                  <a:rPr lang="en-US" i="1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60409"/>
                <a:ext cx="10515600" cy="1325563"/>
              </a:xfrm>
              <a:blipFill>
                <a:blip r:embed="rId2"/>
                <a:stretch>
                  <a:fillRect l="-2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85972"/>
                <a:ext cx="10515600" cy="298755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Suzie is always late for class due to transportation delays. Her lateness is uniformly distributed between 0 and 30 minutes. What is the chance that she arrives 10 or more minutes late? </a:t>
                </a:r>
              </a:p>
              <a:p>
                <a:pPr marL="0" indent="0">
                  <a:buNone/>
                </a:pPr>
                <a:r>
                  <a:rPr lang="en-US" dirty="0"/>
                  <a:t>a=0, c=10 &amp; d=b=30 so P(Y&gt;10)=P([10,30])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30−10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30−0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85972"/>
                <a:ext cx="10515600" cy="2987554"/>
              </a:xfrm>
              <a:blipFill>
                <a:blip r:embed="rId3"/>
                <a:stretch>
                  <a:fillRect l="-1217" t="-3469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C745FD7-BD8C-4B34-BBD4-E57522F542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590" y="3585355"/>
            <a:ext cx="5335169" cy="1994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9EFF25-F926-45B0-B637-9CAD235BA4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0695" y="3585354"/>
            <a:ext cx="5335169" cy="199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68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638" y="0"/>
            <a:ext cx="10515600" cy="1325563"/>
          </a:xfrm>
        </p:spPr>
        <p:txBody>
          <a:bodyPr/>
          <a:lstStyle/>
          <a:p>
            <a:r>
              <a:rPr lang="en-US" dirty="0"/>
              <a:t>Example 3.4.2: quadratic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36242"/>
          <a:stretch/>
        </p:blipFill>
        <p:spPr>
          <a:xfrm>
            <a:off x="547109" y="1104388"/>
            <a:ext cx="11240657" cy="8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769" y="3401131"/>
            <a:ext cx="7800237" cy="32326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9638" y="2549527"/>
            <a:ext cx="10334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P(being in earlier part of interval) &lt; P(being in later part)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t="61443"/>
          <a:stretch/>
        </p:blipFill>
        <p:spPr>
          <a:xfrm>
            <a:off x="568158" y="2129051"/>
            <a:ext cx="11240657" cy="4925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66470" y="3493223"/>
            <a:ext cx="38777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This distribution is</a:t>
            </a:r>
          </a:p>
          <a:p>
            <a:r>
              <a:rPr lang="en-US" sz="2800" dirty="0"/>
              <a:t>highly </a:t>
            </a:r>
            <a:r>
              <a:rPr lang="en-US" sz="2800" b="1" dirty="0"/>
              <a:t>skewed</a:t>
            </a:r>
            <a:r>
              <a:rPr lang="en-US" sz="2800" dirty="0"/>
              <a:t> to the left.</a:t>
            </a:r>
          </a:p>
        </p:txBody>
      </p:sp>
    </p:spTree>
    <p:extLst>
      <p:ext uri="{BB962C8B-B14F-4D97-AF65-F5344CB8AC3E}">
        <p14:creationId xmlns:p14="http://schemas.microsoft.com/office/powerpoint/2010/main" val="304235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62315"/>
            <a:ext cx="10515600" cy="60928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Normal</a:t>
            </a:r>
            <a:r>
              <a:rPr lang="en-US" dirty="0"/>
              <a:t> (or </a:t>
            </a:r>
            <a:r>
              <a:rPr lang="en-US" b="1" dirty="0"/>
              <a:t>Gaussian</a:t>
            </a:r>
            <a:r>
              <a:rPr lang="en-US" dirty="0"/>
              <a:t>) distribution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922" y="849824"/>
            <a:ext cx="11250154" cy="12598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0922" y="2375214"/>
            <a:ext cx="37890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aka, bell-shaped curve.</a:t>
            </a:r>
          </a:p>
          <a:p>
            <a:r>
              <a:rPr lang="en-US" sz="2800" dirty="0"/>
              <a:t>Parameters μ and σ, dictate center and spread, respectively. </a:t>
            </a:r>
          </a:p>
          <a:p>
            <a:r>
              <a:rPr lang="en-US" sz="2800" dirty="0"/>
              <a:t>2/3 of area underneath curve falls within σ of μ.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0009" y="1841524"/>
            <a:ext cx="7672481" cy="37450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3682A1-B435-44E6-8202-A1B90BFB5454}"/>
              </a:ext>
            </a:extLst>
          </p:cNvPr>
          <p:cNvSpPr txBox="1"/>
          <p:nvPr/>
        </p:nvSpPr>
        <p:spPr>
          <a:xfrm>
            <a:off x="470922" y="5590523"/>
            <a:ext cx="6632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most important continuous distribution!</a:t>
            </a:r>
          </a:p>
        </p:txBody>
      </p:sp>
    </p:spTree>
    <p:extLst>
      <p:ext uri="{BB962C8B-B14F-4D97-AF65-F5344CB8AC3E}">
        <p14:creationId xmlns:p14="http://schemas.microsoft.com/office/powerpoint/2010/main" val="419786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How to density scale a histogram.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954441"/>
                <a:ext cx="10515600" cy="1729020"/>
              </a:xfrm>
            </p:spPr>
            <p:txBody>
              <a:bodyPr/>
              <a:lstStyle/>
              <a:p>
                <a:r>
                  <a:rPr lang="en-US" dirty="0"/>
                  <a:t>density (of a class)=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class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frequency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total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no</m:t>
                        </m:r>
                        <m:r>
                          <m:rPr>
                            <m:nor/>
                          </m:rPr>
                          <a:rPr lang="en-US" dirty="0"/>
                          <m:t>. </m:t>
                        </m:r>
                        <m:r>
                          <m:rPr>
                            <m:nor/>
                          </m:rPr>
                          <a:rPr lang="en-US" dirty="0"/>
                          <m:t>of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observations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×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class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width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Density-scaled histograms offer a simple way to explore the “fit” between a set of data and a presumed continuous model.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954441"/>
                <a:ext cx="10515600" cy="1729020"/>
              </a:xfrm>
              <a:blipFill>
                <a:blip r:embed="rId2"/>
                <a:stretch>
                  <a:fillRect l="-1043" b="-3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5853"/>
            <a:ext cx="4827058" cy="2845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4063" y="995853"/>
            <a:ext cx="4827058" cy="276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60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615" y="0"/>
            <a:ext cx="11122925" cy="1325563"/>
          </a:xfrm>
        </p:spPr>
        <p:txBody>
          <a:bodyPr/>
          <a:lstStyle/>
          <a:p>
            <a:r>
              <a:rPr lang="en-US" dirty="0"/>
              <a:t>Case Study 3.4.1 modeling electrical equipment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19" y="1125539"/>
            <a:ext cx="10871580" cy="9002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Before solid state, the V805 transmitter tube was part of aircraft radar systems. </a:t>
            </a:r>
          </a:p>
          <a:p>
            <a:pPr marL="0" indent="0">
              <a:buNone/>
            </a:pPr>
            <a:r>
              <a:rPr lang="en-US" dirty="0"/>
              <a:t>Let f(t)=</a:t>
            </a:r>
            <a:r>
              <a:rPr lang="en-US" dirty="0" err="1"/>
              <a:t>λe</a:t>
            </a:r>
            <a:r>
              <a:rPr lang="en-US" baseline="30000" dirty="0" err="1"/>
              <a:t>−λt</a:t>
            </a:r>
            <a:r>
              <a:rPr lang="en-US" baseline="30000" dirty="0"/>
              <a:t> </a:t>
            </a:r>
            <a:r>
              <a:rPr lang="en-US" dirty="0"/>
              <a:t>, t &gt;0 where λ is 1/average lifetime.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953" t="-6093" r="2620" b="1683"/>
          <a:stretch/>
        </p:blipFill>
        <p:spPr>
          <a:xfrm>
            <a:off x="60278" y="1800666"/>
            <a:ext cx="7419834" cy="398115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165473"/>
              </p:ext>
            </p:extLst>
          </p:nvPr>
        </p:nvGraphicFramePr>
        <p:xfrm>
          <a:off x="7938449" y="1660438"/>
          <a:ext cx="3703091" cy="3143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8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2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Lifetime(</a:t>
                      </a:r>
                      <a:r>
                        <a:rPr lang="en-US" sz="2000" u="none" strike="noStrike" dirty="0" err="1">
                          <a:effectLst/>
                        </a:rPr>
                        <a:t>hrs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#Tubes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Density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2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0–80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0.0044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2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80–160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0.0032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160–240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0.0016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2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240–320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0.0013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2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320–400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0.0007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2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400–480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0.0005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2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480–560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0.0002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2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560–700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0.0002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2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700+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0.0002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C9821F3-0959-4B25-BA15-6D44296C5C1F}"/>
              </a:ext>
            </a:extLst>
          </p:cNvPr>
          <p:cNvSpPr txBox="1"/>
          <p:nvPr/>
        </p:nvSpPr>
        <p:spPr>
          <a:xfrm>
            <a:off x="518615" y="5795260"/>
            <a:ext cx="5288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Does the data fit the exponential model?</a:t>
            </a:r>
          </a:p>
        </p:txBody>
      </p:sp>
    </p:spTree>
    <p:extLst>
      <p:ext uri="{BB962C8B-B14F-4D97-AF65-F5344CB8AC3E}">
        <p14:creationId xmlns:p14="http://schemas.microsoft.com/office/powerpoint/2010/main" val="196887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Continuous</a:t>
            </a:r>
            <a:r>
              <a:rPr lang="en-US" dirty="0"/>
              <a:t> Cumulative Distribution Function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210" y="1486497"/>
            <a:ext cx="11311642" cy="17996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5921"/>
          <a:stretch/>
        </p:blipFill>
        <p:spPr>
          <a:xfrm>
            <a:off x="594210" y="3559016"/>
            <a:ext cx="11168089" cy="14987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5445457"/>
            <a:ext cx="8720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Proof is the fundamental theorem of calculus. Which part?</a:t>
            </a:r>
          </a:p>
        </p:txBody>
      </p:sp>
    </p:spTree>
    <p:extLst>
      <p:ext uri="{BB962C8B-B14F-4D97-AF65-F5344CB8AC3E}">
        <p14:creationId xmlns:p14="http://schemas.microsoft.com/office/powerpoint/2010/main" val="43237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4063</TotalTime>
  <Words>549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Symbol</vt:lpstr>
      <vt:lpstr>Office Theme</vt:lpstr>
      <vt:lpstr>MAT 2572 Probability w/Statistics, Halleck</vt:lpstr>
      <vt:lpstr>Continuous random variable</vt:lpstr>
      <vt:lpstr>Uniform distribution: f(t) is constant over [a,b]</vt:lpstr>
      <vt:lpstr>Uniform distribution: example w/ P([c,d]) =(d-c)/(b-a)</vt:lpstr>
      <vt:lpstr>Example 3.4.2: quadratic</vt:lpstr>
      <vt:lpstr>Normal (or Gaussian) distribution</vt:lpstr>
      <vt:lpstr>How to density scale a histogram.</vt:lpstr>
      <vt:lpstr>Case Study 3.4.1 modeling electrical equipment </vt:lpstr>
      <vt:lpstr>Continuous Cumulative Distribution Function</vt:lpstr>
      <vt:lpstr>Properties of Cumulative Distribution Functions</vt:lpstr>
      <vt:lpstr>Exercise 3.4.2: linear </vt:lpstr>
    </vt:vector>
  </TitlesOfParts>
  <Company>Next Step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Ezra Halleck</cp:lastModifiedBy>
  <cp:revision>158</cp:revision>
  <dcterms:created xsi:type="dcterms:W3CDTF">2016-02-07T14:58:38Z</dcterms:created>
  <dcterms:modified xsi:type="dcterms:W3CDTF">2017-10-02T01:32:57Z</dcterms:modified>
</cp:coreProperties>
</file>