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96" r:id="rId3"/>
    <p:sldId id="359" r:id="rId4"/>
    <p:sldId id="397" r:id="rId5"/>
    <p:sldId id="376" r:id="rId6"/>
    <p:sldId id="379" r:id="rId7"/>
    <p:sldId id="458" r:id="rId8"/>
    <p:sldId id="438" r:id="rId9"/>
    <p:sldId id="363" r:id="rId10"/>
    <p:sldId id="364" r:id="rId11"/>
    <p:sldId id="365" r:id="rId12"/>
    <p:sldId id="366" r:id="rId13"/>
    <p:sldId id="368" r:id="rId14"/>
    <p:sldId id="369" r:id="rId15"/>
    <p:sldId id="370" r:id="rId16"/>
    <p:sldId id="371" r:id="rId17"/>
    <p:sldId id="380" r:id="rId18"/>
    <p:sldId id="439" r:id="rId19"/>
    <p:sldId id="373" r:id="rId20"/>
    <p:sldId id="460" r:id="rId21"/>
    <p:sldId id="367" r:id="rId22"/>
    <p:sldId id="459" r:id="rId23"/>
    <p:sldId id="385" r:id="rId24"/>
    <p:sldId id="386" r:id="rId25"/>
    <p:sldId id="387" r:id="rId26"/>
    <p:sldId id="388" r:id="rId27"/>
    <p:sldId id="389" r:id="rId28"/>
    <p:sldId id="391" r:id="rId29"/>
    <p:sldId id="393" r:id="rId30"/>
    <p:sldId id="394" r:id="rId31"/>
    <p:sldId id="395" r:id="rId32"/>
    <p:sldId id="440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Constantia" panose="02030602050306030303" pitchFamily="18" charset="0"/>
      <p:regular r:id="rId41"/>
      <p:bold r:id="rId42"/>
      <p:italic r:id="rId43"/>
      <p:boldItalic r:id="rId44"/>
    </p:embeddedFont>
    <p:embeddedFont>
      <p:font typeface="Wingdings 2" panose="05020102010507070707" pitchFamily="18" charset="2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5" autoAdjust="0"/>
    <p:restoredTop sz="95110" autoAdjust="0"/>
  </p:normalViewPr>
  <p:slideViewPr>
    <p:cSldViewPr>
      <p:cViewPr varScale="1">
        <p:scale>
          <a:sx n="69" d="100"/>
          <a:sy n="69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81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51A1F-924C-4BCD-AE4C-3A5DD90B2C9D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2B00-BF9F-4C8A-8D33-EED5BFD17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0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that a truth table would have 32 rows since we have 5 propositional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2B00-BF9F-4C8A-8D33-EED5BFD171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5.xml"/><Relationship Id="rId7" Type="http://schemas.openxmlformats.org/officeDocument/2006/relationships/image" Target="../media/image1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23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2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21.png"/><Relationship Id="rId5" Type="http://schemas.openxmlformats.org/officeDocument/2006/relationships/tags" Target="../tags/tag22.xml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1.xml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31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3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Foundations: Logic and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1, Part III: Proofs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15" y="10437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Rules of Inference: </a:t>
            </a:r>
            <a:r>
              <a:rPr lang="en-US" b="1" dirty="0"/>
              <a:t>Modus Tollens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34715" y="1604758"/>
            <a:ext cx="1345883" cy="1194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7656" y="3075127"/>
            <a:ext cx="7121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</a:t>
            </a:r>
            <a:r>
              <a:rPr lang="en-US" sz="2400" dirty="0"/>
              <a:t>:</a:t>
            </a:r>
          </a:p>
          <a:p>
            <a:r>
              <a:rPr lang="en-US" sz="2400" dirty="0"/>
              <a:t>Let </a:t>
            </a:r>
            <a:r>
              <a:rPr lang="en-US" sz="2400" i="1" dirty="0"/>
              <a:t>p</a:t>
            </a:r>
            <a:r>
              <a:rPr lang="en-US" sz="2400" dirty="0"/>
              <a:t> be “it is snowing.”</a:t>
            </a:r>
          </a:p>
          <a:p>
            <a:r>
              <a:rPr lang="en-US" sz="2400" dirty="0"/>
              <a:t>Let </a:t>
            </a:r>
            <a:r>
              <a:rPr lang="en-US" sz="2400" i="1" dirty="0"/>
              <a:t>q</a:t>
            </a:r>
            <a:r>
              <a:rPr lang="en-US" sz="2400" dirty="0"/>
              <a:t> be “I will study discrete math.”</a:t>
            </a:r>
          </a:p>
          <a:p>
            <a:endParaRPr lang="en-US" sz="2400" dirty="0"/>
          </a:p>
          <a:p>
            <a:r>
              <a:rPr lang="en-US" sz="2400" dirty="0"/>
              <a:t>“If it is snowing,  then I will study discrete math.”</a:t>
            </a:r>
          </a:p>
          <a:p>
            <a:r>
              <a:rPr lang="en-US" sz="2400" dirty="0"/>
              <a:t>“I will not study discrete math.”</a:t>
            </a:r>
          </a:p>
          <a:p>
            <a:r>
              <a:rPr lang="en-US" sz="2400" dirty="0"/>
              <a:t>---------------------------------------------</a:t>
            </a:r>
          </a:p>
          <a:p>
            <a:r>
              <a:rPr lang="en-US" sz="2400" dirty="0"/>
              <a:t>“Therefore, it is not snowing.”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1514" y="2710821"/>
            <a:ext cx="405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Corresponding Tautology:</a:t>
            </a:r>
            <a:r>
              <a:rPr lang="en-US" sz="2400" dirty="0"/>
              <a:t> </a:t>
            </a:r>
          </a:p>
          <a:p>
            <a:r>
              <a:rPr lang="en-US" sz="2400" dirty="0"/>
              <a:t>       (</a:t>
            </a:r>
            <a:r>
              <a:rPr lang="en-US" sz="2400" dirty="0">
                <a:latin typeface="Cambria Math"/>
                <a:ea typeface="Cambria Math"/>
              </a:rPr>
              <a:t>¬</a:t>
            </a:r>
            <a:r>
              <a:rPr lang="en-US" sz="2400" i="1" dirty="0"/>
              <a:t>q</a:t>
            </a:r>
            <a:r>
              <a:rPr lang="en-US" sz="2400" dirty="0">
                <a:latin typeface="Cambria Math"/>
                <a:ea typeface="Cambria Math"/>
              </a:rPr>
              <a:t>∧(</a:t>
            </a:r>
            <a:r>
              <a:rPr lang="en-US" sz="2400" i="1" dirty="0">
                <a:latin typeface="Cambria Math"/>
                <a:ea typeface="Cambria Math"/>
              </a:rPr>
              <a:t>p </a:t>
            </a:r>
            <a:r>
              <a:rPr lang="en-US" sz="2400" dirty="0">
                <a:latin typeface="Cambria Math"/>
                <a:ea typeface="Cambria Math"/>
              </a:rPr>
              <a:t>→</a:t>
            </a:r>
            <a:r>
              <a:rPr lang="en-US" sz="2400" i="1" dirty="0">
                <a:latin typeface="Cambria Math"/>
                <a:ea typeface="Cambria Math"/>
              </a:rPr>
              <a:t>q</a:t>
            </a:r>
            <a:r>
              <a:rPr lang="en-US" sz="2400" dirty="0">
                <a:latin typeface="Cambria Math"/>
                <a:ea typeface="Cambria Math"/>
              </a:rPr>
              <a:t>))→¬</a:t>
            </a:r>
            <a:r>
              <a:rPr lang="en-US" sz="2400" i="1" dirty="0">
                <a:latin typeface="Cambria Math"/>
                <a:ea typeface="Cambria Math"/>
              </a:rPr>
              <a:t>p</a:t>
            </a:r>
            <a:endParaRPr lang="en-US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4E6D8-2C42-4D81-899E-ABB9B391303A}"/>
              </a:ext>
            </a:extLst>
          </p:cNvPr>
          <p:cNvSpPr txBox="1"/>
          <p:nvPr/>
        </p:nvSpPr>
        <p:spPr>
          <a:xfrm>
            <a:off x="2065632" y="1239269"/>
            <a:ext cx="6857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short for </a:t>
            </a:r>
            <a:r>
              <a:rPr lang="en-US" sz="2400" i="1" dirty="0"/>
              <a:t>modus </a:t>
            </a:r>
            <a:r>
              <a:rPr lang="en-US" sz="2400" i="1" dirty="0" err="1"/>
              <a:t>tollendo</a:t>
            </a:r>
            <a:r>
              <a:rPr lang="en-US" sz="2400" i="1" dirty="0"/>
              <a:t> tollens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Latin for "mode that denies by denying"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application of general truth that if a statement is true, </a:t>
            </a:r>
            <a:r>
              <a:rPr lang="en-US" sz="2400" dirty="0"/>
              <a:t>then so is its contra-positive.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45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Hypothetical Syllogism (transitive)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57200" y="1415767"/>
            <a:ext cx="1703070" cy="1194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500" y="2670906"/>
            <a:ext cx="6438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</a:t>
            </a:r>
            <a:r>
              <a:rPr lang="en-US" sz="2400" dirty="0"/>
              <a:t>:</a:t>
            </a:r>
          </a:p>
          <a:p>
            <a:r>
              <a:rPr lang="en-US" sz="2400" dirty="0"/>
              <a:t>Let </a:t>
            </a:r>
            <a:r>
              <a:rPr lang="en-US" sz="2400" i="1" dirty="0"/>
              <a:t>p</a:t>
            </a:r>
            <a:r>
              <a:rPr lang="en-US" sz="2400" dirty="0"/>
              <a:t> be “it snows.”</a:t>
            </a:r>
          </a:p>
          <a:p>
            <a:r>
              <a:rPr lang="en-US" sz="2400" dirty="0"/>
              <a:t>Let </a:t>
            </a:r>
            <a:r>
              <a:rPr lang="en-US" sz="2400" i="1" dirty="0"/>
              <a:t>q</a:t>
            </a:r>
            <a:r>
              <a:rPr lang="en-US" sz="2400" dirty="0"/>
              <a:t> be “I will study discrete math.”</a:t>
            </a:r>
          </a:p>
          <a:p>
            <a:r>
              <a:rPr lang="en-US" sz="2400" dirty="0"/>
              <a:t>Let </a:t>
            </a:r>
            <a:r>
              <a:rPr lang="en-US" sz="2400" i="1" dirty="0"/>
              <a:t>r </a:t>
            </a:r>
            <a:r>
              <a:rPr lang="en-US" sz="2400" dirty="0"/>
              <a:t>be “I will get an A.”</a:t>
            </a:r>
          </a:p>
          <a:p>
            <a:endParaRPr lang="en-US" sz="2400" dirty="0"/>
          </a:p>
          <a:p>
            <a:r>
              <a:rPr lang="en-US" sz="2400" dirty="0"/>
              <a:t>“If it snows,  then I will study discrete math.”</a:t>
            </a:r>
          </a:p>
          <a:p>
            <a:r>
              <a:rPr lang="en-US" sz="2400" dirty="0"/>
              <a:t>“If I study discrete math, then I will get an A.”</a:t>
            </a:r>
          </a:p>
          <a:p>
            <a:r>
              <a:rPr lang="en-US" sz="2400" dirty="0"/>
              <a:t>---------------------------------------------</a:t>
            </a:r>
          </a:p>
          <a:p>
            <a:r>
              <a:rPr lang="en-US" sz="2400" dirty="0"/>
              <a:t>“Therefore, I will get an A.”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2300" y="146849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Corresponding Tautology:</a:t>
            </a:r>
            <a:r>
              <a:rPr lang="en-US" sz="2400" dirty="0"/>
              <a:t> </a:t>
            </a:r>
          </a:p>
          <a:p>
            <a:r>
              <a:rPr lang="en-US" sz="2400" dirty="0"/>
              <a:t>(</a:t>
            </a:r>
            <a:r>
              <a:rPr lang="en-US" sz="2400" dirty="0">
                <a:latin typeface="Cambria Math"/>
                <a:ea typeface="Cambria Math"/>
              </a:rPr>
              <a:t>(</a:t>
            </a:r>
            <a:r>
              <a:rPr lang="en-US" sz="2400" i="1" dirty="0">
                <a:latin typeface="Cambria Math"/>
                <a:ea typeface="Cambria Math"/>
              </a:rPr>
              <a:t>p </a:t>
            </a:r>
            <a:r>
              <a:rPr lang="en-US" sz="2400" dirty="0">
                <a:latin typeface="Cambria Math"/>
                <a:ea typeface="Cambria Math"/>
              </a:rPr>
              <a:t>→</a:t>
            </a:r>
            <a:r>
              <a:rPr lang="en-US" sz="2400" i="1" dirty="0">
                <a:latin typeface="Cambria Math"/>
                <a:ea typeface="Cambria Math"/>
              </a:rPr>
              <a:t>q</a:t>
            </a:r>
            <a:r>
              <a:rPr lang="en-US" sz="2400" dirty="0">
                <a:latin typeface="Cambria Math"/>
                <a:ea typeface="Cambria Math"/>
              </a:rPr>
              <a:t>) ∧</a:t>
            </a:r>
            <a:r>
              <a:rPr lang="en-US" sz="2400" dirty="0"/>
              <a:t> (</a:t>
            </a:r>
            <a:r>
              <a:rPr lang="en-US" sz="2400" dirty="0" err="1">
                <a:latin typeface="Cambria Math"/>
                <a:ea typeface="Cambria Math"/>
              </a:rPr>
              <a:t>q→</a:t>
            </a:r>
            <a:r>
              <a:rPr lang="en-US" sz="2400" i="1" dirty="0" err="1">
                <a:latin typeface="Cambria Math"/>
                <a:ea typeface="Cambria Math"/>
              </a:rPr>
              <a:t>r</a:t>
            </a:r>
            <a:r>
              <a:rPr lang="en-US" sz="2400" dirty="0">
                <a:latin typeface="Cambria Math"/>
                <a:ea typeface="Cambria Math"/>
              </a:rPr>
              <a:t>))→(</a:t>
            </a:r>
            <a:r>
              <a:rPr lang="en-US" sz="2400" i="1" dirty="0">
                <a:latin typeface="Cambria Math"/>
                <a:ea typeface="Cambria Math"/>
              </a:rPr>
              <a:t>p</a:t>
            </a:r>
            <a:r>
              <a:rPr lang="en-US" sz="2400" dirty="0">
                <a:latin typeface="Cambria Math"/>
                <a:ea typeface="Cambria Math"/>
              </a:rPr>
              <a:t>→ </a:t>
            </a:r>
            <a:r>
              <a:rPr lang="en-US" sz="2400" i="1" dirty="0">
                <a:latin typeface="Cambria Math"/>
                <a:ea typeface="Cambria Math"/>
              </a:rPr>
              <a:t>r</a:t>
            </a:r>
            <a:r>
              <a:rPr lang="en-US" sz="2400" dirty="0">
                <a:latin typeface="Cambria Math"/>
                <a:ea typeface="Cambria Math"/>
              </a:rPr>
              <a:t>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40" y="2351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Disjunctive Syllogism</a:t>
            </a: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32376" y="1393108"/>
            <a:ext cx="1177290" cy="1225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736908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</a:t>
            </a:r>
            <a:r>
              <a:rPr lang="en-US" sz="2400" dirty="0"/>
              <a:t>:</a:t>
            </a:r>
          </a:p>
          <a:p>
            <a:r>
              <a:rPr lang="en-US" sz="2400" dirty="0"/>
              <a:t>Let </a:t>
            </a:r>
            <a:r>
              <a:rPr lang="en-US" sz="2400" i="1" dirty="0"/>
              <a:t>p</a:t>
            </a:r>
            <a:r>
              <a:rPr lang="en-US" sz="2400" dirty="0"/>
              <a:t> be “I will study discrete math.”</a:t>
            </a:r>
          </a:p>
          <a:p>
            <a:r>
              <a:rPr lang="en-US" sz="2400" dirty="0"/>
              <a:t>Let </a:t>
            </a:r>
            <a:r>
              <a:rPr lang="en-US" sz="2400" i="1" dirty="0"/>
              <a:t>q</a:t>
            </a:r>
            <a:r>
              <a:rPr lang="en-US" sz="2400" dirty="0"/>
              <a:t> be “I will study English literature.”</a:t>
            </a:r>
          </a:p>
          <a:p>
            <a:endParaRPr lang="en-US" sz="2400" dirty="0"/>
          </a:p>
          <a:p>
            <a:r>
              <a:rPr lang="en-US" sz="2400" dirty="0"/>
              <a:t>“I will study discrete math or I will study English literature.”</a:t>
            </a:r>
          </a:p>
          <a:p>
            <a:r>
              <a:rPr lang="en-US" sz="2400" dirty="0"/>
              <a:t>“I will not study discrete math.”</a:t>
            </a:r>
          </a:p>
          <a:p>
            <a:r>
              <a:rPr lang="en-US" sz="2400" dirty="0"/>
              <a:t>--------------------------------------------------------------------</a:t>
            </a:r>
          </a:p>
          <a:p>
            <a:r>
              <a:rPr lang="en-US" sz="2400" dirty="0"/>
              <a:t>“Therefore , I will study English literature.”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1566547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Corresponding Tautology:</a:t>
            </a:r>
            <a:r>
              <a:rPr lang="en-US" sz="2400" dirty="0"/>
              <a:t> </a:t>
            </a:r>
          </a:p>
          <a:p>
            <a:r>
              <a:rPr lang="en-US" sz="2400" dirty="0"/>
              <a:t>(</a:t>
            </a:r>
            <a:r>
              <a:rPr lang="en-US" sz="2400" dirty="0">
                <a:latin typeface="Cambria Math"/>
                <a:ea typeface="Cambria Math"/>
              </a:rPr>
              <a:t>¬</a:t>
            </a:r>
            <a:r>
              <a:rPr lang="en-US" sz="2400" i="1" dirty="0"/>
              <a:t>p</a:t>
            </a:r>
            <a:r>
              <a:rPr lang="en-US" sz="2400" dirty="0">
                <a:latin typeface="Cambria Math"/>
                <a:ea typeface="Cambria Math"/>
              </a:rPr>
              <a:t>∧(</a:t>
            </a:r>
            <a:r>
              <a:rPr lang="en-US" sz="2400" i="1" dirty="0">
                <a:latin typeface="Cambria Math"/>
                <a:ea typeface="Cambria Math"/>
              </a:rPr>
              <a:t>p </a:t>
            </a:r>
            <a:r>
              <a:rPr lang="en-US" sz="2400" dirty="0">
                <a:latin typeface="Cambria Math"/>
                <a:ea typeface="Cambria Math"/>
              </a:rPr>
              <a:t>∨</a:t>
            </a:r>
            <a:r>
              <a:rPr lang="en-US" sz="2400" i="1" dirty="0">
                <a:latin typeface="Cambria Math"/>
                <a:ea typeface="Cambria Math"/>
              </a:rPr>
              <a:t>q</a:t>
            </a:r>
            <a:r>
              <a:rPr lang="en-US" sz="2400" dirty="0">
                <a:latin typeface="Cambria Math"/>
                <a:ea typeface="Cambria Math"/>
              </a:rPr>
              <a:t>))→</a:t>
            </a:r>
            <a:r>
              <a:rPr lang="en-US" sz="2400" i="1" dirty="0">
                <a:latin typeface="Cambria Math"/>
                <a:ea typeface="Cambria Math"/>
              </a:rPr>
              <a:t>q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977"/>
            <a:ext cx="6019800" cy="1143000"/>
          </a:xfrm>
        </p:spPr>
        <p:txBody>
          <a:bodyPr>
            <a:normAutofit/>
          </a:bodyPr>
          <a:lstStyle/>
          <a:p>
            <a:r>
              <a:rPr lang="en-US" dirty="0"/>
              <a:t>Addition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69692" y="1603461"/>
            <a:ext cx="1534478" cy="714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2644308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</a:t>
            </a:r>
            <a:r>
              <a:rPr lang="en-US" sz="2400" dirty="0"/>
              <a:t>:</a:t>
            </a:r>
          </a:p>
          <a:p>
            <a:r>
              <a:rPr lang="en-US" sz="2400" dirty="0"/>
              <a:t>Let </a:t>
            </a:r>
            <a:r>
              <a:rPr lang="en-US" sz="2400" i="1" dirty="0"/>
              <a:t>p</a:t>
            </a:r>
            <a:r>
              <a:rPr lang="en-US" sz="2400" dirty="0"/>
              <a:t> be “I will study discrete math.”</a:t>
            </a:r>
          </a:p>
          <a:p>
            <a:r>
              <a:rPr lang="en-US" sz="2400" dirty="0"/>
              <a:t>Let </a:t>
            </a:r>
            <a:r>
              <a:rPr lang="en-US" sz="2400" i="1" dirty="0"/>
              <a:t>q</a:t>
            </a:r>
            <a:r>
              <a:rPr lang="en-US" sz="2400" dirty="0"/>
              <a:t> be “I will visit Las Vegas.”</a:t>
            </a:r>
          </a:p>
          <a:p>
            <a:endParaRPr lang="en-US" sz="2400" dirty="0"/>
          </a:p>
          <a:p>
            <a:r>
              <a:rPr lang="en-US" sz="2400" dirty="0"/>
              <a:t>“I will study discrete math.”</a:t>
            </a:r>
          </a:p>
          <a:p>
            <a:r>
              <a:rPr lang="en-US" sz="2400" dirty="0"/>
              <a:t>---------------------------------------------</a:t>
            </a:r>
          </a:p>
          <a:p>
            <a:r>
              <a:rPr lang="en-US" sz="2400" dirty="0"/>
              <a:t>“Therefore, I will  study discrete math or I will visit Las Vegas.”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684" y="1641679"/>
            <a:ext cx="463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Corresponding Tautology:</a:t>
            </a:r>
            <a:r>
              <a:rPr lang="en-US" sz="2400" dirty="0"/>
              <a:t> </a:t>
            </a:r>
          </a:p>
          <a:p>
            <a:r>
              <a:rPr lang="en-US" sz="2400" i="1" dirty="0"/>
              <a:t>            p</a:t>
            </a:r>
            <a:r>
              <a:rPr lang="en-US" sz="2400" dirty="0">
                <a:latin typeface="Cambria Math"/>
                <a:ea typeface="Cambria Math"/>
              </a:rPr>
              <a:t> →(</a:t>
            </a:r>
            <a:r>
              <a:rPr lang="en-US" sz="2400" i="1" dirty="0">
                <a:latin typeface="Cambria Math"/>
                <a:ea typeface="Cambria Math"/>
              </a:rPr>
              <a:t>p </a:t>
            </a:r>
            <a:r>
              <a:rPr lang="en-US" sz="2400" dirty="0">
                <a:latin typeface="Cambria Math"/>
                <a:ea typeface="Cambria Math"/>
              </a:rPr>
              <a:t>∨</a:t>
            </a:r>
            <a:r>
              <a:rPr lang="en-US" sz="2400" i="1" dirty="0">
                <a:latin typeface="Cambria Math"/>
                <a:ea typeface="Cambria Math"/>
              </a:rPr>
              <a:t>q</a:t>
            </a:r>
            <a:r>
              <a:rPr lang="en-US" sz="2400" dirty="0">
                <a:latin typeface="Cambria Math"/>
                <a:ea typeface="Cambria Math"/>
              </a:rPr>
              <a:t>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729" y="105805"/>
            <a:ext cx="6873271" cy="1143000"/>
          </a:xfrm>
        </p:spPr>
        <p:txBody>
          <a:bodyPr>
            <a:normAutofit/>
          </a:bodyPr>
          <a:lstStyle/>
          <a:p>
            <a:r>
              <a:rPr lang="en-US" dirty="0"/>
              <a:t>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7920"/>
            <a:ext cx="8229600" cy="3296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Example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Let </a:t>
            </a:r>
            <a:r>
              <a:rPr lang="en-US" sz="2400" i="1" dirty="0"/>
              <a:t>p</a:t>
            </a:r>
            <a:r>
              <a:rPr lang="en-US" sz="2400" dirty="0"/>
              <a:t> be “I will study discrete math.”</a:t>
            </a:r>
          </a:p>
          <a:p>
            <a:pPr marL="0" indent="0">
              <a:buNone/>
            </a:pPr>
            <a:r>
              <a:rPr lang="en-US" sz="2400" dirty="0"/>
              <a:t>Let </a:t>
            </a:r>
            <a:r>
              <a:rPr lang="en-US" sz="2400" i="1" dirty="0"/>
              <a:t>q</a:t>
            </a:r>
            <a:r>
              <a:rPr lang="en-US" sz="2400" dirty="0"/>
              <a:t> be “I will study English literature.”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“I will study discrete math and English literature”</a:t>
            </a:r>
          </a:p>
          <a:p>
            <a:pPr marL="0" indent="0">
              <a:buNone/>
            </a:pPr>
            <a:r>
              <a:rPr lang="en-US" sz="2400" dirty="0"/>
              <a:t>----------------------------------------------------------</a:t>
            </a:r>
          </a:p>
          <a:p>
            <a:pPr marL="0" indent="0">
              <a:buNone/>
            </a:pPr>
            <a:r>
              <a:rPr lang="en-US" sz="2400" dirty="0"/>
              <a:t>“Therefore, I will study English literature.”</a:t>
            </a: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26592" y="1752600"/>
            <a:ext cx="1177290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66540" y="1758027"/>
            <a:ext cx="4482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Corresponding Tautology: </a:t>
            </a:r>
          </a:p>
          <a:p>
            <a:r>
              <a:rPr lang="en-US" sz="2400" dirty="0"/>
              <a:t>         (</a:t>
            </a:r>
            <a:r>
              <a:rPr lang="en-US" sz="2400" i="1" dirty="0" err="1"/>
              <a:t>p</a:t>
            </a:r>
            <a:r>
              <a:rPr lang="en-US" sz="2400" dirty="0" err="1">
                <a:latin typeface="Cambria Math"/>
                <a:ea typeface="Cambria Math"/>
              </a:rPr>
              <a:t>∧</a:t>
            </a:r>
            <a:r>
              <a:rPr lang="en-US" sz="2400" i="1" dirty="0" err="1">
                <a:latin typeface="Cambria Math"/>
                <a:ea typeface="Cambria Math"/>
              </a:rPr>
              <a:t>q</a:t>
            </a:r>
            <a:r>
              <a:rPr lang="en-US" sz="2400" dirty="0">
                <a:latin typeface="Cambria Math"/>
                <a:ea typeface="Cambria Math"/>
              </a:rPr>
              <a:t>) →</a:t>
            </a:r>
            <a:r>
              <a:rPr lang="en-US" sz="2400" i="1" dirty="0">
                <a:latin typeface="Cambria Math"/>
                <a:ea typeface="Cambria Math"/>
              </a:rPr>
              <a:t>q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910"/>
            <a:ext cx="6096000" cy="1143000"/>
          </a:xfrm>
        </p:spPr>
        <p:txBody>
          <a:bodyPr>
            <a:normAutofit/>
          </a:bodyPr>
          <a:lstStyle/>
          <a:p>
            <a:r>
              <a:rPr lang="en-US" dirty="0"/>
              <a:t>Conjunction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839200" cy="3505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Example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Let </a:t>
            </a:r>
            <a:r>
              <a:rPr lang="en-US" sz="2800" i="1" dirty="0"/>
              <a:t>p</a:t>
            </a:r>
            <a:r>
              <a:rPr lang="en-US" sz="2800" dirty="0"/>
              <a:t> be “I will study discrete math.”</a:t>
            </a:r>
          </a:p>
          <a:p>
            <a:pPr marL="0" indent="0">
              <a:buNone/>
            </a:pPr>
            <a:r>
              <a:rPr lang="en-US" sz="2800" dirty="0"/>
              <a:t>Let </a:t>
            </a:r>
            <a:r>
              <a:rPr lang="en-US" sz="2800" i="1" dirty="0"/>
              <a:t>q</a:t>
            </a:r>
            <a:r>
              <a:rPr lang="en-US" sz="2800" dirty="0"/>
              <a:t> be “I will study English literature.”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“I will study discrete math.”</a:t>
            </a:r>
          </a:p>
          <a:p>
            <a:pPr marL="0" indent="0">
              <a:buNone/>
            </a:pPr>
            <a:r>
              <a:rPr lang="en-US" sz="2800" dirty="0"/>
              <a:t>“I will study  English literature.”</a:t>
            </a:r>
          </a:p>
          <a:p>
            <a:pPr marL="0" indent="0">
              <a:buNone/>
            </a:pPr>
            <a:r>
              <a:rPr lang="en-US" sz="2800" dirty="0"/>
              <a:t>----------------------------------------------------------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>
                <a:sym typeface="Symbol" panose="05050102010706020507" pitchFamily="18" charset="2"/>
              </a:rPr>
              <a:t></a:t>
            </a:r>
            <a:r>
              <a:rPr lang="en-US" dirty="0"/>
              <a:t>I will study discrete math and English literature.”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33400" y="1227148"/>
            <a:ext cx="1534478" cy="1168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1290245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Corresponding Tautology:</a:t>
            </a:r>
          </a:p>
          <a:p>
            <a:r>
              <a:rPr lang="en-US" sz="2400" dirty="0"/>
              <a:t> (</a:t>
            </a:r>
            <a:r>
              <a:rPr lang="en-US" sz="2400" dirty="0">
                <a:latin typeface="Cambria Math"/>
                <a:ea typeface="Cambria Math"/>
              </a:rPr>
              <a:t>(</a:t>
            </a:r>
            <a:r>
              <a:rPr lang="en-US" sz="2400" i="1" dirty="0"/>
              <a:t>p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en-US" sz="2400" dirty="0">
                <a:latin typeface="Cambria Math"/>
                <a:ea typeface="Cambria Math"/>
              </a:rPr>
              <a:t>∧ (</a:t>
            </a:r>
            <a:r>
              <a:rPr lang="en-US" sz="2400" i="1" dirty="0">
                <a:latin typeface="Cambria Math"/>
                <a:ea typeface="Cambria Math"/>
              </a:rPr>
              <a:t>q</a:t>
            </a:r>
            <a:r>
              <a:rPr lang="en-US" sz="2400" dirty="0">
                <a:latin typeface="Cambria Math"/>
                <a:ea typeface="Cambria Math"/>
              </a:rPr>
              <a:t>)) →(</a:t>
            </a:r>
            <a:r>
              <a:rPr lang="en-US" sz="2400" i="1" dirty="0">
                <a:latin typeface="Cambria Math"/>
                <a:ea typeface="Cambria Math"/>
              </a:rPr>
              <a:t>p </a:t>
            </a:r>
            <a:r>
              <a:rPr lang="en-US" sz="2400" dirty="0">
                <a:latin typeface="Cambria Math"/>
                <a:ea typeface="Cambria Math"/>
              </a:rPr>
              <a:t>∧ </a:t>
            </a:r>
            <a:r>
              <a:rPr lang="en-US" sz="2400" i="1" dirty="0">
                <a:latin typeface="Cambria Math"/>
                <a:ea typeface="Cambria Math"/>
              </a:rPr>
              <a:t>q</a:t>
            </a:r>
            <a:r>
              <a:rPr lang="en-US" sz="2400" dirty="0">
                <a:latin typeface="Cambria Math"/>
                <a:ea typeface="Cambria Math"/>
              </a:rPr>
              <a:t>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60" y="179681"/>
            <a:ext cx="7238078" cy="1143000"/>
          </a:xfrm>
        </p:spPr>
        <p:txBody>
          <a:bodyPr>
            <a:normAutofit/>
          </a:bodyPr>
          <a:lstStyle/>
          <a:p>
            <a:r>
              <a:rPr lang="en-US" dirty="0"/>
              <a:t>Resolution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80646" y="1322681"/>
            <a:ext cx="1525905" cy="1225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1400" y="1690264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Corresponding Tautology:</a:t>
            </a:r>
            <a:r>
              <a:rPr lang="en-US" sz="2400" dirty="0"/>
              <a:t> </a:t>
            </a:r>
          </a:p>
          <a:p>
            <a:r>
              <a:rPr lang="en-US" sz="2400" dirty="0"/>
              <a:t> ((</a:t>
            </a:r>
            <a:r>
              <a:rPr lang="en-US" sz="2400" dirty="0">
                <a:latin typeface="Cambria Math"/>
                <a:ea typeface="Cambria Math"/>
              </a:rPr>
              <a:t>¬</a:t>
            </a:r>
            <a:r>
              <a:rPr lang="en-US" sz="2400" i="1" dirty="0"/>
              <a:t>p </a:t>
            </a:r>
            <a:r>
              <a:rPr lang="en-US" sz="2400" dirty="0">
                <a:latin typeface="Cambria Math"/>
                <a:ea typeface="Cambria Math"/>
              </a:rPr>
              <a:t>∨ </a:t>
            </a:r>
            <a:r>
              <a:rPr lang="en-US" sz="2400" i="1" dirty="0">
                <a:latin typeface="Cambria Math"/>
                <a:ea typeface="Cambria Math"/>
              </a:rPr>
              <a:t>r</a:t>
            </a:r>
            <a:r>
              <a:rPr lang="en-US" sz="2400" dirty="0">
                <a:latin typeface="Cambria Math"/>
                <a:ea typeface="Cambria Math"/>
              </a:rPr>
              <a:t> )</a:t>
            </a:r>
            <a:r>
              <a:rPr lang="en-US" sz="2400" i="1" dirty="0">
                <a:latin typeface="Cambria Math"/>
                <a:ea typeface="Cambria Math"/>
              </a:rPr>
              <a:t> </a:t>
            </a:r>
            <a:r>
              <a:rPr lang="en-US" sz="2400" dirty="0">
                <a:latin typeface="Cambria Math"/>
                <a:ea typeface="Cambria Math"/>
              </a:rPr>
              <a:t>∧ (</a:t>
            </a:r>
            <a:r>
              <a:rPr lang="en-US" sz="2400" i="1" dirty="0">
                <a:latin typeface="Cambria Math"/>
                <a:ea typeface="Cambria Math"/>
              </a:rPr>
              <a:t>p </a:t>
            </a:r>
            <a:r>
              <a:rPr lang="en-US" sz="2400" dirty="0">
                <a:latin typeface="Cambria Math"/>
                <a:ea typeface="Cambria Math"/>
              </a:rPr>
              <a:t>∨ </a:t>
            </a:r>
            <a:r>
              <a:rPr lang="en-US" sz="2400" i="1" dirty="0">
                <a:latin typeface="Cambria Math"/>
                <a:ea typeface="Cambria Math"/>
              </a:rPr>
              <a:t>q</a:t>
            </a:r>
            <a:r>
              <a:rPr lang="en-US" sz="2400" dirty="0">
                <a:latin typeface="Cambria Math"/>
                <a:ea typeface="Cambria Math"/>
              </a:rPr>
              <a:t>)) →(</a:t>
            </a:r>
            <a:r>
              <a:rPr lang="en-US" sz="2400" i="1" dirty="0">
                <a:latin typeface="Cambria Math"/>
                <a:ea typeface="Cambria Math"/>
              </a:rPr>
              <a:t>q </a:t>
            </a:r>
            <a:r>
              <a:rPr lang="en-US" sz="2400" dirty="0">
                <a:latin typeface="Cambria Math"/>
                <a:ea typeface="Cambria Math"/>
              </a:rPr>
              <a:t>∨ </a:t>
            </a:r>
            <a:r>
              <a:rPr lang="en-US" sz="2400" i="1" dirty="0">
                <a:latin typeface="Cambria Math"/>
                <a:ea typeface="Cambria Math"/>
              </a:rPr>
              <a:t>r</a:t>
            </a:r>
            <a:r>
              <a:rPr lang="en-US" sz="2400" dirty="0">
                <a:latin typeface="Cambria Math"/>
                <a:ea typeface="Cambria Math"/>
              </a:rPr>
              <a:t>)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23692" y="751181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Resolution plays an important role in AI and is used in Prolog.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765425"/>
            <a:ext cx="8229600" cy="35591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/>
              <a:t>Example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Let </a:t>
            </a:r>
            <a:r>
              <a:rPr lang="en-US" sz="2800" i="1" dirty="0"/>
              <a:t>p</a:t>
            </a:r>
            <a:r>
              <a:rPr lang="en-US" sz="2800" dirty="0"/>
              <a:t> be “I will study discrete math.”</a:t>
            </a:r>
          </a:p>
          <a:p>
            <a:pPr marL="0" indent="0">
              <a:buNone/>
            </a:pPr>
            <a:r>
              <a:rPr lang="en-US" sz="2800" dirty="0"/>
              <a:t>Let </a:t>
            </a:r>
            <a:r>
              <a:rPr lang="en-US" sz="2800" i="1" dirty="0"/>
              <a:t>r</a:t>
            </a:r>
            <a:r>
              <a:rPr lang="en-US" sz="2800" dirty="0"/>
              <a:t> be “I will study English literature.”</a:t>
            </a:r>
          </a:p>
          <a:p>
            <a:pPr marL="0" indent="0">
              <a:buNone/>
            </a:pPr>
            <a:r>
              <a:rPr lang="en-US" sz="2800" dirty="0"/>
              <a:t>Let q be “I will study databases.”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“I will not study discrete math or I will study English literature.”</a:t>
            </a:r>
          </a:p>
          <a:p>
            <a:pPr marL="0" indent="0">
              <a:buNone/>
            </a:pPr>
            <a:r>
              <a:rPr lang="en-US" sz="2800" dirty="0"/>
              <a:t>“I will study discrete math or I will study databases.”</a:t>
            </a:r>
          </a:p>
          <a:p>
            <a:pPr marL="0" indent="0">
              <a:buNone/>
            </a:pPr>
            <a:r>
              <a:rPr lang="en-US" sz="2800" dirty="0"/>
              <a:t>----------------------------------------------------------</a:t>
            </a:r>
          </a:p>
          <a:p>
            <a:pPr marL="0" indent="0">
              <a:buNone/>
            </a:pPr>
            <a:r>
              <a:rPr lang="en-US" sz="2800" dirty="0"/>
              <a:t>“Therefore, I will study databases or I will study English literature.”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the Rules of Inference to Build Valid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 </a:t>
            </a:r>
            <a:r>
              <a:rPr lang="en-US" i="1" dirty="0"/>
              <a:t>valid argument </a:t>
            </a:r>
            <a:r>
              <a:rPr lang="en-US" dirty="0"/>
              <a:t>is a sequence of statements.</a:t>
            </a:r>
          </a:p>
          <a:p>
            <a:r>
              <a:rPr lang="en-US" dirty="0"/>
              <a:t>Each statement is either a premise or follows from previous statements by rules of inference.</a:t>
            </a:r>
          </a:p>
          <a:p>
            <a:r>
              <a:rPr lang="en-US" dirty="0"/>
              <a:t>The last statement is called conclusion.</a:t>
            </a:r>
          </a:p>
          <a:p>
            <a:pPr>
              <a:buNone/>
            </a:pPr>
            <a:r>
              <a:rPr lang="en-US" dirty="0"/>
              <a:t>              	         S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>
              <a:buNone/>
            </a:pPr>
            <a:r>
              <a:rPr lang="en-US" sz="2400" dirty="0"/>
              <a:t>			</a:t>
            </a:r>
            <a:r>
              <a:rPr lang="en-US" dirty="0"/>
              <a:t>         S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2</a:t>
            </a:r>
          </a:p>
          <a:p>
            <a:pPr>
              <a:buNone/>
            </a:pPr>
            <a:r>
              <a:rPr lang="en-US" sz="2400" dirty="0"/>
              <a:t>                                       .</a:t>
            </a:r>
          </a:p>
          <a:p>
            <a:pPr>
              <a:buNone/>
            </a:pPr>
            <a:r>
              <a:rPr lang="en-US" sz="2400" dirty="0"/>
              <a:t>                                       .</a:t>
            </a:r>
          </a:p>
          <a:p>
            <a:pPr>
              <a:buNone/>
            </a:pPr>
            <a:r>
              <a:rPr lang="en-US" sz="2400" dirty="0"/>
              <a:t>                                       .</a:t>
            </a:r>
          </a:p>
          <a:p>
            <a:pPr>
              <a:buNone/>
            </a:pPr>
            <a:r>
              <a:rPr lang="en-US" dirty="0"/>
              <a:t>                                  </a:t>
            </a:r>
            <a:r>
              <a:rPr lang="en-US" dirty="0" err="1"/>
              <a:t>S</a:t>
            </a:r>
            <a:r>
              <a:rPr lang="en-US" sz="2800" i="1" baseline="-25000" dirty="0" err="1"/>
              <a:t>n</a:t>
            </a:r>
            <a:endParaRPr lang="en-US" sz="2800" i="1" baseline="-250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                              C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/>
              <a:t>                                      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5486400"/>
            <a:ext cx="231458" cy="20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7110"/>
            <a:ext cx="5638800" cy="1143000"/>
          </a:xfrm>
        </p:spPr>
        <p:txBody>
          <a:bodyPr/>
          <a:lstStyle/>
          <a:p>
            <a:r>
              <a:rPr lang="en-US" dirty="0"/>
              <a:t>Valid Arguments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/>
          <a:srcRect b="61555"/>
          <a:stretch/>
        </p:blipFill>
        <p:spPr>
          <a:xfrm>
            <a:off x="457200" y="3429001"/>
            <a:ext cx="8126730" cy="83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360110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Example </a:t>
            </a:r>
            <a:r>
              <a:rPr lang="en-US" sz="2400" b="1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dirty="0"/>
              <a:t>: From the single proposition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en-US" sz="2400" dirty="0"/>
              <a:t>Show that </a:t>
            </a:r>
            <a:r>
              <a:rPr lang="en-US" sz="2400" i="1" dirty="0"/>
              <a:t>q</a:t>
            </a:r>
            <a:r>
              <a:rPr lang="en-US" sz="2400" dirty="0"/>
              <a:t> is a conclusion.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819400" y="1817310"/>
            <a:ext cx="1848803" cy="382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" y="274510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Solution</a:t>
            </a:r>
            <a:r>
              <a:rPr lang="en-US" dirty="0"/>
              <a:t>: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print"/>
          <a:srcRect t="38445" b="40585"/>
          <a:stretch/>
        </p:blipFill>
        <p:spPr>
          <a:xfrm>
            <a:off x="457200" y="4267201"/>
            <a:ext cx="8126730" cy="457201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 cstate="print"/>
          <a:srcRect t="59414" b="19616"/>
          <a:stretch/>
        </p:blipFill>
        <p:spPr>
          <a:xfrm>
            <a:off x="457200" y="4747848"/>
            <a:ext cx="8126730" cy="45720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7" cstate="print"/>
          <a:srcRect t="80385"/>
          <a:stretch/>
        </p:blipFill>
        <p:spPr>
          <a:xfrm>
            <a:off x="457200" y="5219481"/>
            <a:ext cx="8126730" cy="427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8120"/>
            <a:ext cx="6324600" cy="1143000"/>
          </a:xfrm>
        </p:spPr>
        <p:txBody>
          <a:bodyPr>
            <a:normAutofit/>
          </a:bodyPr>
          <a:lstStyle/>
          <a:p>
            <a:r>
              <a:rPr lang="en-US" dirty="0"/>
              <a:t>Valid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86840"/>
            <a:ext cx="87630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Example </a:t>
            </a:r>
            <a:r>
              <a:rPr lang="en-US" sz="2400" b="1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With these hypotheses:</a:t>
            </a:r>
          </a:p>
          <a:p>
            <a:pPr lvl="1">
              <a:buNone/>
            </a:pPr>
            <a:r>
              <a:rPr lang="en-US" dirty="0"/>
              <a:t>“It is not sunny this afternoon and it is colder than yesterday.”</a:t>
            </a:r>
          </a:p>
          <a:p>
            <a:pPr lvl="1">
              <a:buNone/>
            </a:pPr>
            <a:r>
              <a:rPr lang="en-US" dirty="0"/>
              <a:t>“We will go swimming only if it is sunny.”</a:t>
            </a:r>
          </a:p>
          <a:p>
            <a:pPr lvl="1">
              <a:buNone/>
            </a:pPr>
            <a:r>
              <a:rPr lang="en-US" dirty="0"/>
              <a:t>“If we do not go swimming, then we will take a canoe trip.”</a:t>
            </a:r>
          </a:p>
          <a:p>
            <a:pPr lvl="1">
              <a:buNone/>
            </a:pPr>
            <a:r>
              <a:rPr lang="en-US" dirty="0"/>
              <a:t>“If we take a canoe trip, then we will be home by sunset.”</a:t>
            </a:r>
          </a:p>
          <a:p>
            <a:r>
              <a:rPr lang="en-US" sz="2400" dirty="0"/>
              <a:t>Use inference rules to construct valid argument for conclusion:</a:t>
            </a:r>
          </a:p>
          <a:p>
            <a:pPr lvl="1">
              <a:buNone/>
            </a:pPr>
            <a:r>
              <a:rPr lang="en-US" dirty="0"/>
              <a:t>“We will be home by sunset.”</a:t>
            </a:r>
          </a:p>
          <a:p>
            <a:endParaRPr lang="en-US" sz="2800" dirty="0"/>
          </a:p>
          <a:p>
            <a:endParaRPr lang="en-US" sz="2800" dirty="0"/>
          </a:p>
          <a:p>
            <a:pPr lvl="1">
              <a:buNone/>
            </a:pPr>
            <a:endParaRPr lang="en-US" sz="2800" i="1" dirty="0"/>
          </a:p>
          <a:p>
            <a:pPr lvl="1">
              <a:buNone/>
            </a:pPr>
            <a:endParaRPr lang="en-US" sz="2800" i="1" dirty="0"/>
          </a:p>
          <a:p>
            <a:pPr lvl="1">
              <a:buNone/>
            </a:pPr>
            <a:endParaRPr lang="en-US" sz="2800" i="1" dirty="0"/>
          </a:p>
          <a:p>
            <a:pPr lvl="1">
              <a:buNone/>
            </a:pPr>
            <a:endParaRPr lang="en-US" sz="2800" i="1" dirty="0"/>
          </a:p>
          <a:p>
            <a:pPr lvl="1">
              <a:buNone/>
            </a:pPr>
            <a:endParaRPr lang="en-US" sz="2800" i="1" dirty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624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Continued on next slide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 Arguments and Rules of Inference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Proof Methods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Proof Strategies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/>
              <a:t>Example </a:t>
            </a:r>
            <a:r>
              <a:rPr lang="en-US" sz="1800" b="1" dirty="0">
                <a:latin typeface="Cambria Math" pitchFamily="18" charset="0"/>
                <a:ea typeface="Cambria Math" pitchFamily="18" charset="0"/>
              </a:rPr>
              <a:t>2 (</a:t>
            </a:r>
            <a:r>
              <a:rPr lang="en-US" sz="1800" b="1" dirty="0" err="1">
                <a:latin typeface="Cambria Math" pitchFamily="18" charset="0"/>
                <a:ea typeface="Cambria Math" pitchFamily="18" charset="0"/>
              </a:rPr>
              <a:t>cont</a:t>
            </a:r>
            <a:r>
              <a:rPr lang="en-US" sz="1800" b="1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1800" b="1" dirty="0"/>
              <a:t>:</a:t>
            </a:r>
            <a:r>
              <a:rPr lang="en-US" sz="1800" dirty="0"/>
              <a:t> </a:t>
            </a:r>
          </a:p>
          <a:p>
            <a:pPr lvl="1">
              <a:buNone/>
            </a:pPr>
            <a:r>
              <a:rPr lang="en-US" sz="2000" dirty="0"/>
              <a:t>“It is not sunny this afternoon and it is colder than yesterday.”</a:t>
            </a:r>
          </a:p>
          <a:p>
            <a:pPr lvl="1">
              <a:buNone/>
            </a:pPr>
            <a:r>
              <a:rPr lang="en-US" sz="2000" dirty="0"/>
              <a:t>“We will go swimming only if it is sunny.”</a:t>
            </a:r>
          </a:p>
          <a:p>
            <a:pPr lvl="1">
              <a:buNone/>
            </a:pPr>
            <a:r>
              <a:rPr lang="en-US" sz="2000" dirty="0"/>
              <a:t>“If we do not go swimming, then we will take a canoe trip.”</a:t>
            </a:r>
          </a:p>
          <a:p>
            <a:pPr lvl="1">
              <a:buNone/>
            </a:pPr>
            <a:r>
              <a:rPr lang="en-US" sz="2000" dirty="0"/>
              <a:t>“If we take a canoe trip, then we will be home by sunset.”</a:t>
            </a:r>
          </a:p>
          <a:p>
            <a:pPr lvl="1">
              <a:buNone/>
            </a:pPr>
            <a:r>
              <a:rPr lang="en-US" sz="2000" dirty="0"/>
              <a:t>-------------------------------------------------------------------</a:t>
            </a:r>
          </a:p>
          <a:p>
            <a:pPr lvl="1">
              <a:buNone/>
            </a:pPr>
            <a:r>
              <a:rPr lang="en-US" sz="2000" dirty="0"/>
              <a:t>“We will be home by sunset.” </a:t>
            </a:r>
          </a:p>
          <a:p>
            <a:pPr>
              <a:buNone/>
            </a:pPr>
            <a:r>
              <a:rPr lang="en-US" sz="2000" b="1" dirty="0"/>
              <a:t>Solution</a:t>
            </a:r>
            <a:r>
              <a:rPr lang="en-US" sz="2000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 Choose propositional variables:</a:t>
            </a:r>
          </a:p>
          <a:p>
            <a:pPr lvl="1">
              <a:buNone/>
            </a:pPr>
            <a:r>
              <a:rPr lang="en-US" sz="2000" i="1" dirty="0"/>
              <a:t>p</a:t>
            </a:r>
            <a:r>
              <a:rPr lang="en-US" sz="2000" dirty="0"/>
              <a:t> : “It is sunny this afternoon.”      </a:t>
            </a:r>
          </a:p>
          <a:p>
            <a:pPr lvl="1">
              <a:buNone/>
            </a:pPr>
            <a:r>
              <a:rPr lang="en-US" sz="2000" i="1" dirty="0"/>
              <a:t>q</a:t>
            </a:r>
            <a:r>
              <a:rPr lang="en-US" sz="2000" dirty="0"/>
              <a:t>  : “It is colder than yesterday.” </a:t>
            </a:r>
          </a:p>
          <a:p>
            <a:pPr lvl="1">
              <a:buNone/>
            </a:pPr>
            <a:r>
              <a:rPr lang="en-US" sz="2000" i="1" dirty="0"/>
              <a:t>r</a:t>
            </a:r>
            <a:r>
              <a:rPr lang="en-US" sz="2000" dirty="0"/>
              <a:t>  : “We will go swimming.” </a:t>
            </a:r>
          </a:p>
          <a:p>
            <a:pPr lvl="1">
              <a:buNone/>
            </a:pPr>
            <a:r>
              <a:rPr lang="en-US" sz="2000" i="1" dirty="0"/>
              <a:t>s  : </a:t>
            </a:r>
            <a:r>
              <a:rPr lang="en-US" sz="2000" dirty="0"/>
              <a:t>“We will take a canoe trip.” </a:t>
            </a:r>
            <a:endParaRPr lang="en-US" sz="2000" i="1" dirty="0"/>
          </a:p>
          <a:p>
            <a:pPr lvl="1">
              <a:buNone/>
            </a:pPr>
            <a:r>
              <a:rPr lang="en-US" sz="2000" i="1" dirty="0"/>
              <a:t>t : </a:t>
            </a:r>
            <a:r>
              <a:rPr lang="en-US" sz="2000" dirty="0"/>
              <a:t>“We will be home by sunset.”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Translation into propositional logic (see above).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Construct a Valid Argument (work with premises to derive conclusion)</a:t>
            </a:r>
          </a:p>
          <a:p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i="1" dirty="0"/>
          </a:p>
          <a:p>
            <a:pPr lvl="1">
              <a:buNone/>
            </a:pPr>
            <a:endParaRPr lang="en-US" i="1" dirty="0"/>
          </a:p>
          <a:p>
            <a:pPr lvl="1">
              <a:buNone/>
            </a:pPr>
            <a:endParaRPr lang="en-US" i="1" dirty="0"/>
          </a:p>
          <a:p>
            <a:pPr lvl="1">
              <a:buNone/>
            </a:pPr>
            <a:endParaRPr lang="en-US" i="1" dirty="0"/>
          </a:p>
          <a:p>
            <a:pPr lvl="1">
              <a:buNone/>
            </a:pPr>
            <a:endParaRPr lang="en-US" i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624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Continued on next slide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502059" y="531056"/>
                <a:ext cx="1166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ym typeface="Symbol" panose="05050102010706020507" pitchFamily="18" charset="2"/>
                        </a:rPr>
                        <m:t>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ym typeface="Symbol" panose="05050102010706020507" pitchFamily="18" charset="2"/>
                        </a:rPr>
                        <m:t>q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059" y="531056"/>
                <a:ext cx="1166281" cy="461665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486400" y="795239"/>
                <a:ext cx="1018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795239"/>
                <a:ext cx="1018549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322779" y="1198182"/>
                <a:ext cx="11975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ym typeface="Symbol" panose="05050102010706020507" pitchFamily="18" charset="2"/>
                        </a:rPr>
                        <m:t>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779" y="1198182"/>
                <a:ext cx="119750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191430" y="1651736"/>
                <a:ext cx="948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ym typeface="Symbol" panose="05050102010706020507" pitchFamily="18" charset="2"/>
                        </a:rPr>
                        <m:t>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430" y="1651736"/>
                <a:ext cx="94859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171673" y="2438400"/>
                <a:ext cx="370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>
                          <a:sym typeface="Symbol" panose="05050102010706020507" pitchFamily="18" charset="2"/>
                        </a:rPr>
                        <m:t>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673" y="2438400"/>
                <a:ext cx="3706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5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 cstate="print"/>
          <a:srcRect b="78626"/>
          <a:stretch/>
        </p:blipFill>
        <p:spPr>
          <a:xfrm>
            <a:off x="855821" y="1752600"/>
            <a:ext cx="7432358" cy="856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19" y="1137725"/>
            <a:ext cx="87551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3.  </a:t>
            </a:r>
            <a:r>
              <a:rPr lang="en-US" sz="2400" dirty="0"/>
              <a:t>Construct a Valid Argument (using premises: 		        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B655D3-9797-4D85-8156-1917D0FD2C92}"/>
                  </a:ext>
                </a:extLst>
              </p:cNvPr>
              <p:cNvSpPr txBox="1"/>
              <p:nvPr/>
            </p:nvSpPr>
            <p:spPr>
              <a:xfrm>
                <a:off x="6497602" y="546616"/>
                <a:ext cx="14945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ym typeface="Symbol" panose="05050102010706020507" pitchFamily="18" charset="2"/>
                        </a:rPr>
                        <m:t>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ym typeface="Symbol" panose="05050102010706020507" pitchFamily="18" charset="2"/>
                        </a:rPr>
                        <m:t>q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B655D3-9797-4D85-8156-1917D0FD2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602" y="546616"/>
                <a:ext cx="1494512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7453A5-4246-430D-8770-0C7976306C0B}"/>
                  </a:ext>
                </a:extLst>
              </p:cNvPr>
              <p:cNvSpPr txBox="1"/>
              <p:nvPr/>
            </p:nvSpPr>
            <p:spPr>
              <a:xfrm>
                <a:off x="6685444" y="960686"/>
                <a:ext cx="12987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7453A5-4246-430D-8770-0C7976306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444" y="960686"/>
                <a:ext cx="1298753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32C410-8F04-4ED9-ADDF-3B6E966058D9}"/>
                  </a:ext>
                </a:extLst>
              </p:cNvPr>
              <p:cNvSpPr txBox="1"/>
              <p:nvPr/>
            </p:nvSpPr>
            <p:spPr>
              <a:xfrm>
                <a:off x="6447354" y="1319849"/>
                <a:ext cx="15374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ym typeface="Symbol" panose="05050102010706020507" pitchFamily="18" charset="2"/>
                        </a:rPr>
                        <m:t>s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32C410-8F04-4ED9-ADDF-3B6E96605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354" y="1319849"/>
                <a:ext cx="1537409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153F80-DD0E-4279-9C2E-ADE539CF849C}"/>
                  </a:ext>
                </a:extLst>
              </p:cNvPr>
              <p:cNvSpPr txBox="1"/>
              <p:nvPr/>
            </p:nvSpPr>
            <p:spPr>
              <a:xfrm>
                <a:off x="6685444" y="1744166"/>
                <a:ext cx="1201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ym typeface="Symbol" panose="05050102010706020507" pitchFamily="18" charset="2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153F80-DD0E-4279-9C2E-ADE539CF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444" y="1744166"/>
                <a:ext cx="1201739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ddin_tmp.png">
            <a:extLst>
              <a:ext uri="{FF2B5EF4-FFF2-40B4-BE49-F238E27FC236}">
                <a16:creationId xmlns:a16="http://schemas.microsoft.com/office/drawing/2014/main" id="{7D5520EF-4F45-4672-BFCF-3CCA7DE74C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 cstate="print"/>
          <a:srcRect t="20555" b="67929"/>
          <a:stretch/>
        </p:blipFill>
        <p:spPr>
          <a:xfrm>
            <a:off x="855821" y="2642690"/>
            <a:ext cx="7432358" cy="461666"/>
          </a:xfrm>
          <a:prstGeom prst="rect">
            <a:avLst/>
          </a:prstGeom>
        </p:spPr>
      </p:pic>
      <p:pic>
        <p:nvPicPr>
          <p:cNvPr id="11" name="Picture 10" descr="addin_tmp.png">
            <a:extLst>
              <a:ext uri="{FF2B5EF4-FFF2-40B4-BE49-F238E27FC236}">
                <a16:creationId xmlns:a16="http://schemas.microsoft.com/office/drawing/2014/main" id="{A6FEB61F-8E65-4AA8-B03D-007A96BBCFC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 cstate="print"/>
          <a:srcRect t="32917" b="55567"/>
          <a:stretch/>
        </p:blipFill>
        <p:spPr>
          <a:xfrm>
            <a:off x="855821" y="3272026"/>
            <a:ext cx="7432358" cy="461666"/>
          </a:xfrm>
          <a:prstGeom prst="rect">
            <a:avLst/>
          </a:prstGeom>
        </p:spPr>
      </p:pic>
      <p:pic>
        <p:nvPicPr>
          <p:cNvPr id="12" name="Picture 11" descr="addin_tmp.png">
            <a:extLst>
              <a:ext uri="{FF2B5EF4-FFF2-40B4-BE49-F238E27FC236}">
                <a16:creationId xmlns:a16="http://schemas.microsoft.com/office/drawing/2014/main" id="{A801E2EF-1F10-47FC-BC92-EB6C50C41D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1" cstate="print"/>
          <a:srcRect t="54863" b="32816"/>
          <a:stretch/>
        </p:blipFill>
        <p:spPr>
          <a:xfrm>
            <a:off x="855821" y="4318758"/>
            <a:ext cx="7432358" cy="493931"/>
          </a:xfrm>
          <a:prstGeom prst="rect">
            <a:avLst/>
          </a:prstGeom>
        </p:spPr>
      </p:pic>
      <p:pic>
        <p:nvPicPr>
          <p:cNvPr id="13" name="Picture 12" descr="addin_tmp.png">
            <a:extLst>
              <a:ext uri="{FF2B5EF4-FFF2-40B4-BE49-F238E27FC236}">
                <a16:creationId xmlns:a16="http://schemas.microsoft.com/office/drawing/2014/main" id="{373515BD-EF90-42CE-B01A-43ED60B98BC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 cstate="print"/>
          <a:srcRect t="42514" b="45165"/>
          <a:stretch/>
        </p:blipFill>
        <p:spPr>
          <a:xfrm>
            <a:off x="855821" y="3766907"/>
            <a:ext cx="7432358" cy="493931"/>
          </a:xfrm>
          <a:prstGeom prst="rect">
            <a:avLst/>
          </a:prstGeom>
        </p:spPr>
      </p:pic>
      <p:pic>
        <p:nvPicPr>
          <p:cNvPr id="14" name="Picture 13" descr="addin_tmp.png">
            <a:extLst>
              <a:ext uri="{FF2B5EF4-FFF2-40B4-BE49-F238E27FC236}">
                <a16:creationId xmlns:a16="http://schemas.microsoft.com/office/drawing/2014/main" id="{8F35D36D-D0D7-461F-852C-7062318C3EC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 cstate="print"/>
          <a:srcRect t="66200" b="22398"/>
          <a:stretch/>
        </p:blipFill>
        <p:spPr>
          <a:xfrm>
            <a:off x="855821" y="4882609"/>
            <a:ext cx="7432358" cy="457090"/>
          </a:xfrm>
          <a:prstGeom prst="rect">
            <a:avLst/>
          </a:prstGeom>
        </p:spPr>
      </p:pic>
      <p:pic>
        <p:nvPicPr>
          <p:cNvPr id="15" name="Picture 14" descr="addin_tmp.png">
            <a:extLst>
              <a:ext uri="{FF2B5EF4-FFF2-40B4-BE49-F238E27FC236}">
                <a16:creationId xmlns:a16="http://schemas.microsoft.com/office/drawing/2014/main" id="{CCC2D191-2B92-4284-9592-5051AD93E65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1" cstate="print"/>
          <a:srcRect t="78187" b="10446"/>
          <a:stretch/>
        </p:blipFill>
        <p:spPr>
          <a:xfrm>
            <a:off x="821628" y="5513450"/>
            <a:ext cx="7432358" cy="455696"/>
          </a:xfrm>
          <a:prstGeom prst="rect">
            <a:avLst/>
          </a:prstGeom>
        </p:spPr>
      </p:pic>
      <p:pic>
        <p:nvPicPr>
          <p:cNvPr id="16" name="Picture 15" descr="addin_tmp.png">
            <a:extLst>
              <a:ext uri="{FF2B5EF4-FFF2-40B4-BE49-F238E27FC236}">
                <a16:creationId xmlns:a16="http://schemas.microsoft.com/office/drawing/2014/main" id="{86841DCA-402B-45FF-A538-0C9DFE479E8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1" cstate="print"/>
          <a:srcRect t="90909"/>
          <a:stretch/>
        </p:blipFill>
        <p:spPr>
          <a:xfrm>
            <a:off x="850824" y="6152318"/>
            <a:ext cx="7432358" cy="364447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81B8D465-5E23-46A2-8826-2DD2B374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7270"/>
            <a:ext cx="2895600" cy="990592"/>
          </a:xfrm>
        </p:spPr>
        <p:txBody>
          <a:bodyPr>
            <a:normAutofit/>
          </a:bodyPr>
          <a:lstStyle/>
          <a:p>
            <a:r>
              <a:rPr lang="en-US" sz="2700" b="1" dirty="0"/>
              <a:t>Example </a:t>
            </a:r>
            <a:r>
              <a:rPr lang="en-US" sz="2700" b="1" dirty="0">
                <a:latin typeface="Cambria Math" pitchFamily="18" charset="0"/>
                <a:ea typeface="Cambria Math" pitchFamily="18" charset="0"/>
              </a:rPr>
              <a:t>2 (</a:t>
            </a:r>
            <a:r>
              <a:rPr lang="en-US" sz="2700" b="1" dirty="0" err="1">
                <a:latin typeface="Cambria Math" pitchFamily="18" charset="0"/>
                <a:ea typeface="Cambria Math" pitchFamily="18" charset="0"/>
              </a:rPr>
              <a:t>cont</a:t>
            </a:r>
            <a:r>
              <a:rPr lang="en-US" sz="2700" b="1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700" b="1" dirty="0"/>
              <a:t>:</a:t>
            </a:r>
            <a:r>
              <a:rPr lang="en-US" sz="2700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Handling Quantified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r>
              <a:rPr lang="en-US" sz="2800" dirty="0"/>
              <a:t>Each statement is either a premise or follows from previous statements by Rules of Inference for:</a:t>
            </a:r>
          </a:p>
          <a:p>
            <a:pPr lvl="1"/>
            <a:r>
              <a:rPr lang="en-US" sz="2800" dirty="0"/>
              <a:t>Propositional Logic</a:t>
            </a:r>
          </a:p>
          <a:p>
            <a:pPr lvl="1"/>
            <a:r>
              <a:rPr lang="en-US" sz="2800" dirty="0"/>
              <a:t>Quantified Statements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28" y="24788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Universal Instantiation (UI)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       </a:t>
            </a:r>
            <a:endParaRPr lang="en-US" sz="3200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928" y="2293594"/>
            <a:ext cx="8195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Example</a:t>
            </a:r>
            <a:r>
              <a:rPr lang="en-US" sz="2800" dirty="0"/>
              <a:t>:</a:t>
            </a:r>
          </a:p>
          <a:p>
            <a:r>
              <a:rPr lang="en-US" sz="2800" dirty="0"/>
              <a:t>Our domain consists of all dogs and Fido is a dog.</a:t>
            </a:r>
          </a:p>
          <a:p>
            <a:r>
              <a:rPr lang="en-US" sz="2800" dirty="0"/>
              <a:t>“All dogs are cuddly.”</a:t>
            </a:r>
          </a:p>
          <a:p>
            <a:r>
              <a:rPr lang="en-US" sz="2800" dirty="0"/>
              <a:t>“Therefore,  Fido is cuddly.”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743200" y="1410670"/>
            <a:ext cx="1617345" cy="85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581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Universal Generalization (UG)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86000" y="1880711"/>
            <a:ext cx="4154805" cy="854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2922635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Used often implicitly in Mathematical Proofs.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Existential Instantiation (EI)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/>
              <a:t>       </a:t>
            </a:r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279" y="2609730"/>
            <a:ext cx="7772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Example</a:t>
            </a:r>
            <a:r>
              <a:rPr lang="en-US" sz="2800" dirty="0"/>
              <a:t>:</a:t>
            </a:r>
          </a:p>
          <a:p>
            <a:r>
              <a:rPr lang="en-US" sz="2800" dirty="0"/>
              <a:t>“There is someone who got an A in the course.”</a:t>
            </a:r>
          </a:p>
          <a:p>
            <a:r>
              <a:rPr lang="en-US" sz="2800" dirty="0"/>
              <a:t>“Let’s call her </a:t>
            </a:r>
            <a:r>
              <a:rPr lang="en-US" sz="2800" i="1" dirty="0"/>
              <a:t>a.</a:t>
            </a:r>
            <a:r>
              <a:rPr lang="en-US" sz="2800" dirty="0"/>
              <a:t> We can then say that </a:t>
            </a:r>
            <a:r>
              <a:rPr lang="en-US" sz="2800" i="1" dirty="0"/>
              <a:t>a</a:t>
            </a:r>
            <a:r>
              <a:rPr lang="en-US" sz="2800" dirty="0"/>
              <a:t> got an A”</a:t>
            </a:r>
          </a:p>
          <a:p>
            <a:endParaRPr lang="en-US" sz="2800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057400" y="1672232"/>
            <a:ext cx="4723448" cy="85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89" y="38559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Existential Generalization (EG)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2789873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Example</a:t>
            </a:r>
            <a:r>
              <a:rPr lang="en-US" sz="2800" dirty="0"/>
              <a:t>:</a:t>
            </a:r>
          </a:p>
          <a:p>
            <a:r>
              <a:rPr lang="en-US" sz="2800" dirty="0"/>
              <a:t>“Michelle got an A in the class.”</a:t>
            </a:r>
          </a:p>
          <a:p>
            <a:r>
              <a:rPr lang="en-US" sz="2800" dirty="0"/>
              <a:t>“Therefore,  someone got an A in the class.”</a:t>
            </a:r>
          </a:p>
          <a:p>
            <a:endParaRPr lang="en-US" sz="2400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828800" y="1740217"/>
            <a:ext cx="4363403" cy="85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21225"/>
            <a:ext cx="7391400" cy="1143000"/>
          </a:xfrm>
        </p:spPr>
        <p:txBody>
          <a:bodyPr/>
          <a:lstStyle/>
          <a:p>
            <a:r>
              <a:rPr lang="en-US" dirty="0"/>
              <a:t>Using Rules of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021775"/>
            <a:ext cx="9144000" cy="26739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dirty="0"/>
              <a:t>Example </a:t>
            </a:r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1: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2800" dirty="0"/>
              <a:t>onstruct a valid argument to show that</a:t>
            </a:r>
          </a:p>
          <a:p>
            <a:pPr lvl="1">
              <a:buNone/>
            </a:pPr>
            <a:r>
              <a:rPr lang="en-US" sz="2800" dirty="0"/>
              <a:t>“John Smith has two legs”</a:t>
            </a:r>
          </a:p>
          <a:p>
            <a:pPr>
              <a:buNone/>
            </a:pPr>
            <a:r>
              <a:rPr lang="en-US" sz="2800" dirty="0"/>
              <a:t>    is a consequence of the premises:</a:t>
            </a:r>
          </a:p>
          <a:p>
            <a:pPr lvl="1">
              <a:buNone/>
            </a:pPr>
            <a:r>
              <a:rPr lang="en-US" sz="2800" dirty="0"/>
              <a:t>“Every man has two legs.” “John Smith is a man.”</a:t>
            </a:r>
          </a:p>
          <a:p>
            <a:pPr>
              <a:buNone/>
            </a:pPr>
            <a:r>
              <a:rPr lang="en-US" sz="2800" b="1" dirty="0"/>
              <a:t>Solution</a:t>
            </a:r>
            <a:r>
              <a:rPr lang="en-US" sz="2800" dirty="0"/>
              <a:t>: Let </a:t>
            </a:r>
            <a:r>
              <a:rPr lang="en-US" sz="2800" i="1" dirty="0"/>
              <a:t>M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), </a:t>
            </a:r>
            <a:r>
              <a:rPr lang="en-US" sz="2800" i="1" dirty="0"/>
              <a:t>L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denote “</a:t>
            </a:r>
            <a:r>
              <a:rPr lang="en-US" sz="2800" i="1" dirty="0"/>
              <a:t>x</a:t>
            </a:r>
            <a:r>
              <a:rPr lang="en-US" sz="2800" dirty="0"/>
              <a:t> is a man”, “</a:t>
            </a:r>
            <a:r>
              <a:rPr lang="en-US" sz="2800" i="1" dirty="0"/>
              <a:t>x</a:t>
            </a:r>
            <a:r>
              <a:rPr lang="en-US" sz="2800" dirty="0"/>
              <a:t> has two legs”</a:t>
            </a:r>
          </a:p>
          <a:p>
            <a:pPr lvl="1">
              <a:buNone/>
            </a:pPr>
            <a:endParaRPr lang="en-US" b="1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/>
          <a:srcRect t="-1" b="69443"/>
          <a:stretch/>
        </p:blipFill>
        <p:spPr>
          <a:xfrm>
            <a:off x="876299" y="3810000"/>
            <a:ext cx="6786263" cy="745137"/>
          </a:xfrm>
          <a:prstGeom prst="rect">
            <a:avLst/>
          </a:prstGeom>
        </p:spPr>
      </p:pic>
      <p:pic>
        <p:nvPicPr>
          <p:cNvPr id="5" name="Picture 4" descr="addin_tmp.png">
            <a:extLst>
              <a:ext uri="{FF2B5EF4-FFF2-40B4-BE49-F238E27FC236}">
                <a16:creationId xmlns:a16="http://schemas.microsoft.com/office/drawing/2014/main" id="{0CFB3A69-C4AD-4241-BE96-6B6EAF3DFB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/>
          <a:srcRect t="34375" b="50000"/>
          <a:stretch/>
        </p:blipFill>
        <p:spPr>
          <a:xfrm>
            <a:off x="876299" y="4669436"/>
            <a:ext cx="6786263" cy="381000"/>
          </a:xfrm>
          <a:prstGeom prst="rect">
            <a:avLst/>
          </a:prstGeom>
        </p:spPr>
      </p:pic>
      <p:pic>
        <p:nvPicPr>
          <p:cNvPr id="6" name="Picture 5" descr="addin_tmp.png">
            <a:extLst>
              <a:ext uri="{FF2B5EF4-FFF2-40B4-BE49-F238E27FC236}">
                <a16:creationId xmlns:a16="http://schemas.microsoft.com/office/drawing/2014/main" id="{DB6D0F08-BF57-4616-B37D-8295A677F64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 cstate="print"/>
          <a:srcRect t="50000" b="34375"/>
          <a:stretch/>
        </p:blipFill>
        <p:spPr>
          <a:xfrm>
            <a:off x="876299" y="5143500"/>
            <a:ext cx="6786263" cy="381000"/>
          </a:xfrm>
          <a:prstGeom prst="rect">
            <a:avLst/>
          </a:prstGeom>
        </p:spPr>
      </p:pic>
      <p:pic>
        <p:nvPicPr>
          <p:cNvPr id="7" name="Picture 6" descr="addin_tmp.png">
            <a:extLst>
              <a:ext uri="{FF2B5EF4-FFF2-40B4-BE49-F238E27FC236}">
                <a16:creationId xmlns:a16="http://schemas.microsoft.com/office/drawing/2014/main" id="{1167FCE0-7814-4E02-9F32-A1E6E4B0573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6" cstate="print"/>
          <a:srcRect t="68750"/>
          <a:stretch/>
        </p:blipFill>
        <p:spPr>
          <a:xfrm>
            <a:off x="876298" y="5638799"/>
            <a:ext cx="6786263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70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Using Rules of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8958"/>
            <a:ext cx="8991600" cy="41618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   </a:t>
            </a:r>
            <a:r>
              <a:rPr lang="en-US" sz="2800" b="1" dirty="0"/>
              <a:t>Example </a:t>
            </a:r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dirty="0"/>
              <a:t>: construct a valid argument showing that</a:t>
            </a:r>
          </a:p>
          <a:p>
            <a:pPr lvl="1">
              <a:buNone/>
            </a:pPr>
            <a:r>
              <a:rPr lang="en-US" sz="2800" dirty="0"/>
              <a:t>“Someone who passed the 1</a:t>
            </a:r>
            <a:r>
              <a:rPr lang="en-US" sz="2800" baseline="30000" dirty="0"/>
              <a:t>st</a:t>
            </a:r>
            <a:r>
              <a:rPr lang="en-US" sz="2800" dirty="0"/>
              <a:t>  exam has not read the book.”</a:t>
            </a:r>
          </a:p>
          <a:p>
            <a:pPr>
              <a:buNone/>
            </a:pPr>
            <a:r>
              <a:rPr lang="en-US" sz="2800" dirty="0"/>
              <a:t>    follows from the premises</a:t>
            </a:r>
          </a:p>
          <a:p>
            <a:pPr lvl="1">
              <a:buNone/>
            </a:pPr>
            <a:r>
              <a:rPr lang="en-US" sz="2800" dirty="0"/>
              <a:t>“A student in this class has not read the book.”</a:t>
            </a:r>
          </a:p>
          <a:p>
            <a:pPr lvl="1">
              <a:buNone/>
            </a:pPr>
            <a:r>
              <a:rPr lang="en-US" sz="2800" dirty="0"/>
              <a:t>“Everyone in this class passed the first exam.”</a:t>
            </a:r>
          </a:p>
          <a:p>
            <a:pPr lvl="1">
              <a:buNone/>
            </a:pPr>
            <a:r>
              <a:rPr lang="en-US" sz="2800" b="1" dirty="0"/>
              <a:t>Solution</a:t>
            </a:r>
            <a:r>
              <a:rPr lang="en-US" sz="2800" b="1"/>
              <a:t>: </a:t>
            </a:r>
            <a:r>
              <a:rPr lang="en-US" sz="2800"/>
              <a:t>Let </a:t>
            </a:r>
            <a:r>
              <a:rPr lang="en-US" sz="2800" i="1"/>
              <a:t>C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), </a:t>
            </a:r>
            <a:r>
              <a:rPr lang="en-US" sz="2800" i="1" dirty="0"/>
              <a:t>B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),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denote “</a:t>
            </a:r>
            <a:r>
              <a:rPr lang="en-US" sz="2800" i="1" dirty="0"/>
              <a:t>x</a:t>
            </a:r>
            <a:r>
              <a:rPr lang="en-US" sz="2800" dirty="0"/>
              <a:t> is in this class,”           “</a:t>
            </a:r>
            <a:r>
              <a:rPr lang="en-US" sz="2800" i="1" dirty="0"/>
              <a:t>x</a:t>
            </a:r>
            <a:r>
              <a:rPr lang="en-US" sz="2800" dirty="0"/>
              <a:t> has read book,”  “</a:t>
            </a:r>
            <a:r>
              <a:rPr lang="en-US" sz="2800" i="1" dirty="0"/>
              <a:t>x</a:t>
            </a:r>
            <a:r>
              <a:rPr lang="en-US" sz="2800" dirty="0"/>
              <a:t> passed 1</a:t>
            </a:r>
            <a:r>
              <a:rPr lang="en-US" sz="2800" baseline="30000" dirty="0"/>
              <a:t>st</a:t>
            </a:r>
            <a:r>
              <a:rPr lang="en-US" sz="2800" dirty="0"/>
              <a:t> exam.”</a:t>
            </a:r>
          </a:p>
          <a:p>
            <a:pPr lvl="1">
              <a:buNone/>
            </a:pPr>
            <a:r>
              <a:rPr lang="en-US" sz="2800" dirty="0"/>
              <a:t> Translate premises and conclusion </a:t>
            </a:r>
          </a:p>
          <a:p>
            <a:pPr lvl="1">
              <a:buNone/>
            </a:pPr>
            <a:r>
              <a:rPr lang="en-US" sz="2800" dirty="0"/>
              <a:t> into symbolic form: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700712" y="4196379"/>
            <a:ext cx="3290888" cy="1090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Continued on next slide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0"/>
            <a:ext cx="6407944" cy="1143000"/>
          </a:xfrm>
        </p:spPr>
        <p:txBody>
          <a:bodyPr>
            <a:normAutofit/>
          </a:bodyPr>
          <a:lstStyle/>
          <a:p>
            <a:r>
              <a:rPr lang="en-US" dirty="0"/>
              <a:t> Using Rules of Inference</a:t>
            </a: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print"/>
          <a:srcRect b="80838"/>
          <a:stretch/>
        </p:blipFill>
        <p:spPr>
          <a:xfrm>
            <a:off x="685800" y="1799856"/>
            <a:ext cx="6407944" cy="711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643" y="1214615"/>
            <a:ext cx="3002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sz="2400" b="1" dirty="0"/>
              <a:t>Valid Argument</a:t>
            </a:r>
            <a:r>
              <a:rPr lang="en-US" sz="2400" dirty="0"/>
              <a:t>:</a:t>
            </a:r>
          </a:p>
        </p:txBody>
      </p:sp>
      <p:pic>
        <p:nvPicPr>
          <p:cNvPr id="6" name="Picture 5" descr="addin_tmp.png">
            <a:extLst>
              <a:ext uri="{FF2B5EF4-FFF2-40B4-BE49-F238E27FC236}">
                <a16:creationId xmlns:a16="http://schemas.microsoft.com/office/drawing/2014/main" id="{0C360DF4-CE38-43C8-B0AE-CE909693BA5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 cstate="print"/>
          <a:srcRect t="18474" b="71583"/>
          <a:stretch/>
        </p:blipFill>
        <p:spPr>
          <a:xfrm>
            <a:off x="685800" y="2508329"/>
            <a:ext cx="6407944" cy="369333"/>
          </a:xfrm>
          <a:prstGeom prst="rect">
            <a:avLst/>
          </a:prstGeom>
        </p:spPr>
      </p:pic>
      <p:pic>
        <p:nvPicPr>
          <p:cNvPr id="7" name="Picture 6" descr="addin_tmp.png">
            <a:extLst>
              <a:ext uri="{FF2B5EF4-FFF2-40B4-BE49-F238E27FC236}">
                <a16:creationId xmlns:a16="http://schemas.microsoft.com/office/drawing/2014/main" id="{B3BE6F3F-E9D1-4FF4-A87C-A3452A89FB1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 cstate="print"/>
          <a:srcRect t="28481" b="61576"/>
          <a:stretch/>
        </p:blipFill>
        <p:spPr>
          <a:xfrm>
            <a:off x="688820" y="2941312"/>
            <a:ext cx="6407944" cy="369332"/>
          </a:xfrm>
          <a:prstGeom prst="rect">
            <a:avLst/>
          </a:prstGeom>
        </p:spPr>
      </p:pic>
      <p:pic>
        <p:nvPicPr>
          <p:cNvPr id="8" name="Picture 7" descr="addin_tmp.png">
            <a:extLst>
              <a:ext uri="{FF2B5EF4-FFF2-40B4-BE49-F238E27FC236}">
                <a16:creationId xmlns:a16="http://schemas.microsoft.com/office/drawing/2014/main" id="{81E9E8A7-D844-49BA-8BA8-E3BC6E56169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2" cstate="print"/>
          <a:srcRect t="40000" b="49928"/>
          <a:stretch/>
        </p:blipFill>
        <p:spPr>
          <a:xfrm>
            <a:off x="685800" y="3374294"/>
            <a:ext cx="6407944" cy="374164"/>
          </a:xfrm>
          <a:prstGeom prst="rect">
            <a:avLst/>
          </a:prstGeom>
        </p:spPr>
      </p:pic>
      <p:pic>
        <p:nvPicPr>
          <p:cNvPr id="9" name="Picture 8" descr="addin_tmp.png">
            <a:extLst>
              <a:ext uri="{FF2B5EF4-FFF2-40B4-BE49-F238E27FC236}">
                <a16:creationId xmlns:a16="http://schemas.microsoft.com/office/drawing/2014/main" id="{DBEBFD2C-26A4-4D32-865C-964BA1BD2A3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2" cstate="print"/>
          <a:srcRect t="49382" b="39668"/>
          <a:stretch/>
        </p:blipFill>
        <p:spPr>
          <a:xfrm>
            <a:off x="718508" y="3744827"/>
            <a:ext cx="6407944" cy="406766"/>
          </a:xfrm>
          <a:prstGeom prst="rect">
            <a:avLst/>
          </a:prstGeom>
        </p:spPr>
      </p:pic>
      <p:pic>
        <p:nvPicPr>
          <p:cNvPr id="10" name="Picture 9" descr="addin_tmp.png">
            <a:extLst>
              <a:ext uri="{FF2B5EF4-FFF2-40B4-BE49-F238E27FC236}">
                <a16:creationId xmlns:a16="http://schemas.microsoft.com/office/drawing/2014/main" id="{AF8D028F-41B9-4959-B2E2-51CE82A9BB3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2" cstate="print"/>
          <a:srcRect t="59112" b="29938"/>
          <a:stretch/>
        </p:blipFill>
        <p:spPr>
          <a:xfrm>
            <a:off x="731373" y="4165392"/>
            <a:ext cx="6407944" cy="406766"/>
          </a:xfrm>
          <a:prstGeom prst="rect">
            <a:avLst/>
          </a:prstGeom>
        </p:spPr>
      </p:pic>
      <p:pic>
        <p:nvPicPr>
          <p:cNvPr id="11" name="Picture 10" descr="addin_tmp.png">
            <a:extLst>
              <a:ext uri="{FF2B5EF4-FFF2-40B4-BE49-F238E27FC236}">
                <a16:creationId xmlns:a16="http://schemas.microsoft.com/office/drawing/2014/main" id="{01ACF47B-67E1-4EF9-A50A-AF002893D67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2" cstate="print"/>
          <a:srcRect t="69319" b="20268"/>
          <a:stretch/>
        </p:blipFill>
        <p:spPr>
          <a:xfrm>
            <a:off x="731373" y="4572158"/>
            <a:ext cx="6407944" cy="386834"/>
          </a:xfrm>
          <a:prstGeom prst="rect">
            <a:avLst/>
          </a:prstGeom>
        </p:spPr>
      </p:pic>
      <p:pic>
        <p:nvPicPr>
          <p:cNvPr id="12" name="Picture 11" descr="addin_tmp.png">
            <a:extLst>
              <a:ext uri="{FF2B5EF4-FFF2-40B4-BE49-F238E27FC236}">
                <a16:creationId xmlns:a16="http://schemas.microsoft.com/office/drawing/2014/main" id="{C8AEE5DE-5FF1-48E4-B6EB-86DB6F9CE34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2" cstate="print"/>
          <a:srcRect t="80485" b="8565"/>
          <a:stretch/>
        </p:blipFill>
        <p:spPr>
          <a:xfrm>
            <a:off x="734342" y="4999670"/>
            <a:ext cx="6407944" cy="406765"/>
          </a:xfrm>
          <a:prstGeom prst="rect">
            <a:avLst/>
          </a:prstGeom>
        </p:spPr>
      </p:pic>
      <p:pic>
        <p:nvPicPr>
          <p:cNvPr id="13" name="Picture 12" descr="addin_tmp.png">
            <a:extLst>
              <a:ext uri="{FF2B5EF4-FFF2-40B4-BE49-F238E27FC236}">
                <a16:creationId xmlns:a16="http://schemas.microsoft.com/office/drawing/2014/main" id="{68D3FE9B-DB5C-4225-BF8B-8C586EBD781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2" cstate="print"/>
          <a:srcRect t="91976"/>
          <a:stretch/>
        </p:blipFill>
        <p:spPr>
          <a:xfrm>
            <a:off x="741269" y="5495183"/>
            <a:ext cx="6407944" cy="298086"/>
          </a:xfrm>
          <a:prstGeom prst="rect">
            <a:avLst/>
          </a:prstGeom>
        </p:spPr>
      </p:pic>
      <p:pic>
        <p:nvPicPr>
          <p:cNvPr id="14" name="Picture 13" descr="addin_tmp.png">
            <a:extLst>
              <a:ext uri="{FF2B5EF4-FFF2-40B4-BE49-F238E27FC236}">
                <a16:creationId xmlns:a16="http://schemas.microsoft.com/office/drawing/2014/main" id="{AB48E559-DF97-4CA8-9429-36C34326A28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829300" y="1133884"/>
            <a:ext cx="3290888" cy="1090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Rules of Inference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Section 1.6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0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Returning to  the Socrates Example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09800" y="1676400"/>
            <a:ext cx="4377690" cy="382905"/>
          </a:xfrm>
          <a:prstGeom prst="rect">
            <a:avLst/>
          </a:prstGeom>
        </p:spPr>
      </p:pic>
      <p:pic>
        <p:nvPicPr>
          <p:cNvPr id="11" name="Content Placeholder 10" descr="addin_tmp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489200" y="2565400"/>
            <a:ext cx="2560320" cy="382905"/>
          </a:xfrm>
        </p:spPr>
      </p:pic>
      <p:cxnSp>
        <p:nvCxnSpPr>
          <p:cNvPr id="9" name="Straight Connector 8"/>
          <p:cNvCxnSpPr/>
          <p:nvPr/>
        </p:nvCxnSpPr>
        <p:spPr>
          <a:xfrm>
            <a:off x="1727200" y="3174999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955800" y="3403599"/>
            <a:ext cx="3743325" cy="38290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84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Solution for Socrates Example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64"/>
          <a:stretch/>
        </p:blipFill>
        <p:spPr>
          <a:xfrm>
            <a:off x="381000" y="2133600"/>
            <a:ext cx="8278464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42301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Valid Argument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CCEA40-F393-401C-A795-818D3665BD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1" b="51313"/>
          <a:stretch/>
        </p:blipFill>
        <p:spPr>
          <a:xfrm>
            <a:off x="381000" y="2949546"/>
            <a:ext cx="8278464" cy="389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8C18F-7370-4674-A919-7C31B8E0EE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4309"/>
          <a:stretch/>
        </p:blipFill>
        <p:spPr>
          <a:xfrm>
            <a:off x="381000" y="3393446"/>
            <a:ext cx="8278464" cy="372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C8143A-658B-4003-AE75-8C0C536029D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4"/>
          <a:stretch/>
        </p:blipFill>
        <p:spPr>
          <a:xfrm>
            <a:off x="381000" y="3852096"/>
            <a:ext cx="8278464" cy="762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3360"/>
            <a:ext cx="8229600" cy="1143000"/>
          </a:xfrm>
        </p:spPr>
        <p:txBody>
          <a:bodyPr/>
          <a:lstStyle/>
          <a:p>
            <a:r>
              <a:rPr lang="en-US" dirty="0"/>
              <a:t>Universal Modus Ponens</a:t>
            </a:r>
          </a:p>
        </p:txBody>
      </p:sp>
      <p:pic>
        <p:nvPicPr>
          <p:cNvPr id="7" name="Content Placeholder 6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219200" y="2546032"/>
            <a:ext cx="5092065" cy="1765935"/>
          </a:xfrm>
        </p:spPr>
      </p:pic>
      <p:sp>
        <p:nvSpPr>
          <p:cNvPr id="8" name="TextBox 7"/>
          <p:cNvSpPr txBox="1"/>
          <p:nvPr/>
        </p:nvSpPr>
        <p:spPr>
          <a:xfrm>
            <a:off x="1066800" y="1610436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Universal Modus Ponens combines universal instantiation and modus ponens into one rule.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831" y="4452192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This rule could be used in the Socrates example.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 Arguments</a:t>
            </a:r>
          </a:p>
          <a:p>
            <a:r>
              <a:rPr lang="en-US" dirty="0"/>
              <a:t>Inference Rules for Propositional Logic</a:t>
            </a:r>
          </a:p>
          <a:p>
            <a:r>
              <a:rPr lang="en-US" dirty="0"/>
              <a:t>Using Rules of Inference to Build Arguments</a:t>
            </a:r>
          </a:p>
          <a:p>
            <a:r>
              <a:rPr lang="en-US" dirty="0"/>
              <a:t>Rules of Inference for Quantified Statements</a:t>
            </a:r>
          </a:p>
          <a:p>
            <a:r>
              <a:rPr lang="en-US" dirty="0"/>
              <a:t>Building Arguments for Quantified Statements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Revisiting the Socrates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the two premises:</a:t>
            </a:r>
          </a:p>
          <a:p>
            <a:pPr lvl="1"/>
            <a:r>
              <a:rPr lang="en-US" dirty="0"/>
              <a:t>“All men are mortal.”</a:t>
            </a:r>
          </a:p>
          <a:p>
            <a:pPr lvl="1"/>
            <a:r>
              <a:rPr lang="en-US" dirty="0"/>
              <a:t>“Socrates is a man.”</a:t>
            </a:r>
          </a:p>
          <a:p>
            <a:r>
              <a:rPr lang="en-US" dirty="0"/>
              <a:t>And the conclusion: </a:t>
            </a:r>
          </a:p>
          <a:p>
            <a:pPr lvl="1"/>
            <a:r>
              <a:rPr lang="en-US" dirty="0"/>
              <a:t>“Socrates is mortal.”</a:t>
            </a:r>
          </a:p>
          <a:p>
            <a:r>
              <a:rPr lang="en-US" dirty="0"/>
              <a:t>How do we get the conclusion from the premises?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Formal Argument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put premises above the line </a:t>
            </a:r>
          </a:p>
          <a:p>
            <a:r>
              <a:rPr lang="en-US" dirty="0"/>
              <a:t>and the conclusion below the line.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will see shortly that this is a valid argument.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14600" y="3124200"/>
            <a:ext cx="4377690" cy="38290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19400" y="3733800"/>
            <a:ext cx="2560320" cy="38290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62200" y="4572000"/>
            <a:ext cx="3743325" cy="38290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0" y="42672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95" y="152400"/>
            <a:ext cx="8229600" cy="1143000"/>
          </a:xfrm>
        </p:spPr>
        <p:txBody>
          <a:bodyPr/>
          <a:lstStyle/>
          <a:p>
            <a:r>
              <a:rPr lang="en-US" dirty="0"/>
              <a:t>Valid Arguments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5" y="1295400"/>
            <a:ext cx="8229600" cy="4389120"/>
          </a:xfrm>
        </p:spPr>
        <p:txBody>
          <a:bodyPr/>
          <a:lstStyle/>
          <a:p>
            <a:pPr marL="514350" indent="-514350"/>
            <a:r>
              <a:rPr lang="en-US" dirty="0"/>
              <a:t>The rules of inference are the essential building block in the construction of valid arguments.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Propositional Logic</a:t>
            </a:r>
          </a:p>
          <a:p>
            <a:pPr marL="1188720" lvl="2" indent="-514350">
              <a:buNone/>
            </a:pPr>
            <a:r>
              <a:rPr lang="en-US" dirty="0"/>
              <a:t>Inference Rules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Predicate Logic</a:t>
            </a:r>
          </a:p>
          <a:p>
            <a:pPr marL="1188720" lvl="2" indent="-514350">
              <a:buNone/>
            </a:pPr>
            <a:r>
              <a:rPr lang="en-US" dirty="0"/>
              <a:t>Inference rules for propositional logic plus</a:t>
            </a:r>
          </a:p>
          <a:p>
            <a:pPr marL="1188720" lvl="2" indent="-514350">
              <a:buNone/>
            </a:pPr>
            <a:r>
              <a:rPr lang="en-US" dirty="0"/>
              <a:t>additional inference rules for variables &amp; quantifiers.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Arguments in 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US" dirty="0"/>
              <a:t>A </a:t>
            </a:r>
            <a:r>
              <a:rPr lang="en-US" i="1" dirty="0"/>
              <a:t>argument </a:t>
            </a:r>
            <a:r>
              <a:rPr lang="en-US" dirty="0"/>
              <a:t>in propositional logic is a sequence of propositions. </a:t>
            </a:r>
          </a:p>
          <a:p>
            <a:pPr lvl="1"/>
            <a:r>
              <a:rPr lang="en-US" dirty="0"/>
              <a:t>All but the final proposition are called </a:t>
            </a:r>
            <a:r>
              <a:rPr lang="en-US" i="1" dirty="0"/>
              <a:t>premises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last statement is the </a:t>
            </a:r>
            <a:r>
              <a:rPr lang="en-US" i="1" dirty="0"/>
              <a:t>conclusion</a:t>
            </a:r>
            <a:r>
              <a:rPr lang="en-US" dirty="0"/>
              <a:t>. </a:t>
            </a:r>
          </a:p>
          <a:p>
            <a:r>
              <a:rPr lang="en-US" dirty="0"/>
              <a:t>The argument is valid if the premises imply the conclusion. </a:t>
            </a:r>
          </a:p>
          <a:p>
            <a:r>
              <a:rPr lang="en-US" dirty="0"/>
              <a:t>If the premises are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…,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-25000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/>
              <a:t>&amp; the conclusion is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/>
              <a:t>  then               </a:t>
            </a:r>
          </a:p>
          <a:p>
            <a:pPr>
              <a:buNone/>
            </a:pPr>
            <a:r>
              <a:rPr lang="en-US" dirty="0"/>
              <a:t>        (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∧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∧ … ∧ 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-25000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 ) </a:t>
            </a:r>
            <a:r>
              <a:rPr lang="en-US" dirty="0">
                <a:latin typeface="Cambria Math"/>
                <a:ea typeface="Cambria Math"/>
              </a:rPr>
              <a:t>→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q </a:t>
            </a:r>
            <a:r>
              <a:rPr lang="en-US" dirty="0"/>
              <a:t> is a tautology.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/>
          </a:p>
          <a:p>
            <a:r>
              <a:rPr lang="en-US" dirty="0"/>
              <a:t>Inference rules are simple argument forms that will be used to construct more complex argument forms.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Rules of Inference: </a:t>
            </a:r>
            <a:r>
              <a:rPr lang="en-US" b="1" dirty="0"/>
              <a:t>Modus Ponens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57200" y="1738669"/>
            <a:ext cx="1345883" cy="1194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0140" y="3106342"/>
            <a:ext cx="68881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Example:</a:t>
            </a:r>
          </a:p>
          <a:p>
            <a:r>
              <a:rPr lang="en-US" sz="2400" dirty="0"/>
              <a:t>Let </a:t>
            </a:r>
            <a:r>
              <a:rPr lang="en-US" sz="2400" i="1" dirty="0"/>
              <a:t>p</a:t>
            </a:r>
            <a:r>
              <a:rPr lang="en-US" sz="2400" dirty="0"/>
              <a:t> be “It is snowing.”</a:t>
            </a:r>
          </a:p>
          <a:p>
            <a:r>
              <a:rPr lang="en-US" sz="2400" dirty="0"/>
              <a:t>Let </a:t>
            </a:r>
            <a:r>
              <a:rPr lang="en-US" sz="2400" i="1" dirty="0"/>
              <a:t>q</a:t>
            </a:r>
            <a:r>
              <a:rPr lang="en-US" sz="2400" dirty="0"/>
              <a:t> be “I will study discrete math.”</a:t>
            </a:r>
          </a:p>
          <a:p>
            <a:endParaRPr lang="en-US" sz="2400" dirty="0"/>
          </a:p>
          <a:p>
            <a:r>
              <a:rPr lang="en-US" sz="2400" dirty="0"/>
              <a:t>“If it is snowing,  then I will study discrete math.”</a:t>
            </a:r>
          </a:p>
          <a:p>
            <a:r>
              <a:rPr lang="en-US" sz="2400" dirty="0"/>
              <a:t>“It is snowing.”</a:t>
            </a:r>
          </a:p>
          <a:p>
            <a:r>
              <a:rPr lang="en-US" sz="2400" dirty="0"/>
              <a:t>---------------------------------------------</a:t>
            </a:r>
          </a:p>
          <a:p>
            <a:r>
              <a:rPr lang="en-US" sz="2400" dirty="0"/>
              <a:t>“Therefore , I will study discrete math.”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2422296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Corresponding Tautology:</a:t>
            </a:r>
            <a:r>
              <a:rPr lang="en-US" sz="2400" dirty="0"/>
              <a:t> </a:t>
            </a:r>
          </a:p>
          <a:p>
            <a:r>
              <a:rPr lang="en-US" sz="2400" dirty="0"/>
              <a:t>       (</a:t>
            </a:r>
            <a:r>
              <a:rPr lang="en-US" sz="2400" i="1" dirty="0"/>
              <a:t>p </a:t>
            </a:r>
            <a:r>
              <a:rPr lang="en-US" sz="2400" dirty="0">
                <a:latin typeface="Cambria Math"/>
                <a:ea typeface="Cambria Math"/>
              </a:rPr>
              <a:t>∧ (</a:t>
            </a:r>
            <a:r>
              <a:rPr lang="en-US" sz="2400" i="1" dirty="0">
                <a:latin typeface="Cambria Math"/>
                <a:ea typeface="Cambria Math"/>
              </a:rPr>
              <a:t>p </a:t>
            </a:r>
            <a:r>
              <a:rPr lang="en-US" sz="2400" dirty="0">
                <a:latin typeface="Cambria Math"/>
                <a:ea typeface="Cambria Math"/>
              </a:rPr>
              <a:t>→</a:t>
            </a:r>
            <a:r>
              <a:rPr lang="en-US" sz="2400" i="1" dirty="0">
                <a:latin typeface="Cambria Math"/>
                <a:ea typeface="Cambria Math"/>
              </a:rPr>
              <a:t>q</a:t>
            </a:r>
            <a:r>
              <a:rPr lang="en-US" sz="2400" dirty="0">
                <a:latin typeface="Cambria Math"/>
                <a:ea typeface="Cambria Math"/>
              </a:rPr>
              <a:t>)) → </a:t>
            </a:r>
            <a:r>
              <a:rPr lang="en-US" sz="2400" i="1" dirty="0">
                <a:latin typeface="Cambria Math"/>
                <a:ea typeface="Cambria Math"/>
              </a:rPr>
              <a:t>q</a:t>
            </a: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B440D0-EFA7-478B-8E47-3CA3101BA3EF}"/>
              </a:ext>
            </a:extLst>
          </p:cNvPr>
          <p:cNvSpPr txBox="1"/>
          <p:nvPr/>
        </p:nvSpPr>
        <p:spPr>
          <a:xfrm>
            <a:off x="2092443" y="1504890"/>
            <a:ext cx="5925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short for </a:t>
            </a:r>
            <a:r>
              <a:rPr lang="en-US" sz="2400" i="1" dirty="0"/>
              <a:t>modus</a:t>
            </a:r>
            <a:r>
              <a:rPr lang="en-US" sz="2400" dirty="0"/>
              <a:t> </a:t>
            </a:r>
            <a:r>
              <a:rPr lang="en-US" sz="2400" i="1" dirty="0" err="1"/>
              <a:t>ponendo</a:t>
            </a:r>
            <a:r>
              <a:rPr lang="en-US" sz="2400" dirty="0"/>
              <a:t> </a:t>
            </a:r>
            <a:r>
              <a:rPr lang="en-US" sz="2400" i="1" dirty="0"/>
              <a:t>ponens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Latin for "mode that affirms by affirming"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Man(x) \rightarrow Mortal(x))$&#10;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\\&#10;q\\ \hline&#10;\therefore p \wedge q &#10;\end{array}$&#10;&#10;&#10;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eg p \vee r\\&#10;p \vee q \\ \hline&#10;\therefore  q \vee r\\&#10;\end{array}$&#10;&#10;&#10;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therefore$&#10;&#10;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p \wedge (p \rightarrow q)$ &amp; Premise\\&#10;2. $p$ &amp; Simplification  using (1)\\&#10;3. $p \rightarrow q$ &amp;  Simplification using (1)\\&#10;4. $q$ &amp; Modus Ponens using (2) and (3)\\&#10;\end{tabular}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p \wedge (p \rightarrow q)$ 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p \wedge (p \rightarrow q)$ &amp; Premise\\&#10;2. $p$ &amp; Simplification  using (1)\\&#10;3. $p \rightarrow q$ &amp;  Simplification using (1)\\&#10;4. $q$ &amp; Modus Ponens using (2) and (3)\\&#10;\end{tabular}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p \wedge (p \rightarrow q)$ &amp; Premise\\&#10;2. $p$ &amp; Simplification  using (1)\\&#10;3. $p \rightarrow q$ &amp;  Simplification using (1)\\&#10;4. $q$ &amp; Modus Ponens using (2) and (3)\\&#10;\end{tabular}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p \wedge (p \rightarrow q)$ &amp; Premise\\&#10;2. $p$ &amp; Simplification  using (1)\\&#10;3. $p \rightarrow q$ &amp;  Simplification using (1)\\&#10;4. $q$ &amp; Modus Ponens using (2) and (3)\\&#10;\end{tabular}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neg p \wedge q$ &amp; Premise\\&#10;2. $\neg p$ &amp; Simplification using (1)\\&#10;3. $r \rightarrow p$ &amp;  Premise\\&#10;4. $\neg r$ &amp; Modus tollens using (2) and (3)\\&#10;5. $\neg r \rightarrow s$ &amp; Premise\\&#10;6. $s$ &amp; Modus ponens using (4) and (5)\\&#10;7. $s \rightarrow t$ &amp; Premise\\&#10;8. $t$ &amp; Modus ponens using (6) and (7)&#10;&#10;\end{tabular}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neg p \wedge q$ &amp; Premise\\&#10;2. $\neg p$ &amp; Simplification using (1)\\&#10;3. $r \rightarrow p$ &amp;  Premise\\&#10;4. $\neg r$ &amp; Modus tollens using (2) and (3)\\&#10;5. $\neg r \rightarrow s$ &amp; Premise\\&#10;6. $s$ &amp; Modus ponens using (4) and (5)\\&#10;7. $s \rightarrow t$ &amp; Premise\\&#10;8. $t$ &amp; Modus ponens using (6) and (7)&#10;&#10;\end{tabular}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an(Socrates)$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neg p \wedge q$ &amp; Premise\\&#10;2. $\neg p$ &amp; Simplification using (1)\\&#10;3. $r \rightarrow p$ &amp;  Premise\\&#10;4. $\neg r$ &amp; Modus tollens using (2) and (3)\\&#10;5. $\neg r \rightarrow s$ &amp; Premise\\&#10;6. $s$ &amp; Modus ponens using (4) and (5)\\&#10;7. $s \rightarrow t$ &amp; Premise\\&#10;8. $t$ &amp; Modus ponens using (6) and (7)&#10;&#10;\end{tabular}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neg p \wedge q$ &amp; Premise\\&#10;2. $\neg p$ &amp; Simplification using (1)\\&#10;3. $r \rightarrow p$ &amp;  Premise\\&#10;4. $\neg r$ &amp; Modus tollens using (2) and (3)\\&#10;5. $\neg r \rightarrow s$ &amp; Premise\\&#10;6. $s$ &amp; Modus ponens using (4) and (5)\\&#10;7. $s \rightarrow t$ &amp; Premise\\&#10;8. $t$ &amp; Modus ponens using (6) and (7)&#10;&#10;\end{tabular}&#10;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neg p \wedge q$ &amp; Premise\\&#10;2. $\neg p$ &amp; Simplification using (1)\\&#10;3. $r \rightarrow p$ &amp;  Premise\\&#10;4. $\neg r$ &amp; Modus tollens using (2) and (3)\\&#10;5. $\neg r \rightarrow s$ &amp; Premise\\&#10;6. $s$ &amp; Modus ponens using (4) and (5)\\&#10;7. $s \rightarrow t$ &amp; Premise\\&#10;8. $t$ &amp; Modus ponens using (6) and (7)&#10;&#10;\end{tabular}&#10;&#10;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neg p \wedge q$ &amp; Premise\\&#10;2. $\neg p$ &amp; Simplification using (1)\\&#10;3. $r \rightarrow p$ &amp;  Premise\\&#10;4. $\neg r$ &amp; Modus tollens using (2) and (3)\\&#10;5. $\neg r \rightarrow s$ &amp; Premise\\&#10;6. $s$ &amp; Modus ponens using (4) and (5)\\&#10;7. $s \rightarrow t$ &amp; Premise\\&#10;8. $t$ &amp; Modus ponens using (6) and (7)&#10;&#10;\end{tabular}&#10;&#10;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neg p \wedge q$ &amp; Premise\\&#10;2. $\neg p$ &amp; Simplification using (1)\\&#10;3. $r \rightarrow p$ &amp;  Premise\\&#10;4. $\neg r$ &amp; Modus tollens using (2) and (3)\\&#10;5. $\neg r \rightarrow s$ &amp; Premise\\&#10;6. $s$ &amp; Modus ponens using (4) and (5)\\&#10;7. $s \rightarrow t$ &amp; Premise\\&#10;8. $t$ &amp; Modus ponens using (6) and (7)&#10;&#10;\end{tabular}&#10;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neg p \wedge q$ &amp; Premise\\&#10;2. $\neg p$ &amp; Simplification using (1)\\&#10;3. $r \rightarrow p$ &amp;  Premise\\&#10;4. $\neg r$ &amp; Modus tollens using (2) and (3)\\&#10;5. $\neg r \rightarrow s$ &amp; Premise\\&#10;6. $s$ &amp; Modus ponens using (4) and (5)\\&#10;7. $s \rightarrow t$ &amp; Premise\\&#10;8. $t$ &amp; Modus ponens using (6) and (7)&#10;&#10;\end{tabular}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forall x P(x)\\ \hline&#10;\therefore P(c) &#10;\end{array}$&#10;&#10;&#10;&#10;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(c) \mbox{ for an arbitrary $c$}\\ \hline&#10;\therefore \forall x P(x) &#10;\end{array}$&#10;&#10;&#10;&#10;&#10;&#10;\end{document}"/>
  <p:tag name="IGUANATEXSIZE" val="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exists x P(x)\\ \hline&#10;\therefore P(c)\mbox{ for some element $c$}&#10;\end{array}$&#10;&#10;&#10;&#10;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(c) \mbox{ for some element $c$}\\ \hline&#10;\therefore \exists x P(x) &#10;\end{array}$&#10;&#10;&#10;&#10;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herefore \;\;\;\; Mortal(Socrates)$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forall x(M(x) \rightarrow L(x))$ &amp; Premise\\&#10;2. $M(J) \rightarrow L(J)$ &amp; UI from (1)\\&#10;3. $M(J)$ &amp;  Premise\\&#10;4. $L(J)$ &amp; Modus Ponens using \\&#10;&amp;(2) and (3)\\&#10;&#10;\end{tabular}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forall x(M(x) \rightarrow L(x))$ &amp; Premise\\&#10;2. $M(J) \rightarrow L(J)$ &amp; UI from (1)\\&#10;3. $M(J)$ &amp;  Premise\\&#10;4. $L(J)$ &amp; Modus Ponens using \\&#10;&amp;(2) and (3)\\&#10;&#10;\end{tabular}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forall x(M(x) \rightarrow L(x))$ &amp; Premise\\&#10;2. $M(J) \rightarrow L(J)$ &amp; UI from (1)\\&#10;3. $M(J)$ &amp;  Premise\\&#10;4. $L(J)$ &amp; Modus Ponens using \\&#10;&amp;(2) and (3)\\&#10;&#10;\end{tabular}&#10;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forall x(M(x) \rightarrow L(x))$ &amp; Premise\\&#10;2. $M(J) \rightarrow L(J)$ &amp; UI from (1)\\&#10;3. $M(J)$ &amp;  Premise\\&#10;4. $L(J)$ &amp; Modus Ponens using \\&#10;&amp;(2) and (3)\\&#10;&#10;\end{tabular}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}&#10;$\exists x (C(x) \wedge \neg B(x))$\\&#10;$\forall x (C(x) \rightarrow P(x))$\\\hline&#10;$\therefore \;\exists x ( P(x) \wedge \neg B(x))$&#10;\end{tabular}&#10;&#10;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exists x(C(x) \wedge \neg B(x))$ &amp; Premise\\&#10;2. $C(a) \wedge \neg B(a)$ &amp; EI from (1)\\&#10;3. $C(a)$ &amp;  Simplification from (2)\\&#10;4. $\forall x (C(x) \rightarrow P(x))$ &amp; Premise \\&#10;5. $C(a) \rightarrow P(a)$&amp; UI from (4)\\&#10;6. $P(a)$ &amp; MP from (3) and (5)\\&#10;7. $\neg B(a)$ &amp; Simplification from (2)\\&#10;8. $P(a) \wedge \neg B(a)$ &amp; Conj from (6) and (7)\\&#10;9. $\exists x (P(x) \wedge \neg B(x))$ &amp; EG from (8)&#10;\end{tabular}&#10;&#10;&#10;\end{document}"/>
  <p:tag name="IGUANATEXSIZ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exists x(C(x) \wedge \neg B(x))$ &amp; Premise\\&#10;2. $C(a) \wedge \neg B(a)$ &amp; EI from (1)\\&#10;3. $C(a)$ &amp;  Simplification from (2)\\&#10;4. $\forall x (C(x) \rightarrow P(x))$ &amp; Premise \\&#10;5. $C(a) \rightarrow P(a)$&amp; UI from (4)\\&#10;6. $P(a)$ &amp; MP from (3) and (5)\\&#10;7. $\neg B(a)$ &amp; Simplification from (2)\\&#10;8. $P(a) \wedge \neg B(a)$ &amp; Conj from (6) and (7)\\&#10;9. $\exists x (P(x) \wedge \neg B(x))$ &amp; EG from (8)&#10;\end{tabular}&#10;&#10;&#10;\end{document}"/>
  <p:tag name="IGUANATEXSIZE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exists x(C(x) \wedge \neg B(x))$ &amp; Premise\\&#10;2. $C(a) \wedge \neg B(a)$ &amp; EI from (1)\\&#10;3. $C(a)$ &amp;  Simplification from (2)\\&#10;4. $\forall x (C(x) \rightarrow P(x))$ &amp; Premise \\&#10;5. $C(a) \rightarrow P(a)$&amp; UI from (4)\\&#10;6. $P(a)$ &amp; MP from (3) and (5)\\&#10;7. $\neg B(a)$ &amp; Simplification from (2)\\&#10;8. $P(a) \wedge \neg B(a)$ &amp; Conj from (6) and (7)\\&#10;9. $\exists x (P(x) \wedge \neg B(x))$ &amp; EG from (8)&#10;\end{tabular}&#10;&#10;&#10;\end{document}"/>
  <p:tag name="IGUANATEXSIZE" val="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exists x(C(x) \wedge \neg B(x))$ &amp; Premise\\&#10;2. $C(a) \wedge \neg B(a)$ &amp; EI from (1)\\&#10;3. $C(a)$ &amp;  Simplification from (2)\\&#10;4. $\forall x (C(x) \rightarrow P(x))$ &amp; Premise \\&#10;5. $C(a) \rightarrow P(a)$&amp; UI from (4)\\&#10;6. $P(a)$ &amp; MP from (3) and (5)\\&#10;7. $\neg B(a)$ &amp; Simplification from (2)\\&#10;8. $P(a) \wedge \neg B(a)$ &amp; Conj from (6) and (7)\\&#10;9. $\exists x (P(x) \wedge \neg B(x))$ &amp; EG from (8)&#10;\end{tabular}&#10;&#10;&#10;\end{document}"/>
  <p:tag name="IGUANATEXSIZE" val="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exists x(C(x) \wedge \neg B(x))$ &amp; Premise\\&#10;2. $C(a) \wedge \neg B(a)$ &amp; EI from (1)\\&#10;3. $C(a)$ &amp;  Simplification from (2)\\&#10;4. $\forall x (C(x) \rightarrow P(x))$ &amp; Premise \\&#10;5. $C(a) \rightarrow P(a)$&amp; UI from (4)\\&#10;6. $P(a)$ &amp; MP from (3) and (5)\\&#10;7. $\neg B(a)$ &amp; Simplification from (2)\\&#10;8. $P(a) \wedge \neg B(a)$ &amp; Conj from (6) and (7)\\&#10;9. $\exists x (P(x) \wedge \neg B(x))$ &amp; EG from (8)&#10;\end{tabular}&#10;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oindent p\\ \hline&#10;&#10;\therefore  q\\&#10;\end{array}$&#10;&#10;&#10;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exists x(C(x) \wedge \neg B(x))$ &amp; Premise\\&#10;2. $C(a) \wedge \neg B(a)$ &amp; EI from (1)\\&#10;3. $C(a)$ &amp;  Simplification from (2)\\&#10;4. $\forall x (C(x) \rightarrow P(x))$ &amp; Premise \\&#10;5. $C(a) \rightarrow P(a)$&amp; UI from (4)\\&#10;6. $P(a)$ &amp; MP from (3) and (5)\\&#10;7. $\neg B(a)$ &amp; Simplification from (2)\\&#10;8. $P(a) \wedge \neg B(a)$ &amp; Conj from (6) and (7)\\&#10;9. $\exists x (P(x) \wedge \neg B(x))$ &amp; EG from (8)&#10;\end{tabular}&#10;&#10;&#10;\end{document}"/>
  <p:tag name="IGUANATEXSIZE" val="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exists x(C(x) \wedge \neg B(x))$ &amp; Premise\\&#10;2. $C(a) \wedge \neg B(a)$ &amp; EI from (1)\\&#10;3. $C(a)$ &amp;  Simplification from (2)\\&#10;4. $\forall x (C(x) \rightarrow P(x))$ &amp; Premise \\&#10;5. $C(a) \rightarrow P(a)$&amp; UI from (4)\\&#10;6. $P(a)$ &amp; MP from (3) and (5)\\&#10;7. $\neg B(a)$ &amp; Simplification from (2)\\&#10;8. $P(a) \wedge \neg B(a)$ &amp; Conj from (6) and (7)\\&#10;9. $\exists x (P(x) \wedge \neg B(x))$ &amp; EG from (8)&#10;\end{tabular}&#10;&#10;&#10;\end{document}"/>
  <p:tag name="IGUANATEXSIZE" val="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exists x(C(x) \wedge \neg B(x))$ &amp; Premise\\&#10;2. $C(a) \wedge \neg B(a)$ &amp; EI from (1)\\&#10;3. $C(a)$ &amp;  Simplification from (2)\\&#10;4. $\forall x (C(x) \rightarrow P(x))$ &amp; Premise \\&#10;5. $C(a) \rightarrow P(a)$&amp; UI from (4)\\&#10;6. $P(a)$ &amp; MP from (3) and (5)\\&#10;7. $\neg B(a)$ &amp; Simplification from (2)\\&#10;8. $P(a) \wedge \neg B(a)$ &amp; Conj from (6) and (7)\\&#10;9. $\exists x (P(x) \wedge \neg B(x))$ &amp; EG from (8)&#10;\end{tabular}&#10;&#10;&#10;\end{document}"/>
  <p:tag name="IGUANATEXSIZE" val="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exists x(C(x) \wedge \neg B(x))$ &amp; Premise\\&#10;2. $C(a) \wedge \neg B(a)$ &amp; EI from (1)\\&#10;3. $C(a)$ &amp;  Simplification from (2)\\&#10;4. $\forall x (C(x) \rightarrow P(x))$ &amp; Premise \\&#10;5. $C(a) \rightarrow P(a)$&amp; UI from (4)\\&#10;6. $P(a)$ &amp; MP from (3) and (5)\\&#10;7. $\neg B(a)$ &amp; Simplification from (2)\\&#10;8. $P(a) \wedge \neg B(a)$ &amp; Conj from (6) and (7)\\&#10;9. $\exists x (P(x) \wedge \neg B(x))$ &amp; EG from (8)&#10;\end{tabular}&#10;&#10;&#10;\end{document}"/>
  <p:tag name="IGUANATEXSIZE" val="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}&#10;$\exists x (C(x) \wedge \neg B(x))$\\&#10;$\forall x (C(x) \rightarrow P(x))$\\\hline&#10;$\therefore \;\exists x ( P(x) \wedge \neg B(x))$&#10;\end{tabular}&#10;&#10;&#10;\end{document}"/>
  <p:tag name="IGUANATEXSIZE" val="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Man(x) \rightarrow Mortal(x))$&#10;&#10;&#10;\end{document}"/>
  <p:tag name="IGUANATEXSIZE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an(Socrates)$&#10;&#10;&#10;\end{document}"/>
  <p:tag name="IGUANATEXSIZE" val="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herefore \;\;\;\; Mortal(Socrates)$&#10;&#10;&#10;\end{document}"/>
  <p:tag name="IGUANATEXSIZE" val="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$\forall x (Man(x) \rightarrow Mortal(x))$ &amp; Premise \\&#10;2. $Man(Socrates) \rightarrow Mortal(Socrates)$&amp; UI from (1)\\&#10;3. $Man(Socrates)$ &amp; Premise\\&#10;4. $Mortal(Socrates)$ &amp; MP from (2)\\&#10;&amp; and (3)\\&#10;\end{tabular}&#10;&#10;&#10;\end{document}"/>
  <p:tag name="IGUANATEXSIZE" val="2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$\forall x (Man(x) \rightarrow Mortal(x))$ &amp; Premise \\&#10;2. $Man(Socrates) \rightarrow Mortal(Socrates)$&amp; UI from (1)\\&#10;3. $Man(Socrates)$ &amp; Premise\\&#10;4. $Mortal(Socrates)$ &amp; MP from (2)\\&#10;&amp; and (3)\\&#10;\end{tabular}&#10;&#10;&#10;\end{document}"/>
  <p:tag name="IGUANATEXSIZE" val="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eg q\\ \hline&#10;&#10;\therefore  \neg p\\&#10;\end{array}$&#10;&#10;&#10;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$\forall x (Man(x) \rightarrow Mortal(x))$ &amp; Premise \\&#10;2. $Man(Socrates) \rightarrow Mortal(Socrates)$&amp; UI from (1)\\&#10;3. $Man(Socrates)$ &amp; Premise\\&#10;4. $Mortal(Socrates)$ &amp; MP from (2)\\&#10;&amp; and (3)\\&#10;\end{tabular}&#10;&#10;&#10;\end{document}"/>
  <p:tag name="IGUANATEXSIZE" val="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$\forall x (Man(x) \rightarrow Mortal(x))$ &amp; Premise \\&#10;2. $Man(Socrates) \rightarrow Mortal(Socrates)$&amp; UI from (1)\\&#10;3. $Man(Socrates)$ &amp; Premise\\&#10;4. $Mortal(Socrates)$ &amp; MP from (2)\\&#10;&amp; and (3)\\&#10;\end{tabular}&#10;&#10;&#10;\end{document}"/>
  <p:tag name="IGUANATEXSIZE" val="2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\forall x ( P(x) \rightarrow Q(x))\\&#10;P(a), \mbox{where $a$ is a particular}\\&#10;\mbox{\ \ \ \  element in the domain}\\ \hline&#10;&#10;\therefore  Q(a)\\&#10;\end{array}$&#10;&#10;&#10;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oindent q \rightarrow r\\ \hline&#10;&#10;\therefore  p \rightarrow r\\&#10;\end{array}$&#10;&#10;&#10;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vee q\\&#10;\neg p\\ \hline&#10;&#10;\therefore  q\\&#10;\end{array}$&#10;&#10;&#10;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\\ \hline&#10;&#10;\therefore  p \vee q\\&#10;\end{array}$&#10;&#10;&#10;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 \wedge q \\ \hline&#10;\therefore  q\\&#10;\end{array}$&#10;&#10;&#10;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10408</TotalTime>
  <Words>1616</Words>
  <Application>Microsoft Office PowerPoint</Application>
  <PresentationFormat>On-screen Show (4:3)</PresentationFormat>
  <Paragraphs>270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Cambria Math</vt:lpstr>
      <vt:lpstr>Constantia</vt:lpstr>
      <vt:lpstr>Calibri</vt:lpstr>
      <vt:lpstr>Wingdings 2</vt:lpstr>
      <vt:lpstr>Flow</vt:lpstr>
      <vt:lpstr>The Foundations: Logic and Proofs</vt:lpstr>
      <vt:lpstr>Summary</vt:lpstr>
      <vt:lpstr>Rules of Inference</vt:lpstr>
      <vt:lpstr>Section Summary</vt:lpstr>
      <vt:lpstr>Revisiting the Socrates Example</vt:lpstr>
      <vt:lpstr>The Formal Argument</vt:lpstr>
      <vt:lpstr>Valid Arguments </vt:lpstr>
      <vt:lpstr>Arguments in Propositional Logic</vt:lpstr>
      <vt:lpstr>Rules of Inference: Modus Ponens</vt:lpstr>
      <vt:lpstr> Rules of Inference: Modus Tollens</vt:lpstr>
      <vt:lpstr>Hypothetical Syllogism (transitive)</vt:lpstr>
      <vt:lpstr>Disjunctive Syllogism</vt:lpstr>
      <vt:lpstr>Addition</vt:lpstr>
      <vt:lpstr>Simplification</vt:lpstr>
      <vt:lpstr>Conjunction</vt:lpstr>
      <vt:lpstr>Resolution</vt:lpstr>
      <vt:lpstr>Using the Rules of Inference to Build Valid Arguments</vt:lpstr>
      <vt:lpstr>Valid Arguments</vt:lpstr>
      <vt:lpstr>Valid Arguments</vt:lpstr>
      <vt:lpstr>PowerPoint Presentation</vt:lpstr>
      <vt:lpstr>Example 2 (cont): </vt:lpstr>
      <vt:lpstr>Handling Quantified Statements</vt:lpstr>
      <vt:lpstr>Universal Instantiation (UI)</vt:lpstr>
      <vt:lpstr>Universal Generalization (UG)</vt:lpstr>
      <vt:lpstr>Existential Instantiation (EI)</vt:lpstr>
      <vt:lpstr>Existential Generalization (EG)</vt:lpstr>
      <vt:lpstr>Using Rules of Inference</vt:lpstr>
      <vt:lpstr>Using Rules of Inference</vt:lpstr>
      <vt:lpstr> Using Rules of Inference</vt:lpstr>
      <vt:lpstr>Returning to  the Socrates Example</vt:lpstr>
      <vt:lpstr>Solution for Socrates Example</vt:lpstr>
      <vt:lpstr>Universal Modus Ponens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Next Step</cp:lastModifiedBy>
  <cp:revision>506</cp:revision>
  <dcterms:created xsi:type="dcterms:W3CDTF">2013-10-11T23:23:15Z</dcterms:created>
  <dcterms:modified xsi:type="dcterms:W3CDTF">2019-02-12T16:09:18Z</dcterms:modified>
</cp:coreProperties>
</file>