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20"/>
  </p:notesMasterIdLst>
  <p:sldIdLst>
    <p:sldId id="256" r:id="rId2"/>
    <p:sldId id="292" r:id="rId3"/>
    <p:sldId id="360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</p:sldIdLst>
  <p:sldSz cx="9144000" cy="6858000" type="screen4x3"/>
  <p:notesSz cx="6858000" cy="9144000"/>
  <p:embeddedFontLst>
    <p:embeddedFont>
      <p:font typeface="Wingdings 2" panose="05020102010507070707" pitchFamily="18" charset="2"/>
      <p:regular r:id="rId21"/>
    </p:embeddedFont>
    <p:embeddedFont>
      <p:font typeface="Constantia" panose="02030602050306030303" pitchFamily="18" charset="0"/>
      <p:regular r:id="rId22"/>
      <p:bold r:id="rId23"/>
      <p:italic r:id="rId24"/>
      <p:boldItalic r:id="rId25"/>
    </p:embeddedFont>
    <p:embeddedFont>
      <p:font typeface="Calibri" panose="020F0502020204030204" pitchFamily="34" charset="0"/>
      <p:regular r:id="rId26"/>
      <p:bold r:id="rId27"/>
      <p:italic r:id="rId28"/>
      <p:boldItalic r:id="rId2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3" autoAdjust="0"/>
    <p:restoredTop sz="94690" autoAdjust="0"/>
  </p:normalViewPr>
  <p:slideViewPr>
    <p:cSldViewPr>
      <p:cViewPr varScale="1">
        <p:scale>
          <a:sx n="54" d="100"/>
          <a:sy n="54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69A27-169D-49B9-9258-3707F8200856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4B07A-395A-4969-8CBC-066CACF19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81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A5F0FA6-EEBF-4577-8BBB-CC1757C5E4D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CSE 504 Discrete Structures &amp; Foundations of Computer Science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B82D618-A487-4650-93EE-DFE2A8B672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Dr. Djamel Bouchaffra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E9D465-DC62-419E-9C0B-CB2855A6669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Ch. 3 (Part 3): Sections 3.5 &amp; 3.6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73642B3-3C79-4885-A9F2-678119490C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95E845-FD1A-4439-8CF6-1FA64F33A88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68700C4E-0EDE-4634-8EFA-552360ADC9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5BA65C05-DA2A-4253-B3CD-18C24C19E9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0931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4B07A-395A-4969-8CBC-066CACF19A8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55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4B07A-395A-4969-8CBC-066CACF19A8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3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223539-C274-414E-836E-21403C9CE2AE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Induction and recursion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4648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 Question/Answer Animations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6324600"/>
            <a:ext cx="91440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33" tIns="51417" rIns="102833" bIns="51417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Copyright ©  McGraw-Hill Education.  All rights reserved. No reproduction or distribution without the prior written consent of McGraw-Hill Education.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CA0D3-4178-44B9-A296-A73788E20B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9536-2483-453D-B01E-D2A115A2ABC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1C45A7FF-30D2-4BDC-9C95-299152CDE3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4094" y="136525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Conditional Statements</a:t>
            </a:r>
          </a:p>
        </p:txBody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83FBFE0C-9CE3-4108-AEC4-1ABE1E3453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229600" cy="438912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altLang="en-US" dirty="0"/>
              <a:t>Assume that a program segment has the following form:</a:t>
            </a:r>
          </a:p>
          <a:p>
            <a:pPr marL="914400" lvl="1" indent="-457200"/>
            <a:endParaRPr lang="en-US" altLang="en-US" sz="1000" dirty="0"/>
          </a:p>
          <a:p>
            <a:pPr marL="115888" indent="0">
              <a:buSzTx/>
              <a:buNone/>
            </a:pPr>
            <a:r>
              <a:rPr lang="en-US" altLang="en-US" dirty="0">
                <a:solidFill>
                  <a:srgbClr val="0070C0"/>
                </a:solidFill>
                <a:latin typeface="Times New Roman" panose="02020603050405020304" pitchFamily="18" charset="0"/>
              </a:rPr>
              <a:t>“</a:t>
            </a:r>
            <a:r>
              <a:rPr lang="en-US" altLang="en-US" dirty="0">
                <a:solidFill>
                  <a:srgbClr val="0070C0"/>
                </a:solidFill>
              </a:rPr>
              <a:t>if </a:t>
            </a:r>
            <a:r>
              <a:rPr lang="en-US" altLang="en-US" i="1" dirty="0">
                <a:solidFill>
                  <a:srgbClr val="0070C0"/>
                </a:solidFill>
              </a:rPr>
              <a:t>condition</a:t>
            </a:r>
            <a:r>
              <a:rPr lang="en-US" altLang="en-US" dirty="0">
                <a:solidFill>
                  <a:srgbClr val="0070C0"/>
                </a:solidFill>
              </a:rPr>
              <a:t> then S</a:t>
            </a:r>
            <a:r>
              <a:rPr lang="en-US" altLang="en-US" dirty="0">
                <a:solidFill>
                  <a:srgbClr val="0070C0"/>
                </a:solidFill>
                <a:latin typeface="Times New Roman" panose="02020603050405020304" pitchFamily="18" charset="0"/>
              </a:rPr>
              <a:t>”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/>
              <a:t>where S is a block of statement</a:t>
            </a:r>
          </a:p>
          <a:p>
            <a:pPr marL="115888" indent="0">
              <a:buSzTx/>
              <a:buNone/>
            </a:pPr>
            <a:r>
              <a:rPr lang="en-US" altLang="en-US" u="sng" dirty="0"/>
              <a:t>Goal</a:t>
            </a:r>
            <a:r>
              <a:rPr lang="en-US" altLang="en-US" dirty="0"/>
              <a:t>: Verify that this piece of code is correct</a:t>
            </a:r>
          </a:p>
          <a:p>
            <a:pPr marL="115888" indent="0">
              <a:buSzTx/>
              <a:buNone/>
            </a:pPr>
            <a:r>
              <a:rPr lang="en-US" altLang="en-US" b="1" u="sng" dirty="0">
                <a:solidFill>
                  <a:srgbClr val="0070C0"/>
                </a:solidFill>
              </a:rPr>
              <a:t>Strategy</a:t>
            </a:r>
            <a:r>
              <a:rPr lang="en-US" altLang="en-US" dirty="0">
                <a:solidFill>
                  <a:srgbClr val="0070C0"/>
                </a:solidFill>
              </a:rPr>
              <a:t>:</a:t>
            </a:r>
          </a:p>
          <a:p>
            <a:pPr marL="914400" lvl="1" indent="-457200">
              <a:buSzTx/>
              <a:buFont typeface="Wingdings" panose="05000000000000000000" pitchFamily="2" charset="2"/>
              <a:buAutoNum type="alphaLcParenR"/>
            </a:pPr>
            <a:r>
              <a:rPr lang="en-US" altLang="en-US" dirty="0"/>
              <a:t>We must show that when p is true and </a:t>
            </a:r>
            <a:r>
              <a:rPr lang="en-US" altLang="en-US" i="1" dirty="0"/>
              <a:t>condition</a:t>
            </a:r>
            <a:r>
              <a:rPr lang="en-US" altLang="en-US" dirty="0"/>
              <a:t> is also true, then q is true after S terminates</a:t>
            </a:r>
          </a:p>
          <a:p>
            <a:pPr marL="914400" lvl="1" indent="-457200">
              <a:buSzTx/>
              <a:buFont typeface="Wingdings" panose="05000000000000000000" pitchFamily="2" charset="2"/>
              <a:buAutoNum type="alphaLcParenR"/>
            </a:pPr>
            <a:r>
              <a:rPr lang="en-US" altLang="en-US" dirty="0"/>
              <a:t>We also must show that when p is true and </a:t>
            </a:r>
            <a:r>
              <a:rPr lang="en-US" altLang="en-US" i="1" dirty="0"/>
              <a:t>condition</a:t>
            </a:r>
            <a:r>
              <a:rPr lang="en-US" altLang="en-US" dirty="0"/>
              <a:t> is false, then q is true	</a:t>
            </a:r>
          </a:p>
        </p:txBody>
      </p:sp>
    </p:spTree>
    <p:extLst>
      <p:ext uri="{BB962C8B-B14F-4D97-AF65-F5344CB8AC3E}">
        <p14:creationId xmlns:p14="http://schemas.microsoft.com/office/powerpoint/2010/main" val="2815401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6E55355-11E1-4BA0-8294-D60FC41701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C3A12-1EA5-4685-A22B-7DF1528D77C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59746" name="Rectangle 2">
            <a:extLst>
              <a:ext uri="{FF2B5EF4-FFF2-40B4-BE49-F238E27FC236}">
                <a16:creationId xmlns:a16="http://schemas.microsoft.com/office/drawing/2014/main" id="{77F56B7B-7BD1-487A-AB36-631652A3FF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4625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Conditional Statements (cont.)</a:t>
            </a: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DA40C4E9-717B-4479-B978-E2959AB950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82" y="1735697"/>
            <a:ext cx="9372600" cy="4767356"/>
          </a:xfrm>
        </p:spPr>
        <p:txBody>
          <a:bodyPr>
            <a:normAutofit lnSpcReduction="10000"/>
          </a:bodyPr>
          <a:lstStyle/>
          <a:p>
            <a:pPr marL="520700" lvl="1" indent="-457200">
              <a:lnSpc>
                <a:spcPct val="90000"/>
              </a:lnSpc>
            </a:pPr>
            <a:r>
              <a:rPr lang="en-US" altLang="en-US" dirty="0"/>
              <a:t>We summarize as:</a:t>
            </a:r>
          </a:p>
          <a:p>
            <a:pPr marL="914400" lvl="1" indent="-457200">
              <a:lnSpc>
                <a:spcPct val="90000"/>
              </a:lnSpc>
            </a:pPr>
            <a:endParaRPr lang="en-US" altLang="en-US" sz="500" dirty="0"/>
          </a:p>
          <a:p>
            <a:pPr marL="1295400" lvl="2" indent="-3810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	</a:t>
            </a:r>
            <a:r>
              <a:rPr lang="en-US" altLang="en-US" sz="2400" dirty="0"/>
              <a:t>(p </a:t>
            </a:r>
            <a:r>
              <a:rPr lang="en-US" altLang="en-US" sz="2400" dirty="0">
                <a:sym typeface="Symbol" panose="05050102010706020507" pitchFamily="18" charset="2"/>
              </a:rPr>
              <a:t></a:t>
            </a:r>
            <a:r>
              <a:rPr lang="en-US" altLang="en-US" sz="2400" i="1" dirty="0">
                <a:sym typeface="Symbol" panose="05050102010706020507" pitchFamily="18" charset="2"/>
              </a:rPr>
              <a:t> condition</a:t>
            </a:r>
            <a:r>
              <a:rPr lang="en-US" altLang="en-US" sz="2400" dirty="0">
                <a:sym typeface="Symbol" panose="05050102010706020507" pitchFamily="18" charset="2"/>
              </a:rPr>
              <a:t>) {S} q</a:t>
            </a:r>
            <a:br>
              <a:rPr lang="en-US" altLang="en-US" sz="2400" dirty="0">
                <a:sym typeface="Symbol" panose="05050102010706020507" pitchFamily="18" charset="2"/>
              </a:rPr>
            </a:br>
            <a:r>
              <a:rPr lang="en-US" altLang="en-US" sz="2400" dirty="0">
                <a:sym typeface="Symbol" panose="05050102010706020507" pitchFamily="18" charset="2"/>
              </a:rPr>
              <a:t>(p  </a:t>
            </a:r>
            <a:r>
              <a:rPr lang="en-US" altLang="en-US" sz="2400" i="1" dirty="0">
                <a:sym typeface="Symbol" panose="05050102010706020507" pitchFamily="18" charset="2"/>
              </a:rPr>
              <a:t>condition</a:t>
            </a:r>
            <a:r>
              <a:rPr lang="en-US" altLang="en-US" sz="2400" dirty="0">
                <a:sym typeface="Symbol" panose="05050102010706020507" pitchFamily="18" charset="2"/>
              </a:rPr>
              <a:t>)  q</a:t>
            </a:r>
          </a:p>
          <a:p>
            <a:pPr marL="1295400" lvl="2" indent="-38100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dirty="0">
              <a:sym typeface="Symbol" panose="05050102010706020507" pitchFamily="18" charset="2"/>
            </a:endParaRPr>
          </a:p>
          <a:p>
            <a:pPr marL="1295400" lvl="2" indent="-3810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	p {</a:t>
            </a:r>
            <a:r>
              <a:rPr lang="en-US" altLang="en-US" sz="2400" b="1" dirty="0">
                <a:sym typeface="Symbol" panose="05050102010706020507" pitchFamily="18" charset="2"/>
              </a:rPr>
              <a:t>if </a:t>
            </a:r>
            <a:r>
              <a:rPr lang="en-US" altLang="en-US" sz="2400" i="1" dirty="0">
                <a:sym typeface="Symbol" panose="05050102010706020507" pitchFamily="18" charset="2"/>
              </a:rPr>
              <a:t>condition</a:t>
            </a:r>
            <a:r>
              <a:rPr lang="en-US" altLang="en-US" sz="2400" b="1" dirty="0">
                <a:sym typeface="Symbol" panose="05050102010706020507" pitchFamily="18" charset="2"/>
              </a:rPr>
              <a:t> then</a:t>
            </a:r>
            <a:r>
              <a:rPr lang="en-US" altLang="en-US" sz="2400" dirty="0">
                <a:sym typeface="Symbol" panose="05050102010706020507" pitchFamily="18" charset="2"/>
              </a:rPr>
              <a:t> S} q</a:t>
            </a:r>
          </a:p>
          <a:p>
            <a:pPr marL="1295400" lvl="2" indent="-38100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dirty="0">
              <a:sym typeface="Symbol" panose="05050102010706020507" pitchFamily="18" charset="2"/>
            </a:endParaRPr>
          </a:p>
          <a:p>
            <a:pPr marL="466725" lvl="1" indent="-466725">
              <a:lnSpc>
                <a:spcPct val="90000"/>
              </a:lnSpc>
              <a:buNone/>
            </a:pPr>
            <a:r>
              <a:rPr lang="en-US" altLang="en-US" dirty="0">
                <a:solidFill>
                  <a:srgbClr val="0070C0"/>
                </a:solidFill>
              </a:rPr>
              <a:t>Example: </a:t>
            </a:r>
            <a:r>
              <a:rPr lang="en-US" altLang="en-US" dirty="0"/>
              <a:t>Verify that the following program segment is correct w.r.t. the initial assertion T and the final assertion y </a:t>
            </a:r>
            <a:r>
              <a:rPr lang="en-US" altLang="en-US" dirty="0">
                <a:sym typeface="Symbol" panose="05050102010706020507" pitchFamily="18" charset="2"/>
              </a:rPr>
              <a:t> x       </a:t>
            </a:r>
            <a:br>
              <a:rPr lang="en-US" altLang="en-US" dirty="0">
                <a:sym typeface="Symbol" panose="05050102010706020507" pitchFamily="18" charset="2"/>
              </a:rPr>
            </a:br>
            <a:r>
              <a:rPr lang="en-US" altLang="en-US" dirty="0">
                <a:sym typeface="Symbol" panose="05050102010706020507" pitchFamily="18" charset="2"/>
              </a:rPr>
              <a:t>		</a:t>
            </a:r>
            <a:r>
              <a:rPr lang="en-US" altLang="en-US" b="1" dirty="0">
                <a:latin typeface="Courier New" panose="02070309020205020404" pitchFamily="49" charset="0"/>
                <a:sym typeface="Symbol" panose="05050102010706020507" pitchFamily="18" charset="2"/>
              </a:rPr>
              <a:t>if</a:t>
            </a:r>
            <a:r>
              <a:rPr lang="en-US" altLang="en-US" dirty="0">
                <a:latin typeface="Courier New" panose="02070309020205020404" pitchFamily="49" charset="0"/>
                <a:sym typeface="Symbol" panose="05050102010706020507" pitchFamily="18" charset="2"/>
              </a:rPr>
              <a:t> x &gt; y then y:= x</a:t>
            </a:r>
            <a:endParaRPr lang="en-US" altLang="en-US" sz="1400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marL="0" lvl="1" indent="0">
              <a:lnSpc>
                <a:spcPct val="90000"/>
              </a:lnSpc>
              <a:buNone/>
            </a:pPr>
            <a:r>
              <a:rPr lang="en-US" altLang="en-US" i="1" u="sng" dirty="0">
                <a:solidFill>
                  <a:srgbClr val="0070C0"/>
                </a:solidFill>
                <a:sym typeface="Symbol" panose="05050102010706020507" pitchFamily="18" charset="2"/>
              </a:rPr>
              <a:t>Solution</a:t>
            </a:r>
            <a:r>
              <a:rPr lang="en-US" altLang="en-US" i="1" dirty="0">
                <a:solidFill>
                  <a:srgbClr val="0070C0"/>
                </a:solidFill>
                <a:sym typeface="Symbol" panose="05050102010706020507" pitchFamily="18" charset="2"/>
              </a:rPr>
              <a:t>:</a:t>
            </a:r>
          </a:p>
          <a:p>
            <a:pPr marL="520700" lvl="1" indent="-457200">
              <a:lnSpc>
                <a:spcPct val="90000"/>
              </a:lnSpc>
              <a:buSzTx/>
              <a:buFont typeface="Monotype Sorts" pitchFamily="2" charset="2"/>
              <a:buAutoNum type="alphaLcParenR"/>
            </a:pPr>
            <a:r>
              <a:rPr lang="en-US" altLang="en-US" dirty="0">
                <a:sym typeface="Symbol" panose="05050102010706020507" pitchFamily="18" charset="2"/>
              </a:rPr>
              <a:t>If T = true and x &gt; y is true then the final assertion y  x is true</a:t>
            </a:r>
          </a:p>
          <a:p>
            <a:pPr marL="520700" lvl="1" indent="-457200">
              <a:lnSpc>
                <a:spcPct val="90000"/>
              </a:lnSpc>
              <a:buSzTx/>
              <a:buFont typeface="Monotype Sorts" pitchFamily="2" charset="2"/>
              <a:buAutoNum type="alphaLcParenR"/>
            </a:pPr>
            <a:r>
              <a:rPr lang="en-US" altLang="en-US" dirty="0">
                <a:sym typeface="Symbol" panose="05050102010706020507" pitchFamily="18" charset="2"/>
              </a:rPr>
              <a:t>If T = true and x &gt; y is false then x  y is true  final assertion is true again</a:t>
            </a:r>
          </a:p>
        </p:txBody>
      </p:sp>
      <p:sp>
        <p:nvSpPr>
          <p:cNvPr id="159749" name="Line 5">
            <a:extLst>
              <a:ext uri="{FF2B5EF4-FFF2-40B4-BE49-F238E27FC236}">
                <a16:creationId xmlns:a16="http://schemas.microsoft.com/office/drawing/2014/main" id="{8CAFF9B7-D768-4EF1-AF46-4E4DB146F3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971800"/>
            <a:ext cx="3505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6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1BB4A93-387E-44C4-9A6B-9DF0AFE4BA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A43DB-8B2F-41E8-93CE-84C89584428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60770" name="Rectangle 2">
            <a:extLst>
              <a:ext uri="{FF2B5EF4-FFF2-40B4-BE49-F238E27FC236}">
                <a16:creationId xmlns:a16="http://schemas.microsoft.com/office/drawing/2014/main" id="{CB4152CC-1D89-4928-A5D8-ED961BDDE8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8240" y="-38099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If then else</a:t>
            </a:r>
          </a:p>
        </p:txBody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F39AF0F8-3AB9-4359-95E3-039EEC7467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562" y="1333500"/>
            <a:ext cx="8778875" cy="4191000"/>
          </a:xfrm>
        </p:spPr>
        <p:txBody>
          <a:bodyPr/>
          <a:lstStyle/>
          <a:p>
            <a:pPr marL="466725" lvl="1" indent="-457200">
              <a:lnSpc>
                <a:spcPct val="90000"/>
              </a:lnSpc>
              <a:buSzTx/>
              <a:buNone/>
            </a:pPr>
            <a:r>
              <a:rPr lang="en-US" altLang="en-US" dirty="0">
                <a:solidFill>
                  <a:srgbClr val="0070C0"/>
                </a:solidFill>
                <a:latin typeface="Times New Roman" panose="02020603050405020304" pitchFamily="18" charset="0"/>
              </a:rPr>
              <a:t>“</a:t>
            </a:r>
            <a:r>
              <a:rPr lang="en-US" altLang="en-US" dirty="0">
                <a:solidFill>
                  <a:srgbClr val="0070C0"/>
                </a:solidFill>
              </a:rPr>
              <a:t>if </a:t>
            </a:r>
            <a:r>
              <a:rPr lang="en-US" altLang="en-US" i="1" dirty="0">
                <a:solidFill>
                  <a:srgbClr val="0070C0"/>
                </a:solidFill>
              </a:rPr>
              <a:t>condition</a:t>
            </a:r>
            <a:r>
              <a:rPr lang="en-US" altLang="en-US" dirty="0">
                <a:solidFill>
                  <a:srgbClr val="0070C0"/>
                </a:solidFill>
              </a:rPr>
              <a:t> then S</a:t>
            </a:r>
            <a:r>
              <a:rPr lang="en-US" altLang="en-US" baseline="-25000" dirty="0">
                <a:solidFill>
                  <a:srgbClr val="0070C0"/>
                </a:solidFill>
              </a:rPr>
              <a:t>1</a:t>
            </a:r>
            <a:r>
              <a:rPr lang="en-US" altLang="en-US" dirty="0">
                <a:solidFill>
                  <a:srgbClr val="0070C0"/>
                </a:solidFill>
              </a:rPr>
              <a:t> else S</a:t>
            </a:r>
            <a:r>
              <a:rPr lang="en-US" altLang="en-US" baseline="-25000" dirty="0">
                <a:solidFill>
                  <a:srgbClr val="0070C0"/>
                </a:solidFill>
              </a:rPr>
              <a:t>2</a:t>
            </a:r>
            <a:r>
              <a:rPr lang="en-US" altLang="en-US" dirty="0">
                <a:solidFill>
                  <a:srgbClr val="0070C0"/>
                </a:solidFill>
                <a:latin typeface="Times New Roman" panose="02020603050405020304" pitchFamily="18" charset="0"/>
              </a:rPr>
              <a:t>”</a:t>
            </a:r>
            <a:br>
              <a:rPr lang="en-US" altLang="en-US" dirty="0">
                <a:solidFill>
                  <a:srgbClr val="66FF33"/>
                </a:solidFill>
              </a:rPr>
            </a:br>
            <a:r>
              <a:rPr lang="en-US" altLang="en-US" dirty="0"/>
              <a:t>if </a:t>
            </a:r>
            <a:r>
              <a:rPr lang="en-US" altLang="en-US" i="1" dirty="0"/>
              <a:t>condition</a:t>
            </a:r>
            <a:r>
              <a:rPr lang="en-US" altLang="en-US" dirty="0"/>
              <a:t> is true then S</a:t>
            </a:r>
            <a:r>
              <a:rPr lang="en-US" altLang="en-US" baseline="-25000" dirty="0"/>
              <a:t>1</a:t>
            </a:r>
            <a:r>
              <a:rPr lang="en-US" altLang="en-US" dirty="0"/>
              <a:t> executes; otherwise S</a:t>
            </a:r>
            <a:r>
              <a:rPr lang="en-US" altLang="en-US" baseline="-25000" dirty="0"/>
              <a:t>2</a:t>
            </a:r>
            <a:r>
              <a:rPr lang="en-US" altLang="en-US" dirty="0"/>
              <a:t> executes</a:t>
            </a:r>
            <a:endParaRPr lang="en-US" altLang="en-US" i="1" dirty="0">
              <a:solidFill>
                <a:schemeClr val="folHlink"/>
              </a:solidFill>
            </a:endParaRPr>
          </a:p>
          <a:p>
            <a:pPr marL="466725" lvl="1" indent="-45720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i="1" dirty="0">
                <a:solidFill>
                  <a:schemeClr val="folHlink"/>
                </a:solidFill>
              </a:rPr>
              <a:t>	</a:t>
            </a:r>
            <a:r>
              <a:rPr lang="en-US" altLang="en-US" dirty="0"/>
              <a:t>This piece of code is correct if:</a:t>
            </a:r>
          </a:p>
          <a:p>
            <a:pPr marL="681038" lvl="1" indent="-457200">
              <a:lnSpc>
                <a:spcPct val="90000"/>
              </a:lnSpc>
              <a:buSzTx/>
              <a:buFont typeface="Monotype Sorts" pitchFamily="2" charset="2"/>
              <a:buAutoNum type="alphaLcParenR"/>
            </a:pPr>
            <a:r>
              <a:rPr lang="en-US" altLang="en-US" dirty="0"/>
              <a:t>If p = true </a:t>
            </a:r>
            <a:r>
              <a:rPr lang="en-US" altLang="en-US" dirty="0">
                <a:sym typeface="Symbol" panose="05050102010706020507" pitchFamily="18" charset="2"/>
              </a:rPr>
              <a:t> </a:t>
            </a:r>
            <a:r>
              <a:rPr lang="en-US" altLang="en-US" i="1" dirty="0">
                <a:sym typeface="Symbol" panose="05050102010706020507" pitchFamily="18" charset="2"/>
              </a:rPr>
              <a:t>condition</a:t>
            </a:r>
            <a:r>
              <a:rPr lang="en-US" altLang="en-US" dirty="0">
                <a:sym typeface="Symbol" panose="05050102010706020507" pitchFamily="18" charset="2"/>
              </a:rPr>
              <a:t> = true  q = true after S</a:t>
            </a:r>
            <a:r>
              <a:rPr lang="en-US" altLang="en-US" baseline="-25000" dirty="0">
                <a:sym typeface="Symbol" panose="05050102010706020507" pitchFamily="18" charset="2"/>
              </a:rPr>
              <a:t>1</a:t>
            </a:r>
            <a:r>
              <a:rPr lang="en-US" altLang="en-US" dirty="0">
                <a:sym typeface="Symbol" panose="05050102010706020507" pitchFamily="18" charset="2"/>
              </a:rPr>
              <a:t> terminates</a:t>
            </a:r>
          </a:p>
          <a:p>
            <a:pPr marL="681038" lvl="1" indent="-457200">
              <a:lnSpc>
                <a:spcPct val="90000"/>
              </a:lnSpc>
              <a:buSzTx/>
              <a:buFont typeface="Monotype Sorts" pitchFamily="2" charset="2"/>
              <a:buAutoNum type="alphaLcParenR"/>
            </a:pPr>
            <a:r>
              <a:rPr lang="en-US" altLang="en-US" dirty="0"/>
              <a:t>If p = true </a:t>
            </a:r>
            <a:r>
              <a:rPr lang="en-US" altLang="en-US" dirty="0">
                <a:sym typeface="Symbol" panose="05050102010706020507" pitchFamily="18" charset="2"/>
              </a:rPr>
              <a:t> </a:t>
            </a:r>
            <a:r>
              <a:rPr lang="en-US" altLang="en-US" i="1" dirty="0">
                <a:sym typeface="Symbol" panose="05050102010706020507" pitchFamily="18" charset="2"/>
              </a:rPr>
              <a:t>condition</a:t>
            </a:r>
            <a:r>
              <a:rPr lang="en-US" altLang="en-US" dirty="0">
                <a:sym typeface="Symbol" panose="05050102010706020507" pitchFamily="18" charset="2"/>
              </a:rPr>
              <a:t> = false  q = true after S</a:t>
            </a:r>
            <a:r>
              <a:rPr lang="en-US" altLang="en-US" baseline="-25000" dirty="0">
                <a:sym typeface="Symbol" panose="05050102010706020507" pitchFamily="18" charset="2"/>
              </a:rPr>
              <a:t>2</a:t>
            </a:r>
            <a:r>
              <a:rPr lang="en-US" altLang="en-US" dirty="0">
                <a:sym typeface="Symbol" panose="05050102010706020507" pitchFamily="18" charset="2"/>
              </a:rPr>
              <a:t> terminates</a:t>
            </a:r>
          </a:p>
          <a:p>
            <a:pPr marL="914400" lvl="1" indent="-45720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 dirty="0"/>
              <a:t>		</a:t>
            </a:r>
            <a:r>
              <a:rPr lang="en-US" altLang="en-US" dirty="0"/>
              <a:t>(p </a:t>
            </a:r>
            <a:r>
              <a:rPr lang="en-US" altLang="en-US" dirty="0">
                <a:sym typeface="Symbol" panose="05050102010706020507" pitchFamily="18" charset="2"/>
              </a:rPr>
              <a:t></a:t>
            </a:r>
            <a:r>
              <a:rPr lang="en-US" altLang="en-US" i="1" dirty="0">
                <a:sym typeface="Symbol" panose="05050102010706020507" pitchFamily="18" charset="2"/>
              </a:rPr>
              <a:t> condition</a:t>
            </a:r>
            <a:r>
              <a:rPr lang="en-US" altLang="en-US" dirty="0">
                <a:sym typeface="Symbol" panose="05050102010706020507" pitchFamily="18" charset="2"/>
              </a:rPr>
              <a:t>) {S</a:t>
            </a:r>
            <a:r>
              <a:rPr lang="en-US" altLang="en-US" baseline="-25000" dirty="0">
                <a:sym typeface="Symbol" panose="05050102010706020507" pitchFamily="18" charset="2"/>
              </a:rPr>
              <a:t>1</a:t>
            </a:r>
            <a:r>
              <a:rPr lang="en-US" altLang="en-US" dirty="0">
                <a:sym typeface="Symbol" panose="05050102010706020507" pitchFamily="18" charset="2"/>
              </a:rPr>
              <a:t>}q</a:t>
            </a:r>
            <a:br>
              <a:rPr lang="en-US" altLang="en-US" dirty="0">
                <a:sym typeface="Symbol" panose="05050102010706020507" pitchFamily="18" charset="2"/>
              </a:rPr>
            </a:br>
            <a:r>
              <a:rPr lang="en-US" altLang="en-US" dirty="0">
                <a:sym typeface="Symbol" panose="05050102010706020507" pitchFamily="18" charset="2"/>
              </a:rPr>
              <a:t>	(p  </a:t>
            </a:r>
            <a:r>
              <a:rPr lang="en-US" altLang="en-US" i="1" dirty="0">
                <a:sym typeface="Symbol" panose="05050102010706020507" pitchFamily="18" charset="2"/>
              </a:rPr>
              <a:t>condition</a:t>
            </a:r>
            <a:r>
              <a:rPr lang="en-US" altLang="en-US" dirty="0">
                <a:sym typeface="Symbol" panose="05050102010706020507" pitchFamily="18" charset="2"/>
              </a:rPr>
              <a:t>) {S</a:t>
            </a:r>
            <a:r>
              <a:rPr lang="en-US" altLang="en-US" baseline="-25000" dirty="0">
                <a:sym typeface="Symbol" panose="05050102010706020507" pitchFamily="18" charset="2"/>
              </a:rPr>
              <a:t>2</a:t>
            </a:r>
            <a:r>
              <a:rPr lang="en-US" altLang="en-US" dirty="0">
                <a:sym typeface="Symbol" panose="05050102010706020507" pitchFamily="18" charset="2"/>
              </a:rPr>
              <a:t>}q</a:t>
            </a:r>
            <a:br>
              <a:rPr lang="en-US" altLang="en-US" dirty="0">
                <a:sym typeface="Symbol" panose="05050102010706020507" pitchFamily="18" charset="2"/>
              </a:rPr>
            </a:br>
            <a:endParaRPr lang="en-US" altLang="en-US" sz="1400" dirty="0">
              <a:sym typeface="Symbol" panose="05050102010706020507" pitchFamily="18" charset="2"/>
            </a:endParaRPr>
          </a:p>
          <a:p>
            <a:pPr marL="1295400" lvl="2" indent="-3810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		p {</a:t>
            </a:r>
            <a:r>
              <a:rPr lang="en-US" altLang="en-US" sz="2400" b="1" dirty="0">
                <a:sym typeface="Symbol" panose="05050102010706020507" pitchFamily="18" charset="2"/>
              </a:rPr>
              <a:t>if </a:t>
            </a:r>
            <a:r>
              <a:rPr lang="en-US" altLang="en-US" sz="2400" i="1" dirty="0">
                <a:sym typeface="Symbol" panose="05050102010706020507" pitchFamily="18" charset="2"/>
              </a:rPr>
              <a:t>condition</a:t>
            </a:r>
            <a:r>
              <a:rPr lang="en-US" altLang="en-US" sz="2400" b="1" dirty="0">
                <a:sym typeface="Symbol" panose="05050102010706020507" pitchFamily="18" charset="2"/>
              </a:rPr>
              <a:t> then</a:t>
            </a:r>
            <a:r>
              <a:rPr lang="en-US" altLang="en-US" sz="2400" dirty="0">
                <a:sym typeface="Symbol" panose="05050102010706020507" pitchFamily="18" charset="2"/>
              </a:rPr>
              <a:t> S</a:t>
            </a:r>
            <a:r>
              <a:rPr lang="en-US" altLang="en-US" sz="2400" baseline="-25000" dirty="0">
                <a:sym typeface="Symbol" panose="05050102010706020507" pitchFamily="18" charset="2"/>
              </a:rPr>
              <a:t>1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b="1" dirty="0">
                <a:sym typeface="Symbol" panose="05050102010706020507" pitchFamily="18" charset="2"/>
              </a:rPr>
              <a:t>else</a:t>
            </a:r>
            <a:r>
              <a:rPr lang="en-US" altLang="en-US" sz="2400" dirty="0">
                <a:sym typeface="Symbol" panose="05050102010706020507" pitchFamily="18" charset="2"/>
              </a:rPr>
              <a:t> S</a:t>
            </a:r>
            <a:r>
              <a:rPr lang="en-US" altLang="en-US" sz="2400" baseline="-25000" dirty="0">
                <a:sym typeface="Symbol" panose="05050102010706020507" pitchFamily="18" charset="2"/>
              </a:rPr>
              <a:t>2</a:t>
            </a:r>
            <a:r>
              <a:rPr lang="en-US" altLang="en-US" sz="2400" dirty="0">
                <a:sym typeface="Symbol" panose="05050102010706020507" pitchFamily="18" charset="2"/>
              </a:rPr>
              <a:t>) q</a:t>
            </a:r>
          </a:p>
        </p:txBody>
      </p:sp>
      <p:sp>
        <p:nvSpPr>
          <p:cNvPr id="160772" name="Line 4">
            <a:extLst>
              <a:ext uri="{FF2B5EF4-FFF2-40B4-BE49-F238E27FC236}">
                <a16:creationId xmlns:a16="http://schemas.microsoft.com/office/drawing/2014/main" id="{2F2FE0AE-E6C5-4766-9842-0AC05DAB05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191000"/>
            <a:ext cx="4572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45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uiExpand="1" build="p"/>
      <p:bldP spid="16077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3B570B-858D-473B-A8FA-C79F1A0BD0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BB6EE-B189-4A21-9E02-81A8D90D00E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61794" name="Rectangle 2">
            <a:extLst>
              <a:ext uri="{FF2B5EF4-FFF2-40B4-BE49-F238E27FC236}">
                <a16:creationId xmlns:a16="http://schemas.microsoft.com/office/drawing/2014/main" id="{C8EE9D82-BD6D-4026-B6CC-228C332058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9612" y="-381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3DEC45E1-A8E3-44F9-B699-B0EF2999FA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9271" y="1234440"/>
            <a:ext cx="8229600" cy="5121910"/>
          </a:xfrm>
        </p:spPr>
        <p:txBody>
          <a:bodyPr>
            <a:normAutofit/>
          </a:bodyPr>
          <a:lstStyle/>
          <a:p>
            <a:pPr marL="466725" lvl="1" indent="-457200">
              <a:lnSpc>
                <a:spcPct val="90000"/>
              </a:lnSpc>
              <a:buNone/>
            </a:pPr>
            <a:r>
              <a:rPr lang="en-US" altLang="en-US" dirty="0"/>
              <a:t> Check that the following program segment</a:t>
            </a:r>
          </a:p>
          <a:p>
            <a:pPr marL="466725" lvl="1" indent="-45720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			</a:t>
            </a:r>
            <a:r>
              <a:rPr lang="en-US" altLang="en-US" b="1" dirty="0">
                <a:latin typeface="Courier New" panose="02070309020205020404" pitchFamily="49" charset="0"/>
              </a:rPr>
              <a:t>if</a:t>
            </a:r>
            <a:r>
              <a:rPr lang="en-US" altLang="en-US" dirty="0">
                <a:latin typeface="Courier New" panose="02070309020205020404" pitchFamily="49" charset="0"/>
              </a:rPr>
              <a:t> x &lt; 0 </a:t>
            </a:r>
            <a:r>
              <a:rPr lang="en-US" altLang="en-US" b="1" dirty="0">
                <a:latin typeface="Courier New" panose="02070309020205020404" pitchFamily="49" charset="0"/>
              </a:rPr>
              <a:t>then</a:t>
            </a:r>
          </a:p>
          <a:p>
            <a:pPr marL="466725" lvl="1" indent="-45720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			abs := -x</a:t>
            </a:r>
          </a:p>
          <a:p>
            <a:pPr marL="466725" lvl="1" indent="-45720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		</a:t>
            </a:r>
            <a:r>
              <a:rPr lang="en-US" altLang="en-US" b="1" dirty="0">
                <a:latin typeface="Courier New" panose="02070309020205020404" pitchFamily="49" charset="0"/>
              </a:rPr>
              <a:t>else</a:t>
            </a:r>
          </a:p>
          <a:p>
            <a:pPr marL="466725" lvl="1" indent="-45720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			abs := x</a:t>
            </a:r>
          </a:p>
          <a:p>
            <a:pPr marL="466725" lvl="1" indent="-45720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/>
              <a:t>is correct w.r.t. the initial assertion T and the final assertion abs = |x|.</a:t>
            </a:r>
          </a:p>
          <a:p>
            <a:pPr marL="466725" lvl="1" indent="-45720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	</a:t>
            </a:r>
            <a:r>
              <a:rPr lang="en-US" altLang="en-US" i="1" u="sng" dirty="0">
                <a:solidFill>
                  <a:schemeClr val="folHlink"/>
                </a:solidFill>
              </a:rPr>
              <a:t>Solution</a:t>
            </a:r>
            <a:r>
              <a:rPr lang="en-US" altLang="en-US" i="1" dirty="0">
                <a:solidFill>
                  <a:schemeClr val="folHlink"/>
                </a:solidFill>
              </a:rPr>
              <a:t>:</a:t>
            </a:r>
            <a:endParaRPr lang="en-US" altLang="en-US" dirty="0"/>
          </a:p>
          <a:p>
            <a:pPr marL="466725" lvl="1" indent="-457200">
              <a:lnSpc>
                <a:spcPct val="90000"/>
              </a:lnSpc>
              <a:buSzTx/>
              <a:buFont typeface="Monotype Sorts" pitchFamily="2" charset="2"/>
              <a:buAutoNum type="alphaLcParenR"/>
            </a:pPr>
            <a:r>
              <a:rPr lang="en-US" altLang="en-US" dirty="0"/>
              <a:t>If T = true and (x&lt;0) = true </a:t>
            </a:r>
            <a:r>
              <a:rPr lang="en-US" altLang="en-US" dirty="0">
                <a:sym typeface="Symbol" panose="05050102010706020507" pitchFamily="18" charset="2"/>
              </a:rPr>
              <a:t> abs := -x; compatible with definition of abs</a:t>
            </a:r>
          </a:p>
          <a:p>
            <a:pPr marL="466725" lvl="1" indent="-457200">
              <a:lnSpc>
                <a:spcPct val="90000"/>
              </a:lnSpc>
              <a:buSzTx/>
              <a:buFont typeface="Monotype Sorts" pitchFamily="2" charset="2"/>
              <a:buAutoNum type="alphaLcParenR"/>
            </a:pPr>
            <a:r>
              <a:rPr lang="en-US" altLang="en-US" dirty="0"/>
              <a:t>If T = true and (x&lt;0)= false </a:t>
            </a:r>
            <a:r>
              <a:rPr lang="en-US" altLang="en-US" dirty="0">
                <a:sym typeface="Symbol" panose="05050102010706020507" pitchFamily="18" charset="2"/>
              </a:rPr>
              <a:t> (x  0) = true  abs := x; also compatible with abs definition.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469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8798A4B-DFCA-48FC-A939-DAE7620ED1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3FB5B-1463-4F3D-90E5-9A001C27F40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62818" name="Rectangle 2">
            <a:extLst>
              <a:ext uri="{FF2B5EF4-FFF2-40B4-BE49-F238E27FC236}">
                <a16:creationId xmlns:a16="http://schemas.microsoft.com/office/drawing/2014/main" id="{BEF65FB9-005A-4A1F-96FF-9024BE58C0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Loop invariants</a:t>
            </a:r>
          </a:p>
        </p:txBody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3A4F65FB-32EF-48E9-B7DE-8F2B4A1088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5" y="1235075"/>
            <a:ext cx="8778875" cy="5486400"/>
          </a:xfrm>
        </p:spPr>
        <p:txBody>
          <a:bodyPr>
            <a:normAutofit/>
          </a:bodyPr>
          <a:lstStyle/>
          <a:p>
            <a:pPr marL="0" lvl="1" indent="0">
              <a:lnSpc>
                <a:spcPct val="90000"/>
              </a:lnSpc>
              <a:buNone/>
            </a:pPr>
            <a:r>
              <a:rPr lang="en-US" altLang="en-US" dirty="0"/>
              <a:t>How to prove codes that contain the </a:t>
            </a:r>
            <a:r>
              <a:rPr lang="en-US" altLang="en-US" dirty="0">
                <a:solidFill>
                  <a:srgbClr val="0070C0"/>
                </a:solidFill>
              </a:rPr>
              <a:t>while loop:</a:t>
            </a:r>
          </a:p>
          <a:p>
            <a:pPr marL="393192" lvl="1" indent="0" algn="ctr">
              <a:lnSpc>
                <a:spcPct val="90000"/>
              </a:lnSpc>
              <a:buNone/>
            </a:pP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>
                <a:latin typeface="Times New Roman" panose="02020603050405020304" pitchFamily="18" charset="0"/>
              </a:rPr>
              <a:t>“</a:t>
            </a:r>
            <a:r>
              <a:rPr lang="en-US" altLang="en-US" dirty="0"/>
              <a:t>while </a:t>
            </a:r>
            <a:r>
              <a:rPr lang="en-US" altLang="en-US" i="1" dirty="0"/>
              <a:t>condition</a:t>
            </a:r>
            <a:r>
              <a:rPr lang="en-US" altLang="en-US" dirty="0"/>
              <a:t> S</a:t>
            </a:r>
            <a:r>
              <a:rPr lang="en-US" altLang="en-US" dirty="0">
                <a:latin typeface="Times New Roman" panose="02020603050405020304" pitchFamily="18" charset="0"/>
              </a:rPr>
              <a:t>”</a:t>
            </a:r>
            <a:endParaRPr lang="en-US" altLang="en-US" sz="1600" dirty="0"/>
          </a:p>
          <a:p>
            <a:pPr marL="341313" lvl="1" indent="-341313">
              <a:lnSpc>
                <a:spcPct val="90000"/>
              </a:lnSpc>
              <a:buNone/>
            </a:pPr>
            <a:r>
              <a:rPr lang="en-US" altLang="en-US" dirty="0"/>
              <a:t>An assertion that remains true each time S is a </a:t>
            </a:r>
            <a:r>
              <a:rPr lang="en-US" altLang="en-US" dirty="0">
                <a:solidFill>
                  <a:srgbClr val="0070C0"/>
                </a:solidFill>
              </a:rPr>
              <a:t>loop invariant</a:t>
            </a:r>
            <a:r>
              <a:rPr lang="en-US" altLang="en-US" dirty="0"/>
              <a:t>, i.e., </a:t>
            </a:r>
          </a:p>
          <a:p>
            <a:pPr marL="341313" lvl="1" indent="-53975">
              <a:lnSpc>
                <a:spcPct val="90000"/>
              </a:lnSpc>
              <a:buNone/>
            </a:pPr>
            <a:r>
              <a:rPr lang="en-US" altLang="en-US" dirty="0"/>
              <a:t>p is a loop invariant if:</a:t>
            </a:r>
          </a:p>
          <a:p>
            <a:pPr lvl="1"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(p </a:t>
            </a:r>
            <a:r>
              <a:rPr lang="en-US" altLang="en-US" dirty="0">
                <a:sym typeface="Symbol" panose="05050102010706020507" pitchFamily="18" charset="2"/>
              </a:rPr>
              <a:t></a:t>
            </a:r>
            <a:r>
              <a:rPr lang="en-US" altLang="en-US" i="1" dirty="0">
                <a:sym typeface="Symbol" panose="05050102010706020507" pitchFamily="18" charset="2"/>
              </a:rPr>
              <a:t> condition</a:t>
            </a:r>
            <a:r>
              <a:rPr lang="en-US" altLang="en-US" dirty="0">
                <a:sym typeface="Symbol" panose="05050102010706020507" pitchFamily="18" charset="2"/>
              </a:rPr>
              <a:t>) {S} p</a:t>
            </a:r>
            <a:r>
              <a:rPr lang="en-US" altLang="en-US" dirty="0"/>
              <a:t> is true</a:t>
            </a:r>
            <a:endParaRPr lang="en-US" altLang="en-US" sz="1600" dirty="0"/>
          </a:p>
          <a:p>
            <a:pPr marL="466725" lvl="1" indent="-466725">
              <a:lnSpc>
                <a:spcPct val="90000"/>
              </a:lnSpc>
              <a:buNone/>
            </a:pPr>
            <a:r>
              <a:rPr lang="en-US" altLang="en-US" dirty="0"/>
              <a:t>If p is a loop invariant, then if </a:t>
            </a:r>
            <a:r>
              <a:rPr lang="en-US" altLang="en-US" dirty="0">
                <a:solidFill>
                  <a:srgbClr val="0070C0"/>
                </a:solidFill>
              </a:rPr>
              <a:t>p is true </a:t>
            </a:r>
            <a:r>
              <a:rPr lang="en-US" altLang="en-US" dirty="0"/>
              <a:t>before the program segment is executed, </a:t>
            </a:r>
            <a:r>
              <a:rPr lang="en-US" altLang="en-US" dirty="0">
                <a:solidFill>
                  <a:srgbClr val="0070C0"/>
                </a:solidFill>
              </a:rPr>
              <a:t>p and </a:t>
            </a:r>
            <a:r>
              <a:rPr lang="en-US" altLang="en-US" dirty="0">
                <a:solidFill>
                  <a:srgbClr val="0070C0"/>
                </a:solidFill>
                <a:sym typeface="Symbol" panose="05050102010706020507" pitchFamily="18" charset="2"/>
              </a:rPr>
              <a:t></a:t>
            </a:r>
            <a:r>
              <a:rPr lang="en-US" altLang="en-US" i="1" dirty="0">
                <a:solidFill>
                  <a:srgbClr val="0070C0"/>
                </a:solidFill>
                <a:sym typeface="Symbol" panose="05050102010706020507" pitchFamily="18" charset="2"/>
              </a:rPr>
              <a:t>condition</a:t>
            </a:r>
            <a:r>
              <a:rPr lang="en-US" altLang="en-US" dirty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are true after termination, if it occurs. We can write the rule of inference as:</a:t>
            </a:r>
          </a:p>
          <a:p>
            <a:pPr marL="466725" lvl="1" indent="-466725" algn="ctr">
              <a:lnSpc>
                <a:spcPct val="90000"/>
              </a:lnSpc>
              <a:buNone/>
            </a:pPr>
            <a:r>
              <a:rPr lang="en-US" altLang="en-US" dirty="0"/>
              <a:t>(p </a:t>
            </a:r>
            <a:r>
              <a:rPr lang="en-US" altLang="en-US" dirty="0">
                <a:sym typeface="Symbol" panose="05050102010706020507" pitchFamily="18" charset="2"/>
              </a:rPr>
              <a:t></a:t>
            </a:r>
            <a:r>
              <a:rPr lang="en-US" altLang="en-US" i="1" dirty="0">
                <a:sym typeface="Symbol" panose="05050102010706020507" pitchFamily="18" charset="2"/>
              </a:rPr>
              <a:t> condition</a:t>
            </a:r>
            <a:r>
              <a:rPr lang="en-US" altLang="en-US" dirty="0">
                <a:sym typeface="Symbol" panose="05050102010706020507" pitchFamily="18" charset="2"/>
              </a:rPr>
              <a:t>) {S} p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	 </a:t>
            </a:r>
            <a:br>
              <a:rPr lang="en-US" altLang="en-US" dirty="0"/>
            </a:br>
            <a:r>
              <a:rPr lang="en-US" altLang="en-US" dirty="0"/>
              <a:t>                </a:t>
            </a:r>
            <a:r>
              <a:rPr lang="en-US" altLang="en-US" dirty="0">
                <a:sym typeface="Symbol" panose="05050102010706020507" pitchFamily="18" charset="2"/>
              </a:rPr>
              <a:t>p {</a:t>
            </a:r>
            <a:r>
              <a:rPr lang="en-US" altLang="en-US" b="1" dirty="0">
                <a:sym typeface="Symbol" panose="05050102010706020507" pitchFamily="18" charset="2"/>
              </a:rPr>
              <a:t>while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i="1" dirty="0">
                <a:sym typeface="Symbol" panose="05050102010706020507" pitchFamily="18" charset="2"/>
              </a:rPr>
              <a:t>condition</a:t>
            </a:r>
            <a:r>
              <a:rPr lang="en-US" altLang="en-US" dirty="0">
                <a:sym typeface="Symbol" panose="05050102010706020507" pitchFamily="18" charset="2"/>
              </a:rPr>
              <a:t> S} (</a:t>
            </a:r>
            <a:r>
              <a:rPr lang="en-US" altLang="en-US" i="1" dirty="0">
                <a:sym typeface="Symbol" panose="05050102010706020507" pitchFamily="18" charset="2"/>
              </a:rPr>
              <a:t>condition</a:t>
            </a:r>
            <a:r>
              <a:rPr lang="en-US" altLang="en-US" dirty="0">
                <a:sym typeface="Symbol" panose="05050102010706020507" pitchFamily="18" charset="2"/>
              </a:rPr>
              <a:t>  p)</a:t>
            </a:r>
          </a:p>
        </p:txBody>
      </p:sp>
      <p:sp>
        <p:nvSpPr>
          <p:cNvPr id="162820" name="Line 4">
            <a:extLst>
              <a:ext uri="{FF2B5EF4-FFF2-40B4-BE49-F238E27FC236}">
                <a16:creationId xmlns:a16="http://schemas.microsoft.com/office/drawing/2014/main" id="{631F0D3D-DFD2-4995-9D92-792925D852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6492" y="4876800"/>
            <a:ext cx="5410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0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uiExpand="1" build="p"/>
      <p:bldP spid="1628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4AC77-3CA0-44C2-A448-9C247043F3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9D3EF-5D6D-4843-9914-8AD4D3A494F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63842" name="Rectangle 2">
            <a:extLst>
              <a:ext uri="{FF2B5EF4-FFF2-40B4-BE49-F238E27FC236}">
                <a16:creationId xmlns:a16="http://schemas.microsoft.com/office/drawing/2014/main" id="{1994A53B-9995-40F6-B970-0F835909C5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6165" y="227517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Loop example: factorial</a:t>
            </a:r>
          </a:p>
        </p:txBody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C9DC2FFB-B8BE-4E74-9AAB-02503C225D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389120"/>
          </a:xfrm>
        </p:spPr>
        <p:txBody>
          <a:bodyPr>
            <a:normAutofit/>
          </a:bodyPr>
          <a:lstStyle/>
          <a:p>
            <a:pPr marL="233363" lvl="1" indent="-233363">
              <a:buNone/>
            </a:pPr>
            <a:r>
              <a:rPr lang="en-US" altLang="en-US" dirty="0"/>
              <a:t>Determine the loop invariant that verifies that the following program segment terminates with factorial = n! when n </a:t>
            </a:r>
            <a:r>
              <a:rPr lang="en-US" altLang="en-US" dirty="0">
                <a:sym typeface="Symbol" panose="05050102010706020507" pitchFamily="18" charset="2"/>
              </a:rPr>
              <a:t> 0.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dirty="0"/>
              <a:t>	</a:t>
            </a:r>
            <a:r>
              <a:rPr lang="en-US" altLang="en-US" dirty="0" err="1">
                <a:latin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</a:rPr>
              <a:t> := 1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factorial := 1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b="1" dirty="0">
                <a:latin typeface="Courier New" panose="02070309020205020404" pitchFamily="49" charset="0"/>
              </a:rPr>
              <a:t>While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</a:rPr>
              <a:t> &lt; n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		</a:t>
            </a:r>
            <a:r>
              <a:rPr lang="en-US" altLang="en-US" b="1" dirty="0">
                <a:latin typeface="Courier New" panose="02070309020205020404" pitchFamily="49" charset="0"/>
              </a:rPr>
              <a:t>begin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			</a:t>
            </a:r>
            <a:r>
              <a:rPr lang="en-US" altLang="en-US" dirty="0" err="1">
                <a:latin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</a:rPr>
              <a:t> := </a:t>
            </a:r>
            <a:r>
              <a:rPr lang="en-US" altLang="en-US" dirty="0" err="1">
                <a:latin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</a:rPr>
              <a:t> + 1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			factorial := factorial * </a:t>
            </a:r>
            <a:r>
              <a:rPr lang="en-US" altLang="en-US" dirty="0" err="1">
                <a:latin typeface="Courier New" panose="02070309020205020404" pitchFamily="49" charset="0"/>
              </a:rPr>
              <a:t>i</a:t>
            </a:r>
            <a:endParaRPr lang="en-US" altLang="en-US" dirty="0">
              <a:latin typeface="Courier New" panose="02070309020205020404" pitchFamily="49" charset="0"/>
            </a:endParaRPr>
          </a:p>
          <a:p>
            <a:pPr lvl="1"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		</a:t>
            </a:r>
            <a:r>
              <a:rPr lang="en-US" altLang="en-US" b="1" dirty="0">
                <a:latin typeface="Courier New" panose="020703090202050204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024456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6646F1-0018-4A01-9458-046049ADDC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99076-E9AD-4C1C-B34C-1CF6F516970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64866" name="Rectangle 2">
            <a:extLst>
              <a:ext uri="{FF2B5EF4-FFF2-40B4-BE49-F238E27FC236}">
                <a16:creationId xmlns:a16="http://schemas.microsoft.com/office/drawing/2014/main" id="{BAEA9C6D-2EE3-4A94-B15D-8D47C8E52F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551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Loop example: factorial (cont.)</a:t>
            </a:r>
          </a:p>
        </p:txBody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4D7EA09D-4554-479B-9DB6-ECC50F4804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58551"/>
            <a:ext cx="8229600" cy="4389120"/>
          </a:xfrm>
        </p:spPr>
        <p:txBody>
          <a:bodyPr/>
          <a:lstStyle/>
          <a:p>
            <a:pPr marL="914400" lvl="1" indent="-457200">
              <a:buFont typeface="Monotype Sorts" pitchFamily="2" charset="2"/>
              <a:buNone/>
            </a:pPr>
            <a:r>
              <a:rPr lang="en-US" altLang="en-US" i="1" u="sng" dirty="0">
                <a:solidFill>
                  <a:srgbClr val="0070C0"/>
                </a:solidFill>
              </a:rPr>
              <a:t>Solution</a:t>
            </a:r>
            <a:r>
              <a:rPr lang="en-US" altLang="en-US" i="1" dirty="0">
                <a:solidFill>
                  <a:srgbClr val="0070C0"/>
                </a:solidFill>
              </a:rPr>
              <a:t>:</a:t>
            </a:r>
            <a:endParaRPr lang="en-US" altLang="en-US" dirty="0">
              <a:solidFill>
                <a:srgbClr val="0070C0"/>
              </a:solidFill>
            </a:endParaRPr>
          </a:p>
          <a:p>
            <a:pPr marL="914400" lvl="1" indent="-457200">
              <a:buFont typeface="Monotype Sorts" pitchFamily="2" charset="2"/>
              <a:buNone/>
            </a:pPr>
            <a:r>
              <a:rPr lang="en-US" altLang="en-US" dirty="0"/>
              <a:t>	Choose p = (factorial = </a:t>
            </a:r>
            <a:r>
              <a:rPr lang="en-US" altLang="en-US" dirty="0" err="1"/>
              <a:t>i</a:t>
            </a:r>
            <a:r>
              <a:rPr lang="en-US" altLang="en-US" dirty="0"/>
              <a:t>! </a:t>
            </a:r>
            <a:r>
              <a:rPr lang="en-US" altLang="en-US" dirty="0">
                <a:sym typeface="Symbol" panose="05050102010706020507" pitchFamily="18" charset="2"/>
              </a:rPr>
              <a:t> (</a:t>
            </a:r>
            <a:r>
              <a:rPr lang="en-US" altLang="en-US" dirty="0" err="1">
                <a:sym typeface="Symbol" panose="05050102010706020507" pitchFamily="18" charset="2"/>
              </a:rPr>
              <a:t>i</a:t>
            </a:r>
            <a:r>
              <a:rPr lang="en-US" altLang="en-US" dirty="0">
                <a:sym typeface="Symbol" panose="05050102010706020507" pitchFamily="18" charset="2"/>
              </a:rPr>
              <a:t>  n))</a:t>
            </a:r>
          </a:p>
          <a:p>
            <a:pPr marL="914400" lvl="1" indent="-457200">
              <a:buSzTx/>
              <a:buFont typeface="Monotype Sorts" pitchFamily="2" charset="2"/>
              <a:buAutoNum type="alphaLcParenR"/>
            </a:pPr>
            <a:r>
              <a:rPr lang="en-US" altLang="en-US" dirty="0">
                <a:sym typeface="Symbol" panose="05050102010706020507" pitchFamily="18" charset="2"/>
              </a:rPr>
              <a:t>Prove that p is in fact a loop invariant</a:t>
            </a:r>
          </a:p>
          <a:p>
            <a:pPr marL="914400" lvl="1" indent="-457200">
              <a:buSzTx/>
              <a:buFont typeface="Monotype Sorts" pitchFamily="2" charset="2"/>
              <a:buAutoNum type="alphaLcParenR"/>
            </a:pPr>
            <a:r>
              <a:rPr lang="en-US" altLang="en-US" dirty="0">
                <a:sym typeface="Symbol" panose="05050102010706020507" pitchFamily="18" charset="2"/>
              </a:rPr>
              <a:t>If p is true before execution, p and condition are true after termination</a:t>
            </a:r>
          </a:p>
          <a:p>
            <a:pPr marL="914400" lvl="1" indent="-457200">
              <a:buSzTx/>
              <a:buFont typeface="Monotype Sorts" pitchFamily="2" charset="2"/>
              <a:buAutoNum type="alphaLcParenR"/>
            </a:pPr>
            <a:r>
              <a:rPr lang="en-US" altLang="en-US" dirty="0">
                <a:sym typeface="Symbol" panose="05050102010706020507" pitchFamily="18" charset="2"/>
              </a:rPr>
              <a:t>Prove that the </a:t>
            </a:r>
            <a:r>
              <a:rPr lang="en-US" altLang="en-US" b="1" dirty="0">
                <a:sym typeface="Symbol" panose="05050102010706020507" pitchFamily="18" charset="2"/>
              </a:rPr>
              <a:t>while</a:t>
            </a:r>
            <a:r>
              <a:rPr lang="en-US" altLang="en-US" dirty="0">
                <a:sym typeface="Symbol" panose="05050102010706020507" pitchFamily="18" charset="2"/>
              </a:rPr>
              <a:t> loop terminates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308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3A9903-CCCA-4BB9-ABF4-BAAAAC863F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9156E-41D1-4D64-9FFE-8E60501C6367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65890" name="Rectangle 2">
            <a:extLst>
              <a:ext uri="{FF2B5EF4-FFF2-40B4-BE49-F238E27FC236}">
                <a16:creationId xmlns:a16="http://schemas.microsoft.com/office/drawing/2014/main" id="{FACAA568-5C42-4A7B-B92A-5F6F30DCE8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2035" y="448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Loop example: factorial (cont.)</a:t>
            </a:r>
          </a:p>
        </p:txBody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AC38DED4-FE3B-4F1F-82DD-63BCEA5370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9144000" cy="5181600"/>
          </a:xfrm>
        </p:spPr>
        <p:txBody>
          <a:bodyPr>
            <a:normAutofit/>
          </a:bodyPr>
          <a:lstStyle/>
          <a:p>
            <a:pPr marL="914400" lvl="1" indent="-457200">
              <a:lnSpc>
                <a:spcPct val="90000"/>
              </a:lnSpc>
              <a:buSzTx/>
              <a:buFont typeface="Monotype Sorts" pitchFamily="2" charset="2"/>
              <a:buAutoNum type="alphaLcParenR"/>
            </a:pPr>
            <a:r>
              <a:rPr lang="en-US" altLang="en-US" sz="2800" u="sng" dirty="0"/>
              <a:t>P is a loop invariant:</a:t>
            </a:r>
            <a:endParaRPr lang="en-US" altLang="en-US" sz="2800" dirty="0"/>
          </a:p>
          <a:p>
            <a:pPr marL="466725" lvl="1" indent="-457200">
              <a:lnSpc>
                <a:spcPct val="90000"/>
              </a:lnSpc>
              <a:buSzTx/>
              <a:buFont typeface="Monotype Sorts" pitchFamily="2" charset="2"/>
              <a:buNone/>
            </a:pPr>
            <a:r>
              <a:rPr lang="en-US" altLang="en-US" sz="2800" dirty="0"/>
              <a:t>	Suppose </a:t>
            </a:r>
            <a:r>
              <a:rPr lang="en-US" altLang="en-US" sz="2800" dirty="0">
                <a:solidFill>
                  <a:srgbClr val="0070C0"/>
                </a:solidFill>
              </a:rPr>
              <a:t>p is true at the beginning of the execution of the </a:t>
            </a:r>
            <a:r>
              <a:rPr lang="en-US" altLang="en-US" sz="2800" b="1" dirty="0">
                <a:solidFill>
                  <a:srgbClr val="0070C0"/>
                </a:solidFill>
              </a:rPr>
              <a:t>while</a:t>
            </a:r>
            <a:r>
              <a:rPr lang="en-US" altLang="en-US" sz="2800" dirty="0">
                <a:solidFill>
                  <a:srgbClr val="0070C0"/>
                </a:solidFill>
              </a:rPr>
              <a:t> loop and the </a:t>
            </a:r>
            <a:r>
              <a:rPr lang="en-US" altLang="en-US" sz="2800" b="1" dirty="0">
                <a:solidFill>
                  <a:srgbClr val="0070C0"/>
                </a:solidFill>
              </a:rPr>
              <a:t>while</a:t>
            </a:r>
            <a:r>
              <a:rPr lang="en-US" altLang="en-US" sz="2800" dirty="0">
                <a:solidFill>
                  <a:srgbClr val="0070C0"/>
                </a:solidFill>
              </a:rPr>
              <a:t> </a:t>
            </a:r>
            <a:r>
              <a:rPr lang="en-US" altLang="en-US" sz="2800" i="1" dirty="0">
                <a:solidFill>
                  <a:srgbClr val="0070C0"/>
                </a:solidFill>
              </a:rPr>
              <a:t>condition</a:t>
            </a:r>
            <a:r>
              <a:rPr lang="en-US" altLang="en-US" sz="2800" dirty="0">
                <a:solidFill>
                  <a:srgbClr val="0070C0"/>
                </a:solidFill>
              </a:rPr>
              <a:t> </a:t>
            </a:r>
            <a:r>
              <a:rPr lang="en-US" altLang="en-US" sz="2800" dirty="0"/>
              <a:t>holds;</a:t>
            </a:r>
          </a:p>
          <a:p>
            <a:pPr marL="466725" lvl="1" indent="-457200">
              <a:lnSpc>
                <a:spcPct val="90000"/>
              </a:lnSpc>
              <a:buSzTx/>
              <a:buFont typeface="Monotype Sorts" pitchFamily="2" charset="2"/>
              <a:buNone/>
            </a:pPr>
            <a:r>
              <a:rPr lang="en-US" altLang="en-US" dirty="0"/>
              <a:t>	</a:t>
            </a:r>
            <a:r>
              <a:rPr lang="en-US" altLang="en-US" sz="2800" dirty="0">
                <a:sym typeface="Symbol" panose="05050102010706020507" pitchFamily="18" charset="2"/>
              </a:rPr>
              <a:t> factorial = </a:t>
            </a:r>
            <a:r>
              <a:rPr lang="en-US" altLang="en-US" sz="2800" dirty="0" err="1">
                <a:sym typeface="Symbol" panose="05050102010706020507" pitchFamily="18" charset="2"/>
              </a:rPr>
              <a:t>i</a:t>
            </a:r>
            <a:r>
              <a:rPr lang="en-US" altLang="en-US" sz="2800" dirty="0">
                <a:sym typeface="Symbol" panose="05050102010706020507" pitchFamily="18" charset="2"/>
              </a:rPr>
              <a:t>!  </a:t>
            </a:r>
            <a:r>
              <a:rPr lang="en-US" altLang="en-US" sz="2800" dirty="0" err="1">
                <a:sym typeface="Symbol" panose="05050102010706020507" pitchFamily="18" charset="2"/>
              </a:rPr>
              <a:t>i</a:t>
            </a:r>
            <a:r>
              <a:rPr lang="en-US" altLang="en-US" sz="2800" dirty="0">
                <a:sym typeface="Symbol" panose="05050102010706020507" pitchFamily="18" charset="2"/>
              </a:rPr>
              <a:t> &lt; n</a:t>
            </a:r>
          </a:p>
          <a:p>
            <a:pPr marL="466725" lvl="1" indent="-457200">
              <a:lnSpc>
                <a:spcPct val="90000"/>
              </a:lnSpc>
              <a:buSzTx/>
              <a:buFont typeface="Monotype Sorts" pitchFamily="2" charset="2"/>
              <a:buNone/>
            </a:pPr>
            <a:r>
              <a:rPr lang="en-US" altLang="en-US" sz="2800" dirty="0">
                <a:sym typeface="Symbol" panose="05050102010706020507" pitchFamily="18" charset="2"/>
              </a:rPr>
              <a:t>	</a:t>
            </a:r>
            <a:r>
              <a:rPr lang="en-US" altLang="en-US" sz="2800" dirty="0" err="1">
                <a:sym typeface="Symbol" panose="05050102010706020507" pitchFamily="18" charset="2"/>
              </a:rPr>
              <a:t>i</a:t>
            </a:r>
            <a:r>
              <a:rPr lang="en-US" altLang="en-US" sz="2800" baseline="-25000" dirty="0" err="1">
                <a:sym typeface="Symbol" panose="05050102010706020507" pitchFamily="18" charset="2"/>
              </a:rPr>
              <a:t>new</a:t>
            </a:r>
            <a:r>
              <a:rPr lang="en-US" altLang="en-US" sz="2800" dirty="0">
                <a:sym typeface="Symbol" panose="05050102010706020507" pitchFamily="18" charset="2"/>
              </a:rPr>
              <a:t> = </a:t>
            </a:r>
            <a:r>
              <a:rPr lang="en-US" altLang="en-US" sz="2800" dirty="0" err="1">
                <a:sym typeface="Symbol" panose="05050102010706020507" pitchFamily="18" charset="2"/>
              </a:rPr>
              <a:t>i</a:t>
            </a:r>
            <a:r>
              <a:rPr lang="en-US" altLang="en-US" sz="2800" dirty="0">
                <a:sym typeface="Symbol" panose="05050102010706020507" pitchFamily="18" charset="2"/>
              </a:rPr>
              <a:t> + 1</a:t>
            </a:r>
          </a:p>
          <a:p>
            <a:pPr marL="466725" lvl="1" indent="-457200">
              <a:lnSpc>
                <a:spcPct val="90000"/>
              </a:lnSpc>
              <a:buSzTx/>
              <a:buFont typeface="Monotype Sorts" pitchFamily="2" charset="2"/>
              <a:buNone/>
            </a:pPr>
            <a:r>
              <a:rPr lang="en-US" altLang="en-US" sz="2800" dirty="0">
                <a:sym typeface="Symbol" panose="05050102010706020507" pitchFamily="18" charset="2"/>
              </a:rPr>
              <a:t>	</a:t>
            </a:r>
            <a:r>
              <a:rPr lang="en-US" altLang="en-US" sz="2800" dirty="0" err="1">
                <a:sym typeface="Symbol" panose="05050102010706020507" pitchFamily="18" charset="2"/>
              </a:rPr>
              <a:t>factorial</a:t>
            </a:r>
            <a:r>
              <a:rPr lang="en-US" altLang="en-US" sz="2800" baseline="-25000" dirty="0" err="1">
                <a:sym typeface="Symbol" panose="05050102010706020507" pitchFamily="18" charset="2"/>
              </a:rPr>
              <a:t>new</a:t>
            </a:r>
            <a:r>
              <a:rPr lang="en-US" altLang="en-US" sz="2800" dirty="0">
                <a:sym typeface="Symbol" panose="05050102010706020507" pitchFamily="18" charset="2"/>
              </a:rPr>
              <a:t> = factorial * (</a:t>
            </a:r>
            <a:r>
              <a:rPr lang="en-US" altLang="en-US" sz="2800" dirty="0" err="1">
                <a:sym typeface="Symbol" panose="05050102010706020507" pitchFamily="18" charset="2"/>
              </a:rPr>
              <a:t>i</a:t>
            </a:r>
            <a:r>
              <a:rPr lang="en-US" altLang="en-US" sz="2800" dirty="0">
                <a:sym typeface="Symbol" panose="05050102010706020507" pitchFamily="18" charset="2"/>
              </a:rPr>
              <a:t> + 1) = (</a:t>
            </a:r>
            <a:r>
              <a:rPr lang="en-US" altLang="en-US" sz="2800" dirty="0" err="1">
                <a:sym typeface="Symbol" panose="05050102010706020507" pitchFamily="18" charset="2"/>
              </a:rPr>
              <a:t>i</a:t>
            </a:r>
            <a:r>
              <a:rPr lang="en-US" altLang="en-US" sz="2800" dirty="0">
                <a:sym typeface="Symbol" panose="05050102010706020507" pitchFamily="18" charset="2"/>
              </a:rPr>
              <a:t> + 1)! = </a:t>
            </a:r>
            <a:r>
              <a:rPr lang="en-US" altLang="en-US" sz="2800" dirty="0" err="1">
                <a:sym typeface="Symbol" panose="05050102010706020507" pitchFamily="18" charset="2"/>
              </a:rPr>
              <a:t>i</a:t>
            </a:r>
            <a:r>
              <a:rPr lang="en-US" altLang="en-US" sz="2800" baseline="-25000" dirty="0" err="1">
                <a:sym typeface="Symbol" panose="05050102010706020507" pitchFamily="18" charset="2"/>
              </a:rPr>
              <a:t>new</a:t>
            </a:r>
            <a:r>
              <a:rPr lang="en-US" altLang="en-US" sz="2800" dirty="0">
                <a:sym typeface="Symbol" panose="05050102010706020507" pitchFamily="18" charset="2"/>
              </a:rPr>
              <a:t>!</a:t>
            </a:r>
          </a:p>
          <a:p>
            <a:pPr marL="466725" lvl="1" indent="-457200">
              <a:lnSpc>
                <a:spcPct val="90000"/>
              </a:lnSpc>
              <a:buSzTx/>
              <a:buFont typeface="Monotype Sorts" pitchFamily="2" charset="2"/>
              <a:buNone/>
            </a:pPr>
            <a:r>
              <a:rPr lang="en-US" altLang="en-US" sz="2800" dirty="0">
                <a:sym typeface="Symbol" panose="05050102010706020507" pitchFamily="18" charset="2"/>
              </a:rPr>
              <a:t>	Since </a:t>
            </a:r>
            <a:r>
              <a:rPr lang="en-US" altLang="en-US" sz="2800" dirty="0" err="1">
                <a:sym typeface="Symbol" panose="05050102010706020507" pitchFamily="18" charset="2"/>
              </a:rPr>
              <a:t>i</a:t>
            </a:r>
            <a:r>
              <a:rPr lang="en-US" altLang="en-US" sz="2800" dirty="0">
                <a:sym typeface="Symbol" panose="05050102010706020507" pitchFamily="18" charset="2"/>
              </a:rPr>
              <a:t> &lt; n  </a:t>
            </a:r>
            <a:r>
              <a:rPr lang="en-US" altLang="en-US" sz="2800" dirty="0" err="1">
                <a:sym typeface="Symbol" panose="05050102010706020507" pitchFamily="18" charset="2"/>
              </a:rPr>
              <a:t>i</a:t>
            </a:r>
            <a:r>
              <a:rPr lang="en-US" altLang="en-US" sz="2800" baseline="-25000" dirty="0" err="1">
                <a:sym typeface="Symbol" panose="05050102010706020507" pitchFamily="18" charset="2"/>
              </a:rPr>
              <a:t>new</a:t>
            </a:r>
            <a:r>
              <a:rPr lang="en-US" altLang="en-US" sz="2800" dirty="0">
                <a:sym typeface="Symbol" panose="05050102010706020507" pitchFamily="18" charset="2"/>
              </a:rPr>
              <a:t> = </a:t>
            </a:r>
            <a:r>
              <a:rPr lang="en-US" altLang="en-US" sz="2800" dirty="0" err="1">
                <a:sym typeface="Symbol" panose="05050102010706020507" pitchFamily="18" charset="2"/>
              </a:rPr>
              <a:t>i</a:t>
            </a:r>
            <a:r>
              <a:rPr lang="en-US" altLang="en-US" sz="2800" dirty="0">
                <a:sym typeface="Symbol" panose="05050102010706020507" pitchFamily="18" charset="2"/>
              </a:rPr>
              <a:t> + 1  n</a:t>
            </a:r>
          </a:p>
          <a:p>
            <a:pPr marL="466725" lvl="1" indent="-457200">
              <a:lnSpc>
                <a:spcPct val="90000"/>
              </a:lnSpc>
              <a:buSzTx/>
              <a:buFont typeface="Monotype Sorts" pitchFamily="2" charset="2"/>
              <a:buNone/>
            </a:pPr>
            <a:r>
              <a:rPr lang="en-US" altLang="en-US" sz="2800" dirty="0">
                <a:sym typeface="Symbol" panose="05050102010706020507" pitchFamily="18" charset="2"/>
              </a:rPr>
              <a:t>	 </a:t>
            </a:r>
            <a:r>
              <a:rPr lang="en-US" altLang="en-US" sz="2800" dirty="0">
                <a:solidFill>
                  <a:srgbClr val="0070C0"/>
                </a:solidFill>
                <a:sym typeface="Symbol" panose="05050102010706020507" pitchFamily="18" charset="2"/>
              </a:rPr>
              <a:t>p true at the end of the execution of the loop</a:t>
            </a:r>
            <a:endParaRPr lang="en-US" altLang="en-US" sz="2800" dirty="0">
              <a:sym typeface="Symbol" panose="05050102010706020507" pitchFamily="18" charset="2"/>
            </a:endParaRPr>
          </a:p>
          <a:p>
            <a:pPr marL="466725" lvl="1" indent="-457200">
              <a:lnSpc>
                <a:spcPct val="90000"/>
              </a:lnSpc>
              <a:buSzTx/>
              <a:buFont typeface="Monotype Sorts" pitchFamily="2" charset="2"/>
              <a:buNone/>
            </a:pPr>
            <a:r>
              <a:rPr lang="en-US" altLang="en-US" sz="2800" dirty="0">
                <a:sym typeface="Symbol" panose="05050102010706020507" pitchFamily="18" charset="2"/>
              </a:rPr>
              <a:t>	 p is a loop invariant</a:t>
            </a:r>
            <a:endParaRPr lang="en-US" alt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8602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54E3F1-7A55-44E6-A0A7-8825EB49BB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8376B-F7EF-444E-8BC8-31643BE686CA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66914" name="Rectangle 2">
            <a:extLst>
              <a:ext uri="{FF2B5EF4-FFF2-40B4-BE49-F238E27FC236}">
                <a16:creationId xmlns:a16="http://schemas.microsoft.com/office/drawing/2014/main" id="{F4282591-7E18-408E-96BC-D83C6A054B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1341" y="2689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Loop example: factorial (cont.)</a:t>
            </a:r>
          </a:p>
        </p:txBody>
      </p:sp>
      <p:sp>
        <p:nvSpPr>
          <p:cNvPr id="166915" name="Rectangle 3">
            <a:extLst>
              <a:ext uri="{FF2B5EF4-FFF2-40B4-BE49-F238E27FC236}">
                <a16:creationId xmlns:a16="http://schemas.microsoft.com/office/drawing/2014/main" id="{4904086D-8356-40F4-88CE-A5B66F9347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1341" y="1234440"/>
            <a:ext cx="8229600" cy="5121910"/>
          </a:xfrm>
        </p:spPr>
        <p:txBody>
          <a:bodyPr>
            <a:normAutofit lnSpcReduction="10000"/>
          </a:bodyPr>
          <a:lstStyle/>
          <a:p>
            <a:pPr marL="457200" lvl="1" indent="-457200">
              <a:lnSpc>
                <a:spcPct val="90000"/>
              </a:lnSpc>
              <a:buSzTx/>
              <a:buFont typeface="Monotype Sorts" pitchFamily="2" charset="2"/>
              <a:buAutoNum type="alphaLcParenR" startAt="2"/>
            </a:pPr>
            <a:r>
              <a:rPr lang="en-US" altLang="en-US" dirty="0">
                <a:sym typeface="Symbol" panose="05050102010706020507" pitchFamily="18" charset="2"/>
              </a:rPr>
              <a:t>Before entering the loop, </a:t>
            </a:r>
            <a:r>
              <a:rPr lang="en-US" altLang="en-US" dirty="0" err="1">
                <a:sym typeface="Symbol" panose="05050102010706020507" pitchFamily="18" charset="2"/>
              </a:rPr>
              <a:t>i</a:t>
            </a:r>
            <a:r>
              <a:rPr lang="en-US" altLang="en-US" dirty="0">
                <a:sym typeface="Symbol" panose="05050102010706020507" pitchFamily="18" charset="2"/>
              </a:rPr>
              <a:t> = 1  n and </a:t>
            </a:r>
          </a:p>
          <a:p>
            <a:pPr marL="457200" lvl="1" indent="-457200">
              <a:lnSpc>
                <a:spcPct val="90000"/>
              </a:lnSpc>
              <a:buSzTx/>
              <a:buNone/>
            </a:pPr>
            <a:r>
              <a:rPr lang="en-US" altLang="en-US" dirty="0">
                <a:sym typeface="Symbol" panose="05050102010706020507" pitchFamily="18" charset="2"/>
              </a:rPr>
              <a:t>	factorial :=1 = 1! = </a:t>
            </a:r>
            <a:r>
              <a:rPr lang="en-US" altLang="en-US" dirty="0" err="1">
                <a:sym typeface="Symbol" panose="05050102010706020507" pitchFamily="18" charset="2"/>
              </a:rPr>
              <a:t>i</a:t>
            </a:r>
            <a:r>
              <a:rPr lang="en-US" altLang="en-US" dirty="0">
                <a:sym typeface="Symbol" panose="05050102010706020507" pitchFamily="18" charset="2"/>
              </a:rPr>
              <a:t>!  (</a:t>
            </a:r>
            <a:r>
              <a:rPr lang="en-US" altLang="en-US" dirty="0" err="1">
                <a:sym typeface="Symbol" panose="05050102010706020507" pitchFamily="18" charset="2"/>
              </a:rPr>
              <a:t>i</a:t>
            </a:r>
            <a:r>
              <a:rPr lang="en-US" altLang="en-US" dirty="0">
                <a:sym typeface="Symbol" panose="05050102010706020507" pitchFamily="18" charset="2"/>
              </a:rPr>
              <a:t>  n)  (factorial = </a:t>
            </a:r>
            <a:r>
              <a:rPr lang="en-US" altLang="en-US" dirty="0" err="1">
                <a:sym typeface="Symbol" panose="05050102010706020507" pitchFamily="18" charset="2"/>
              </a:rPr>
              <a:t>i</a:t>
            </a:r>
            <a:r>
              <a:rPr lang="en-US" altLang="en-US" dirty="0">
                <a:sym typeface="Symbol" panose="05050102010706020507" pitchFamily="18" charset="2"/>
              </a:rPr>
              <a:t>!) = true </a:t>
            </a:r>
          </a:p>
          <a:p>
            <a:pPr marL="457200" lvl="1" indent="-457200">
              <a:lnSpc>
                <a:spcPct val="90000"/>
              </a:lnSpc>
              <a:buSzTx/>
              <a:buNone/>
            </a:pPr>
            <a:r>
              <a:rPr lang="en-US" altLang="en-US" dirty="0">
                <a:sym typeface="Symbol" panose="05050102010706020507" pitchFamily="18" charset="2"/>
              </a:rPr>
              <a:t>	 p = true </a:t>
            </a:r>
            <a:endParaRPr lang="en-US" altLang="en-US" dirty="0"/>
          </a:p>
          <a:p>
            <a:pPr marL="457200" lvl="1" indent="-223838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	Since p is a loop invariant</a:t>
            </a:r>
          </a:p>
          <a:p>
            <a:pPr marL="457200" lvl="1" indent="-45720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>
                <a:sym typeface="Symbol" panose="05050102010706020507" pitchFamily="18" charset="2"/>
              </a:rPr>
              <a:t>	 through the inference rule,</a:t>
            </a:r>
          </a:p>
          <a:p>
            <a:pPr marL="457200" lvl="1" indent="-45720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>
                <a:sym typeface="Symbol" panose="05050102010706020507" pitchFamily="18" charset="2"/>
              </a:rPr>
              <a:t>	if the </a:t>
            </a:r>
            <a:r>
              <a:rPr lang="en-US" altLang="en-US" b="1" dirty="0">
                <a:sym typeface="Symbol" panose="05050102010706020507" pitchFamily="18" charset="2"/>
              </a:rPr>
              <a:t>while</a:t>
            </a:r>
            <a:r>
              <a:rPr lang="en-US" altLang="en-US" dirty="0">
                <a:sym typeface="Symbol" panose="05050102010706020507" pitchFamily="18" charset="2"/>
              </a:rPr>
              <a:t> loop terminates </a:t>
            </a:r>
          </a:p>
          <a:p>
            <a:pPr marL="457200" lvl="1" indent="-45720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>
                <a:sym typeface="Symbol" panose="05050102010706020507" pitchFamily="18" charset="2"/>
              </a:rPr>
              <a:t>	 p = true and </a:t>
            </a:r>
            <a:r>
              <a:rPr lang="en-US" altLang="en-US" dirty="0" err="1">
                <a:sym typeface="Symbol" panose="05050102010706020507" pitchFamily="18" charset="2"/>
              </a:rPr>
              <a:t>i</a:t>
            </a:r>
            <a:r>
              <a:rPr lang="en-US" altLang="en-US" dirty="0">
                <a:sym typeface="Symbol" panose="05050102010706020507" pitchFamily="18" charset="2"/>
              </a:rPr>
              <a:t> &lt; n false   </a:t>
            </a:r>
            <a:r>
              <a:rPr lang="en-US" altLang="en-US" dirty="0" err="1">
                <a:sym typeface="Symbol" panose="05050102010706020507" pitchFamily="18" charset="2"/>
              </a:rPr>
              <a:t>i</a:t>
            </a:r>
            <a:r>
              <a:rPr lang="en-US" altLang="en-US" dirty="0">
                <a:sym typeface="Symbol" panose="05050102010706020507" pitchFamily="18" charset="2"/>
              </a:rPr>
              <a:t> = n and factorial = </a:t>
            </a:r>
            <a:r>
              <a:rPr lang="en-US" altLang="en-US" dirty="0" err="1">
                <a:sym typeface="Symbol" panose="05050102010706020507" pitchFamily="18" charset="2"/>
              </a:rPr>
              <a:t>i</a:t>
            </a:r>
            <a:r>
              <a:rPr lang="en-US" altLang="en-US" dirty="0">
                <a:sym typeface="Symbol" panose="05050102010706020507" pitchFamily="18" charset="2"/>
              </a:rPr>
              <a:t>! = n!</a:t>
            </a:r>
          </a:p>
          <a:p>
            <a:pPr marL="457200" lvl="1" indent="-457200">
              <a:lnSpc>
                <a:spcPct val="90000"/>
              </a:lnSpc>
              <a:buSzTx/>
              <a:buFont typeface="Monotype Sorts" pitchFamily="2" charset="2"/>
              <a:buAutoNum type="alphaLcParenR" startAt="3"/>
            </a:pP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b="1" u="sng" dirty="0">
                <a:sym typeface="Symbol" panose="05050102010706020507" pitchFamily="18" charset="2"/>
              </a:rPr>
              <a:t>While</a:t>
            </a:r>
            <a:r>
              <a:rPr lang="en-US" altLang="en-US" u="sng" dirty="0">
                <a:sym typeface="Symbol" panose="05050102010706020507" pitchFamily="18" charset="2"/>
              </a:rPr>
              <a:t> loop terminates</a:t>
            </a:r>
            <a:r>
              <a:rPr lang="en-US" altLang="en-US" dirty="0">
                <a:sym typeface="Symbol" panose="05050102010706020507" pitchFamily="18" charset="2"/>
              </a:rPr>
              <a:t>: </a:t>
            </a:r>
          </a:p>
          <a:p>
            <a:pPr marL="466725" lvl="1" indent="-466725">
              <a:lnSpc>
                <a:spcPct val="90000"/>
              </a:lnSpc>
              <a:buSzTx/>
              <a:buNone/>
            </a:pPr>
            <a:r>
              <a:rPr lang="en-US" altLang="en-US" dirty="0">
                <a:sym typeface="Symbol" panose="05050102010706020507" pitchFamily="18" charset="2"/>
              </a:rPr>
              <a:t>Because p is a loop invariant, the rule of inference implies that if the </a:t>
            </a:r>
            <a:r>
              <a:rPr lang="en-US" altLang="en-US" b="1" dirty="0">
                <a:solidFill>
                  <a:srgbClr val="0070C0"/>
                </a:solidFill>
                <a:sym typeface="Symbol" panose="05050102010706020507" pitchFamily="18" charset="2"/>
              </a:rPr>
              <a:t>while</a:t>
            </a:r>
            <a:r>
              <a:rPr lang="en-US" altLang="en-US" dirty="0">
                <a:sym typeface="Symbol" panose="05050102010706020507" pitchFamily="18" charset="2"/>
              </a:rPr>
              <a:t> loop terminates, it terminates with p true and with </a:t>
            </a:r>
            <a:r>
              <a:rPr lang="en-US" altLang="en-US" dirty="0" err="1">
                <a:sym typeface="Symbol" panose="05050102010706020507" pitchFamily="18" charset="2"/>
              </a:rPr>
              <a:t>i</a:t>
            </a:r>
            <a:r>
              <a:rPr lang="en-US" altLang="en-US" dirty="0">
                <a:sym typeface="Symbol" panose="05050102010706020507" pitchFamily="18" charset="2"/>
              </a:rPr>
              <a:t> &lt; n false.</a:t>
            </a:r>
          </a:p>
          <a:p>
            <a:pPr marL="466725" lvl="1" indent="-457200">
              <a:lnSpc>
                <a:spcPct val="90000"/>
              </a:lnSpc>
              <a:buSzTx/>
              <a:buFont typeface="Monotype Sorts" pitchFamily="2" charset="2"/>
              <a:buNone/>
            </a:pPr>
            <a:r>
              <a:rPr lang="en-US" altLang="en-US" dirty="0">
                <a:sym typeface="Symbol" panose="05050102010706020507" pitchFamily="18" charset="2"/>
              </a:rPr>
              <a:t>In this case, at the end, factorial = </a:t>
            </a:r>
            <a:r>
              <a:rPr lang="en-US" altLang="en-US" dirty="0" err="1">
                <a:sym typeface="Symbol" panose="05050102010706020507" pitchFamily="18" charset="2"/>
              </a:rPr>
              <a:t>i</a:t>
            </a:r>
            <a:r>
              <a:rPr lang="en-US" altLang="en-US" dirty="0">
                <a:sym typeface="Symbol" panose="05050102010706020507" pitchFamily="18" charset="2"/>
              </a:rPr>
              <a:t>! and </a:t>
            </a:r>
            <a:r>
              <a:rPr lang="en-US" altLang="en-US" dirty="0" err="1">
                <a:sym typeface="Symbol" panose="05050102010706020507" pitchFamily="18" charset="2"/>
              </a:rPr>
              <a:t>i</a:t>
            </a:r>
            <a:r>
              <a:rPr lang="en-US" altLang="en-US" dirty="0">
                <a:sym typeface="Symbol" panose="05050102010706020507" pitchFamily="18" charset="2"/>
              </a:rPr>
              <a:t>&lt;=n are true,</a:t>
            </a:r>
          </a:p>
          <a:p>
            <a:pPr marL="806450" lvl="1" indent="-457200">
              <a:lnSpc>
                <a:spcPct val="90000"/>
              </a:lnSpc>
              <a:buSzTx/>
              <a:buFont typeface="Monotype Sorts" pitchFamily="2" charset="2"/>
              <a:buNone/>
            </a:pPr>
            <a:r>
              <a:rPr lang="en-US" altLang="en-US" dirty="0">
                <a:sym typeface="Symbol" panose="05050102010706020507" pitchFamily="18" charset="2"/>
              </a:rPr>
              <a:t>but </a:t>
            </a:r>
            <a:r>
              <a:rPr lang="en-US" altLang="en-US" dirty="0" err="1">
                <a:sym typeface="Symbol" panose="05050102010706020507" pitchFamily="18" charset="2"/>
              </a:rPr>
              <a:t>i</a:t>
            </a:r>
            <a:r>
              <a:rPr lang="en-US" altLang="en-US" dirty="0">
                <a:sym typeface="Symbol" panose="05050102010706020507" pitchFamily="18" charset="2"/>
              </a:rPr>
              <a:t>&lt;n is false, in other words,</a:t>
            </a:r>
          </a:p>
          <a:p>
            <a:pPr marL="806450" lvl="1" indent="-457200">
              <a:lnSpc>
                <a:spcPct val="90000"/>
              </a:lnSpc>
              <a:buSzTx/>
              <a:buFont typeface="Monotype Sorts" pitchFamily="2" charset="2"/>
              <a:buNone/>
            </a:pPr>
            <a:r>
              <a:rPr lang="en-US" altLang="en-US" dirty="0" err="1">
                <a:sym typeface="Symbol" panose="05050102010706020507" pitchFamily="18" charset="2"/>
              </a:rPr>
              <a:t>i</a:t>
            </a:r>
            <a:r>
              <a:rPr lang="en-US" altLang="en-US" dirty="0">
                <a:sym typeface="Symbol" panose="05050102010706020507" pitchFamily="18" charset="2"/>
              </a:rPr>
              <a:t>=n and factorial= </a:t>
            </a:r>
            <a:r>
              <a:rPr lang="en-US" altLang="en-US" dirty="0" err="1">
                <a:sym typeface="Symbol" panose="05050102010706020507" pitchFamily="18" charset="2"/>
              </a:rPr>
              <a:t>i</a:t>
            </a:r>
            <a:r>
              <a:rPr lang="en-US" altLang="en-US" dirty="0">
                <a:sym typeface="Symbol" panose="05050102010706020507" pitchFamily="18" charset="2"/>
              </a:rPr>
              <a:t>!=n!, as desired.</a:t>
            </a:r>
          </a:p>
        </p:txBody>
      </p:sp>
    </p:spTree>
    <p:extLst>
      <p:ext uri="{BB962C8B-B14F-4D97-AF65-F5344CB8AC3E}">
        <p14:creationId xmlns:p14="http://schemas.microsoft.com/office/powerpoint/2010/main" val="101882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Mathematical Induction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Strong Induction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Well-Ordering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Recursive Definitions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Structural Induction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Recursive Algorithms</a:t>
            </a: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Program Correctness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C72E9DC-D6C0-4DE9-8645-672D6F57E3D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>
            <a:noAutofit/>
          </a:bodyPr>
          <a:lstStyle/>
          <a:p>
            <a:pPr algn="l"/>
            <a:r>
              <a:rPr lang="en-US" alt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Section 5.5:</a:t>
            </a:r>
            <a:br>
              <a:rPr lang="en-US" alt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alt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Program Correctness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006250B5-C426-45C9-A460-D39D8EFB75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8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E08EB-29F5-4707-AB05-F98F533D9D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2CD7A-C6E1-4D92-B6F6-A8E6443505E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52578" name="Rectangle 2">
            <a:extLst>
              <a:ext uri="{FF2B5EF4-FFF2-40B4-BE49-F238E27FC236}">
                <a16:creationId xmlns:a16="http://schemas.microsoft.com/office/drawing/2014/main" id="{76BB53E1-05CE-4A01-AE9B-787D918B72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1341" y="0"/>
            <a:ext cx="8229600" cy="1143000"/>
          </a:xfrm>
        </p:spPr>
        <p:txBody>
          <a:bodyPr/>
          <a:lstStyle/>
          <a:p>
            <a:r>
              <a:rPr lang="en-US" altLang="en-US" sz="4000" dirty="0">
                <a:solidFill>
                  <a:schemeClr val="accent2">
                    <a:lumMod val="50000"/>
                  </a:schemeClr>
                </a:solidFill>
              </a:rPr>
              <a:t>Program Correctness (4.5)</a:t>
            </a:r>
          </a:p>
        </p:txBody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AEC24E43-90C8-4F2B-88B2-D4589490E1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4447" y="1234440"/>
            <a:ext cx="8229600" cy="5121910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chemeClr val="accent2">
                    <a:lumMod val="50000"/>
                  </a:schemeClr>
                </a:solidFill>
              </a:rPr>
              <a:t>Introduction</a:t>
            </a:r>
            <a:endParaRPr lang="en-US" altLang="en-US" sz="1400" dirty="0"/>
          </a:p>
          <a:p>
            <a:pPr lvl="1">
              <a:buFont typeface="Monotype Sorts" pitchFamily="2" charset="2"/>
              <a:buNone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Question: </a:t>
            </a:r>
            <a:r>
              <a:rPr lang="en-US" altLang="en-US" dirty="0"/>
              <a:t>How can we be sure that a program always produces the correct answer?</a:t>
            </a:r>
          </a:p>
          <a:p>
            <a:pPr lvl="1">
              <a:buFont typeface="Monotype Sorts" pitchFamily="2" charset="2"/>
              <a:buNone/>
            </a:pPr>
            <a:endParaRPr lang="en-US" altLang="en-US" sz="900" dirty="0"/>
          </a:p>
          <a:p>
            <a:pPr lvl="1"/>
            <a:r>
              <a:rPr lang="en-US" altLang="en-US" dirty="0"/>
              <a:t>The syntax is correct (all bugs removed!)</a:t>
            </a:r>
          </a:p>
          <a:p>
            <a:pPr lvl="1"/>
            <a:r>
              <a:rPr lang="en-US" altLang="en-US" dirty="0"/>
              <a:t>Testing a program with a randomly selected sample of input data is not sufficient</a:t>
            </a:r>
          </a:p>
          <a:p>
            <a:pPr lvl="1"/>
            <a:r>
              <a:rPr lang="en-US" altLang="en-US" dirty="0"/>
              <a:t>Correctness of a program should be proven!</a:t>
            </a:r>
          </a:p>
          <a:p>
            <a:pPr lvl="1"/>
            <a:r>
              <a:rPr lang="en-US" altLang="en-US" dirty="0"/>
              <a:t>Theoretically, it is never possible to mechanize the proof of correctness of complex programs</a:t>
            </a:r>
          </a:p>
          <a:p>
            <a:pPr lvl="1"/>
            <a:r>
              <a:rPr lang="en-US" altLang="en-US" dirty="0"/>
              <a:t>We will cover some of the concepts and methods that prove that </a:t>
            </a:r>
            <a:r>
              <a:rPr lang="en-US" altLang="en-US" dirty="0">
                <a:latin typeface="Times New Roman" panose="02020603050405020304" pitchFamily="18" charset="0"/>
              </a:rPr>
              <a:t>“</a:t>
            </a:r>
            <a:r>
              <a:rPr lang="en-US" altLang="en-US" dirty="0"/>
              <a:t>simple</a:t>
            </a:r>
            <a:r>
              <a:rPr lang="en-US" altLang="en-US" dirty="0">
                <a:latin typeface="Times New Roman" panose="02020603050405020304" pitchFamily="18" charset="0"/>
              </a:rPr>
              <a:t>”</a:t>
            </a:r>
            <a:r>
              <a:rPr lang="en-US" altLang="en-US" dirty="0"/>
              <a:t> programs are correct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737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8C650D-77B4-489F-A46E-870A10FDFE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859B5-F7A8-44EB-8DEB-CF20985FDD1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53604" name="Rectangle 4">
            <a:extLst>
              <a:ext uri="{FF2B5EF4-FFF2-40B4-BE49-F238E27FC236}">
                <a16:creationId xmlns:a16="http://schemas.microsoft.com/office/drawing/2014/main" id="{F172143E-4787-41C0-985F-DB9336CA5B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05105"/>
            <a:ext cx="8229600" cy="1143000"/>
          </a:xfrm>
        </p:spPr>
        <p:txBody>
          <a:bodyPr>
            <a:normAutofit/>
          </a:bodyPr>
          <a:lstStyle/>
          <a:p>
            <a:pPr marL="533400" indent="-533400"/>
            <a:r>
              <a:rPr lang="en-US" altLang="en-US" sz="5400" dirty="0">
                <a:solidFill>
                  <a:schemeClr val="accent2">
                    <a:lumMod val="50000"/>
                  </a:schemeClr>
                </a:solidFill>
              </a:rPr>
              <a:t>Program verification</a:t>
            </a:r>
          </a:p>
        </p:txBody>
      </p:sp>
      <p:sp>
        <p:nvSpPr>
          <p:cNvPr id="153605" name="Rectangle 5">
            <a:extLst>
              <a:ext uri="{FF2B5EF4-FFF2-40B4-BE49-F238E27FC236}">
                <a16:creationId xmlns:a16="http://schemas.microsoft.com/office/drawing/2014/main" id="{B4C5F664-A117-4BA6-BB87-6ADB11F866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52587"/>
            <a:ext cx="8229600" cy="4389120"/>
          </a:xfrm>
        </p:spPr>
        <p:txBody>
          <a:bodyPr/>
          <a:lstStyle/>
          <a:p>
            <a:pPr marL="533400" indent="-533400"/>
            <a:r>
              <a:rPr lang="en-US" altLang="en-US" sz="2800" dirty="0"/>
              <a:t>To prove </a:t>
            </a:r>
            <a:r>
              <a:rPr lang="en-US" altLang="en-US" sz="2800" dirty="0">
                <a:solidFill>
                  <a:schemeClr val="accent2">
                    <a:lumMod val="50000"/>
                  </a:schemeClr>
                </a:solidFill>
              </a:rPr>
              <a:t>program correct</a:t>
            </a:r>
            <a:r>
              <a:rPr lang="en-US" altLang="en-US" sz="2800" dirty="0"/>
              <a:t>, we need two parts:</a:t>
            </a:r>
          </a:p>
          <a:p>
            <a:pPr marL="1295400" lvl="2" indent="-381000">
              <a:buSzTx/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For every possible input, the correct answer is obtained if the program terminates</a:t>
            </a:r>
          </a:p>
          <a:p>
            <a:pPr marL="1295400" lvl="2" indent="-381000">
              <a:buSzTx/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The program always terminates</a:t>
            </a:r>
          </a:p>
        </p:txBody>
      </p:sp>
    </p:spTree>
    <p:extLst>
      <p:ext uri="{BB962C8B-B14F-4D97-AF65-F5344CB8AC3E}">
        <p14:creationId xmlns:p14="http://schemas.microsoft.com/office/powerpoint/2010/main" val="2739952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D705A07-C57F-47C2-B84D-1292345F2A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A952E-14D4-4DCB-8102-B8843D356E1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54626" name="Rectangle 2">
            <a:extLst>
              <a:ext uri="{FF2B5EF4-FFF2-40B4-BE49-F238E27FC236}">
                <a16:creationId xmlns:a16="http://schemas.microsoft.com/office/drawing/2014/main" id="{1765528E-52B6-4ECE-ADD2-373DBC084A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6153" y="381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Definition 1:</a:t>
            </a:r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F4CE0DE6-8EAD-40F0-87BB-D0012DAFD2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31028" y="1339383"/>
            <a:ext cx="8778875" cy="5181600"/>
          </a:xfrm>
        </p:spPr>
        <p:txBody>
          <a:bodyPr/>
          <a:lstStyle/>
          <a:p>
            <a:pPr lvl="1">
              <a:buFont typeface="Monotype Sorts" pitchFamily="2" charset="2"/>
              <a:buNone/>
            </a:pPr>
            <a:r>
              <a:rPr lang="en-US" altLang="en-US" dirty="0"/>
              <a:t>A program, or program segment, S is said to be </a:t>
            </a:r>
            <a:r>
              <a:rPr lang="en-US" altLang="en-US" dirty="0">
                <a:solidFill>
                  <a:srgbClr val="0070C0"/>
                </a:solidFill>
              </a:rPr>
              <a:t>partially correct with respect to</a:t>
            </a:r>
            <a:r>
              <a:rPr lang="en-US" altLang="en-US" dirty="0"/>
              <a:t> the initial assertion p and the final assertion q if 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dirty="0"/>
              <a:t>whenever p is true for the input values of S and S terminates, then q is true for the output values of S.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dirty="0"/>
              <a:t>The notation p{S}q indicates that the program, or program segment, S is partially correct with respect to the initial assertion p and the final assertion q.</a:t>
            </a:r>
          </a:p>
        </p:txBody>
      </p:sp>
    </p:spTree>
    <p:extLst>
      <p:ext uri="{BB962C8B-B14F-4D97-AF65-F5344CB8AC3E}">
        <p14:creationId xmlns:p14="http://schemas.microsoft.com/office/powerpoint/2010/main" val="367369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CED429-60EA-4D6D-8B11-0CED6F472C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5AB91-ED62-49FA-88CE-27F9BCB175F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55650" name="Rectangle 2">
            <a:extLst>
              <a:ext uri="{FF2B5EF4-FFF2-40B4-BE49-F238E27FC236}">
                <a16:creationId xmlns:a16="http://schemas.microsoft.com/office/drawing/2014/main" id="{529FF979-8A6F-482A-AF99-DA45B86D82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05105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Some notes and Example</a:t>
            </a:r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8650E565-7D9F-43E0-AE61-CC5346E7FD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52586"/>
            <a:ext cx="8458200" cy="5003763"/>
          </a:xfrm>
        </p:spPr>
        <p:txBody>
          <a:bodyPr>
            <a:normAutofit/>
          </a:bodyPr>
          <a:lstStyle/>
          <a:p>
            <a:pPr marL="392113" lvl="1" indent="-338138">
              <a:buNone/>
            </a:pPr>
            <a:r>
              <a:rPr lang="en-US" altLang="en-US" dirty="0"/>
              <a:t>This definition of partial correctness </a:t>
            </a:r>
          </a:p>
          <a:p>
            <a:pPr marL="393700" lvl="1" indent="-246063"/>
            <a:r>
              <a:rPr lang="en-US" altLang="en-US" dirty="0"/>
              <a:t>has nothing to do with whether a program terminates or not</a:t>
            </a:r>
          </a:p>
          <a:p>
            <a:pPr marL="393700" lvl="1" indent="-246063"/>
            <a:r>
              <a:rPr lang="en-US" altLang="en-US" dirty="0"/>
              <a:t> is due to Tony Hoare</a:t>
            </a:r>
          </a:p>
          <a:p>
            <a:pPr marL="392113" lvl="1" indent="-338138">
              <a:buNone/>
            </a:pPr>
            <a:r>
              <a:rPr lang="en-US" altLang="en-US" dirty="0">
                <a:solidFill>
                  <a:srgbClr val="0070C0"/>
                </a:solidFill>
              </a:rPr>
              <a:t>Example: </a:t>
            </a:r>
            <a:r>
              <a:rPr lang="en-US" altLang="en-US" dirty="0"/>
              <a:t>Show that the program segment 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dirty="0"/>
              <a:t>				</a:t>
            </a:r>
            <a:r>
              <a:rPr lang="en-US" altLang="en-US" dirty="0">
                <a:latin typeface="Courier New" panose="02070309020205020404" pitchFamily="49" charset="0"/>
              </a:rPr>
              <a:t>y := 2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			z := x + y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dirty="0"/>
              <a:t>	is correct with respect to</a:t>
            </a:r>
          </a:p>
          <a:p>
            <a:pPr lvl="2"/>
            <a:r>
              <a:rPr lang="en-US" altLang="en-US" dirty="0"/>
              <a:t>initial assertion p: x = 1;</a:t>
            </a:r>
          </a:p>
          <a:p>
            <a:pPr lvl="2"/>
            <a:r>
              <a:rPr lang="en-US" altLang="en-US" dirty="0"/>
              <a:t>final assertion q: z = 3.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dirty="0"/>
              <a:t>	</a:t>
            </a:r>
            <a:r>
              <a:rPr lang="en-US" altLang="en-US" i="1" u="sng" dirty="0">
                <a:solidFill>
                  <a:schemeClr val="folHlink"/>
                </a:solidFill>
              </a:rPr>
              <a:t>Solution</a:t>
            </a:r>
            <a:r>
              <a:rPr lang="en-US" altLang="en-US" i="1" dirty="0">
                <a:solidFill>
                  <a:schemeClr val="folHlink"/>
                </a:solidFill>
              </a:rPr>
              <a:t>:</a:t>
            </a:r>
            <a:r>
              <a:rPr lang="en-US" altLang="en-US" dirty="0"/>
              <a:t> p is true </a:t>
            </a:r>
            <a:r>
              <a:rPr lang="en-US" altLang="en-US" dirty="0">
                <a:sym typeface="Symbol" panose="05050102010706020507" pitchFamily="18" charset="2"/>
              </a:rPr>
              <a:t> x = 1  y := 2  z := 3  partially correct w.r.t. p and q</a:t>
            </a:r>
            <a:endParaRPr lang="en-US" altLang="en-US" dirty="0"/>
          </a:p>
          <a:p>
            <a:pPr lvl="1">
              <a:buFont typeface="Monotype Sort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498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7C36E5-C180-4D16-8842-23957BDF7C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ED60D-72A8-46A4-9DB1-0D518EA08B5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56674" name="Rectangle 2">
            <a:extLst>
              <a:ext uri="{FF2B5EF4-FFF2-40B4-BE49-F238E27FC236}">
                <a16:creationId xmlns:a16="http://schemas.microsoft.com/office/drawing/2014/main" id="{30759999-5F40-47C3-AFA5-8747F2B33E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0647" y="205105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70C0"/>
                </a:solidFill>
              </a:rPr>
              <a:t>Rules of inference</a:t>
            </a:r>
          </a:p>
        </p:txBody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EC1A2FD4-F1AD-490C-8BDE-7AE59614A6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0516"/>
            <a:ext cx="8229600" cy="498583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altLang="en-US" sz="1400" dirty="0">
              <a:solidFill>
                <a:srgbClr val="FFFF00"/>
              </a:solidFill>
            </a:endParaRPr>
          </a:p>
          <a:p>
            <a:pPr marL="341313" indent="-341313">
              <a:lnSpc>
                <a:spcPct val="90000"/>
              </a:lnSpc>
              <a:buNone/>
            </a:pPr>
            <a:r>
              <a:rPr lang="en-US" altLang="en-US" u="sng" dirty="0"/>
              <a:t>Goal</a:t>
            </a:r>
            <a:r>
              <a:rPr lang="en-US" altLang="en-US" dirty="0"/>
              <a:t>: Split the program into a series of subprograms and show that each subprogram is correct. This is done through a rule of inference.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Let us start by taking the program S and splitting it into 2 subprograms S</a:t>
            </a:r>
            <a:r>
              <a:rPr lang="en-US" altLang="en-US" baseline="-25000" dirty="0"/>
              <a:t>1</a:t>
            </a:r>
            <a:r>
              <a:rPr lang="en-US" altLang="en-US" dirty="0"/>
              <a:t> and S</a:t>
            </a:r>
            <a:r>
              <a:rPr lang="en-US" altLang="en-US" baseline="-25000" dirty="0"/>
              <a:t>2</a:t>
            </a:r>
            <a:r>
              <a:rPr lang="en-US" altLang="en-US" dirty="0"/>
              <a:t> (S = S</a:t>
            </a:r>
            <a:r>
              <a:rPr lang="en-US" altLang="en-US" baseline="-25000" dirty="0"/>
              <a:t>1</a:t>
            </a:r>
            <a:r>
              <a:rPr lang="en-US" altLang="en-US" dirty="0"/>
              <a:t>; S</a:t>
            </a:r>
            <a:r>
              <a:rPr lang="en-US" altLang="en-US" baseline="-25000" dirty="0"/>
              <a:t>2</a:t>
            </a:r>
            <a:r>
              <a:rPr lang="en-US" altLang="en-US" dirty="0"/>
              <a:t>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Assume that we have S</a:t>
            </a:r>
            <a:r>
              <a:rPr lang="en-US" altLang="en-US" baseline="-25000" dirty="0"/>
              <a:t>1</a:t>
            </a:r>
            <a:r>
              <a:rPr lang="en-US" altLang="en-US" dirty="0"/>
              <a:t> correct w.r.t. p and q (initial and final assertions)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Assume that we have S</a:t>
            </a:r>
            <a:r>
              <a:rPr lang="en-US" altLang="en-US" baseline="-25000" dirty="0"/>
              <a:t>2</a:t>
            </a:r>
            <a:r>
              <a:rPr lang="en-US" altLang="en-US" dirty="0"/>
              <a:t> correct w.r.t. q and r (initial and final assertions)</a:t>
            </a:r>
          </a:p>
        </p:txBody>
      </p:sp>
    </p:spTree>
    <p:extLst>
      <p:ext uri="{BB962C8B-B14F-4D97-AF65-F5344CB8AC3E}">
        <p14:creationId xmlns:p14="http://schemas.microsoft.com/office/powerpoint/2010/main" val="239698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A03B943-2D86-4339-B3A6-D44980B139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549F9-D406-4BE7-B2DC-A1EBDA8CEAE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57698" name="Rectangle 2">
            <a:extLst>
              <a:ext uri="{FF2B5EF4-FFF2-40B4-BE49-F238E27FC236}">
                <a16:creationId xmlns:a16="http://schemas.microsoft.com/office/drawing/2014/main" id="{E1E51665-877C-4E09-98DF-C32DA575EA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36525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rgbClr val="0070C0"/>
                </a:solidFill>
              </a:rPr>
              <a:t>Rules of inference</a:t>
            </a:r>
            <a:r>
              <a:rPr lang="en-US" altLang="en-US" dirty="0"/>
              <a:t> (cont.)</a:t>
            </a:r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36CDA3DA-8491-43EF-A71D-4772B476E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8584" y="1349375"/>
            <a:ext cx="8778875" cy="5006963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altLang="en-US" dirty="0"/>
              <a:t>It follows that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	</a:t>
            </a:r>
            <a:r>
              <a:rPr lang="en-US" altLang="en-US" dirty="0">
                <a:latin typeface="Times New Roman" panose="02020603050405020304" pitchFamily="18" charset="0"/>
              </a:rPr>
              <a:t>“</a:t>
            </a:r>
            <a:r>
              <a:rPr lang="en-US" altLang="en-US" dirty="0"/>
              <a:t>if p is true </a:t>
            </a:r>
            <a:r>
              <a:rPr lang="en-US" altLang="en-US" dirty="0">
                <a:sym typeface="Symbol" panose="05050102010706020507" pitchFamily="18" charset="2"/>
              </a:rPr>
              <a:t> (S</a:t>
            </a:r>
            <a:r>
              <a:rPr lang="en-US" altLang="en-US" baseline="-25000" dirty="0">
                <a:sym typeface="Symbol" panose="05050102010706020507" pitchFamily="18" charset="2"/>
              </a:rPr>
              <a:t>1</a:t>
            </a:r>
            <a:r>
              <a:rPr lang="en-US" altLang="en-US" dirty="0">
                <a:sym typeface="Symbol" panose="05050102010706020507" pitchFamily="18" charset="2"/>
              </a:rPr>
              <a:t> executed and terminates) then q is true</a:t>
            </a:r>
            <a:r>
              <a:rPr lang="en-US" altLang="en-US" dirty="0">
                <a:latin typeface="Times New Roman" panose="02020603050405020304" pitchFamily="18" charset="0"/>
                <a:sym typeface="Symbol" panose="05050102010706020507" pitchFamily="18" charset="2"/>
              </a:rPr>
              <a:t>”</a:t>
            </a:r>
            <a:endParaRPr lang="en-US" altLang="en-US" dirty="0"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>
                <a:sym typeface="Symbol" panose="05050102010706020507" pitchFamily="18" charset="2"/>
              </a:rPr>
              <a:t>	 </a:t>
            </a:r>
            <a:r>
              <a:rPr lang="en-US" altLang="en-US" dirty="0">
                <a:latin typeface="Times New Roman" panose="02020603050405020304" pitchFamily="18" charset="0"/>
              </a:rPr>
              <a:t>“</a:t>
            </a:r>
            <a:r>
              <a:rPr lang="en-US" altLang="en-US" dirty="0"/>
              <a:t>if q is true </a:t>
            </a:r>
            <a:r>
              <a:rPr lang="en-US" altLang="en-US" dirty="0">
                <a:sym typeface="Symbol" panose="05050102010706020507" pitchFamily="18" charset="2"/>
              </a:rPr>
              <a:t> (S</a:t>
            </a:r>
            <a:r>
              <a:rPr lang="en-US" altLang="en-US" baseline="-25000" dirty="0">
                <a:sym typeface="Symbol" panose="05050102010706020507" pitchFamily="18" charset="2"/>
              </a:rPr>
              <a:t>2</a:t>
            </a:r>
            <a:r>
              <a:rPr lang="en-US" altLang="en-US" dirty="0">
                <a:sym typeface="Symbol" panose="05050102010706020507" pitchFamily="18" charset="2"/>
              </a:rPr>
              <a:t> executed and terminates) then r is true</a:t>
            </a:r>
            <a:r>
              <a:rPr lang="en-US" altLang="en-US" dirty="0">
                <a:latin typeface="Times New Roman" panose="02020603050405020304" pitchFamily="18" charset="0"/>
                <a:sym typeface="Symbol" panose="05050102010706020507" pitchFamily="18" charset="2"/>
              </a:rPr>
              <a:t>”</a:t>
            </a:r>
            <a:endParaRPr lang="en-US" altLang="en-US" dirty="0"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>
                <a:sym typeface="Symbol" panose="05050102010706020507" pitchFamily="18" charset="2"/>
              </a:rPr>
              <a:t>	</a:t>
            </a:r>
            <a:r>
              <a:rPr lang="en-US" altLang="en-US" dirty="0">
                <a:latin typeface="Times New Roman" panose="02020603050405020304" pitchFamily="18" charset="0"/>
                <a:sym typeface="Symbol" panose="05050102010706020507" pitchFamily="18" charset="2"/>
              </a:rPr>
              <a:t>“</a:t>
            </a:r>
            <a:r>
              <a:rPr lang="en-US" altLang="en-US" dirty="0">
                <a:sym typeface="Symbol" panose="05050102010706020507" pitchFamily="18" charset="2"/>
              </a:rPr>
              <a:t>thus, if p = true and S = S</a:t>
            </a:r>
            <a:r>
              <a:rPr lang="en-US" altLang="en-US" baseline="-25000" dirty="0">
                <a:sym typeface="Symbol" panose="05050102010706020507" pitchFamily="18" charset="2"/>
              </a:rPr>
              <a:t>1</a:t>
            </a:r>
            <a:r>
              <a:rPr lang="en-US" altLang="en-US" dirty="0">
                <a:sym typeface="Symbol" panose="05050102010706020507" pitchFamily="18" charset="2"/>
              </a:rPr>
              <a:t>; S</a:t>
            </a:r>
            <a:r>
              <a:rPr lang="en-US" altLang="en-US" baseline="-25000" dirty="0">
                <a:sym typeface="Symbol" panose="05050102010706020507" pitchFamily="18" charset="2"/>
              </a:rPr>
              <a:t>2</a:t>
            </a:r>
            <a:r>
              <a:rPr lang="en-US" altLang="en-US" dirty="0">
                <a:sym typeface="Symbol" panose="05050102010706020507" pitchFamily="18" charset="2"/>
              </a:rPr>
              <a:t> is executed and 		terminates then r = true</a:t>
            </a:r>
            <a:r>
              <a:rPr lang="en-US" altLang="en-US" dirty="0">
                <a:latin typeface="Times New Roman" panose="02020603050405020304" pitchFamily="18" charset="0"/>
                <a:sym typeface="Symbol" panose="05050102010706020507" pitchFamily="18" charset="2"/>
              </a:rPr>
              <a:t>”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>
                <a:sym typeface="Symbol" panose="05050102010706020507" pitchFamily="18" charset="2"/>
              </a:rPr>
              <a:t>	This rule of inference is known as </a:t>
            </a:r>
            <a:r>
              <a:rPr lang="en-US" altLang="en-US" dirty="0">
                <a:solidFill>
                  <a:schemeClr val="accent2"/>
                </a:solidFill>
                <a:sym typeface="Symbol" panose="05050102010706020507" pitchFamily="18" charset="2"/>
              </a:rPr>
              <a:t>the composition rule</a:t>
            </a:r>
            <a:r>
              <a:rPr lang="en-US" altLang="en-US" dirty="0">
                <a:sym typeface="Symbol" panose="05050102010706020507" pitchFamily="18" charset="2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Symbol" panose="05050102010706020507" pitchFamily="18" charset="2"/>
              </a:rPr>
              <a:t>It is written as: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>
                <a:sym typeface="Symbol" panose="05050102010706020507" pitchFamily="18" charset="2"/>
              </a:rPr>
              <a:t>	 		</a:t>
            </a:r>
            <a:r>
              <a:rPr lang="en-US" altLang="en-US" dirty="0"/>
              <a:t>p </a:t>
            </a:r>
            <a:r>
              <a:rPr lang="en-US" altLang="en-US" dirty="0">
                <a:sym typeface="Symbol" panose="05050102010706020507" pitchFamily="18" charset="2"/>
              </a:rPr>
              <a:t>{S</a:t>
            </a:r>
            <a:r>
              <a:rPr lang="en-US" altLang="en-US" baseline="-25000" dirty="0">
                <a:sym typeface="Symbol" panose="05050102010706020507" pitchFamily="18" charset="2"/>
              </a:rPr>
              <a:t>1</a:t>
            </a:r>
            <a:r>
              <a:rPr lang="en-US" altLang="en-US" dirty="0">
                <a:sym typeface="Symbol" panose="05050102010706020507" pitchFamily="18" charset="2"/>
              </a:rPr>
              <a:t>} q</a:t>
            </a:r>
            <a:br>
              <a:rPr lang="en-US" altLang="en-US" dirty="0">
                <a:sym typeface="Symbol" panose="05050102010706020507" pitchFamily="18" charset="2"/>
              </a:rPr>
            </a:br>
            <a:r>
              <a:rPr lang="en-US" altLang="en-US" dirty="0">
                <a:sym typeface="Symbol" panose="05050102010706020507" pitchFamily="18" charset="2"/>
              </a:rPr>
              <a:t>		</a:t>
            </a:r>
            <a:r>
              <a:rPr lang="en-US" altLang="en-US" dirty="0"/>
              <a:t>q </a:t>
            </a:r>
            <a:r>
              <a:rPr lang="en-US" altLang="en-US" dirty="0">
                <a:sym typeface="Symbol" panose="05050102010706020507" pitchFamily="18" charset="2"/>
              </a:rPr>
              <a:t>{S</a:t>
            </a:r>
            <a:r>
              <a:rPr lang="en-US" altLang="en-US" baseline="-25000" dirty="0">
                <a:sym typeface="Symbol" panose="05050102010706020507" pitchFamily="18" charset="2"/>
              </a:rPr>
              <a:t>2</a:t>
            </a:r>
            <a:r>
              <a:rPr lang="en-US" altLang="en-US" dirty="0">
                <a:sym typeface="Symbol" panose="05050102010706020507" pitchFamily="18" charset="2"/>
              </a:rPr>
              <a:t>} r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 dirty="0">
              <a:sym typeface="Symbol" panose="05050102010706020507" pitchFamily="18" charset="2"/>
            </a:endParaRP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ym typeface="Symbol" panose="05050102010706020507" pitchFamily="18" charset="2"/>
              </a:rPr>
              <a:t>		</a:t>
            </a:r>
            <a:r>
              <a:rPr lang="en-US" altLang="en-US" sz="2400" dirty="0">
                <a:sym typeface="Symbol" panose="05050102010706020507" pitchFamily="18" charset="2"/>
              </a:rPr>
              <a:t>p {S1; S2) r</a:t>
            </a:r>
          </a:p>
        </p:txBody>
      </p:sp>
      <p:sp>
        <p:nvSpPr>
          <p:cNvPr id="157702" name="Line 6">
            <a:extLst>
              <a:ext uri="{FF2B5EF4-FFF2-40B4-BE49-F238E27FC236}">
                <a16:creationId xmlns:a16="http://schemas.microsoft.com/office/drawing/2014/main" id="{5DE6545B-DE4A-4E48-A0FA-281AFA5879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9530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94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uiExpand="1" build="p"/>
      <p:bldP spid="15770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14761</TotalTime>
  <Words>707</Words>
  <Application>Microsoft Office PowerPoint</Application>
  <PresentationFormat>On-screen Show (4:3)</PresentationFormat>
  <Paragraphs>160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Wingdings</vt:lpstr>
      <vt:lpstr>Courier New</vt:lpstr>
      <vt:lpstr>Wingdings 2</vt:lpstr>
      <vt:lpstr>Monotype Sorts</vt:lpstr>
      <vt:lpstr>Constantia</vt:lpstr>
      <vt:lpstr>Symbol</vt:lpstr>
      <vt:lpstr>Calibri</vt:lpstr>
      <vt:lpstr>Times New Roman</vt:lpstr>
      <vt:lpstr>Flow</vt:lpstr>
      <vt:lpstr>Induction and recursion</vt:lpstr>
      <vt:lpstr>Chapter Summary</vt:lpstr>
      <vt:lpstr>Section 5.5:  Program Correctness</vt:lpstr>
      <vt:lpstr>Program Correctness (4.5)</vt:lpstr>
      <vt:lpstr>Program verification</vt:lpstr>
      <vt:lpstr>Definition 1:</vt:lpstr>
      <vt:lpstr>Some notes and Example</vt:lpstr>
      <vt:lpstr>Rules of inference</vt:lpstr>
      <vt:lpstr>Rules of inference (cont.)</vt:lpstr>
      <vt:lpstr>Conditional Statements</vt:lpstr>
      <vt:lpstr>Conditional Statements (cont.)</vt:lpstr>
      <vt:lpstr>If then else</vt:lpstr>
      <vt:lpstr>Example</vt:lpstr>
      <vt:lpstr>Loop invariants</vt:lpstr>
      <vt:lpstr>Loop example: factorial</vt:lpstr>
      <vt:lpstr>Loop example: factorial (cont.)</vt:lpstr>
      <vt:lpstr>Loop example: factorial (cont.)</vt:lpstr>
      <vt:lpstr>Loop example: factorial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 and recursion</dc:title>
  <dc:creator>Richard Scherl</dc:creator>
  <cp:lastModifiedBy>Ezra Halleck</cp:lastModifiedBy>
  <cp:revision>913</cp:revision>
  <dcterms:created xsi:type="dcterms:W3CDTF">2011-03-27T19:21:35Z</dcterms:created>
  <dcterms:modified xsi:type="dcterms:W3CDTF">2018-05-17T20:00:57Z</dcterms:modified>
</cp:coreProperties>
</file>