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4"/>
  </p:notesMasterIdLst>
  <p:sldIdLst>
    <p:sldId id="256" r:id="rId2"/>
    <p:sldId id="292" r:id="rId3"/>
    <p:sldId id="258" r:id="rId4"/>
    <p:sldId id="301" r:id="rId5"/>
    <p:sldId id="302" r:id="rId6"/>
    <p:sldId id="257" r:id="rId7"/>
    <p:sldId id="307" r:id="rId8"/>
    <p:sldId id="357" r:id="rId9"/>
    <p:sldId id="303" r:id="rId10"/>
    <p:sldId id="260" r:id="rId11"/>
    <p:sldId id="304" r:id="rId12"/>
    <p:sldId id="358" r:id="rId13"/>
    <p:sldId id="264" r:id="rId14"/>
    <p:sldId id="316" r:id="rId15"/>
    <p:sldId id="317" r:id="rId16"/>
    <p:sldId id="308" r:id="rId17"/>
    <p:sldId id="313" r:id="rId18"/>
    <p:sldId id="312" r:id="rId19"/>
    <p:sldId id="314" r:id="rId20"/>
    <p:sldId id="315" r:id="rId21"/>
    <p:sldId id="359" r:id="rId22"/>
    <p:sldId id="297" r:id="rId23"/>
  </p:sldIdLst>
  <p:sldSz cx="9144000" cy="6858000" type="screen4x3"/>
  <p:notesSz cx="6858000" cy="9144000"/>
  <p:embeddedFontLst>
    <p:embeddedFont>
      <p:font typeface="Cambria Math" panose="02040503050406030204" pitchFamily="18" charset="0"/>
      <p:regular r:id="rId25"/>
    </p:embeddedFont>
    <p:embeddedFont>
      <p:font typeface="Wingdings 2" panose="05020102010507070707" pitchFamily="18" charset="2"/>
      <p:regular r:id="rId26"/>
    </p:embeddedFont>
    <p:embeddedFont>
      <p:font typeface="Constantia" panose="02030602050306030303" pitchFamily="18" charset="0"/>
      <p:regular r:id="rId27"/>
      <p:bold r:id="rId28"/>
      <p:italic r:id="rId29"/>
      <p:boldItalic r:id="rId30"/>
    </p:embeddedFont>
    <p:embeddedFont>
      <p:font typeface="SymbolPi" panose="02000500070000020004" pitchFamily="2"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4690" autoAdjust="0"/>
  </p:normalViewPr>
  <p:slideViewPr>
    <p:cSldViewPr>
      <p:cViewPr varScale="1">
        <p:scale>
          <a:sx n="64" d="100"/>
          <a:sy n="64" d="100"/>
        </p:scale>
        <p:origin x="14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5/12/2018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4B07A-395A-4969-8CBC-066CACF19A80}" type="slidenum">
              <a:rPr lang="en-US" smtClean="0"/>
              <a:pPr/>
              <a:t>13</a:t>
            </a:fld>
            <a:endParaRPr lang="en-US"/>
          </a:p>
        </p:txBody>
      </p:sp>
    </p:spTree>
    <p:extLst>
      <p:ext uri="{BB962C8B-B14F-4D97-AF65-F5344CB8AC3E}">
        <p14:creationId xmlns:p14="http://schemas.microsoft.com/office/powerpoint/2010/main" val="280877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5/12/2018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5/12/2018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a Summation Formula by Mathematical Induction</a:t>
            </a:r>
          </a:p>
        </p:txBody>
      </p:sp>
      <p:sp>
        <p:nvSpPr>
          <p:cNvPr id="3" name="Content Placeholder 2"/>
          <p:cNvSpPr>
            <a:spLocks noGrp="1"/>
          </p:cNvSpPr>
          <p:nvPr>
            <p:ph idx="1"/>
          </p:nvPr>
        </p:nvSpPr>
        <p:spPr/>
        <p:txBody>
          <a:bodyPr/>
          <a:lstStyle/>
          <a:p>
            <a:pPr>
              <a:buNone/>
            </a:pPr>
            <a:r>
              <a:rPr lang="en-US" b="1" dirty="0"/>
              <a:t>   Example</a:t>
            </a:r>
            <a:r>
              <a:rPr lang="en-US" dirty="0"/>
              <a:t>: Show that:  </a:t>
            </a:r>
          </a:p>
          <a:p>
            <a:pPr>
              <a:buNone/>
            </a:pPr>
            <a:r>
              <a:rPr lang="en-US" b="1" dirty="0"/>
              <a:t>   Solution</a:t>
            </a:r>
            <a:r>
              <a:rPr lang="en-US" dirty="0"/>
              <a:t>:</a:t>
            </a:r>
          </a:p>
          <a:p>
            <a:pPr marL="393192" lvl="1" indent="0" algn="just">
              <a:buNone/>
            </a:pPr>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marL="393192" lvl="1" indent="0" algn="just">
              <a:buNone/>
            </a:pPr>
            <a:r>
              <a:rPr lang="en-US" dirty="0"/>
              <a:t>INDUCTIVE STEP: Assume true for </a:t>
            </a:r>
            <a:r>
              <a:rPr lang="en-US" i="1" dirty="0"/>
              <a:t>P</a:t>
            </a:r>
            <a:r>
              <a:rPr lang="en-US" dirty="0"/>
              <a:t>(</a:t>
            </a:r>
            <a:r>
              <a:rPr lang="en-US" i="1" dirty="0"/>
              <a:t>k</a:t>
            </a:r>
            <a:r>
              <a:rPr lang="en-US" dirty="0"/>
              <a:t>).</a:t>
            </a:r>
          </a:p>
          <a:p>
            <a:pPr>
              <a:buNone/>
            </a:pPr>
            <a:r>
              <a:rPr lang="en-US" dirty="0"/>
              <a:t>                     The inductive hypothesis is</a:t>
            </a:r>
          </a:p>
          <a:p>
            <a:pPr>
              <a:buNone/>
            </a:pPr>
            <a:r>
              <a:rPr lang="en-US" dirty="0"/>
              <a:t>        Under this assumption,   </a:t>
            </a:r>
          </a:p>
        </p:txBody>
      </p:sp>
      <p:pic>
        <p:nvPicPr>
          <p:cNvPr id="5" name="Picture 4" descr="addin_tmp.png"/>
          <p:cNvPicPr>
            <a:picLocks noChangeAspect="1"/>
          </p:cNvPicPr>
          <p:nvPr>
            <p:custDataLst>
              <p:tags r:id="rId1"/>
            </p:custDataLst>
          </p:nvPr>
        </p:nvPicPr>
        <p:blipFill>
          <a:blip r:embed="rId7" cstate="print"/>
          <a:stretch>
            <a:fillRect/>
          </a:stretch>
        </p:blipFill>
        <p:spPr>
          <a:xfrm>
            <a:off x="4267200" y="1905000"/>
            <a:ext cx="1657350" cy="695325"/>
          </a:xfrm>
          <a:prstGeom prst="rect">
            <a:avLst/>
          </a:prstGeom>
        </p:spPr>
      </p:pic>
      <p:pic>
        <p:nvPicPr>
          <p:cNvPr id="6" name="Picture 5" descr="addin_tmp.png"/>
          <p:cNvPicPr>
            <a:picLocks noChangeAspect="1"/>
          </p:cNvPicPr>
          <p:nvPr>
            <p:custDataLst>
              <p:tags r:id="rId2"/>
            </p:custDataLst>
          </p:nvPr>
        </p:nvPicPr>
        <p:blipFill>
          <a:blip r:embed="rId8" cstate="print"/>
          <a:stretch>
            <a:fillRect/>
          </a:stretch>
        </p:blipFill>
        <p:spPr>
          <a:xfrm>
            <a:off x="6477000" y="3733800"/>
            <a:ext cx="1632585" cy="741045"/>
          </a:xfrm>
          <a:prstGeom prst="rect">
            <a:avLst/>
          </a:prstGeom>
        </p:spPr>
      </p:pic>
      <p:pic>
        <p:nvPicPr>
          <p:cNvPr id="11" name="Picture 10" descr="addin_tmp.png"/>
          <p:cNvPicPr>
            <a:picLocks noChangeAspect="1"/>
          </p:cNvPicPr>
          <p:nvPr>
            <p:custDataLst>
              <p:tags r:id="rId3"/>
            </p:custDataLst>
          </p:nvPr>
        </p:nvPicPr>
        <p:blipFill>
          <a:blip r:embed="rId9"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4"/>
            </p:custDataLst>
          </p:nvPr>
        </p:nvPicPr>
        <p:blipFill>
          <a:blip r:embed="rId10"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5"/>
            </p:custDataLst>
          </p:nvPr>
        </p:nvPicPr>
        <p:blipFill>
          <a:blip r:embed="rId11"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1905000"/>
            <a:ext cx="2209800" cy="954107"/>
          </a:xfrm>
          <a:prstGeom prst="rect">
            <a:avLst/>
          </a:prstGeom>
          <a:noFill/>
          <a:ln>
            <a:solidFill>
              <a:schemeClr val="accent1"/>
            </a:solidFill>
          </a:ln>
        </p:spPr>
        <p:txBody>
          <a:bodyPr wrap="square" rtlCol="0">
            <a:spAutoFit/>
          </a:bodyPr>
          <a:lstStyle/>
          <a:p>
            <a:r>
              <a:rPr lang="en-US" sz="1400" dirty="0"/>
              <a:t>Note: Once we have this conjecture, mathematical induction can be used to prove it correct.</a:t>
            </a:r>
          </a:p>
        </p:txBody>
      </p:sp>
      <p:sp>
        <p:nvSpPr>
          <p:cNvPr id="4" name="TextBox 3">
            <a:extLst>
              <a:ext uri="{FF2B5EF4-FFF2-40B4-BE49-F238E27FC236}">
                <a16:creationId xmlns:a16="http://schemas.microsoft.com/office/drawing/2014/main" id="{D41C425A-9524-48AC-B07B-A5475CD276D0}"/>
              </a:ext>
            </a:extLst>
          </p:cNvPr>
          <p:cNvSpPr txBox="1"/>
          <p:nvPr/>
        </p:nvSpPr>
        <p:spPr>
          <a:xfrm>
            <a:off x="609600" y="5925234"/>
            <a:ext cx="3516443" cy="707886"/>
          </a:xfrm>
          <a:prstGeom prst="rect">
            <a:avLst/>
          </a:prstGeom>
          <a:noFill/>
        </p:spPr>
        <p:txBody>
          <a:bodyPr wrap="square" rtlCol="0">
            <a:spAutoFit/>
          </a:bodyPr>
          <a:lstStyle/>
          <a:p>
            <a:r>
              <a:rPr lang="en-US" sz="2000" dirty="0"/>
              <a:t>This is precisely the formula if you replace n with k+1.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0" y="53340"/>
            <a:ext cx="8229600" cy="1143000"/>
          </a:xfrm>
        </p:spPr>
        <p:txBody>
          <a:bodyPr>
            <a:normAutofit/>
          </a:bodyPr>
          <a:lstStyle/>
          <a:p>
            <a:r>
              <a:rPr lang="en-US" dirty="0"/>
              <a:t>Conjecturing and Proving</a:t>
            </a:r>
          </a:p>
        </p:txBody>
      </p:sp>
      <p:sp>
        <p:nvSpPr>
          <p:cNvPr id="3" name="Content Placeholder 2"/>
          <p:cNvSpPr>
            <a:spLocks noGrp="1"/>
          </p:cNvSpPr>
          <p:nvPr>
            <p:ph idx="1"/>
          </p:nvPr>
        </p:nvSpPr>
        <p:spPr>
          <a:xfrm>
            <a:off x="277318" y="1234440"/>
            <a:ext cx="8229600" cy="5394960"/>
          </a:xfrm>
        </p:spPr>
        <p:txBody>
          <a:bodyPr>
            <a:normAutofit/>
          </a:bodyPr>
          <a:lstStyle/>
          <a:p>
            <a:pPr>
              <a:buNone/>
            </a:pPr>
            <a:r>
              <a:rPr lang="en-US" b="1" dirty="0"/>
              <a:t>Example</a:t>
            </a:r>
            <a:r>
              <a:rPr lang="en-US" dirty="0"/>
              <a:t>: Conjecture a formula for the sum of the first </a:t>
            </a:r>
            <a:r>
              <a:rPr lang="en-US" i="1" dirty="0"/>
              <a:t>n</a:t>
            </a:r>
            <a:r>
              <a:rPr lang="en-US" dirty="0"/>
              <a:t> positive odd integers. Then prove your conjecture.</a:t>
            </a:r>
          </a:p>
          <a:p>
            <a:pPr>
              <a:buNone/>
            </a:pPr>
            <a:r>
              <a:rPr lang="en-US" b="1" dirty="0"/>
              <a:t>Conjecture</a:t>
            </a:r>
            <a:r>
              <a:rPr lang="en-US" dirty="0"/>
              <a:t>: We have:  </a:t>
            </a:r>
            <a:r>
              <a:rPr lang="en-US" dirty="0">
                <a:latin typeface="Cambria Math" pitchFamily="18" charset="0"/>
                <a:ea typeface="Cambria Math" pitchFamily="18" charset="0"/>
              </a:rPr>
              <a:t>1= 1,   1 + 3 = 4,   1 + 3 + 5 = 9, </a:t>
            </a:r>
          </a:p>
          <a:p>
            <a:pPr>
              <a:buNone/>
            </a:pPr>
            <a:r>
              <a:rPr lang="en-US" dirty="0">
                <a:latin typeface="Cambria Math" pitchFamily="18" charset="0"/>
                <a:ea typeface="Cambria Math" pitchFamily="18" charset="0"/>
              </a:rPr>
              <a:t>		1 + 3 + 5 + 7 = 16,      1 + 3 + 5 + 7 + 9 = 25.</a:t>
            </a:r>
          </a:p>
          <a:p>
            <a:pPr marL="0" indent="0">
              <a:buNone/>
            </a:pPr>
            <a:r>
              <a:rPr lang="en-US" dirty="0">
                <a:ea typeface="Cambria Math" pitchFamily="18" charset="0"/>
              </a:rPr>
              <a:t>We conjecture that 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i.e., </a:t>
            </a:r>
          </a:p>
          <a:p>
            <a:pPr>
              <a:buNone/>
            </a:pPr>
            <a:endParaRPr lang="en-US" dirty="0">
              <a:ea typeface="Cambria Math" pitchFamily="18" charset="0"/>
            </a:endParaRPr>
          </a:p>
          <a:p>
            <a:endParaRPr lang="en-US" dirty="0"/>
          </a:p>
        </p:txBody>
      </p:sp>
      <p:sp>
        <p:nvSpPr>
          <p:cNvPr id="4" name="TextBox 3"/>
          <p:cNvSpPr txBox="1"/>
          <p:nvPr/>
        </p:nvSpPr>
        <p:spPr>
          <a:xfrm>
            <a:off x="1828800" y="3931920"/>
            <a:ext cx="6004810" cy="461665"/>
          </a:xfrm>
          <a:prstGeom prst="rect">
            <a:avLst/>
          </a:prstGeom>
          <a:noFill/>
        </p:spPr>
        <p:txBody>
          <a:bodyPr wrap="square" rtlCol="0">
            <a:spAutoFit/>
          </a:bodyPr>
          <a:lstStyle/>
          <a:p>
            <a:r>
              <a:rPr lang="en-US" sz="2400" dirty="0">
                <a:latin typeface="Cambria Math" pitchFamily="18" charset="0"/>
                <a:ea typeface="Cambria Math" pitchFamily="18" charset="0"/>
              </a:rPr>
              <a:t>1 + 3 + 5 + </a:t>
            </a:r>
            <a:r>
              <a:rPr lang="en-US" sz="2400" dirty="0">
                <a:latin typeface="Cambria Math"/>
                <a:ea typeface="Cambria Math"/>
              </a:rPr>
              <a:t>∙∙∙</a:t>
            </a:r>
            <a:r>
              <a:rPr lang="en-US" sz="2400" dirty="0">
                <a:latin typeface="Cambria Math" pitchFamily="18" charset="0"/>
                <a:ea typeface="Cambria Math" pitchFamily="18" charset="0"/>
              </a:rPr>
              <a:t>+ (2</a:t>
            </a:r>
            <a:r>
              <a:rPr lang="en-US" sz="2400" i="1" dirty="0">
                <a:ea typeface="Cambria Math" pitchFamily="18" charset="0"/>
              </a:rPr>
              <a:t>n</a:t>
            </a:r>
            <a:r>
              <a:rPr lang="en-US" sz="2400" dirty="0">
                <a:latin typeface="Cambria Math" pitchFamily="18" charset="0"/>
                <a:ea typeface="Cambria Math" pitchFamily="18" charset="0"/>
              </a:rPr>
              <a:t>  </a:t>
            </a:r>
            <a:r>
              <a:rPr lang="en-US" sz="2400" dirty="0">
                <a:latin typeface="Cambria Math"/>
                <a:ea typeface="Cambria Math"/>
              </a:rPr>
              <a:t>−</a:t>
            </a:r>
            <a:r>
              <a:rPr lang="en-US" sz="2400" dirty="0">
                <a:latin typeface="Cambria Math" pitchFamily="18" charset="0"/>
                <a:ea typeface="Cambria Math" pitchFamily="18" charset="0"/>
              </a:rPr>
              <a:t> 1) + (2</a:t>
            </a:r>
            <a:r>
              <a:rPr lang="en-US" sz="2400" i="1" dirty="0">
                <a:ea typeface="Cambria Math" pitchFamily="18" charset="0"/>
              </a:rPr>
              <a:t>n</a:t>
            </a:r>
            <a:r>
              <a:rPr lang="en-US" sz="2400" dirty="0">
                <a:latin typeface="Cambria Math" pitchFamily="18" charset="0"/>
                <a:ea typeface="Cambria Math" pitchFamily="18" charset="0"/>
              </a:rPr>
              <a:t> + 1) =</a:t>
            </a:r>
            <a:r>
              <a:rPr lang="en-US" sz="2400" i="1" dirty="0">
                <a:ea typeface="Cambria Math" pitchFamily="18" charset="0"/>
              </a:rPr>
              <a:t>n</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0" y="53340"/>
            <a:ext cx="8229600" cy="1143000"/>
          </a:xfrm>
        </p:spPr>
        <p:txBody>
          <a:bodyPr>
            <a:normAutofit fontScale="90000"/>
          </a:bodyPr>
          <a:lstStyle/>
          <a:p>
            <a:r>
              <a:rPr lang="en-US" dirty="0"/>
              <a:t>Conjecturing and Proving (cont.)</a:t>
            </a:r>
          </a:p>
        </p:txBody>
      </p:sp>
      <p:sp>
        <p:nvSpPr>
          <p:cNvPr id="3" name="Content Placeholder 2"/>
          <p:cNvSpPr>
            <a:spLocks noGrp="1"/>
          </p:cNvSpPr>
          <p:nvPr>
            <p:ph idx="1"/>
          </p:nvPr>
        </p:nvSpPr>
        <p:spPr>
          <a:xfrm>
            <a:off x="277318" y="1234440"/>
            <a:ext cx="8561882" cy="5394960"/>
          </a:xfrm>
        </p:spPr>
        <p:txBody>
          <a:bodyPr>
            <a:normAutofit/>
          </a:bodyPr>
          <a:lstStyle/>
          <a:p>
            <a:pPr>
              <a:buNone/>
            </a:pPr>
            <a:r>
              <a:rPr lang="en-US" b="1" dirty="0"/>
              <a:t>Example</a:t>
            </a:r>
            <a:r>
              <a:rPr lang="en-US" dirty="0"/>
              <a:t>: Conjecture and prove correct a formula for the sum of the first </a:t>
            </a:r>
            <a:r>
              <a:rPr lang="en-US" i="1" dirty="0"/>
              <a:t>n</a:t>
            </a:r>
            <a:r>
              <a:rPr lang="en-US" dirty="0"/>
              <a:t> positive odd integers. </a:t>
            </a:r>
          </a:p>
          <a:p>
            <a:pPr>
              <a:buNone/>
            </a:pPr>
            <a:r>
              <a:rPr lang="en-US" b="1" dirty="0"/>
              <a:t>Proof</a:t>
            </a:r>
            <a:r>
              <a:rPr lang="en-US" dirty="0"/>
              <a:t>: </a:t>
            </a:r>
            <a:r>
              <a:rPr lang="en-US" dirty="0">
                <a:ea typeface="Cambria Math" pitchFamily="18" charset="0"/>
              </a:rPr>
              <a:t>We use mathematical induction to prove conjecture</a:t>
            </a:r>
          </a:p>
          <a:p>
            <a:pPr>
              <a:buNone/>
            </a:pPr>
            <a:endParaRPr lang="en-US" dirty="0">
              <a:ea typeface="Cambria Math" pitchFamily="18" charset="0"/>
            </a:endParaRPr>
          </a:p>
          <a:p>
            <a:pPr marL="0" lvl="1" indent="0">
              <a:buNone/>
            </a:pPr>
            <a:r>
              <a:rPr lang="en-US" dirty="0">
                <a:ea typeface="Cambria Math" pitchFamily="18" charset="0"/>
              </a:rPr>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p>
          <a:p>
            <a:pPr marL="0" lvl="1" indent="0">
              <a:buNone/>
            </a:pPr>
            <a:r>
              <a:rPr lang="en-US" dirty="0">
                <a:latin typeface="Cambria Math" pitchFamily="18" charset="0"/>
                <a:ea typeface="Cambria Math" pitchFamily="18" charset="0"/>
              </a:rPr>
              <a:t>INDUCTIVE STEP: </a:t>
            </a:r>
          </a:p>
          <a:p>
            <a:pPr marL="246063" lvl="1" indent="-246063"/>
            <a:r>
              <a:rPr lang="en-US" dirty="0">
                <a:ea typeface="Cambria Math" pitchFamily="18" charset="0"/>
                <a:sym typeface="Wingdings" pitchFamily="2" charset="2"/>
              </a:rPr>
              <a:t>Assume inductive hypothesis </a:t>
            </a:r>
            <a:r>
              <a:rPr lang="en-US" i="1" dirty="0"/>
              <a:t>P(k)</a:t>
            </a:r>
            <a:r>
              <a:rPr lang="en-US" dirty="0">
                <a:ea typeface="Cambria Math" pitchFamily="18" charset="0"/>
                <a:sym typeface="Wingdings" pitchFamily="2" charset="2"/>
              </a:rPr>
              <a:t> holds and show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a:t>
            </a:r>
          </a:p>
          <a:p>
            <a:pPr marL="246063" indent="-246063">
              <a:buNone/>
            </a:pPr>
            <a:endParaRPr lang="en-US" dirty="0">
              <a:ea typeface="Cambria Math" pitchFamily="18" charset="0"/>
              <a:sym typeface="Wingdings" pitchFamily="2" charset="2"/>
            </a:endParaRPr>
          </a:p>
          <a:p>
            <a:pPr marL="246063" indent="-246063"/>
            <a:endParaRPr lang="en-US" dirty="0">
              <a:ea typeface="Cambria Math" pitchFamily="18" charset="0"/>
              <a:sym typeface="Wingdings" pitchFamily="2" charset="2"/>
            </a:endParaRPr>
          </a:p>
          <a:p>
            <a:pPr marL="246063" lvl="1" indent="-246063"/>
            <a:r>
              <a:rPr lang="en-US" dirty="0">
                <a:ea typeface="Cambria Math" pitchFamily="18" charset="0"/>
                <a:sym typeface="Wingdings" pitchFamily="2" charset="2"/>
              </a:rPr>
              <a:t>Hence, we have shown that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follows from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a:t>
            </a:r>
          </a:p>
          <a:p>
            <a:pPr marL="0" lvl="1" indent="0">
              <a:buNone/>
            </a:pPr>
            <a:r>
              <a:rPr lang="en-US" dirty="0">
                <a:latin typeface="SymbolPi" panose="02000500070000020004" pitchFamily="2" charset="0"/>
                <a:ea typeface="Cambria Math" pitchFamily="18" charset="0"/>
                <a:sym typeface="Wingdings" pitchFamily="2" charset="2"/>
              </a:rPr>
              <a:t>\</a:t>
            </a:r>
            <a:r>
              <a:rPr lang="en-US" dirty="0">
                <a:ea typeface="Cambria Math" pitchFamily="18" charset="0"/>
              </a:rPr>
              <a:t>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a:t>
            </a:r>
          </a:p>
        </p:txBody>
      </p:sp>
      <p:sp>
        <p:nvSpPr>
          <p:cNvPr id="4" name="TextBox 3"/>
          <p:cNvSpPr txBox="1"/>
          <p:nvPr/>
        </p:nvSpPr>
        <p:spPr>
          <a:xfrm>
            <a:off x="1371600" y="2525970"/>
            <a:ext cx="6019800" cy="461665"/>
          </a:xfrm>
          <a:prstGeom prst="rect">
            <a:avLst/>
          </a:prstGeom>
          <a:noFill/>
        </p:spPr>
        <p:txBody>
          <a:bodyPr wrap="square" rtlCol="0">
            <a:spAutoFit/>
          </a:bodyPr>
          <a:lstStyle/>
          <a:p>
            <a:r>
              <a:rPr lang="en-US" sz="2400" dirty="0">
                <a:latin typeface="Cambria Math" pitchFamily="18" charset="0"/>
                <a:ea typeface="Cambria Math" pitchFamily="18" charset="0"/>
              </a:rPr>
              <a:t>1 + 3 + 5 + </a:t>
            </a:r>
            <a:r>
              <a:rPr lang="en-US" sz="2400" dirty="0">
                <a:latin typeface="Cambria Math"/>
                <a:ea typeface="Cambria Math"/>
              </a:rPr>
              <a:t>∙∙∙</a:t>
            </a:r>
            <a:r>
              <a:rPr lang="en-US" sz="2400" dirty="0">
                <a:latin typeface="Cambria Math" pitchFamily="18" charset="0"/>
                <a:ea typeface="Cambria Math" pitchFamily="18" charset="0"/>
              </a:rPr>
              <a:t>+ (2</a:t>
            </a:r>
            <a:r>
              <a:rPr lang="en-US" sz="2400" i="1" dirty="0">
                <a:ea typeface="Cambria Math" pitchFamily="18" charset="0"/>
              </a:rPr>
              <a:t>n</a:t>
            </a:r>
            <a:r>
              <a:rPr lang="en-US" sz="2400" dirty="0">
                <a:latin typeface="Cambria Math" pitchFamily="18" charset="0"/>
                <a:ea typeface="Cambria Math" pitchFamily="18" charset="0"/>
              </a:rPr>
              <a:t>  </a:t>
            </a:r>
            <a:r>
              <a:rPr lang="en-US" sz="2400" dirty="0">
                <a:latin typeface="Cambria Math"/>
                <a:ea typeface="Cambria Math"/>
              </a:rPr>
              <a:t>−</a:t>
            </a:r>
            <a:r>
              <a:rPr lang="en-US" sz="2400" dirty="0">
                <a:latin typeface="Cambria Math" pitchFamily="18" charset="0"/>
                <a:ea typeface="Cambria Math" pitchFamily="18" charset="0"/>
              </a:rPr>
              <a:t> 1) + (2</a:t>
            </a:r>
            <a:r>
              <a:rPr lang="en-US" sz="2400" i="1" dirty="0">
                <a:ea typeface="Cambria Math" pitchFamily="18" charset="0"/>
              </a:rPr>
              <a:t>n</a:t>
            </a:r>
            <a:r>
              <a:rPr lang="en-US" sz="2400" dirty="0">
                <a:latin typeface="Cambria Math" pitchFamily="18" charset="0"/>
                <a:ea typeface="Cambria Math" pitchFamily="18" charset="0"/>
              </a:rPr>
              <a:t> + 1) =</a:t>
            </a:r>
            <a:r>
              <a:rPr lang="en-US" sz="2400" i="1" dirty="0">
                <a:ea typeface="Cambria Math" pitchFamily="18" charset="0"/>
              </a:rPr>
              <a:t>n</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a:t>
            </a:r>
            <a:endParaRPr lang="en-US" sz="2400" dirty="0"/>
          </a:p>
        </p:txBody>
      </p:sp>
      <p:sp>
        <p:nvSpPr>
          <p:cNvPr id="5" name="TextBox 4"/>
          <p:cNvSpPr txBox="1"/>
          <p:nvPr/>
        </p:nvSpPr>
        <p:spPr>
          <a:xfrm>
            <a:off x="3200399" y="3501944"/>
            <a:ext cx="5463917" cy="369332"/>
          </a:xfrm>
          <a:prstGeom prst="rect">
            <a:avLst/>
          </a:prstGeom>
          <a:noFill/>
          <a:ln>
            <a:solidFill>
              <a:schemeClr val="accent1"/>
            </a:solidFill>
          </a:ln>
        </p:spPr>
        <p:txBody>
          <a:bodyPr wrap="square" rtlCol="0">
            <a:spAutoFit/>
          </a:bodyPr>
          <a:lstStyle/>
          <a:p>
            <a:r>
              <a:rPr lang="en-US" b="1" dirty="0">
                <a:latin typeface="Cambria Math" pitchFamily="18" charset="0"/>
                <a:ea typeface="Cambria Math" pitchFamily="18" charset="0"/>
              </a:rPr>
              <a:t>Inductive Hypothesis</a:t>
            </a:r>
            <a:r>
              <a:rPr lang="en-US" dirty="0">
                <a:latin typeface="Cambria Math" pitchFamily="18" charset="0"/>
                <a:ea typeface="Cambria Math" pitchFamily="18" charset="0"/>
              </a:rPr>
              <a:t>: 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 </a:t>
            </a:r>
            <a:r>
              <a:rPr lang="en-US" i="1" dirty="0">
                <a:ea typeface="Cambria Math" pitchFamily="18" charset="0"/>
              </a:rPr>
              <a:t>k</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a:t>
            </a:r>
            <a:endParaRPr lang="en-US" dirty="0"/>
          </a:p>
        </p:txBody>
      </p:sp>
      <p:sp>
        <p:nvSpPr>
          <p:cNvPr id="6" name="TextBox 5"/>
          <p:cNvSpPr txBox="1"/>
          <p:nvPr/>
        </p:nvSpPr>
        <p:spPr>
          <a:xfrm>
            <a:off x="472190" y="4354807"/>
            <a:ext cx="8064706" cy="923330"/>
          </a:xfrm>
          <a:prstGeom prst="rect">
            <a:avLst/>
          </a:prstGeom>
          <a:noFill/>
        </p:spPr>
        <p:txBody>
          <a:bodyPr wrap="square" rtlCol="0">
            <a:spAutoFit/>
          </a:bodyPr>
          <a:lstStyle/>
          <a:p>
            <a:r>
              <a:rPr lang="en-US" dirty="0">
                <a:latin typeface="Cambria Math" pitchFamily="18" charset="0"/>
                <a:ea typeface="Cambria Math" pitchFamily="18" charset="0"/>
              </a:rPr>
              <a:t>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 (2</a:t>
            </a:r>
            <a:r>
              <a:rPr lang="en-US" i="1" dirty="0">
                <a:ea typeface="Cambria Math" pitchFamily="18" charset="0"/>
              </a:rPr>
              <a:t>k</a:t>
            </a:r>
            <a:r>
              <a:rPr lang="en-US" dirty="0">
                <a:latin typeface="Cambria Math" pitchFamily="18" charset="0"/>
                <a:ea typeface="Cambria Math" pitchFamily="18" charset="0"/>
              </a:rPr>
              <a:t> + 1) =[1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 (2</a:t>
            </a:r>
            <a:r>
              <a:rPr lang="en-US" i="1" dirty="0">
                <a:ea typeface="Cambria Math" pitchFamily="18" charset="0"/>
              </a:rPr>
              <a:t>k</a:t>
            </a:r>
            <a:r>
              <a:rPr lang="en-US" dirty="0">
                <a:latin typeface="Cambria Math" pitchFamily="18" charset="0"/>
                <a:ea typeface="Cambria Math" pitchFamily="18" charset="0"/>
              </a:rPr>
              <a:t> + 1)</a:t>
            </a:r>
          </a:p>
          <a:p>
            <a:r>
              <a:rPr lang="en-US" dirty="0">
                <a:latin typeface="Cambria Math" pitchFamily="18" charset="0"/>
                <a:ea typeface="Cambria Math" pitchFamily="18" charset="0"/>
              </a:rPr>
              <a:t>                                                                        =</a:t>
            </a:r>
            <a:r>
              <a:rPr lang="en-US" i="1" dirty="0">
                <a:ea typeface="Cambria Math" pitchFamily="18" charset="0"/>
              </a:rPr>
              <a:t> k</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+ 1)  (</a:t>
            </a:r>
            <a:r>
              <a:rPr lang="en-US" i="1" dirty="0">
                <a:latin typeface="Cambria Math" pitchFamily="18" charset="0"/>
                <a:ea typeface="Cambria Math" pitchFamily="18" charset="0"/>
              </a:rPr>
              <a:t>by inductive hypothesis</a:t>
            </a:r>
            <a:r>
              <a:rPr lang="en-US" dirty="0">
                <a:latin typeface="Cambria Math" pitchFamily="18" charset="0"/>
                <a:ea typeface="Cambria Math" pitchFamily="18" charset="0"/>
              </a:rPr>
              <a:t>)</a:t>
            </a:r>
          </a:p>
          <a:p>
            <a:r>
              <a:rPr lang="en-US" dirty="0">
                <a:latin typeface="Cambria Math" pitchFamily="18" charset="0"/>
                <a:ea typeface="Cambria Math" pitchFamily="18" charset="0"/>
              </a:rPr>
              <a:t>                                                                        = </a:t>
            </a:r>
            <a:r>
              <a:rPr lang="en-US" i="1" dirty="0">
                <a:ea typeface="Cambria Math" pitchFamily="18" charset="0"/>
              </a:rPr>
              <a:t>k</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+ 1 = (</a:t>
            </a:r>
            <a:r>
              <a:rPr lang="en-US" i="1" dirty="0">
                <a:ea typeface="Cambria Math" pitchFamily="18" charset="0"/>
              </a:rPr>
              <a:t>k</a:t>
            </a:r>
            <a:r>
              <a:rPr lang="en-US" dirty="0">
                <a:latin typeface="Cambria Math" pitchFamily="18" charset="0"/>
                <a:ea typeface="Cambria Math" pitchFamily="18" charset="0"/>
              </a:rPr>
              <a:t> + 1)</a:t>
            </a:r>
            <a:r>
              <a:rPr lang="en-US" baseline="30000" dirty="0">
                <a:latin typeface="Cambria Math" pitchFamily="18" charset="0"/>
                <a:ea typeface="Cambria Math" pitchFamily="18" charset="0"/>
              </a:rPr>
              <a:t> 2</a:t>
            </a:r>
            <a:r>
              <a:rPr lang="en-US" dirty="0">
                <a:latin typeface="Cambria Math" pitchFamily="18" charset="0"/>
                <a:ea typeface="Cambria Math" pitchFamily="18" charset="0"/>
              </a:rPr>
              <a:t> </a:t>
            </a:r>
            <a:endParaRPr lang="en-US" dirty="0"/>
          </a:p>
        </p:txBody>
      </p:sp>
      <p:sp>
        <p:nvSpPr>
          <p:cNvPr id="7" name="Isosceles Triangle 6"/>
          <p:cNvSpPr/>
          <p:nvPr/>
        </p:nvSpPr>
        <p:spPr>
          <a:xfrm rot="5400000" flipV="1">
            <a:off x="8406858" y="6164833"/>
            <a:ext cx="167641" cy="3472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5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a:t>Inequalities</a:t>
            </a:r>
          </a:p>
        </p:txBody>
      </p:sp>
      <p:sp>
        <p:nvSpPr>
          <p:cNvPr id="3" name="Content Placeholder 2"/>
          <p:cNvSpPr>
            <a:spLocks noGrp="1"/>
          </p:cNvSpPr>
          <p:nvPr>
            <p:ph idx="1"/>
          </p:nvPr>
        </p:nvSpPr>
        <p:spPr>
          <a:xfrm>
            <a:off x="457200" y="1143000"/>
            <a:ext cx="8229600" cy="4389120"/>
          </a:xfrm>
        </p:spPr>
        <p:txBody>
          <a:bodyPr>
            <a:normAutofit/>
          </a:bodyPr>
          <a:lstStyle/>
          <a:p>
            <a:pPr>
              <a:buNone/>
            </a:pPr>
            <a:r>
              <a:rPr lang="en-US" b="1" dirty="0"/>
              <a:t>Example 1</a:t>
            </a:r>
            <a:r>
              <a:rPr lang="en-US" dirty="0"/>
              <a:t>: Use mathematical induction to prove that</a:t>
            </a:r>
          </a:p>
          <a:p>
            <a:pPr algn="ctr">
              <a:buNone/>
            </a:pPr>
            <a:r>
              <a:rPr lang="en-US" i="1" dirty="0"/>
              <a:t>n &lt; </a:t>
            </a:r>
            <a:r>
              <a:rPr lang="en-US" dirty="0">
                <a:latin typeface="Cambria Math" pitchFamily="18" charset="0"/>
                <a:ea typeface="Cambria Math" pitchFamily="18" charset="0"/>
              </a:rPr>
              <a:t>2</a:t>
            </a:r>
            <a:r>
              <a:rPr lang="en-US" i="1" baseline="30000" dirty="0"/>
              <a:t>n  </a:t>
            </a:r>
            <a:r>
              <a:rPr lang="en-US" sz="2800" dirty="0">
                <a:sym typeface="Symbol" panose="05050102010706020507" pitchFamily="18" charset="2"/>
              </a:rPr>
              <a:t></a:t>
            </a:r>
            <a:r>
              <a:rPr lang="en-US" sz="2800" i="1" dirty="0">
                <a:sym typeface="Wingdings" pitchFamily="2" charset="2"/>
              </a:rPr>
              <a:t>n </a:t>
            </a:r>
            <a:r>
              <a:rPr lang="en-US" sz="2800" dirty="0">
                <a:sym typeface="Symbol" panose="05050102010706020507" pitchFamily="18" charset="2"/>
              </a:rPr>
              <a:t> N</a:t>
            </a:r>
            <a:r>
              <a:rPr lang="en-US" sz="2800" dirty="0">
                <a:ea typeface="Cambria Math"/>
                <a:sym typeface="Wingdings" pitchFamily="2" charset="2"/>
              </a:rPr>
              <a:t>.</a:t>
            </a:r>
            <a:endParaRPr lang="en-US" dirty="0"/>
          </a:p>
          <a:p>
            <a:pPr>
              <a:buNone/>
            </a:pPr>
            <a:r>
              <a:rPr lang="en-US" b="1" dirty="0"/>
              <a:t>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endParaRPr lang="en-US" baseline="30000" dirty="0"/>
          </a:p>
          <a:p>
            <a:pPr marL="465138" indent="-273050">
              <a:buNone/>
            </a:pPr>
            <a:r>
              <a:rPr lang="en-US" dirty="0"/>
              <a:t>BASIS STEP: </a:t>
            </a:r>
            <a:r>
              <a:rPr lang="en-US" i="1" dirty="0"/>
              <a:t>P</a:t>
            </a:r>
            <a:r>
              <a:rPr lang="en-US" dirty="0"/>
              <a:t>(</a:t>
            </a:r>
            <a:r>
              <a:rPr lang="en-US" dirty="0">
                <a:latin typeface="Cambria Math" pitchFamily="18" charset="0"/>
                <a:ea typeface="Cambria Math" pitchFamily="18" charset="0"/>
              </a:rPr>
              <a:t>0</a:t>
            </a:r>
            <a:r>
              <a:rPr lang="en-US" dirty="0"/>
              <a:t>) is true since </a:t>
            </a:r>
            <a:r>
              <a:rPr lang="en-US" dirty="0">
                <a:latin typeface="Cambria Math" pitchFamily="18" charset="0"/>
                <a:ea typeface="Cambria Math" pitchFamily="18" charset="0"/>
              </a:rPr>
              <a:t>0</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1</a:t>
            </a:r>
            <a:r>
              <a:rPr lang="en-US" i="1" dirty="0"/>
              <a:t>.</a:t>
            </a:r>
          </a:p>
          <a:p>
            <a:pPr marL="392113" lvl="1" indent="-166688">
              <a:buNone/>
            </a:pPr>
            <a:r>
              <a:rPr lang="en-US" dirty="0"/>
              <a:t>INDUCTIVE STEP: </a:t>
            </a:r>
          </a:p>
          <a:p>
            <a:pPr marL="393192" lvl="1" indent="0">
              <a:buNone/>
            </a:pPr>
            <a:r>
              <a:rPr lang="en-US" dirty="0"/>
              <a:t>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a:t>
            </a:r>
            <a:r>
              <a:rPr lang="en-US" i="1" dirty="0"/>
              <a:t>k</a:t>
            </a:r>
            <a:r>
              <a:rPr lang="en-US" dirty="0">
                <a:sym typeface="Symbol" panose="05050102010706020507" pitchFamily="18" charset="2"/>
              </a:rPr>
              <a:t>  N</a:t>
            </a:r>
            <a:r>
              <a:rPr lang="en-US" baseline="-25000" dirty="0">
                <a:sym typeface="Symbol" panose="05050102010706020507" pitchFamily="18" charset="2"/>
              </a:rPr>
              <a:t>.</a:t>
            </a:r>
            <a:endParaRPr lang="en-US" dirty="0"/>
          </a:p>
          <a:p>
            <a:pPr marL="393192" lvl="1" indent="0">
              <a:buNone/>
            </a:pPr>
            <a:r>
              <a:rPr lang="en-US" dirty="0"/>
              <a:t>We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a:t>
            </a:r>
          </a:p>
          <a:p>
            <a:pPr marL="393192" lvl="1" indent="0">
              <a:buNone/>
            </a:pPr>
            <a:r>
              <a:rPr lang="en-US" i="1" dirty="0"/>
              <a:t>k</a:t>
            </a:r>
            <a:r>
              <a:rPr lang="en-US" dirty="0"/>
              <a:t> + </a:t>
            </a:r>
            <a:r>
              <a:rPr lang="en-US" dirty="0">
                <a:latin typeface="Cambria Math" pitchFamily="18" charset="0"/>
                <a:ea typeface="Cambria Math" pitchFamily="18" charset="0"/>
              </a:rPr>
              <a:t>1</a:t>
            </a:r>
            <a:r>
              <a:rPr lang="en-US" dirty="0"/>
              <a:t> &lt; </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r>
              <a:rPr lang="en-US" dirty="0"/>
              <a:t>(</a:t>
            </a:r>
            <a:r>
              <a:rPr lang="en-US" dirty="0">
                <a:latin typeface="Cambria Math" pitchFamily="18" charset="0"/>
                <a:ea typeface="Cambria Math" pitchFamily="18" charset="0"/>
              </a:rPr>
              <a:t>0</a:t>
            </a:r>
            <a:r>
              <a:rPr lang="en-US" dirty="0"/>
              <a:t>  </a:t>
            </a:r>
            <a:r>
              <a:rPr lang="en-US" i="1" dirty="0"/>
              <a:t>≤ k  so </a:t>
            </a:r>
            <a:r>
              <a:rPr lang="en-US" dirty="0">
                <a:latin typeface="Cambria Math" pitchFamily="18" charset="0"/>
                <a:ea typeface="Cambria Math" pitchFamily="18" charset="0"/>
              </a:rPr>
              <a:t>1 </a:t>
            </a:r>
            <a:r>
              <a:rPr lang="en-US" i="1" dirty="0"/>
              <a:t>≤ </a:t>
            </a:r>
            <a:r>
              <a:rPr lang="en-US" dirty="0">
                <a:latin typeface="Cambria Math" pitchFamily="18" charset="0"/>
                <a:ea typeface="Cambria Math" pitchFamily="18" charset="0"/>
              </a:rPr>
              <a:t>2</a:t>
            </a:r>
            <a:r>
              <a:rPr lang="en-US" i="1" baseline="30000" dirty="0"/>
              <a:t>k</a:t>
            </a:r>
            <a:r>
              <a:rPr lang="en-US" dirty="0"/>
              <a:t>)</a:t>
            </a:r>
          </a:p>
          <a:p>
            <a:pPr marL="27432" indent="0">
              <a:buNone/>
            </a:pPr>
            <a:r>
              <a:rPr lang="en-US" i="1" dirty="0">
                <a:latin typeface="SymbolPi" panose="02000500070000020004" pitchFamily="2" charset="0"/>
              </a:rPr>
              <a:t>\</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sym typeface="Symbol" panose="05050102010706020507" pitchFamily="18" charset="2"/>
              </a:rPr>
              <a:t></a:t>
            </a:r>
            <a:r>
              <a:rPr lang="en-US" i="1" dirty="0">
                <a:sym typeface="Wingdings" pitchFamily="2" charset="2"/>
              </a:rPr>
              <a:t>n</a:t>
            </a:r>
            <a:r>
              <a:rPr lang="en-US" dirty="0">
                <a:ea typeface="Cambria Math"/>
                <a:sym typeface="Wingdings" pitchFamily="2" charset="2"/>
              </a:rPr>
              <a:t>.</a:t>
            </a:r>
            <a:endParaRPr lang="en-US" i="1" dirty="0"/>
          </a:p>
        </p:txBody>
      </p:sp>
      <p:sp>
        <p:nvSpPr>
          <p:cNvPr id="4" name="Isosceles Triangle 3"/>
          <p:cNvSpPr/>
          <p:nvPr/>
        </p:nvSpPr>
        <p:spPr>
          <a:xfrm rot="5400000" flipV="1">
            <a:off x="8039100" y="5242935"/>
            <a:ext cx="228600"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59" y="126042"/>
            <a:ext cx="8229600" cy="1143000"/>
          </a:xfrm>
        </p:spPr>
        <p:txBody>
          <a:bodyPr/>
          <a:lstStyle/>
          <a:p>
            <a:r>
              <a:rPr lang="en-US" dirty="0"/>
              <a:t>Inequalities</a:t>
            </a:r>
          </a:p>
        </p:txBody>
      </p:sp>
      <p:sp>
        <p:nvSpPr>
          <p:cNvPr id="3" name="Content Placeholder 2"/>
          <p:cNvSpPr>
            <a:spLocks noGrp="1"/>
          </p:cNvSpPr>
          <p:nvPr>
            <p:ph idx="1"/>
          </p:nvPr>
        </p:nvSpPr>
        <p:spPr>
          <a:xfrm>
            <a:off x="419100" y="1327129"/>
            <a:ext cx="8305800" cy="4389120"/>
          </a:xfrm>
        </p:spPr>
        <p:txBody>
          <a:bodyPr>
            <a:normAutofit/>
          </a:bodyPr>
          <a:lstStyle/>
          <a:p>
            <a:pPr>
              <a:buNone/>
            </a:pPr>
            <a:r>
              <a:rPr lang="en-US" b="1" dirty="0"/>
              <a:t> Example 2</a:t>
            </a:r>
            <a:r>
              <a:rPr lang="en-US" dirty="0"/>
              <a:t>: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sym typeface="Symbol" panose="05050102010706020507" pitchFamily="18" charset="2"/>
              </a:rPr>
              <a:t></a:t>
            </a:r>
            <a:r>
              <a:rPr lang="en-US" i="1" dirty="0"/>
              <a:t>n </a:t>
            </a:r>
            <a:r>
              <a:rPr lang="en-US" dirty="0">
                <a:sym typeface="Symbol" panose="05050102010706020507" pitchFamily="18" charset="2"/>
              </a:rPr>
              <a:t> Z, n </a:t>
            </a:r>
            <a:r>
              <a:rPr lang="en-US" dirty="0"/>
              <a:t>≥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marL="393192" lvl="1" indent="0">
              <a:buNone/>
            </a:pPr>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marL="393192" lvl="1" indent="0">
              <a:buNone/>
            </a:pPr>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We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 </a:t>
            </a:r>
            <a:r>
              <a:rPr lang="en-US" i="1" dirty="0"/>
              <a:t>= </a:t>
            </a:r>
            <a:r>
              <a:rPr lang="en-US" dirty="0"/>
              <a:t>(</a:t>
            </a:r>
            <a:r>
              <a:rPr lang="en-US" i="1" dirty="0"/>
              <a:t>k + </a:t>
            </a:r>
            <a:r>
              <a:rPr lang="en-US" dirty="0">
                <a:latin typeface="Cambria Math" pitchFamily="18" charset="0"/>
                <a:ea typeface="Cambria Math" pitchFamily="18" charset="0"/>
              </a:rPr>
              <a:t>1</a:t>
            </a:r>
            <a:r>
              <a:rPr lang="en-US" dirty="0"/>
              <a:t>)! (1&lt;3&lt;k so 2&lt;k+1)</a:t>
            </a:r>
          </a:p>
          <a:p>
            <a:pPr marL="465138" lvl="1" indent="-246063">
              <a:buNone/>
            </a:pPr>
            <a:r>
              <a:rPr lang="en-US" dirty="0">
                <a:latin typeface="SymbolPi" panose="02000500070000020004" pitchFamily="2" charset="0"/>
              </a:rPr>
              <a:t>\</a:t>
            </a:r>
            <a:r>
              <a:rPr lang="en-US" dirty="0"/>
              <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dirty="0">
                <a:sym typeface="Symbol" panose="05050102010706020507" pitchFamily="18" charset="2"/>
              </a:rPr>
              <a:t> </a:t>
            </a:r>
            <a:r>
              <a:rPr lang="en-US" i="1" dirty="0"/>
              <a:t>n </a:t>
            </a:r>
            <a:r>
              <a:rPr lang="en-US" dirty="0">
                <a:sym typeface="Symbol" panose="05050102010706020507" pitchFamily="18" charset="2"/>
              </a:rPr>
              <a:t> Z, n </a:t>
            </a:r>
            <a:r>
              <a:rPr lang="en-US" dirty="0"/>
              <a:t>≥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H="1" flipV="1">
            <a:off x="8132988" y="4973413"/>
            <a:ext cx="193225" cy="15239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605" y="5405004"/>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Divisibility Results</a:t>
            </a:r>
          </a:p>
        </p:txBody>
      </p:sp>
      <p:sp>
        <p:nvSpPr>
          <p:cNvPr id="3" name="Content Placeholder 2"/>
          <p:cNvSpPr>
            <a:spLocks noGrp="1"/>
          </p:cNvSpPr>
          <p:nvPr>
            <p:ph idx="1"/>
          </p:nvPr>
        </p:nvSpPr>
        <p:spPr/>
        <p:txBody>
          <a:bodyPr>
            <a:normAutofit fontScale="85000" lnSpcReduction="10000"/>
          </a:bodyPr>
          <a:lstStyle/>
          <a:p>
            <a:pPr>
              <a:buNone/>
            </a:pPr>
            <a:r>
              <a:rPr lang="en-US" b="1" dirty="0"/>
              <a:t>Example</a:t>
            </a:r>
            <a:r>
              <a:rPr lang="en-US" dirty="0"/>
              <a:t>: Show that 3 |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sym typeface="Symbol" panose="05050102010706020507" pitchFamily="18" charset="2"/>
              </a:rPr>
              <a:t></a:t>
            </a:r>
            <a:r>
              <a:rPr lang="en-US" i="1" dirty="0"/>
              <a:t>n </a:t>
            </a:r>
            <a:r>
              <a:rPr lang="en-US" dirty="0">
                <a:sym typeface="Symbol" panose="05050102010706020507" pitchFamily="18" charset="2"/>
              </a:rPr>
              <a:t> Z</a:t>
            </a:r>
            <a:r>
              <a:rPr lang="en-US" i="1" baseline="30000" dirty="0">
                <a:sym typeface="Symbol" panose="05050102010706020507" pitchFamily="18" charset="2"/>
              </a:rPr>
              <a:t>+</a:t>
            </a:r>
            <a:r>
              <a:rPr lang="en-US" dirty="0"/>
              <a:t>.</a:t>
            </a:r>
          </a:p>
          <a:p>
            <a:pPr>
              <a:buNone/>
            </a:pPr>
            <a:r>
              <a:rPr lang="en-US" b="1" dirty="0"/>
              <a:t>Solution</a:t>
            </a:r>
            <a:r>
              <a:rPr lang="en-US" dirty="0"/>
              <a:t>: Let </a:t>
            </a:r>
            <a:r>
              <a:rPr lang="en-US" i="1" dirty="0"/>
              <a:t>P</a:t>
            </a:r>
            <a:r>
              <a:rPr lang="en-US" dirty="0"/>
              <a:t>(</a:t>
            </a:r>
            <a:r>
              <a:rPr lang="en-US" i="1" dirty="0"/>
              <a:t>n</a:t>
            </a:r>
            <a:r>
              <a:rPr lang="en-US" dirty="0"/>
              <a:t>) be the proposition that 3 |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a:t>
            </a:r>
            <a:r>
              <a:rPr lang="en-US" baseline="30000" dirty="0"/>
              <a:t> </a:t>
            </a:r>
          </a:p>
          <a:p>
            <a:pPr marL="0" indent="0">
              <a:buNone/>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marL="0" indent="0">
              <a:buNone/>
            </a:pPr>
            <a:r>
              <a:rPr lang="en-US" dirty="0"/>
              <a:t> INDUCTIVE STEP: Assume </a:t>
            </a:r>
            <a:r>
              <a:rPr lang="en-US" i="1" dirty="0"/>
              <a:t>P</a:t>
            </a:r>
            <a:r>
              <a:rPr lang="en-US" dirty="0"/>
              <a:t>(</a:t>
            </a:r>
            <a:r>
              <a:rPr lang="en-US" i="1" dirty="0"/>
              <a:t>k</a:t>
            </a:r>
            <a:r>
              <a:rPr lang="en-US" dirty="0"/>
              <a:t>): 3 |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a:t>
            </a:r>
            <a:r>
              <a:rPr lang="en-US" dirty="0">
                <a:latin typeface="Cambria Math" pitchFamily="18" charset="0"/>
                <a:ea typeface="Cambria Math" pitchFamily="18" charset="0"/>
              </a:rPr>
              <a:t>, for an arbitrary </a:t>
            </a:r>
            <a:r>
              <a:rPr lang="en-US" i="1" dirty="0">
                <a:ea typeface="Cambria Math" pitchFamily="18" charset="0"/>
              </a:rPr>
              <a:t>k </a:t>
            </a:r>
            <a:r>
              <a:rPr lang="en-US" dirty="0">
                <a:sym typeface="Symbol" panose="05050102010706020507" pitchFamily="18" charset="2"/>
              </a:rPr>
              <a:t> Z</a:t>
            </a:r>
            <a:r>
              <a:rPr lang="en-US" i="1" baseline="30000" dirty="0">
                <a:sym typeface="Symbol" panose="05050102010706020507" pitchFamily="18" charset="2"/>
              </a:rPr>
              <a:t>+</a:t>
            </a:r>
            <a:r>
              <a:rPr lang="en-US" dirty="0"/>
              <a:t>.</a:t>
            </a:r>
            <a:r>
              <a:rPr lang="en-US" baseline="30000" dirty="0"/>
              <a:t> </a:t>
            </a:r>
          </a:p>
          <a:p>
            <a:pPr marL="0" indent="0">
              <a:buNone/>
            </a:pPr>
            <a:r>
              <a:rPr lang="en-US" dirty="0"/>
              <a:t>   We show </a:t>
            </a:r>
            <a:r>
              <a:rPr lang="en-US" i="1" dirty="0"/>
              <a:t>P</a:t>
            </a:r>
            <a:r>
              <a:rPr lang="en-US" dirty="0"/>
              <a:t>(</a:t>
            </a:r>
            <a:r>
              <a:rPr lang="en-US" i="1" dirty="0"/>
              <a:t>k + </a:t>
            </a:r>
            <a:r>
              <a:rPr lang="en-US" dirty="0">
                <a:latin typeface="Cambria Math" pitchFamily="18" charset="0"/>
                <a:ea typeface="Cambria Math" pitchFamily="18" charset="0"/>
              </a:rPr>
              <a:t>1</a:t>
            </a:r>
            <a:r>
              <a:rPr lang="en-US" dirty="0"/>
              <a:t>): </a:t>
            </a:r>
          </a:p>
          <a:p>
            <a:pPr>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a:buNone/>
            </a:pPr>
            <a:r>
              <a:rPr lang="en-US" dirty="0">
                <a:ea typeface="Cambria Math" pitchFamily="18" charset="0"/>
              </a:rPr>
              <a:t>   By inductive hypothesis, 1</a:t>
            </a:r>
            <a:r>
              <a:rPr lang="en-US" baseline="30000" dirty="0">
                <a:ea typeface="Cambria Math" pitchFamily="18" charset="0"/>
              </a:rPr>
              <a:t>st</a:t>
            </a:r>
            <a:r>
              <a:rPr lang="en-US" dirty="0">
                <a:ea typeface="Cambria Math" pitchFamily="18" charset="0"/>
              </a:rPr>
              <a: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2</a:t>
            </a:r>
            <a:r>
              <a:rPr lang="en-US" baseline="30000" dirty="0"/>
              <a:t>nd</a:t>
            </a:r>
            <a:r>
              <a:rPr lang="en-US" dirty="0"/>
              <a:t>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a:t>
            </a:r>
          </a:p>
          <a:p>
            <a:pPr>
              <a:buNone/>
            </a:pPr>
            <a:r>
              <a:rPr lang="en-US" dirty="0"/>
              <a:t>   So by </a:t>
            </a:r>
            <a:r>
              <a:rPr lang="en-US" dirty="0" err="1"/>
              <a:t>Thm</a:t>
            </a:r>
            <a:r>
              <a:rPr lang="en-US" dirty="0"/>
              <a:t> </a:t>
            </a:r>
            <a:r>
              <a:rPr lang="en-US" dirty="0">
                <a:latin typeface="Cambria Math" pitchFamily="18" charset="0"/>
                <a:ea typeface="Cambria Math" pitchFamily="18" charset="0"/>
              </a:rPr>
              <a:t>1</a:t>
            </a:r>
            <a:r>
              <a:rPr lang="en-US" dirty="0"/>
              <a:t> in Section </a:t>
            </a:r>
            <a:r>
              <a:rPr lang="en-US" dirty="0">
                <a:latin typeface="Cambria Math" pitchFamily="18" charset="0"/>
                <a:ea typeface="Cambria Math" pitchFamily="18" charset="0"/>
              </a:rPr>
              <a:t>4.1</a:t>
            </a:r>
            <a:r>
              <a:rPr lang="en-US" dirty="0"/>
              <a:t> ,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a:buNone/>
            </a:pPr>
            <a:r>
              <a:rPr lang="en-US" dirty="0">
                <a:latin typeface="SymbolPi" panose="02000500070000020004" pitchFamily="2" charset="0"/>
              </a:rPr>
              <a:t>\</a:t>
            </a:r>
            <a:r>
              <a:rPr lang="en-US" dirty="0"/>
              <a:t> 3 |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sym typeface="Symbol" panose="05050102010706020507" pitchFamily="18" charset="2"/>
              </a:rPr>
              <a:t></a:t>
            </a:r>
            <a:r>
              <a:rPr lang="en-US" i="1" dirty="0"/>
              <a:t>n </a:t>
            </a:r>
            <a:r>
              <a:rPr lang="en-US" dirty="0">
                <a:sym typeface="Symbol" panose="05050102010706020507" pitchFamily="18" charset="2"/>
              </a:rPr>
              <a:t> Z</a:t>
            </a:r>
            <a:r>
              <a:rPr lang="en-US" i="1" baseline="30000" dirty="0">
                <a:sym typeface="Symbol" panose="05050102010706020507" pitchFamily="18" charset="2"/>
              </a:rPr>
              <a:t>+</a:t>
            </a:r>
            <a:r>
              <a:rPr lang="en-US" dirty="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0404.jpg">
            <a:extLst>
              <a:ext uri="{FF2B5EF4-FFF2-40B4-BE49-F238E27FC236}">
                <a16:creationId xmlns:a16="http://schemas.microsoft.com/office/drawing/2014/main" id="{4E4A9ABC-A137-41C1-B087-53AA1FBE24D8}"/>
              </a:ext>
            </a:extLst>
          </p:cNvPr>
          <p:cNvPicPr>
            <a:picLocks noChangeAspect="1"/>
          </p:cNvPicPr>
          <p:nvPr/>
        </p:nvPicPr>
        <p:blipFill>
          <a:blip r:embed="rId2" cstate="print"/>
          <a:stretch>
            <a:fillRect/>
          </a:stretch>
        </p:blipFill>
        <p:spPr>
          <a:xfrm>
            <a:off x="4876800" y="3962400"/>
            <a:ext cx="3962400" cy="2647897"/>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a:t>Number of Subsets of a Finite Set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0500" y="1066800"/>
                <a:ext cx="8763000" cy="4800600"/>
              </a:xfrm>
            </p:spPr>
            <p:txBody>
              <a:bodyPr>
                <a:normAutofit lnSpcReduction="10000"/>
              </a:bodyPr>
              <a:lstStyle/>
              <a:p>
                <a:pPr>
                  <a:buNone/>
                </a:pPr>
                <a:r>
                  <a:rPr lang="en-US" b="1" dirty="0"/>
                  <a:t>Example</a:t>
                </a:r>
                <a:r>
                  <a:rPr lang="en-US" dirty="0"/>
                  <a:t>: Use M.I. to show that if </a:t>
                </a:r>
                <a:r>
                  <a:rPr lang="en-US" i="1" dirty="0"/>
                  <a:t>S</a:t>
                </a:r>
                <a:r>
                  <a:rPr lang="en-US" dirty="0"/>
                  <a:t> is a finite set and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t>
                </a:r>
                <a:r>
                  <a:rPr lang="en-US" i="1" dirty="0"/>
                  <a:t>n</a:t>
                </a:r>
                <a:r>
                  <a:rPr lang="en-US" dirty="0"/>
                  <a:t> </a:t>
                </a:r>
                <a:r>
                  <a:rPr lang="en-US" sz="2400" dirty="0">
                    <a:sym typeface="Symbol" panose="05050102010706020507" pitchFamily="18" charset="2"/>
                  </a:rPr>
                  <a:t> N</a:t>
                </a:r>
                <a:r>
                  <a:rPr lang="en-US" dirty="0"/>
                  <a:t>, then # of subsets of </a:t>
                </a:r>
                <a:r>
                  <a:rPr lang="en-US" i="1" dirty="0"/>
                  <a:t>S</a:t>
                </a:r>
                <a:r>
                  <a:rPr lang="en-US" dirty="0"/>
                  <a:t> is </a:t>
                </a:r>
                <a:r>
                  <a:rPr lang="en-US" dirty="0">
                    <a:latin typeface="Cambria Math" pitchFamily="18" charset="0"/>
                    <a:ea typeface="Cambria Math" pitchFamily="18" charset="0"/>
                  </a:rPr>
                  <a:t>2</a:t>
                </a:r>
                <a:r>
                  <a:rPr lang="en-US" i="1" baseline="30000" dirty="0"/>
                  <a:t>n</a:t>
                </a:r>
                <a:r>
                  <a:rPr lang="en-US" dirty="0"/>
                  <a:t>.</a:t>
                </a:r>
              </a:p>
              <a:p>
                <a:pPr>
                  <a:buNone/>
                </a:pPr>
                <a:r>
                  <a:rPr lang="en-US" b="1" dirty="0"/>
                  <a:t>Solution</a:t>
                </a:r>
                <a:r>
                  <a:rPr lang="en-US" dirty="0"/>
                  <a:t>: Let </a:t>
                </a:r>
                <a:r>
                  <a:rPr lang="en-US" i="1" dirty="0"/>
                  <a:t>P</a:t>
                </a:r>
                <a:r>
                  <a:rPr lang="en-US" dirty="0"/>
                  <a:t>(</a:t>
                </a:r>
                <a:r>
                  <a:rPr lang="en-US" i="1" dirty="0"/>
                  <a:t>n</a:t>
                </a:r>
                <a:r>
                  <a:rPr lang="en-US" dirty="0"/>
                  <a:t>) be proposition that </a:t>
                </a:r>
                <a:r>
                  <a:rPr lang="en-US" i="1" dirty="0"/>
                  <a:t>S</a:t>
                </a:r>
                <a:r>
                  <a:rPr lang="en-US" dirty="0"/>
                  <a:t> has </a:t>
                </a:r>
                <a:r>
                  <a:rPr lang="en-US" dirty="0">
                    <a:latin typeface="Cambria Math" pitchFamily="18" charset="0"/>
                    <a:ea typeface="Cambria Math" pitchFamily="18" charset="0"/>
                  </a:rPr>
                  <a:t>2</a:t>
                </a:r>
                <a:r>
                  <a:rPr lang="en-US" i="1" baseline="30000" dirty="0"/>
                  <a:t>n</a:t>
                </a:r>
                <a:r>
                  <a:rPr lang="en-US" dirty="0"/>
                  <a:t> subsets.</a:t>
                </a:r>
              </a:p>
              <a:p>
                <a:pPr marL="344488" lvl="1" indent="-246063"/>
                <a:r>
                  <a:rPr lang="en-US" dirty="0"/>
                  <a:t>Basis Step: </a:t>
                </a:r>
                <a:r>
                  <a:rPr lang="en-US" i="1" dirty="0"/>
                  <a:t>P</a:t>
                </a:r>
                <a:r>
                  <a:rPr lang="en-US" dirty="0"/>
                  <a:t>(</a:t>
                </a:r>
                <a:r>
                  <a:rPr lang="en-US" dirty="0">
                    <a:latin typeface="Cambria Math" pitchFamily="18" charset="0"/>
                    <a:ea typeface="Cambria Math" pitchFamily="18" charset="0"/>
                  </a:rPr>
                  <a:t>0</a:t>
                </a:r>
                <a:r>
                  <a:rPr lang="en-US" dirty="0"/>
                  <a:t>) is true (</a:t>
                </a:r>
                <a:r>
                  <a:rPr lang="en-US" dirty="0">
                    <a:latin typeface="SymbolPi" panose="02000500070000020004" pitchFamily="2" charset="0"/>
                  </a:rPr>
                  <a:t>Æ </a:t>
                </a:r>
                <a:r>
                  <a:rPr lang="en-US" dirty="0"/>
                  <a:t>has only itself as a subset &amp;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a:t>
                </a:r>
              </a:p>
              <a:p>
                <a:pPr marL="98425" lvl="1" indent="0">
                  <a:buNone/>
                </a:pPr>
                <a:endParaRPr lang="en-US" dirty="0"/>
              </a:p>
              <a:p>
                <a:pPr marL="344488" lvl="1" indent="-246063"/>
                <a:r>
                  <a:rPr lang="en-US" dirty="0"/>
                  <a:t>Inductive Step: Assume </a:t>
                </a:r>
                <a:r>
                  <a:rPr lang="en-US" i="1" dirty="0"/>
                  <a:t>P</a:t>
                </a:r>
                <a:r>
                  <a:rPr lang="en-US" dirty="0"/>
                  <a:t>(</a:t>
                </a:r>
                <a:r>
                  <a:rPr lang="en-US" i="1" dirty="0"/>
                  <a:t>k</a:t>
                </a:r>
                <a:r>
                  <a:rPr lang="en-US" dirty="0"/>
                  <a:t>) is true for </a:t>
                </a:r>
                <a:r>
                  <a:rPr lang="en-US" i="1" dirty="0"/>
                  <a:t>k </a:t>
                </a:r>
                <a:r>
                  <a:rPr lang="en-US" dirty="0">
                    <a:sym typeface="Symbol" panose="05050102010706020507" pitchFamily="18" charset="2"/>
                  </a:rPr>
                  <a:t> N, arbitrary.</a:t>
                </a:r>
              </a:p>
              <a:p>
                <a:pPr marL="465138" lvl="1" indent="-246063">
                  <a:buNone/>
                </a:pPr>
                <a:r>
                  <a:rPr lang="en-US" dirty="0">
                    <a:sym typeface="Symbol" panose="05050102010706020507" pitchFamily="18" charset="2"/>
                  </a:rPr>
                  <a:t>Given 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𝑇</m:t>
                        </m:r>
                      </m:e>
                    </m:d>
                    <m:r>
                      <a:rPr lang="en-US" i="1">
                        <a:latin typeface="Cambria Math" panose="02040503050406030204" pitchFamily="18" charset="0"/>
                      </a:rPr>
                      <m:t>=</m:t>
                    </m:r>
                    <m:r>
                      <a:rPr lang="en-US" b="0" i="1" smtClean="0">
                        <a:latin typeface="Cambria Math" panose="02040503050406030204" pitchFamily="18" charset="0"/>
                      </a:rPr>
                      <m:t>𝑘</m:t>
                    </m:r>
                  </m:oMath>
                </a14:m>
                <a:r>
                  <a:rPr lang="en-US" dirty="0"/>
                  <a:t>+1, remove first element “</a:t>
                </a:r>
                <a:r>
                  <a:rPr lang="en-US" i="1" dirty="0"/>
                  <a:t>a</a:t>
                </a:r>
                <a:r>
                  <a:rPr lang="en-US" dirty="0"/>
                  <a:t>”:  </a:t>
                </a:r>
                <a14:m>
                  <m:oMath xmlns:m="http://schemas.openxmlformats.org/officeDocument/2006/math">
                    <m:r>
                      <m:rPr>
                        <m:sty m:val="p"/>
                      </m:rPr>
                      <a:rPr lang="en-US" b="0" i="0" smtClean="0">
                        <a:latin typeface="Cambria Math" panose="02040503050406030204" pitchFamily="18" charset="0"/>
                      </a:rPr>
                      <m:t>S</m:t>
                    </m:r>
                    <m:r>
                      <a:rPr lang="en-US" b="0" i="0" smtClean="0">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𝑎</m:t>
                        </m:r>
                      </m:e>
                    </m:d>
                  </m:oMath>
                </a14:m>
                <a:r>
                  <a:rPr lang="en-US" dirty="0"/>
                  <a:t>.</a:t>
                </a:r>
              </a:p>
              <a:p>
                <a:pPr marL="465138" lvl="1" indent="-246063">
                  <a:buNone/>
                </a:pP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𝑆</m:t>
                        </m:r>
                      </m:e>
                    </m:d>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 </m:t>
                    </m:r>
                  </m:oMath>
                </a14:m>
                <a:r>
                  <a:rPr lang="en-US" dirty="0"/>
                  <a:t>and so has </a:t>
                </a:r>
                <a:r>
                  <a:rPr lang="en-US" dirty="0">
                    <a:latin typeface="Cambria Math" pitchFamily="18" charset="0"/>
                    <a:ea typeface="Cambria Math" pitchFamily="18" charset="0"/>
                  </a:rPr>
                  <a:t>2</a:t>
                </a:r>
                <a:r>
                  <a:rPr lang="en-US" i="1" baseline="30000" dirty="0"/>
                  <a:t>k</a:t>
                </a:r>
                <a:r>
                  <a:rPr lang="en-US" dirty="0"/>
                  <a:t> subsets. </a:t>
                </a:r>
              </a:p>
              <a:p>
                <a:pPr marL="465138" lvl="1" indent="-246063">
                  <a:buNone/>
                </a:pPr>
                <a:r>
                  <a:rPr lang="en-US" dirty="0"/>
                  <a:t>For each subset </a:t>
                </a:r>
                <a:r>
                  <a:rPr lang="en-US" i="1" dirty="0"/>
                  <a:t>X</a:t>
                </a:r>
                <a:r>
                  <a:rPr lang="en-US" dirty="0"/>
                  <a:t> of </a:t>
                </a:r>
                <a:r>
                  <a:rPr lang="en-US" i="1" dirty="0"/>
                  <a:t>S</a:t>
                </a:r>
                <a:r>
                  <a:rPr lang="en-US" dirty="0"/>
                  <a:t>, there are exactly</a:t>
                </a:r>
              </a:p>
              <a:p>
                <a:pPr marL="465138" lvl="1" indent="-246063">
                  <a:buNone/>
                </a:pPr>
                <a:r>
                  <a:rPr lang="en-US" dirty="0"/>
                  <a:t>two subsets of </a:t>
                </a:r>
                <a:r>
                  <a:rPr lang="en-US" i="1" dirty="0"/>
                  <a:t>T</a:t>
                </a:r>
                <a:r>
                  <a:rPr lang="en-US" dirty="0"/>
                  <a:t>: </a:t>
                </a:r>
                <a:r>
                  <a:rPr lang="en-US" i="1" dirty="0"/>
                  <a:t>X</a:t>
                </a:r>
                <a:r>
                  <a:rPr lang="en-US" dirty="0"/>
                  <a:t> and </a:t>
                </a:r>
                <a:r>
                  <a:rPr lang="en-US" i="1" dirty="0"/>
                  <a:t>X</a:t>
                </a:r>
                <a:r>
                  <a:rPr lang="en-US" dirty="0"/>
                  <a:t> </a:t>
                </a:r>
                <a:r>
                  <a:rPr lang="en-US" dirty="0">
                    <a:latin typeface="Cambria Math"/>
                    <a:ea typeface="Cambria Math"/>
                  </a:rPr>
                  <a:t>∪ {</a:t>
                </a:r>
                <a:r>
                  <a:rPr lang="en-US" i="1" dirty="0">
                    <a:latin typeface="Cambria Math"/>
                    <a:ea typeface="Cambria Math"/>
                  </a:rPr>
                  <a:t>a</a:t>
                </a:r>
                <a:r>
                  <a:rPr lang="en-US" dirty="0">
                    <a:latin typeface="Cambria Math"/>
                    <a:ea typeface="Cambria Math"/>
                  </a:rPr>
                  <a:t>}. </a:t>
                </a:r>
              </a:p>
              <a:p>
                <a:pPr marL="344488" lvl="1" indent="-246063">
                  <a:buNone/>
                </a:pPr>
                <a:r>
                  <a:rPr lang="en-US" dirty="0">
                    <a:latin typeface="SymbolPi" panose="02000500070000020004" pitchFamily="2" charset="0"/>
                    <a:ea typeface="Cambria Math"/>
                  </a:rPr>
                  <a:t>\</a:t>
                </a:r>
                <a:r>
                  <a:rPr lang="en-US" dirty="0">
                    <a:latin typeface="Cambria Math"/>
                    <a:ea typeface="Cambria Math"/>
                  </a:rPr>
                  <a:t>#subsets of T is 2*</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2</a:t>
                </a:r>
                <a:r>
                  <a:rPr lang="en-US" i="1" baseline="30000" dirty="0"/>
                  <a:t>k+1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0500" y="1066800"/>
                <a:ext cx="8763000" cy="4800600"/>
              </a:xfrm>
              <a:blipFill>
                <a:blip r:embed="rId3"/>
                <a:stretch>
                  <a:fillRect l="-1252" t="-1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D7A9FD9-40D6-4378-9901-E084A0EA2B02}"/>
                  </a:ext>
                </a:extLst>
              </p:cNvPr>
              <p:cNvSpPr txBox="1"/>
              <p:nvPr/>
            </p:nvSpPr>
            <p:spPr>
              <a:xfrm>
                <a:off x="304800" y="2707207"/>
                <a:ext cx="8229600" cy="369332"/>
              </a:xfrm>
              <a:prstGeom prst="rect">
                <a:avLst/>
              </a:prstGeom>
              <a:noFill/>
              <a:ln>
                <a:solidFill>
                  <a:schemeClr val="accent1"/>
                </a:solidFill>
              </a:ln>
            </p:spPr>
            <p:txBody>
              <a:bodyPr wrap="square" rtlCol="0">
                <a:spAutoFit/>
              </a:bodyPr>
              <a:lstStyle/>
              <a:p>
                <a:r>
                  <a:rPr lang="en-US" b="1" dirty="0"/>
                  <a:t>Inductive Hypothesis</a:t>
                </a:r>
                <a:r>
                  <a:rPr lang="en-US" dirty="0"/>
                  <a:t>: For arbitrary </a:t>
                </a:r>
                <a:r>
                  <a:rPr lang="en-US" i="1" dirty="0"/>
                  <a:t>k </a:t>
                </a:r>
                <a:r>
                  <a:rPr lang="en-US" dirty="0">
                    <a:sym typeface="Symbol" panose="05050102010706020507" pitchFamily="18" charset="2"/>
                  </a:rPr>
                  <a:t></a:t>
                </a:r>
                <a:r>
                  <a:rPr lang="en-US" i="1" dirty="0">
                    <a:sym typeface="Symbol" panose="05050102010706020507" pitchFamily="18" charset="2"/>
                  </a:rPr>
                  <a:t> N</a:t>
                </a:r>
                <a:r>
                  <a:rPr lang="en-US" dirty="0">
                    <a:sym typeface="Symbol" panose="05050102010706020507" pitchFamily="18" charset="2"/>
                  </a:rPr>
                  <a:t>, S with</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 </m:t>
                    </m:r>
                  </m:oMath>
                </a14:m>
                <a:r>
                  <a:rPr lang="en-US" i="1" dirty="0"/>
                  <a:t>k</a:t>
                </a:r>
                <a:r>
                  <a:rPr lang="en-US" dirty="0"/>
                  <a:t>, then S has </a:t>
                </a:r>
                <a:r>
                  <a:rPr lang="en-US" dirty="0">
                    <a:latin typeface="Cambria Math" pitchFamily="18" charset="0"/>
                    <a:ea typeface="Cambria Math" pitchFamily="18" charset="0"/>
                  </a:rPr>
                  <a:t>2</a:t>
                </a:r>
                <a:r>
                  <a:rPr lang="en-US" i="1" baseline="30000" dirty="0"/>
                  <a:t>k</a:t>
                </a:r>
                <a:r>
                  <a:rPr lang="en-US" dirty="0"/>
                  <a:t> subsets.</a:t>
                </a:r>
              </a:p>
            </p:txBody>
          </p:sp>
        </mc:Choice>
        <mc:Fallback xmlns="">
          <p:sp>
            <p:nvSpPr>
              <p:cNvPr id="6" name="TextBox 5">
                <a:extLst>
                  <a:ext uri="{FF2B5EF4-FFF2-40B4-BE49-F238E27FC236}">
                    <a16:creationId xmlns:a16="http://schemas.microsoft.com/office/drawing/2014/main" id="{DD7A9FD9-40D6-4378-9901-E084A0EA2B02}"/>
                  </a:ext>
                </a:extLst>
              </p:cNvPr>
              <p:cNvSpPr txBox="1">
                <a:spLocks noRot="1" noChangeAspect="1" noMove="1" noResize="1" noEditPoints="1" noAdjustHandles="1" noChangeArrowheads="1" noChangeShapeType="1" noTextEdit="1"/>
              </p:cNvSpPr>
              <p:nvPr/>
            </p:nvSpPr>
            <p:spPr>
              <a:xfrm>
                <a:off x="304800" y="2707207"/>
                <a:ext cx="8229600" cy="369332"/>
              </a:xfrm>
              <a:prstGeom prst="rect">
                <a:avLst/>
              </a:prstGeom>
              <a:blipFill>
                <a:blip r:embed="rId4"/>
                <a:stretch>
                  <a:fillRect l="-518" t="-9524" b="-22222"/>
                </a:stretch>
              </a:blipFill>
              <a:ln>
                <a:solidFill>
                  <a:schemeClr val="accent1"/>
                </a:solid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49" y="208866"/>
            <a:ext cx="8229600" cy="1143000"/>
          </a:xfrm>
        </p:spPr>
        <p:txBody>
          <a:bodyPr/>
          <a:lstStyle/>
          <a:p>
            <a:r>
              <a:rPr lang="en-US" dirty="0"/>
              <a:t>Tiling Checkerboards</a:t>
            </a:r>
          </a:p>
        </p:txBody>
      </p:sp>
      <p:sp>
        <p:nvSpPr>
          <p:cNvPr id="3" name="Content Placeholder 2"/>
          <p:cNvSpPr>
            <a:spLocks noGrp="1"/>
          </p:cNvSpPr>
          <p:nvPr>
            <p:ph idx="1"/>
          </p:nvPr>
        </p:nvSpPr>
        <p:spPr>
          <a:xfrm>
            <a:off x="403486" y="1338125"/>
            <a:ext cx="8435714" cy="4849244"/>
          </a:xfrm>
        </p:spPr>
        <p:txBody>
          <a:bodyPr>
            <a:normAutofit lnSpcReduction="10000"/>
          </a:bodyPr>
          <a:lstStyle/>
          <a:p>
            <a:pPr>
              <a:buNone/>
            </a:pPr>
            <a:r>
              <a:rPr lang="en-US" b="1" dirty="0"/>
              <a:t>Example</a:t>
            </a:r>
            <a:r>
              <a:rPr lang="en-US" dirty="0"/>
              <a:t>: Show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p>
          <a:p>
            <a:pPr>
              <a:buNone/>
            </a:pPr>
            <a:r>
              <a:rPr lang="en-US" dirty="0"/>
              <a:t>checkerboard with one square removed</a:t>
            </a:r>
          </a:p>
          <a:p>
            <a:pPr>
              <a:buNone/>
            </a:pPr>
            <a:r>
              <a:rPr lang="en-US" dirty="0"/>
              <a:t>can be tiled using right </a:t>
            </a:r>
            <a:r>
              <a:rPr lang="en-US" dirty="0" err="1"/>
              <a:t>triominoes</a:t>
            </a:r>
            <a:r>
              <a:rPr lang="en-US" dirty="0"/>
              <a:t> (-&gt;):</a:t>
            </a:r>
            <a:endParaRPr lang="en-US" b="1" dirty="0"/>
          </a:p>
          <a:p>
            <a:pPr>
              <a:buNone/>
            </a:pPr>
            <a:r>
              <a:rPr lang="en-US" b="1" dirty="0"/>
              <a:t>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M.I.</a:t>
            </a:r>
          </a:p>
          <a:p>
            <a:pPr>
              <a:buNone/>
            </a:pPr>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boards with a square removed can be tiled using a single right </a:t>
            </a:r>
            <a:r>
              <a:rPr lang="en-US" dirty="0" err="1"/>
              <a:t>triomino</a:t>
            </a:r>
            <a:r>
              <a:rPr lang="en-US" dirty="0"/>
              <a:t> (as pictured above).</a:t>
            </a:r>
          </a:p>
          <a:p>
            <a:pPr>
              <a:buNone/>
            </a:pPr>
            <a:r>
              <a:rPr lang="en-US" dirty="0"/>
              <a:t>INDUCTIVE STEP:  Assume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a:t>
            </a:r>
            <a:r>
              <a:rPr lang="en-US" i="1" dirty="0"/>
              <a:t>k </a:t>
            </a:r>
            <a:r>
              <a:rPr lang="en-US" dirty="0">
                <a:sym typeface="Symbol" panose="05050102010706020507" pitchFamily="18" charset="2"/>
              </a:rPr>
              <a:t></a:t>
            </a:r>
            <a:r>
              <a:rPr lang="en-US" i="1" dirty="0">
                <a:sym typeface="Symbol" panose="05050102010706020507" pitchFamily="18" charset="2"/>
              </a:rPr>
              <a:t> Z</a:t>
            </a:r>
            <a:r>
              <a:rPr lang="en-US" i="1" baseline="30000" dirty="0">
                <a:sym typeface="Symbol" panose="05050102010706020507" pitchFamily="18" charset="2"/>
              </a:rPr>
              <a:t>+</a:t>
            </a:r>
            <a:r>
              <a:rPr lang="en-US" dirty="0"/>
              <a:t>.</a:t>
            </a:r>
          </a:p>
        </p:txBody>
      </p:sp>
      <p:pic>
        <p:nvPicPr>
          <p:cNvPr id="5" name="Picture 4" descr="0406.jpg"/>
          <p:cNvPicPr>
            <a:picLocks noChangeAspect="1"/>
          </p:cNvPicPr>
          <p:nvPr/>
        </p:nvPicPr>
        <p:blipFill rotWithShape="1">
          <a:blip r:embed="rId2" cstate="print"/>
          <a:srcRect l="54020"/>
          <a:stretch/>
        </p:blipFill>
        <p:spPr>
          <a:xfrm>
            <a:off x="6717153" y="1750358"/>
            <a:ext cx="2023361"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12" name="Picture 11" descr="0406.jpg">
            <a:extLst>
              <a:ext uri="{FF2B5EF4-FFF2-40B4-BE49-F238E27FC236}">
                <a16:creationId xmlns:a16="http://schemas.microsoft.com/office/drawing/2014/main" id="{F2C7D266-46BB-4293-B689-50CD4CAEF167}"/>
              </a:ext>
            </a:extLst>
          </p:cNvPr>
          <p:cNvPicPr>
            <a:picLocks noChangeAspect="1"/>
          </p:cNvPicPr>
          <p:nvPr/>
        </p:nvPicPr>
        <p:blipFill rotWithShape="1">
          <a:blip r:embed="rId2" cstate="print"/>
          <a:srcRect r="54020"/>
          <a:stretch/>
        </p:blipFill>
        <p:spPr>
          <a:xfrm>
            <a:off x="6704193" y="670631"/>
            <a:ext cx="2023360" cy="819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66" y="115610"/>
            <a:ext cx="8229600" cy="1143000"/>
          </a:xfrm>
        </p:spPr>
        <p:txBody>
          <a:bodyPr/>
          <a:lstStyle/>
          <a:p>
            <a:r>
              <a:rPr lang="en-US" dirty="0"/>
              <a:t>Tiling Checkerboards</a:t>
            </a:r>
          </a:p>
        </p:txBody>
      </p:sp>
      <p:sp>
        <p:nvSpPr>
          <p:cNvPr id="3" name="Content Placeholder 2"/>
          <p:cNvSpPr>
            <a:spLocks noGrp="1"/>
          </p:cNvSpPr>
          <p:nvPr>
            <p:ph idx="1"/>
          </p:nvPr>
        </p:nvSpPr>
        <p:spPr>
          <a:xfrm>
            <a:off x="228600" y="1935480"/>
            <a:ext cx="8686800" cy="4617720"/>
          </a:xfrm>
        </p:spPr>
        <p:txBody>
          <a:bodyPr>
            <a:normAutofit fontScale="92500" lnSpcReduction="20000"/>
          </a:bodyPr>
          <a:lstStyle/>
          <a:p>
            <a:pPr marL="225425" lvl="2" indent="-225425">
              <a:buNone/>
            </a:pPr>
            <a:r>
              <a:rPr lang="en-US" sz="2600" dirty="0"/>
              <a:t>Consider a </a:t>
            </a:r>
            <a:r>
              <a:rPr lang="en-US" sz="2600" dirty="0">
                <a:latin typeface="Cambria Math" pitchFamily="18" charset="0"/>
                <a:ea typeface="Cambria Math" pitchFamily="18" charset="0"/>
              </a:rPr>
              <a:t>2</a:t>
            </a:r>
            <a:r>
              <a:rPr lang="en-US" sz="2600" i="1" baseline="30000" dirty="0"/>
              <a:t>k+</a:t>
            </a:r>
            <a:r>
              <a:rPr lang="en-US" sz="2600" baseline="30000" dirty="0">
                <a:latin typeface="Cambria Math" pitchFamily="18" charset="0"/>
                <a:ea typeface="Cambria Math" pitchFamily="18" charset="0"/>
              </a:rPr>
              <a:t>1</a:t>
            </a:r>
            <a:r>
              <a:rPr lang="en-US" sz="2600" dirty="0"/>
              <a:t> </a:t>
            </a:r>
            <a:r>
              <a:rPr lang="en-US" sz="2600" dirty="0">
                <a:ea typeface="Cambria Math" pitchFamily="18" charset="0"/>
              </a:rPr>
              <a:t>×</a:t>
            </a:r>
            <a:r>
              <a:rPr lang="en-US" sz="2600" dirty="0">
                <a:latin typeface="Cambria Math" pitchFamily="18" charset="0"/>
                <a:ea typeface="Cambria Math" pitchFamily="18" charset="0"/>
              </a:rPr>
              <a:t>2</a:t>
            </a:r>
            <a:r>
              <a:rPr lang="en-US" sz="2600" i="1" baseline="30000" dirty="0"/>
              <a:t>k+</a:t>
            </a:r>
            <a:r>
              <a:rPr lang="en-US" sz="2600" baseline="30000" dirty="0">
                <a:latin typeface="Cambria Math" pitchFamily="18" charset="0"/>
                <a:ea typeface="Cambria Math" pitchFamily="18" charset="0"/>
              </a:rPr>
              <a:t>1</a:t>
            </a:r>
            <a:r>
              <a:rPr lang="en-US" sz="2600" dirty="0"/>
              <a:t> checkerboard with one square removed. Split this checkerboard into 4 checkerboards of size </a:t>
            </a:r>
            <a:r>
              <a:rPr lang="en-US" sz="2600" dirty="0">
                <a:latin typeface="Cambria Math" pitchFamily="18" charset="0"/>
                <a:ea typeface="Cambria Math" pitchFamily="18" charset="0"/>
              </a:rPr>
              <a:t>2</a:t>
            </a:r>
            <a:r>
              <a:rPr lang="en-US" sz="2600" i="1" baseline="30000" dirty="0"/>
              <a:t>k</a:t>
            </a:r>
            <a:r>
              <a:rPr lang="en-US" sz="2600" dirty="0"/>
              <a:t> </a:t>
            </a:r>
            <a:r>
              <a:rPr lang="en-US" sz="2600" dirty="0">
                <a:ea typeface="Cambria Math" pitchFamily="18" charset="0"/>
              </a:rPr>
              <a:t>× </a:t>
            </a:r>
            <a:r>
              <a:rPr lang="en-US" sz="2600" dirty="0">
                <a:latin typeface="Cambria Math" pitchFamily="18" charset="0"/>
                <a:ea typeface="Cambria Math" pitchFamily="18" charset="0"/>
              </a:rPr>
              <a:t>2</a:t>
            </a:r>
            <a:r>
              <a:rPr lang="en-US" sz="2600" i="1" baseline="30000" dirty="0"/>
              <a:t>k</a:t>
            </a:r>
            <a:r>
              <a:rPr lang="en-US" sz="2600" dirty="0"/>
              <a:t>, by dividing it in ½ in both directions.</a:t>
            </a:r>
          </a:p>
          <a:p>
            <a:pPr marL="225425" lvl="2" indent="-225425">
              <a:buNone/>
            </a:pPr>
            <a:endParaRPr lang="en-US" sz="2300" dirty="0"/>
          </a:p>
          <a:p>
            <a:pPr marL="225425" lvl="2" indent="-225425">
              <a:buNone/>
            </a:pPr>
            <a:endParaRPr lang="en-US" sz="2300" dirty="0"/>
          </a:p>
          <a:p>
            <a:pPr marL="225425" lvl="2" indent="-225425">
              <a:buNone/>
            </a:pPr>
            <a:endParaRPr lang="en-US" sz="2300" dirty="0"/>
          </a:p>
          <a:p>
            <a:pPr marL="225425" lvl="2" indent="-225425">
              <a:buNone/>
            </a:pPr>
            <a:endParaRPr lang="en-US" sz="2400" dirty="0"/>
          </a:p>
          <a:p>
            <a:pPr marL="225425" lvl="2" indent="-225425">
              <a:buNone/>
            </a:pPr>
            <a:endParaRPr lang="en-US" sz="2600" dirty="0"/>
          </a:p>
          <a:p>
            <a:pPr marL="225425" lvl="2" indent="-225425">
              <a:buNone/>
            </a:pPr>
            <a:r>
              <a:rPr lang="en-US" sz="2600" dirty="0"/>
              <a:t>Also by the inductive hypothesis, the other three boards can be tiled with the square from the corner of the center of the original board removed. We can then cover the 3 adjacent squares with a </a:t>
            </a:r>
            <a:r>
              <a:rPr lang="en-US" sz="2600" dirty="0" err="1"/>
              <a:t>triominoe</a:t>
            </a:r>
            <a:r>
              <a:rPr lang="en-US" sz="2600" dirty="0"/>
              <a:t>. </a:t>
            </a:r>
          </a:p>
          <a:p>
            <a:pPr marL="225425" lvl="2" indent="-225425">
              <a:buNone/>
            </a:pPr>
            <a:r>
              <a:rPr lang="en-US" sz="2600" dirty="0"/>
              <a:t>Hence, the entire </a:t>
            </a:r>
            <a:r>
              <a:rPr lang="en-US" sz="2600" dirty="0">
                <a:latin typeface="Cambria Math" pitchFamily="18" charset="0"/>
                <a:ea typeface="Cambria Math" pitchFamily="18" charset="0"/>
              </a:rPr>
              <a:t>2</a:t>
            </a:r>
            <a:r>
              <a:rPr lang="en-US" sz="2600" i="1" baseline="30000" dirty="0"/>
              <a:t>k+</a:t>
            </a:r>
            <a:r>
              <a:rPr lang="en-US" sz="2600" baseline="30000" dirty="0">
                <a:latin typeface="Cambria Math" pitchFamily="18" charset="0"/>
                <a:ea typeface="Cambria Math" pitchFamily="18" charset="0"/>
              </a:rPr>
              <a:t>1</a:t>
            </a:r>
            <a:r>
              <a:rPr lang="en-US" sz="2600" dirty="0"/>
              <a:t> </a:t>
            </a:r>
            <a:r>
              <a:rPr lang="en-US" sz="2600" dirty="0">
                <a:ea typeface="Cambria Math" pitchFamily="18" charset="0"/>
              </a:rPr>
              <a:t>×</a:t>
            </a:r>
            <a:r>
              <a:rPr lang="en-US" sz="2600" dirty="0">
                <a:latin typeface="Cambria Math" pitchFamily="18" charset="0"/>
                <a:ea typeface="Cambria Math" pitchFamily="18" charset="0"/>
              </a:rPr>
              <a:t>2</a:t>
            </a:r>
            <a:r>
              <a:rPr lang="en-US" sz="2600" i="1" baseline="30000" dirty="0"/>
              <a:t>k+</a:t>
            </a:r>
            <a:r>
              <a:rPr lang="en-US" sz="2600" baseline="30000" dirty="0">
                <a:latin typeface="Cambria Math" pitchFamily="18" charset="0"/>
                <a:ea typeface="Cambria Math" pitchFamily="18" charset="0"/>
              </a:rPr>
              <a:t>1</a:t>
            </a:r>
            <a:r>
              <a:rPr lang="en-US" sz="2600" dirty="0">
                <a:latin typeface="Cambria Math" pitchFamily="18" charset="0"/>
                <a:ea typeface="Cambria Math" pitchFamily="18" charset="0"/>
              </a:rPr>
              <a:t> </a:t>
            </a:r>
            <a:r>
              <a:rPr lang="en-US" sz="2600" dirty="0"/>
              <a:t>checkerboard with one square removed can be tiled using right </a:t>
            </a:r>
            <a:r>
              <a:rPr lang="en-US" sz="2600" dirty="0" err="1"/>
              <a:t>triominoes</a:t>
            </a:r>
            <a:r>
              <a:rPr lang="en-US" sz="2600" dirty="0"/>
              <a:t>.</a:t>
            </a:r>
          </a:p>
        </p:txBody>
      </p:sp>
      <p:sp>
        <p:nvSpPr>
          <p:cNvPr id="8" name="TextBox 7"/>
          <p:cNvSpPr txBox="1"/>
          <p:nvPr/>
        </p:nvSpPr>
        <p:spPr>
          <a:xfrm>
            <a:off x="253734" y="3028050"/>
            <a:ext cx="4510790" cy="1569660"/>
          </a:xfrm>
          <a:prstGeom prst="rect">
            <a:avLst/>
          </a:prstGeom>
          <a:noFill/>
          <a:ln>
            <a:noFill/>
          </a:ln>
        </p:spPr>
        <p:txBody>
          <a:bodyPr wrap="square" rtlCol="0">
            <a:spAutoFit/>
          </a:bodyPr>
          <a:lstStyle/>
          <a:p>
            <a:r>
              <a:rPr lang="en-US" sz="2400" dirty="0"/>
              <a:t>Remove a square from one of the </a:t>
            </a:r>
          </a:p>
          <a:p>
            <a:r>
              <a:rPr lang="en-US" sz="2400" dirty="0"/>
              <a:t>  four</a:t>
            </a:r>
            <a:r>
              <a:rPr lang="en-US" sz="2400" dirty="0">
                <a:latin typeface="Cambria Math" pitchFamily="18" charset="0"/>
                <a:ea typeface="Cambria Math" pitchFamily="18" charset="0"/>
              </a:rPr>
              <a:t> 2</a:t>
            </a:r>
            <a:r>
              <a:rPr lang="en-US" sz="2400" i="1" baseline="30000" dirty="0"/>
              <a:t>k</a:t>
            </a:r>
            <a:r>
              <a:rPr lang="en-US" sz="2400" dirty="0"/>
              <a:t> </a:t>
            </a:r>
            <a:r>
              <a:rPr lang="en-US" sz="2400" dirty="0">
                <a:ea typeface="Cambria Math" pitchFamily="18" charset="0"/>
              </a:rPr>
              <a:t>×</a:t>
            </a:r>
            <a:r>
              <a:rPr lang="en-US" sz="2400" dirty="0">
                <a:latin typeface="Cambria Math" pitchFamily="18" charset="0"/>
                <a:ea typeface="Cambria Math" pitchFamily="18" charset="0"/>
              </a:rPr>
              <a:t>2</a:t>
            </a:r>
            <a:r>
              <a:rPr lang="en-US" sz="2400" i="1" baseline="30000" dirty="0"/>
              <a:t>k</a:t>
            </a:r>
            <a:r>
              <a:rPr lang="en-US" sz="2400" dirty="0"/>
              <a:t> checkerboards.</a:t>
            </a:r>
          </a:p>
          <a:p>
            <a:r>
              <a:rPr lang="en-US" sz="2400" dirty="0"/>
              <a:t>By the inductive hypothesis,</a:t>
            </a:r>
          </a:p>
          <a:p>
            <a:r>
              <a:rPr lang="en-US" sz="2400" dirty="0"/>
              <a:t>  this board can be tiled.  </a:t>
            </a:r>
          </a:p>
        </p:txBody>
      </p:sp>
      <p:pic>
        <p:nvPicPr>
          <p:cNvPr id="9" name="Picture 8" descr="0407.jpg"/>
          <p:cNvPicPr>
            <a:picLocks noChangeAspect="1"/>
          </p:cNvPicPr>
          <p:nvPr/>
        </p:nvPicPr>
        <p:blipFill>
          <a:blip r:embed="rId2" cstate="print"/>
          <a:stretch>
            <a:fillRect/>
          </a:stretch>
        </p:blipFill>
        <p:spPr>
          <a:xfrm>
            <a:off x="5257800" y="2602643"/>
            <a:ext cx="1752600" cy="1752600"/>
          </a:xfrm>
          <a:prstGeom prst="rect">
            <a:avLst/>
          </a:prstGeom>
        </p:spPr>
      </p:pic>
      <p:pic>
        <p:nvPicPr>
          <p:cNvPr id="10" name="Picture 9" descr="0408.jpg"/>
          <p:cNvPicPr>
            <a:picLocks noChangeAspect="1"/>
          </p:cNvPicPr>
          <p:nvPr/>
        </p:nvPicPr>
        <p:blipFill>
          <a:blip r:embed="rId3" cstate="print"/>
          <a:stretch>
            <a:fillRect/>
          </a:stretch>
        </p:blipFill>
        <p:spPr>
          <a:xfrm>
            <a:off x="7156704" y="2602643"/>
            <a:ext cx="1752600" cy="1752600"/>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1633A6-FBEC-4060-8ED3-9587ABDCD14C}"/>
              </a:ext>
            </a:extLst>
          </p:cNvPr>
          <p:cNvSpPr txBox="1"/>
          <p:nvPr/>
        </p:nvSpPr>
        <p:spPr>
          <a:xfrm>
            <a:off x="649724" y="1217887"/>
            <a:ext cx="8229600" cy="707886"/>
          </a:xfrm>
          <a:prstGeom prst="rect">
            <a:avLst/>
          </a:prstGeom>
          <a:noFill/>
          <a:ln>
            <a:solidFill>
              <a:schemeClr val="accent1"/>
            </a:solidFill>
          </a:ln>
        </p:spPr>
        <p:txBody>
          <a:bodyPr wrap="square" rtlCol="0">
            <a:spAutoFit/>
          </a:bodyPr>
          <a:lstStyle/>
          <a:p>
            <a:r>
              <a:rPr lang="en-US" sz="2000" b="1" dirty="0"/>
              <a:t>Inductive Hypothesis</a:t>
            </a:r>
            <a:r>
              <a:rPr lang="en-US" sz="2000" dirty="0"/>
              <a:t>: For some </a:t>
            </a:r>
            <a:r>
              <a:rPr lang="en-US" sz="2000" i="1" dirty="0"/>
              <a:t>k </a:t>
            </a:r>
            <a:r>
              <a:rPr lang="en-US" sz="2000" dirty="0">
                <a:sym typeface="Symbol" panose="05050102010706020507" pitchFamily="18" charset="2"/>
              </a:rPr>
              <a:t></a:t>
            </a:r>
            <a:r>
              <a:rPr lang="en-US" sz="2000" i="1" dirty="0">
                <a:sym typeface="Symbol" panose="05050102010706020507" pitchFamily="18" charset="2"/>
              </a:rPr>
              <a:t> Z</a:t>
            </a:r>
            <a:r>
              <a:rPr lang="en-US" sz="2000" i="1" baseline="30000" dirty="0">
                <a:sym typeface="Symbol" panose="05050102010706020507" pitchFamily="18" charset="2"/>
              </a:rPr>
              <a:t>+</a:t>
            </a:r>
            <a:r>
              <a:rPr lang="en-US" sz="2000" dirty="0"/>
              <a:t>, every </a:t>
            </a:r>
            <a:r>
              <a:rPr lang="en-US" sz="2000" dirty="0">
                <a:latin typeface="Cambria Math" pitchFamily="18" charset="0"/>
                <a:ea typeface="Cambria Math" pitchFamily="18" charset="0"/>
              </a:rPr>
              <a:t>2</a:t>
            </a:r>
            <a:r>
              <a:rPr lang="en-US" sz="2000" i="1" baseline="30000" dirty="0"/>
              <a:t>k</a:t>
            </a:r>
            <a:r>
              <a:rPr lang="en-US" sz="2000" dirty="0"/>
              <a:t> </a:t>
            </a:r>
            <a:r>
              <a:rPr lang="en-US" sz="2000" dirty="0">
                <a:ea typeface="Cambria Math" pitchFamily="18" charset="0"/>
              </a:rPr>
              <a:t>×</a:t>
            </a:r>
            <a:r>
              <a:rPr lang="en-US" sz="2000" dirty="0">
                <a:latin typeface="Cambria Math" pitchFamily="18" charset="0"/>
                <a:ea typeface="Cambria Math" pitchFamily="18" charset="0"/>
              </a:rPr>
              <a:t>2</a:t>
            </a:r>
            <a:r>
              <a:rPr lang="en-US" sz="2000" i="1" baseline="30000" dirty="0"/>
              <a:t>k</a:t>
            </a:r>
            <a:r>
              <a:rPr lang="en-US" sz="2000" dirty="0"/>
              <a:t> checkerboard with one square removed can be tiled using right </a:t>
            </a:r>
            <a:r>
              <a:rPr lang="en-US" sz="2000" dirty="0" err="1"/>
              <a:t>triominoes</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443459" y="1524000"/>
            <a:ext cx="8229600" cy="4724400"/>
          </a:xfrm>
        </p:spPr>
        <p:txBody>
          <a:bodyPr>
            <a:normAutofit fontScale="92500" lnSpcReduction="10000"/>
          </a:bodyPr>
          <a:lstStyle/>
          <a:p>
            <a:pPr>
              <a:buNone/>
            </a:pPr>
            <a:r>
              <a:rPr lang="en-US" b="1" dirty="0"/>
              <a:t>Example</a:t>
            </a:r>
            <a:r>
              <a:rPr lang="en-US" dirty="0"/>
              <a:t>: Let </a:t>
            </a:r>
            <a:r>
              <a:rPr lang="en-US" i="1" dirty="0"/>
              <a:t>P</a:t>
            </a:r>
            <a:r>
              <a:rPr lang="en-US" dirty="0"/>
              <a:t>(</a:t>
            </a:r>
            <a:r>
              <a:rPr lang="en-US" i="1" dirty="0"/>
              <a:t>n</a:t>
            </a:r>
            <a:r>
              <a:rPr lang="en-US" dirty="0"/>
              <a:t>) be the statement that every set of </a:t>
            </a:r>
            <a:r>
              <a:rPr lang="en-US" i="1" dirty="0"/>
              <a:t>n</a:t>
            </a:r>
            <a:r>
              <a:rPr lang="en-US" dirty="0"/>
              <a:t> lines in the plane, no two of which are parallel, meet in a common point. Here is a “proof” that </a:t>
            </a:r>
            <a:r>
              <a:rPr lang="en-US" i="1" dirty="0"/>
              <a:t>P</a:t>
            </a:r>
            <a:r>
              <a:rPr lang="en-US" dirty="0"/>
              <a:t>(</a:t>
            </a:r>
            <a:r>
              <a:rPr lang="en-US" i="1" dirty="0"/>
              <a:t>n</a:t>
            </a:r>
            <a:r>
              <a:rPr lang="en-US" dirty="0"/>
              <a:t>) is true for all positive integers </a:t>
            </a:r>
            <a:r>
              <a:rPr lang="en-US" i="1" dirty="0"/>
              <a:t>n</a:t>
            </a:r>
            <a:r>
              <a:rPr lang="en-US" dirty="0"/>
              <a:t> </a:t>
            </a:r>
            <a:r>
              <a:rPr lang="en-US" dirty="0">
                <a:latin typeface="Cambria Math"/>
                <a:ea typeface="Cambria Math"/>
              </a:rPr>
              <a:t>≥ 2.  </a:t>
            </a:r>
            <a:endParaRPr lang="en-US" dirty="0">
              <a:ea typeface="Cambria Math"/>
            </a:endParaRPr>
          </a:p>
          <a:p>
            <a:pPr marL="392113" lvl="1" indent="-392113">
              <a:buNone/>
            </a:pPr>
            <a:r>
              <a:rPr lang="en-US" dirty="0">
                <a:ea typeface="Cambria Math"/>
              </a:rPr>
              <a:t>BASIS STEP: The statement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is true because any two lines in the plane that are not parallel meet in a common point.</a:t>
            </a:r>
          </a:p>
          <a:p>
            <a:pPr marL="392113" lvl="1" indent="-392113">
              <a:buNone/>
            </a:pPr>
            <a:r>
              <a:rPr lang="en-US" dirty="0">
                <a:ea typeface="Cambria Math"/>
              </a:rPr>
              <a:t>INDUCTIVE STEP: The inductive hypothesis is the statement that </a:t>
            </a:r>
            <a:r>
              <a:rPr lang="en-US" i="1" dirty="0">
                <a:ea typeface="Cambria Math"/>
              </a:rPr>
              <a:t>P</a:t>
            </a:r>
            <a:r>
              <a:rPr lang="en-US" dirty="0">
                <a:ea typeface="Cambria Math"/>
              </a:rPr>
              <a:t>(</a:t>
            </a:r>
            <a:r>
              <a:rPr lang="en-US" i="1" dirty="0">
                <a:ea typeface="Cambria Math"/>
              </a:rPr>
              <a:t>k</a:t>
            </a:r>
            <a:r>
              <a:rPr lang="en-US" dirty="0">
                <a:ea typeface="Cambria Math"/>
              </a:rPr>
              <a:t>) is true for </a:t>
            </a:r>
            <a:r>
              <a:rPr lang="en-US" i="1" dirty="0">
                <a:ea typeface="Cambria Math"/>
              </a:rPr>
              <a:t>k</a:t>
            </a:r>
            <a:r>
              <a:rPr lang="en-US" dirty="0">
                <a:ea typeface="Cambria Math"/>
              </a:rPr>
              <a:t> </a:t>
            </a:r>
            <a:r>
              <a:rPr lang="en-US" dirty="0">
                <a:ea typeface="Cambria Math"/>
                <a:sym typeface="Symbol" panose="05050102010706020507" pitchFamily="18" charset="2"/>
              </a:rPr>
              <a:t>Z, </a:t>
            </a:r>
            <a:r>
              <a:rPr lang="en-US" i="1" dirty="0">
                <a:ea typeface="Cambria Math"/>
              </a:rPr>
              <a:t>k </a:t>
            </a:r>
            <a:r>
              <a:rPr lang="en-US" dirty="0">
                <a:latin typeface="Cambria Math"/>
                <a:ea typeface="Cambria Math"/>
              </a:rPr>
              <a:t>≥ 2</a:t>
            </a:r>
            <a:r>
              <a:rPr lang="en-US" dirty="0">
                <a:ea typeface="Cambria Math"/>
              </a:rPr>
              <a:t>, i.e., every set of </a:t>
            </a:r>
            <a:r>
              <a:rPr lang="en-US" i="1" dirty="0">
                <a:ea typeface="Cambria Math"/>
              </a:rPr>
              <a:t>k</a:t>
            </a:r>
            <a:r>
              <a:rPr lang="en-US" dirty="0">
                <a:ea typeface="Cambria Math"/>
              </a:rPr>
              <a:t> lines in the plane, no two of which are parallel, meet in a common point.</a:t>
            </a:r>
          </a:p>
          <a:p>
            <a:pPr marL="284163" lvl="1" indent="-246063"/>
            <a:r>
              <a:rPr lang="en-US" dirty="0">
                <a:ea typeface="Cambria Math"/>
              </a:rPr>
              <a:t>We must show that if </a:t>
            </a:r>
            <a:r>
              <a:rPr lang="en-US" i="1" dirty="0">
                <a:ea typeface="Cambria Math"/>
              </a:rPr>
              <a:t>P</a:t>
            </a:r>
            <a:r>
              <a:rPr lang="en-US" dirty="0">
                <a:ea typeface="Cambria Math"/>
              </a:rPr>
              <a:t>(</a:t>
            </a:r>
            <a:r>
              <a:rPr lang="en-US" i="1" dirty="0">
                <a:ea typeface="Cambria Math"/>
              </a:rPr>
              <a:t>k</a:t>
            </a:r>
            <a:r>
              <a:rPr lang="en-US" dirty="0">
                <a:ea typeface="Cambria Math"/>
              </a:rPr>
              <a:t>) holds, then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i.e.,  if every set of </a:t>
            </a:r>
            <a:r>
              <a:rPr lang="en-US" i="1" dirty="0">
                <a:ea typeface="Cambria Math"/>
              </a:rPr>
              <a:t>k</a:t>
            </a:r>
            <a:r>
              <a:rPr lang="en-US" dirty="0">
                <a:ea typeface="Cambria Math"/>
              </a:rPr>
              <a:t> lines in the plane, no 2 of which are parallel, meet in a common point, then every set of k + </a:t>
            </a:r>
            <a:r>
              <a:rPr lang="en-US" dirty="0">
                <a:latin typeface="Cambria Math" pitchFamily="18" charset="0"/>
                <a:ea typeface="Cambria Math" pitchFamily="18" charset="0"/>
              </a:rPr>
              <a:t>1</a:t>
            </a:r>
            <a:r>
              <a:rPr lang="en-US" dirty="0">
                <a:ea typeface="Cambria Math"/>
              </a:rPr>
              <a:t> lines in the plane, no two of which are parallel, meet in a common point.</a:t>
            </a: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b="1" dirty="0"/>
              <a:t>Mathematical Induction</a:t>
            </a:r>
          </a:p>
          <a:p>
            <a:r>
              <a:rPr lang="en-US" dirty="0">
                <a:solidFill>
                  <a:schemeClr val="bg1">
                    <a:lumMod val="50000"/>
                  </a:schemeClr>
                </a:solidFill>
              </a:rPr>
              <a:t>Strong Induction</a:t>
            </a:r>
          </a:p>
          <a:p>
            <a:r>
              <a:rPr lang="en-US" dirty="0">
                <a:solidFill>
                  <a:schemeClr val="bg1">
                    <a:lumMod val="50000"/>
                  </a:schemeClr>
                </a:solidFill>
              </a:rPr>
              <a:t>Well-Ordering</a:t>
            </a:r>
          </a:p>
          <a:p>
            <a:r>
              <a:rPr lang="en-US" dirty="0">
                <a:solidFill>
                  <a:schemeClr val="bg1">
                    <a:lumMod val="50000"/>
                  </a:schemeClr>
                </a:solidFill>
              </a:rPr>
              <a:t>Recursive Definitions</a:t>
            </a:r>
          </a:p>
          <a:p>
            <a:r>
              <a:rPr lang="en-US" dirty="0">
                <a:solidFill>
                  <a:schemeClr val="bg1">
                    <a:lumMod val="50000"/>
                  </a:schemeClr>
                </a:solidFill>
              </a:rPr>
              <a:t>Structural Induction</a:t>
            </a:r>
          </a:p>
          <a:p>
            <a:r>
              <a:rPr lang="en-US" dirty="0">
                <a:solidFill>
                  <a:schemeClr val="bg1">
                    <a:lumMod val="50000"/>
                  </a:schemeClr>
                </a:solidFill>
              </a:rPr>
              <a:t>Recursive Algorithms</a:t>
            </a:r>
          </a:p>
          <a:p>
            <a:r>
              <a:rPr lang="en-US">
                <a:solidFill>
                  <a:schemeClr val="bg1">
                    <a:lumMod val="50000"/>
                  </a:schemeClr>
                </a:solidFill>
              </a:rPr>
              <a:t>Program Correctness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79382"/>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342900" y="1935480"/>
            <a:ext cx="8458200" cy="4743138"/>
          </a:xfrm>
        </p:spPr>
        <p:txBody>
          <a:bodyPr>
            <a:noAutofit/>
          </a:bodyPr>
          <a:lstStyle/>
          <a:p>
            <a:pPr marL="392113" lvl="1" indent="-392113">
              <a:buNone/>
            </a:pPr>
            <a:r>
              <a:rPr lang="en-US" sz="2000" dirty="0">
                <a:ea typeface="Cambria Math"/>
              </a:rPr>
              <a:t>Consider a set  of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distinct lines in the plane, no two parallel.</a:t>
            </a:r>
          </a:p>
          <a:p>
            <a:pPr marL="392113" lvl="1" indent="-392113">
              <a:buNone/>
            </a:pPr>
            <a:r>
              <a:rPr lang="en-US" sz="2000" dirty="0">
                <a:ea typeface="Cambria Math"/>
              </a:rPr>
              <a:t>By the inductive hypothesis,</a:t>
            </a:r>
          </a:p>
          <a:p>
            <a:pPr marL="392113" lvl="1" indent="-392113"/>
            <a:r>
              <a:rPr lang="en-US" sz="2000" dirty="0">
                <a:ea typeface="Cambria Math"/>
              </a:rPr>
              <a:t>the first </a:t>
            </a:r>
            <a:r>
              <a:rPr lang="en-US" sz="2000" i="1" dirty="0">
                <a:ea typeface="Cambria Math"/>
              </a:rPr>
              <a:t>k</a:t>
            </a:r>
            <a:r>
              <a:rPr lang="en-US" sz="2000" dirty="0">
                <a:ea typeface="Cambria Math"/>
              </a:rPr>
              <a:t> of these lines must meet in a common point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t>
            </a:r>
          </a:p>
          <a:p>
            <a:pPr marL="392113" lvl="1" indent="-392113"/>
            <a:r>
              <a:rPr lang="en-US" sz="2000" dirty="0">
                <a:ea typeface="Cambria Math"/>
              </a:rPr>
              <a:t>and the last </a:t>
            </a:r>
            <a:r>
              <a:rPr lang="en-US" sz="2000" i="1" dirty="0">
                <a:ea typeface="Cambria Math"/>
              </a:rPr>
              <a:t>k</a:t>
            </a:r>
            <a:r>
              <a:rPr lang="en-US" sz="2000" dirty="0">
                <a:ea typeface="Cambria Math"/>
              </a:rPr>
              <a:t> of these lines meet in a common point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a:t>
            </a:r>
          </a:p>
          <a:p>
            <a:pPr marL="0" lvl="1" indent="0">
              <a:buNone/>
            </a:pPr>
            <a:r>
              <a:rPr lang="en-US" sz="2000" dirty="0">
                <a:ea typeface="Cambria Math"/>
              </a:rPr>
              <a:t>If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are different pts, all lines containing both of them must be the same line since two pts determine a line. </a:t>
            </a:r>
          </a:p>
          <a:p>
            <a:pPr marL="0" lvl="1" indent="0">
              <a:buNone/>
            </a:pPr>
            <a:r>
              <a:rPr lang="en-US" sz="2000" dirty="0">
                <a:ea typeface="Cambria Math"/>
              </a:rPr>
              <a:t>This contradicts assumption that the lines are distinct. </a:t>
            </a:r>
          </a:p>
          <a:p>
            <a:pPr marL="0" lvl="1" indent="0">
              <a:buNone/>
            </a:pPr>
            <a:r>
              <a:rPr lang="en-US" sz="2000" dirty="0">
                <a:ea typeface="Cambria Math"/>
              </a:rPr>
              <a:t>Hence,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lies on all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distinct lines, and therefore </a:t>
            </a:r>
            <a:r>
              <a:rPr lang="en-US" sz="2000" i="1" dirty="0">
                <a:ea typeface="Cambria Math"/>
              </a:rPr>
              <a:t>P</a:t>
            </a:r>
            <a:r>
              <a:rPr lang="en-US" sz="2000" dirty="0">
                <a:ea typeface="Cambria Math"/>
              </a:rPr>
              <a:t>(</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holds.</a:t>
            </a:r>
          </a:p>
          <a:p>
            <a:pPr marL="0" lvl="1" indent="0">
              <a:buNone/>
            </a:pPr>
            <a:r>
              <a:rPr lang="en-US" sz="2000" dirty="0">
                <a:ea typeface="Cambria Math"/>
              </a:rPr>
              <a:t>Assuming that  </a:t>
            </a:r>
            <a:r>
              <a:rPr lang="en-US" sz="2000" i="1" dirty="0">
                <a:ea typeface="Cambria Math"/>
              </a:rPr>
              <a:t>k</a:t>
            </a:r>
            <a:r>
              <a:rPr lang="en-US" sz="2000" dirty="0">
                <a:ea typeface="Cambria Math"/>
              </a:rPr>
              <a:t> </a:t>
            </a:r>
            <a:r>
              <a:rPr lang="en-US" sz="2000" dirty="0">
                <a:latin typeface="Cambria Math"/>
                <a:ea typeface="Cambria Math"/>
              </a:rPr>
              <a:t>≥2, distinct lines meet in a common point, </a:t>
            </a:r>
          </a:p>
          <a:p>
            <a:pPr marL="342900" lvl="1" indent="-342900"/>
            <a:r>
              <a:rPr lang="en-US" sz="2000" dirty="0">
                <a:latin typeface="Cambria Math"/>
                <a:ea typeface="Cambria Math"/>
              </a:rPr>
              <a:t>then every </a:t>
            </a:r>
            <a:r>
              <a:rPr lang="en-US" sz="2000" dirty="0">
                <a:ea typeface="Cambria Math"/>
              </a:rPr>
              <a:t>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latin typeface="Cambria Math"/>
                <a:ea typeface="Cambria Math"/>
              </a:rPr>
              <a:t> lines meet in a common pt.</a:t>
            </a:r>
          </a:p>
          <a:p>
            <a:pPr marL="0" lvl="1" indent="0">
              <a:buNone/>
            </a:pPr>
            <a:r>
              <a:rPr lang="en-US" sz="2000" dirty="0">
                <a:latin typeface="Cambria Math"/>
                <a:ea typeface="Cambria Math"/>
              </a:rPr>
              <a:t>There must be an error in this proof since the conclusion is absurd.</a:t>
            </a:r>
          </a:p>
          <a:p>
            <a:pPr marL="0" lvl="1" indent="0">
              <a:buNone/>
            </a:pPr>
            <a:r>
              <a:rPr lang="en-US" sz="2000" dirty="0">
                <a:latin typeface="Cambria Math"/>
                <a:ea typeface="Cambria Math"/>
              </a:rPr>
              <a:t>But where is the error?</a:t>
            </a:r>
          </a:p>
        </p:txBody>
      </p:sp>
      <p:sp>
        <p:nvSpPr>
          <p:cNvPr id="6" name="TextBox 5"/>
          <p:cNvSpPr txBox="1"/>
          <p:nvPr/>
        </p:nvSpPr>
        <p:spPr>
          <a:xfrm>
            <a:off x="1257300" y="1305766"/>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ea typeface="Cambria Math" pitchFamily="18" charset="0"/>
              </a:rPr>
              <a:t>set of </a:t>
            </a:r>
            <a:r>
              <a:rPr lang="en-US" i="1" dirty="0">
                <a:ea typeface="Cambria Math" pitchFamily="18" charset="0"/>
              </a:rPr>
              <a:t>k</a:t>
            </a:r>
            <a:r>
              <a:rPr lang="en-US" dirty="0">
                <a:ea typeface="Cambria Math" pitchFamily="18" charset="0"/>
              </a:rPr>
              <a:t> lines in the plane, where   </a:t>
            </a:r>
            <a:r>
              <a:rPr lang="en-US" i="1" dirty="0">
                <a:ea typeface="Cambria Math"/>
              </a:rPr>
              <a:t> k</a:t>
            </a:r>
            <a:r>
              <a:rPr lang="en-US" dirty="0">
                <a:ea typeface="Cambria Math"/>
              </a:rPr>
              <a:t> </a:t>
            </a:r>
            <a:r>
              <a:rPr lang="en-US" dirty="0">
                <a:latin typeface="Cambria Math"/>
                <a:ea typeface="Cambria Math"/>
              </a:rPr>
              <a:t>≥ 2,</a:t>
            </a:r>
            <a:r>
              <a:rPr lang="en-US" dirty="0">
                <a:ea typeface="Cambria Math" pitchFamily="18" charset="0"/>
              </a:rPr>
              <a:t> no two of which are parallel, meet in a common point.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79382"/>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342900" y="1935480"/>
            <a:ext cx="8458200" cy="4743138"/>
          </a:xfrm>
        </p:spPr>
        <p:txBody>
          <a:bodyPr>
            <a:noAutofit/>
          </a:bodyPr>
          <a:lstStyle/>
          <a:p>
            <a:pPr marL="392113" lvl="1" indent="-392113">
              <a:buNone/>
            </a:pPr>
            <a:r>
              <a:rPr lang="en-US" sz="2000" dirty="0">
                <a:ea typeface="Cambria Math"/>
              </a:rPr>
              <a:t>Consider a set  of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distinct lines in the plane, no two </a:t>
            </a:r>
            <a:r>
              <a:rPr lang="en-US" sz="2000" dirty="0" err="1">
                <a:ea typeface="Cambria Math"/>
              </a:rPr>
              <a:t>parallel.By</a:t>
            </a:r>
            <a:r>
              <a:rPr lang="en-US" sz="2000" dirty="0">
                <a:ea typeface="Cambria Math"/>
              </a:rPr>
              <a:t> the inductive hypothesis, the first </a:t>
            </a:r>
            <a:r>
              <a:rPr lang="en-US" sz="2000" i="1" dirty="0">
                <a:ea typeface="Cambria Math"/>
              </a:rPr>
              <a:t>k</a:t>
            </a:r>
            <a:r>
              <a:rPr lang="en-US" sz="2000" dirty="0">
                <a:ea typeface="Cambria Math"/>
              </a:rPr>
              <a:t> of these lines must meet in a common point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and the last </a:t>
            </a:r>
            <a:r>
              <a:rPr lang="en-US" sz="2000" i="1" dirty="0">
                <a:ea typeface="Cambria Math"/>
              </a:rPr>
              <a:t>k</a:t>
            </a:r>
            <a:r>
              <a:rPr lang="en-US" sz="2000" dirty="0">
                <a:ea typeface="Cambria Math"/>
              </a:rPr>
              <a:t> of these lines meet in a common point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a:t>
            </a:r>
          </a:p>
          <a:p>
            <a:pPr marL="344488" lvl="1" indent="-344488">
              <a:buNone/>
            </a:pPr>
            <a:r>
              <a:rPr lang="en-US" sz="2000" dirty="0">
                <a:ea typeface="Cambria Math"/>
              </a:rPr>
              <a:t>If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are different pts, all lines containing both of them must be the same line since two pts determine a line. This contradicts assumption that the lines are distinct. Hence,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lies on all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distinct lines, and therefore </a:t>
            </a:r>
            <a:r>
              <a:rPr lang="en-US" sz="2000" i="1" dirty="0">
                <a:ea typeface="Cambria Math"/>
              </a:rPr>
              <a:t>P</a:t>
            </a:r>
            <a:r>
              <a:rPr lang="en-US" sz="2000" dirty="0">
                <a:ea typeface="Cambria Math"/>
              </a:rPr>
              <a:t>(</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holds. Assuming that  </a:t>
            </a:r>
            <a:r>
              <a:rPr lang="en-US" sz="2000" i="1" dirty="0">
                <a:ea typeface="Cambria Math"/>
              </a:rPr>
              <a:t>k</a:t>
            </a:r>
            <a:r>
              <a:rPr lang="en-US" sz="2000" dirty="0">
                <a:ea typeface="Cambria Math"/>
              </a:rPr>
              <a:t> </a:t>
            </a:r>
            <a:r>
              <a:rPr lang="en-US" sz="2000" dirty="0">
                <a:latin typeface="Cambria Math"/>
                <a:ea typeface="Cambria Math"/>
              </a:rPr>
              <a:t>≥2, distinct lines meet in a common point, then every </a:t>
            </a:r>
            <a:r>
              <a:rPr lang="en-US" sz="2000" dirty="0">
                <a:ea typeface="Cambria Math"/>
              </a:rPr>
              <a:t>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latin typeface="Cambria Math"/>
                <a:ea typeface="Cambria Math"/>
              </a:rPr>
              <a:t> lines meet in a common pt.</a:t>
            </a:r>
          </a:p>
          <a:p>
            <a:pPr marL="246063" lvl="1" indent="-246063"/>
            <a:r>
              <a:rPr lang="en-US" sz="2000" dirty="0">
                <a:latin typeface="Cambria Math"/>
                <a:ea typeface="Cambria Math"/>
              </a:rPr>
              <a:t>Where is the error?</a:t>
            </a:r>
          </a:p>
          <a:p>
            <a:pPr marL="344488" lvl="2" indent="-344488">
              <a:buNone/>
            </a:pPr>
            <a:r>
              <a:rPr lang="en-US" sz="2000" b="1" dirty="0">
                <a:ea typeface="Cambria Math"/>
              </a:rPr>
              <a:t>Answer</a:t>
            </a:r>
            <a:r>
              <a:rPr lang="en-US" sz="2000" dirty="0">
                <a:ea typeface="Cambria Math"/>
              </a:rPr>
              <a:t>: </a:t>
            </a:r>
            <a:r>
              <a:rPr lang="en-US" sz="2000" i="1" dirty="0">
                <a:ea typeface="Cambria Math"/>
              </a:rPr>
              <a:t>P</a:t>
            </a:r>
            <a:r>
              <a:rPr lang="en-US" sz="2000" dirty="0">
                <a:ea typeface="Cambria Math"/>
              </a:rPr>
              <a:t>(</a:t>
            </a:r>
            <a:r>
              <a:rPr lang="en-US" sz="2000" i="1" dirty="0">
                <a:ea typeface="Cambria Math"/>
              </a:rPr>
              <a:t>k</a:t>
            </a:r>
            <a:r>
              <a:rPr lang="en-US" sz="2000" dirty="0">
                <a:ea typeface="Cambria Math"/>
              </a:rPr>
              <a:t>)</a:t>
            </a:r>
            <a:r>
              <a:rPr lang="en-US" sz="2000" dirty="0">
                <a:latin typeface="Cambria Math"/>
                <a:ea typeface="Cambria Math"/>
              </a:rPr>
              <a:t>→</a:t>
            </a:r>
            <a:r>
              <a:rPr lang="en-US" sz="2000" i="1" dirty="0">
                <a:ea typeface="Cambria Math"/>
              </a:rPr>
              <a:t> P</a:t>
            </a:r>
            <a:r>
              <a:rPr lang="en-US" sz="2000" dirty="0">
                <a:ea typeface="Cambria Math"/>
              </a:rPr>
              <a:t>(</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only holds for  </a:t>
            </a:r>
            <a:r>
              <a:rPr lang="en-US" sz="2000" i="1" dirty="0">
                <a:ea typeface="Cambria Math"/>
              </a:rPr>
              <a:t>k</a:t>
            </a:r>
            <a:r>
              <a:rPr lang="en-US" sz="2000" dirty="0">
                <a:ea typeface="Cambria Math"/>
              </a:rPr>
              <a:t> </a:t>
            </a:r>
            <a:r>
              <a:rPr lang="en-US" sz="2000" dirty="0">
                <a:latin typeface="Cambria Math"/>
                <a:ea typeface="Cambria Math"/>
              </a:rPr>
              <a:t>≥3. </a:t>
            </a:r>
            <a:r>
              <a:rPr lang="en-US" sz="2000" dirty="0">
                <a:ea typeface="Cambria Math"/>
              </a:rPr>
              <a:t>It is not the case that </a:t>
            </a:r>
            <a:r>
              <a:rPr lang="en-US" sz="2000" i="1" dirty="0">
                <a:ea typeface="Cambria Math"/>
              </a:rPr>
              <a:t>P</a:t>
            </a:r>
            <a:r>
              <a:rPr lang="en-US" sz="2000" dirty="0">
                <a:ea typeface="Cambria Math"/>
              </a:rPr>
              <a:t>(</a:t>
            </a:r>
            <a:r>
              <a:rPr lang="en-US" sz="2000" dirty="0">
                <a:latin typeface="Cambria Math" pitchFamily="18" charset="0"/>
                <a:ea typeface="Cambria Math" pitchFamily="18" charset="0"/>
              </a:rPr>
              <a:t>2</a:t>
            </a:r>
            <a:r>
              <a:rPr lang="en-US" sz="2000" dirty="0">
                <a:ea typeface="Cambria Math"/>
              </a:rPr>
              <a:t>) implies </a:t>
            </a:r>
            <a:r>
              <a:rPr lang="en-US" sz="2000" i="1" dirty="0">
                <a:ea typeface="Cambria Math"/>
              </a:rPr>
              <a:t>P</a:t>
            </a:r>
            <a:r>
              <a:rPr lang="en-US" sz="2000" dirty="0">
                <a:ea typeface="Cambria Math"/>
              </a:rPr>
              <a:t>(</a:t>
            </a:r>
            <a:r>
              <a:rPr lang="en-US" sz="2000" dirty="0">
                <a:latin typeface="Cambria Math" pitchFamily="18" charset="0"/>
                <a:ea typeface="Cambria Math" pitchFamily="18" charset="0"/>
              </a:rPr>
              <a:t>3</a:t>
            </a:r>
            <a:r>
              <a:rPr lang="en-US" sz="2000" dirty="0">
                <a:ea typeface="Cambria Math"/>
              </a:rPr>
              <a:t>). The 1</a:t>
            </a:r>
            <a:r>
              <a:rPr lang="en-US" sz="2000" baseline="30000" dirty="0">
                <a:ea typeface="Cambria Math"/>
              </a:rPr>
              <a:t>st</a:t>
            </a:r>
            <a:r>
              <a:rPr lang="en-US" sz="2000" dirty="0">
                <a:ea typeface="Cambria Math"/>
              </a:rPr>
              <a:t> two lines must meet in a common point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and the 2</a:t>
            </a:r>
            <a:r>
              <a:rPr lang="en-US" sz="2000" baseline="30000" dirty="0">
                <a:ea typeface="Cambria Math"/>
              </a:rPr>
              <a:t>nd</a:t>
            </a:r>
            <a:r>
              <a:rPr lang="en-US" sz="2000" dirty="0">
                <a:ea typeface="Cambria Math"/>
              </a:rPr>
              <a:t> two must meet in a common point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a:t>
            </a:r>
          </a:p>
          <a:p>
            <a:pPr marL="246063" lvl="2" indent="-246063"/>
            <a:r>
              <a:rPr lang="en-US" sz="2000" dirty="0">
                <a:ea typeface="Cambria Math"/>
              </a:rPr>
              <a:t> They do not have to be the same point since only the 2</a:t>
            </a:r>
            <a:r>
              <a:rPr lang="en-US" sz="2000" baseline="30000" dirty="0">
                <a:ea typeface="Cambria Math"/>
              </a:rPr>
              <a:t>nd</a:t>
            </a:r>
            <a:r>
              <a:rPr lang="en-US" sz="2000" dirty="0">
                <a:ea typeface="Cambria Math"/>
              </a:rPr>
              <a:t> line is common to both sets of lines.</a:t>
            </a:r>
          </a:p>
        </p:txBody>
      </p:sp>
      <p:sp>
        <p:nvSpPr>
          <p:cNvPr id="6" name="TextBox 5"/>
          <p:cNvSpPr txBox="1"/>
          <p:nvPr/>
        </p:nvSpPr>
        <p:spPr>
          <a:xfrm>
            <a:off x="1257300" y="1305766"/>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ea typeface="Cambria Math" pitchFamily="18" charset="0"/>
              </a:rPr>
              <a:t>set of </a:t>
            </a:r>
            <a:r>
              <a:rPr lang="en-US" i="1" dirty="0">
                <a:ea typeface="Cambria Math" pitchFamily="18" charset="0"/>
              </a:rPr>
              <a:t>k</a:t>
            </a:r>
            <a:r>
              <a:rPr lang="en-US" dirty="0">
                <a:ea typeface="Cambria Math" pitchFamily="18" charset="0"/>
              </a:rPr>
              <a:t> lines in the plane, where   </a:t>
            </a:r>
            <a:r>
              <a:rPr lang="en-US" i="1" dirty="0">
                <a:ea typeface="Cambria Math"/>
              </a:rPr>
              <a:t> k</a:t>
            </a:r>
            <a:r>
              <a:rPr lang="en-US" dirty="0">
                <a:ea typeface="Cambria Math"/>
              </a:rPr>
              <a:t> </a:t>
            </a:r>
            <a:r>
              <a:rPr lang="en-US" dirty="0">
                <a:latin typeface="Cambria Math"/>
                <a:ea typeface="Cambria Math"/>
              </a:rPr>
              <a:t>≥ 2,</a:t>
            </a:r>
            <a:r>
              <a:rPr lang="en-US" dirty="0">
                <a:ea typeface="Cambria Math" pitchFamily="18" charset="0"/>
              </a:rPr>
              <a:t> no two of which are parallel, meet in a common point.</a:t>
            </a:r>
            <a:endParaRPr lang="en-US" dirty="0"/>
          </a:p>
        </p:txBody>
      </p:sp>
    </p:spTree>
    <p:extLst>
      <p:ext uri="{BB962C8B-B14F-4D97-AF65-F5344CB8AC3E}">
        <p14:creationId xmlns:p14="http://schemas.microsoft.com/office/powerpoint/2010/main" val="191667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a:t> </a:t>
            </a:r>
            <a:r>
              <a:rPr lang="en-US" sz="4000" dirty="0"/>
              <a:t>Guidelines for Mathematical Induction</a:t>
            </a:r>
          </a:p>
        </p:txBody>
      </p:sp>
      <p:sp>
        <p:nvSpPr>
          <p:cNvPr id="5" name="Content Placeholder 4">
            <a:extLst>
              <a:ext uri="{FF2B5EF4-FFF2-40B4-BE49-F238E27FC236}">
                <a16:creationId xmlns:a16="http://schemas.microsoft.com/office/drawing/2014/main" id="{0994D7B9-0C86-4397-8A8C-B6EBACCC4256}"/>
              </a:ext>
            </a:extLst>
          </p:cNvPr>
          <p:cNvSpPr>
            <a:spLocks noGrp="1"/>
          </p:cNvSpPr>
          <p:nvPr>
            <p:ph idx="1"/>
          </p:nvPr>
        </p:nvSpPr>
        <p:spPr>
          <a:xfrm>
            <a:off x="228600" y="1234440"/>
            <a:ext cx="8839200" cy="5623560"/>
          </a:xfrm>
        </p:spPr>
        <p:txBody>
          <a:bodyPr>
            <a:normAutofit fontScale="85000" lnSpcReduction="20000"/>
          </a:bodyPr>
          <a:lstStyle/>
          <a:p>
            <a:pPr marL="514350" indent="-514350">
              <a:buFont typeface="+mj-lt"/>
              <a:buAutoNum type="arabicPeriod"/>
            </a:pPr>
            <a:r>
              <a:rPr lang="en-US" dirty="0"/>
              <a:t>Express the statement that is to be proved in the form “for all </a:t>
            </a:r>
            <a:r>
              <a:rPr lang="en-US" i="1" dirty="0"/>
              <a:t>n </a:t>
            </a:r>
            <a:r>
              <a:rPr lang="en-US" dirty="0"/>
              <a:t>≥ </a:t>
            </a:r>
            <a:r>
              <a:rPr lang="en-US" i="1" dirty="0"/>
              <a:t>b</a:t>
            </a:r>
            <a:r>
              <a:rPr lang="en-US" dirty="0"/>
              <a:t>, </a:t>
            </a:r>
            <a:r>
              <a:rPr lang="en-US" i="1" dirty="0"/>
              <a:t>P</a:t>
            </a:r>
            <a:r>
              <a:rPr lang="en-US" dirty="0"/>
              <a:t>(</a:t>
            </a:r>
            <a:r>
              <a:rPr lang="en-US" i="1" dirty="0"/>
              <a:t>n</a:t>
            </a:r>
            <a:r>
              <a:rPr lang="en-US" dirty="0"/>
              <a:t>)” for a fixed integer </a:t>
            </a:r>
            <a:r>
              <a:rPr lang="en-US" i="1" dirty="0"/>
              <a:t>b</a:t>
            </a:r>
            <a:r>
              <a:rPr lang="en-US" dirty="0"/>
              <a:t>.</a:t>
            </a:r>
          </a:p>
          <a:p>
            <a:pPr marL="514350" indent="-514350">
              <a:buFont typeface="+mj-lt"/>
              <a:buAutoNum type="arabicPeriod"/>
            </a:pPr>
            <a:r>
              <a:rPr lang="en-US" dirty="0"/>
              <a:t>Write out the words “Basis Step.” Then show that </a:t>
            </a:r>
            <a:r>
              <a:rPr lang="en-US" i="1" dirty="0"/>
              <a:t>P</a:t>
            </a:r>
            <a:r>
              <a:rPr lang="en-US" dirty="0"/>
              <a:t>(</a:t>
            </a:r>
            <a:r>
              <a:rPr lang="en-US" i="1" dirty="0"/>
              <a:t>b</a:t>
            </a:r>
            <a:r>
              <a:rPr lang="en-US" dirty="0"/>
              <a:t>)</a:t>
            </a:r>
            <a:r>
              <a:rPr lang="en-US" i="1" dirty="0"/>
              <a:t> </a:t>
            </a:r>
            <a:r>
              <a:rPr lang="en-US" dirty="0"/>
              <a:t>is true, taking care that the correct value of </a:t>
            </a:r>
            <a:r>
              <a:rPr lang="en-US" i="1" dirty="0"/>
              <a:t>b </a:t>
            </a:r>
            <a:r>
              <a:rPr lang="en-US" dirty="0"/>
              <a:t>is used. This completes the first part of the proof.</a:t>
            </a:r>
          </a:p>
          <a:p>
            <a:pPr marL="514350" indent="-514350">
              <a:buFont typeface="+mj-lt"/>
              <a:buAutoNum type="arabicPeriod"/>
            </a:pPr>
            <a:r>
              <a:rPr lang="en-US" dirty="0"/>
              <a:t>Write out the words “Inductive Step.”</a:t>
            </a:r>
          </a:p>
          <a:p>
            <a:pPr marL="514350" indent="-514350">
              <a:buFont typeface="+mj-lt"/>
              <a:buAutoNum type="arabicPeriod"/>
            </a:pPr>
            <a:r>
              <a:rPr lang="en-US" dirty="0"/>
              <a:t>State, and clearly identify, the inductive hypothesis, in the form “assume that </a:t>
            </a:r>
            <a:r>
              <a:rPr lang="en-US" i="1" dirty="0"/>
              <a:t>P</a:t>
            </a:r>
            <a:r>
              <a:rPr lang="en-US" dirty="0"/>
              <a:t>(</a:t>
            </a:r>
            <a:r>
              <a:rPr lang="en-US" i="1" dirty="0"/>
              <a:t>k</a:t>
            </a:r>
            <a:r>
              <a:rPr lang="en-US" dirty="0"/>
              <a:t>)</a:t>
            </a:r>
            <a:r>
              <a:rPr lang="en-US" i="1" dirty="0"/>
              <a:t> </a:t>
            </a:r>
            <a:r>
              <a:rPr lang="en-US" dirty="0"/>
              <a:t>is true for an arbitrary fixed integer </a:t>
            </a:r>
            <a:r>
              <a:rPr lang="en-US" i="1" dirty="0"/>
              <a:t>k </a:t>
            </a:r>
            <a:r>
              <a:rPr lang="en-US" dirty="0"/>
              <a:t>≥ </a:t>
            </a:r>
            <a:r>
              <a:rPr lang="en-US" i="1" dirty="0"/>
              <a:t>b</a:t>
            </a:r>
            <a:r>
              <a:rPr lang="en-US" dirty="0"/>
              <a:t>.”</a:t>
            </a:r>
          </a:p>
          <a:p>
            <a:pPr marL="514350" indent="-514350">
              <a:buFont typeface="+mj-lt"/>
              <a:buAutoNum type="arabicPeriod"/>
            </a:pPr>
            <a:r>
              <a:rPr lang="en-US" dirty="0"/>
              <a:t>State what needs to be proved under the assumption that the inductive hypothesis is true. That is, write out what </a:t>
            </a:r>
            <a:r>
              <a:rPr lang="en-US" i="1" dirty="0"/>
              <a:t>P</a:t>
            </a:r>
            <a:r>
              <a:rPr lang="en-US" dirty="0"/>
              <a:t>(</a:t>
            </a:r>
            <a:r>
              <a:rPr lang="en-US" i="1" dirty="0"/>
              <a:t>k </a:t>
            </a:r>
            <a:r>
              <a:rPr lang="en-US" dirty="0"/>
              <a:t>+ 1)</a:t>
            </a:r>
            <a:r>
              <a:rPr lang="en-US" i="1" dirty="0"/>
              <a:t> </a:t>
            </a:r>
            <a:r>
              <a:rPr lang="en-US" dirty="0"/>
              <a:t>says.</a:t>
            </a:r>
          </a:p>
          <a:p>
            <a:pPr marL="514350" indent="-514350">
              <a:buFont typeface="+mj-lt"/>
              <a:buAutoNum type="arabicPeriod"/>
            </a:pPr>
            <a:r>
              <a:rPr lang="en-US" dirty="0"/>
              <a:t>Prove the statement </a:t>
            </a:r>
            <a:r>
              <a:rPr lang="en-US" i="1" dirty="0"/>
              <a:t>P</a:t>
            </a:r>
            <a:r>
              <a:rPr lang="en-US" dirty="0"/>
              <a:t>(</a:t>
            </a:r>
            <a:r>
              <a:rPr lang="en-US" i="1" dirty="0"/>
              <a:t>k </a:t>
            </a:r>
            <a:r>
              <a:rPr lang="en-US" dirty="0"/>
              <a:t>+ 1)</a:t>
            </a:r>
            <a:r>
              <a:rPr lang="en-US" i="1" dirty="0"/>
              <a:t> </a:t>
            </a:r>
            <a:r>
              <a:rPr lang="en-US" dirty="0"/>
              <a:t>making use the assumption </a:t>
            </a:r>
            <a:r>
              <a:rPr lang="en-US" i="1" dirty="0"/>
              <a:t>P</a:t>
            </a:r>
            <a:r>
              <a:rPr lang="en-US" dirty="0"/>
              <a:t>(</a:t>
            </a:r>
            <a:r>
              <a:rPr lang="en-US" i="1" dirty="0"/>
              <a:t>k</a:t>
            </a:r>
            <a:r>
              <a:rPr lang="en-US" dirty="0"/>
              <a:t>). Be sure that your proof is valid for all integers </a:t>
            </a:r>
            <a:r>
              <a:rPr lang="en-US" i="1" dirty="0"/>
              <a:t>k </a:t>
            </a:r>
            <a:r>
              <a:rPr lang="en-US" dirty="0"/>
              <a:t>with </a:t>
            </a:r>
            <a:r>
              <a:rPr lang="en-US" i="1" dirty="0"/>
              <a:t>k </a:t>
            </a:r>
            <a:r>
              <a:rPr lang="en-US" dirty="0"/>
              <a:t>≥ </a:t>
            </a:r>
            <a:r>
              <a:rPr lang="en-US" i="1" dirty="0"/>
              <a:t>b</a:t>
            </a:r>
            <a:r>
              <a:rPr lang="en-US" dirty="0"/>
              <a:t>, taking care that the proof works for small values of </a:t>
            </a:r>
            <a:r>
              <a:rPr lang="en-US" i="1" dirty="0"/>
              <a:t>k</a:t>
            </a:r>
            <a:r>
              <a:rPr lang="en-US" dirty="0"/>
              <a:t>, including </a:t>
            </a:r>
            <a:r>
              <a:rPr lang="en-US" i="1" dirty="0"/>
              <a:t>k </a:t>
            </a:r>
            <a:r>
              <a:rPr lang="en-US" dirty="0"/>
              <a:t>= </a:t>
            </a:r>
            <a:r>
              <a:rPr lang="en-US" i="1" dirty="0"/>
              <a:t>b</a:t>
            </a:r>
            <a:r>
              <a:rPr lang="en-US" dirty="0"/>
              <a:t>.</a:t>
            </a:r>
          </a:p>
          <a:p>
            <a:pPr marL="514350" indent="-514350">
              <a:buFont typeface="+mj-lt"/>
              <a:buAutoNum type="arabicPeriod"/>
            </a:pPr>
            <a:r>
              <a:rPr lang="en-US" dirty="0"/>
              <a:t>Clearly identify the conclusion of the inductive step, such as by saying “this completes the inductive step.”</a:t>
            </a:r>
          </a:p>
          <a:p>
            <a:pPr marL="514350" indent="-514350">
              <a:buFont typeface="+mj-lt"/>
              <a:buAutoNum type="arabicPeriod"/>
            </a:pPr>
            <a:r>
              <a:rPr lang="en-US" dirty="0"/>
              <a:t>After completing the basis step and the inductive step, state the conclusion, namely that by mathematical induction, </a:t>
            </a:r>
            <a:r>
              <a:rPr lang="en-US" i="1" dirty="0"/>
              <a:t>P</a:t>
            </a:r>
            <a:r>
              <a:rPr lang="en-US" dirty="0"/>
              <a:t>(</a:t>
            </a:r>
            <a:r>
              <a:rPr lang="en-US" i="1" dirty="0"/>
              <a:t>n</a:t>
            </a:r>
            <a:r>
              <a:rPr lang="en-US" dirty="0"/>
              <a:t>)</a:t>
            </a:r>
            <a:r>
              <a:rPr lang="en-US" i="1" dirty="0"/>
              <a:t> </a:t>
            </a:r>
            <a:r>
              <a:rPr lang="en-US" dirty="0"/>
              <a:t>is true for all integers </a:t>
            </a:r>
            <a:r>
              <a:rPr lang="en-US" i="1" dirty="0"/>
              <a:t>n </a:t>
            </a:r>
            <a:r>
              <a:rPr lang="en-US" dirty="0"/>
              <a:t>with </a:t>
            </a:r>
            <a:r>
              <a:rPr lang="en-US" i="1" dirty="0"/>
              <a:t>n </a:t>
            </a:r>
            <a:r>
              <a:rPr lang="en-US" dirty="0"/>
              <a:t>≥ </a:t>
            </a:r>
            <a:r>
              <a:rPr lang="en-US" i="1" dirty="0"/>
              <a:t>b</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rotWithShape="1">
          <a:blip r:embed="rId2" cstate="print"/>
          <a:srcRect t="7168"/>
          <a:stretch/>
        </p:blipFill>
        <p:spPr>
          <a:xfrm>
            <a:off x="4891087" y="51388"/>
            <a:ext cx="4024313" cy="6702558"/>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a:t>
            </a:r>
          </a:p>
          <a:p>
            <a:r>
              <a:rPr lang="en-US" dirty="0"/>
              <a:t>	then we can reach the next rung.</a:t>
            </a:r>
          </a:p>
        </p:txBody>
      </p:sp>
      <p:sp>
        <p:nvSpPr>
          <p:cNvPr id="6" name="TextBox 5"/>
          <p:cNvSpPr txBox="1"/>
          <p:nvPr/>
        </p:nvSpPr>
        <p:spPr>
          <a:xfrm>
            <a:off x="228600" y="3200400"/>
            <a:ext cx="5257800" cy="1754326"/>
          </a:xfrm>
          <a:prstGeom prst="rect">
            <a:avLst/>
          </a:prstGeom>
          <a:noFill/>
        </p:spPr>
        <p:txBody>
          <a:bodyPr wrap="square" rtlCol="0">
            <a:spAutoFit/>
          </a:bodyPr>
          <a:lstStyle/>
          <a:p>
            <a:r>
              <a:rPr lang="en-US" dirty="0"/>
              <a:t>From (1), we can reach the 1</a:t>
            </a:r>
            <a:r>
              <a:rPr lang="en-US" baseline="30000" dirty="0"/>
              <a:t>st</a:t>
            </a:r>
            <a:r>
              <a:rPr lang="en-US" dirty="0"/>
              <a:t> rung.</a:t>
            </a:r>
          </a:p>
          <a:p>
            <a:r>
              <a:rPr lang="en-US" dirty="0"/>
              <a:t>Then by applying (2), we can reach the 2</a:t>
            </a:r>
            <a:r>
              <a:rPr lang="en-US" baseline="30000" dirty="0"/>
              <a:t>nd</a:t>
            </a:r>
            <a:r>
              <a:rPr lang="en-US" dirty="0"/>
              <a:t> rung.</a:t>
            </a:r>
          </a:p>
          <a:p>
            <a:r>
              <a:rPr lang="en-US" dirty="0"/>
              <a:t>Applying (2) again, the third rung. </a:t>
            </a:r>
          </a:p>
          <a:p>
            <a:r>
              <a:rPr lang="en-US" dirty="0"/>
              <a:t>And so on.</a:t>
            </a:r>
          </a:p>
          <a:p>
            <a:r>
              <a:rPr lang="en-US" dirty="0"/>
              <a:t>We can apply (2) any number of times to reach any particular rung, no matter how high up.</a:t>
            </a:r>
          </a:p>
        </p:txBody>
      </p:sp>
      <p:sp>
        <p:nvSpPr>
          <p:cNvPr id="7" name="TextBox 6"/>
          <p:cNvSpPr txBox="1"/>
          <p:nvPr/>
        </p:nvSpPr>
        <p:spPr>
          <a:xfrm>
            <a:off x="616744" y="5049797"/>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8686799" cy="1143000"/>
          </a:xfrm>
        </p:spPr>
        <p:txBody>
          <a:bodyPr>
            <a:normAutofit/>
          </a:bodyPr>
          <a:lstStyle/>
          <a:p>
            <a:r>
              <a:rPr lang="en-US" sz="4000" dirty="0"/>
              <a:t>Principle of Mathematical Induction (M.I.)</a:t>
            </a:r>
          </a:p>
        </p:txBody>
      </p:sp>
      <p:sp>
        <p:nvSpPr>
          <p:cNvPr id="3" name="Content Placeholder 2"/>
          <p:cNvSpPr>
            <a:spLocks noGrp="1"/>
          </p:cNvSpPr>
          <p:nvPr>
            <p:ph idx="1"/>
          </p:nvPr>
        </p:nvSpPr>
        <p:spPr>
          <a:xfrm>
            <a:off x="228600" y="1510758"/>
            <a:ext cx="8686800" cy="5118641"/>
          </a:xfrm>
        </p:spPr>
        <p:txBody>
          <a:bodyPr>
            <a:normAutofit fontScale="92500"/>
          </a:bodyPr>
          <a:lstStyle/>
          <a:p>
            <a:pPr>
              <a:buNone/>
            </a:pPr>
            <a:r>
              <a:rPr lang="en-US" dirty="0"/>
              <a:t>To prove that </a:t>
            </a:r>
            <a:r>
              <a:rPr lang="en-US" i="1" dirty="0"/>
              <a:t>P</a:t>
            </a:r>
            <a:r>
              <a:rPr lang="en-US" dirty="0"/>
              <a:t>(</a:t>
            </a:r>
            <a:r>
              <a:rPr lang="en-US" i="1" dirty="0"/>
              <a:t>n</a:t>
            </a:r>
            <a:r>
              <a:rPr lang="en-US" dirty="0"/>
              <a:t>) is true </a:t>
            </a:r>
            <a:r>
              <a:rPr lang="en-US" dirty="0">
                <a:sym typeface="Symbol" panose="05050102010706020507" pitchFamily="18" charset="2"/>
              </a:rPr>
              <a:t></a:t>
            </a:r>
            <a:r>
              <a:rPr lang="en-US" i="1" dirty="0">
                <a:sym typeface="Wingdings" pitchFamily="2" charset="2"/>
              </a:rPr>
              <a:t>n </a:t>
            </a:r>
            <a:r>
              <a:rPr lang="en-US" dirty="0">
                <a:sym typeface="Symbol" panose="05050102010706020507" pitchFamily="18" charset="2"/>
              </a:rPr>
              <a:t> Z</a:t>
            </a:r>
            <a:r>
              <a:rPr lang="en-US" baseline="30000" dirty="0">
                <a:sym typeface="Symbol" panose="05050102010706020507" pitchFamily="18" charset="2"/>
              </a:rPr>
              <a:t>+</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a:t>
            </a:r>
            <a:r>
              <a:rPr lang="en-US" dirty="0">
                <a:sym typeface="Symbol" panose="05050102010706020507" pitchFamily="18" charset="2"/>
              </a:rPr>
              <a:t></a:t>
            </a:r>
            <a:r>
              <a:rPr lang="en-US" i="1" dirty="0">
                <a:sym typeface="Wingdings" pitchFamily="2" charset="2"/>
              </a:rPr>
              <a:t>k </a:t>
            </a:r>
            <a:r>
              <a:rPr lang="en-US" dirty="0">
                <a:sym typeface="Symbol" panose="05050102010706020507" pitchFamily="18" charset="2"/>
              </a:rPr>
              <a:t>Z</a:t>
            </a:r>
            <a:r>
              <a:rPr lang="en-US" baseline="30000" dirty="0">
                <a:sym typeface="Symbol" panose="05050102010706020507" pitchFamily="18" charset="2"/>
              </a:rPr>
              <a:t>+</a:t>
            </a:r>
            <a:r>
              <a:rPr lang="en-US" dirty="0">
                <a:sym typeface="Wingdings" pitchFamily="2" charset="2"/>
              </a:rPr>
              <a:t>.</a:t>
            </a:r>
          </a:p>
          <a:p>
            <a:pPr>
              <a:buNone/>
            </a:pPr>
            <a:r>
              <a:rPr lang="en-US" dirty="0"/>
              <a:t>To complete inductive step, we assume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arbitrary </a:t>
            </a:r>
            <a:r>
              <a:rPr lang="en-US" i="1" dirty="0"/>
              <a:t>k </a:t>
            </a:r>
            <a:r>
              <a:rPr lang="en-US" dirty="0">
                <a:sym typeface="Symbol" panose="05050102010706020507" pitchFamily="18" charset="2"/>
              </a:rPr>
              <a:t>Z</a:t>
            </a:r>
            <a:r>
              <a:rPr lang="en-US" baseline="30000" dirty="0">
                <a:sym typeface="Symbol" panose="05050102010706020507" pitchFamily="18" charset="2"/>
              </a:rPr>
              <a:t>+</a:t>
            </a:r>
            <a:r>
              <a:rPr lang="en-US" i="1" dirty="0"/>
              <a:t> </a:t>
            </a:r>
            <a:r>
              <a:rPr lang="en-US" dirty="0"/>
              <a:t>&amp;</a:t>
            </a:r>
            <a:r>
              <a:rPr lang="en-US" i="1" dirty="0"/>
              <a:t> </a:t>
            </a:r>
            <a:r>
              <a:rPr lang="en-US" dirty="0"/>
              <a:t>show that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is true.</a:t>
            </a:r>
          </a:p>
          <a:p>
            <a:pPr>
              <a:buNone/>
            </a:pPr>
            <a:r>
              <a:rPr lang="en-US" b="1" dirty="0"/>
              <a:t>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We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a:t>
            </a:r>
            <a:r>
              <a:rPr lang="en-US" dirty="0">
                <a:sym typeface="Symbol" panose="05050102010706020507" pitchFamily="18" charset="2"/>
              </a:rPr>
              <a:t></a:t>
            </a:r>
            <a:r>
              <a:rPr lang="en-US" i="1" dirty="0">
                <a:sym typeface="Wingdings" pitchFamily="2" charset="2"/>
              </a:rPr>
              <a:t>k </a:t>
            </a:r>
            <a:r>
              <a:rPr lang="en-US" dirty="0">
                <a:sym typeface="Symbol" panose="05050102010706020507" pitchFamily="18" charset="2"/>
              </a:rPr>
              <a:t>Z</a:t>
            </a:r>
            <a:r>
              <a:rPr lang="en-US" baseline="30000" dirty="0">
                <a:sym typeface="Symbol" panose="05050102010706020507" pitchFamily="18" charset="2"/>
              </a:rPr>
              <a:t>+</a:t>
            </a:r>
            <a:r>
              <a:rPr lang="en-US" i="1" dirty="0">
                <a:sym typeface="Wingdings" pitchFamily="2" charset="2"/>
              </a:rPr>
              <a:t>. </a:t>
            </a:r>
          </a:p>
          <a:p>
            <a:pPr>
              <a:buNone/>
            </a:pPr>
            <a:r>
              <a:rPr lang="en-US" dirty="0">
                <a:sym typeface="Wingdings" pitchFamily="2" charset="2"/>
              </a:rPr>
              <a:t>And we conclude that we can reach every rung on the ladder.</a:t>
            </a:r>
            <a:endParaRPr lang="en-US" dirty="0"/>
          </a:p>
        </p:txBody>
      </p:sp>
      <p:sp>
        <p:nvSpPr>
          <p:cNvPr id="4" name="Isosceles Triangle 3"/>
          <p:cNvSpPr/>
          <p:nvPr/>
        </p:nvSpPr>
        <p:spPr>
          <a:xfrm rot="5400000" flipV="1">
            <a:off x="8440087" y="6057900"/>
            <a:ext cx="228600"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98" y="0"/>
            <a:ext cx="8229600" cy="1143000"/>
          </a:xfrm>
        </p:spPr>
        <p:txBody>
          <a:bodyPr>
            <a:noAutofit/>
          </a:bodyPr>
          <a:lstStyle/>
          <a:p>
            <a:r>
              <a:rPr lang="en-US" sz="4400" dirty="0"/>
              <a:t>Important Points About Using M.I.</a:t>
            </a:r>
          </a:p>
        </p:txBody>
      </p:sp>
      <p:sp>
        <p:nvSpPr>
          <p:cNvPr id="3" name="Content Placeholder 2"/>
          <p:cNvSpPr>
            <a:spLocks noGrp="1"/>
          </p:cNvSpPr>
          <p:nvPr>
            <p:ph idx="1"/>
          </p:nvPr>
        </p:nvSpPr>
        <p:spPr>
          <a:xfrm>
            <a:off x="433465" y="1371600"/>
            <a:ext cx="8229600" cy="4953000"/>
          </a:xfrm>
        </p:spPr>
        <p:txBody>
          <a:bodyPr>
            <a:normAutofit lnSpcReduction="10000"/>
          </a:bodyPr>
          <a:lstStyle/>
          <a:p>
            <a:r>
              <a:rPr lang="en-US" sz="2900" dirty="0"/>
              <a:t>Mathematical induction can be expressed as the rule of inference</a:t>
            </a:r>
          </a:p>
          <a:p>
            <a:pPr marL="0" indent="0">
              <a:buNone/>
            </a:pPr>
            <a:r>
              <a:rPr lang="en-US" dirty="0"/>
              <a:t> </a:t>
            </a:r>
          </a:p>
          <a:p>
            <a:pPr>
              <a:buNone/>
            </a:pPr>
            <a:r>
              <a:rPr lang="en-US" dirty="0"/>
              <a:t>    </a:t>
            </a:r>
            <a:r>
              <a:rPr lang="en-US" sz="2900" dirty="0"/>
              <a:t>where the domain is </a:t>
            </a:r>
            <a:r>
              <a:rPr lang="en-US" sz="3200" dirty="0">
                <a:sym typeface="Symbol" panose="05050102010706020507" pitchFamily="18" charset="2"/>
              </a:rPr>
              <a:t>Z</a:t>
            </a:r>
            <a:r>
              <a:rPr lang="en-US" sz="3200" baseline="30000" dirty="0">
                <a:sym typeface="Symbol" panose="05050102010706020507" pitchFamily="18" charset="2"/>
              </a:rPr>
              <a:t>+</a:t>
            </a:r>
            <a:r>
              <a:rPr lang="en-US" dirty="0"/>
              <a:t>.</a:t>
            </a:r>
          </a:p>
          <a:p>
            <a:r>
              <a:rPr lang="en-US" sz="2900" dirty="0"/>
              <a:t>We don’t assume that </a:t>
            </a:r>
            <a:r>
              <a:rPr lang="en-US" sz="2900" i="1" dirty="0"/>
              <a:t>P</a:t>
            </a:r>
            <a:r>
              <a:rPr lang="en-US" sz="2900" dirty="0"/>
              <a:t>(</a:t>
            </a:r>
            <a:r>
              <a:rPr lang="en-US" sz="2900" i="1" dirty="0"/>
              <a:t>k</a:t>
            </a:r>
            <a:r>
              <a:rPr lang="en-US" sz="2900" dirty="0"/>
              <a:t>) is true </a:t>
            </a:r>
            <a:r>
              <a:rPr lang="en-US" sz="3200" dirty="0">
                <a:sym typeface="Symbol" panose="05050102010706020507" pitchFamily="18" charset="2"/>
              </a:rPr>
              <a:t></a:t>
            </a:r>
            <a:r>
              <a:rPr lang="en-US" sz="3200" i="1" dirty="0">
                <a:sym typeface="Wingdings" pitchFamily="2" charset="2"/>
              </a:rPr>
              <a:t>k </a:t>
            </a:r>
            <a:r>
              <a:rPr lang="en-US" sz="3200" dirty="0">
                <a:sym typeface="Symbol" panose="05050102010706020507" pitchFamily="18" charset="2"/>
              </a:rPr>
              <a:t>Z</a:t>
            </a:r>
            <a:r>
              <a:rPr lang="en-US" sz="3200" baseline="30000" dirty="0">
                <a:sym typeface="Symbol" panose="05050102010706020507" pitchFamily="18" charset="2"/>
              </a:rPr>
              <a:t>+</a:t>
            </a:r>
            <a:r>
              <a:rPr lang="en-US" sz="2900" dirty="0"/>
              <a:t>! </a:t>
            </a:r>
          </a:p>
          <a:p>
            <a:r>
              <a:rPr lang="en-US" sz="2900" dirty="0"/>
              <a:t>We show that if </a:t>
            </a:r>
            <a:r>
              <a:rPr lang="en-US" sz="2900" i="1" dirty="0"/>
              <a:t>P</a:t>
            </a:r>
            <a:r>
              <a:rPr lang="en-US" sz="2900" dirty="0"/>
              <a:t>(</a:t>
            </a:r>
            <a:r>
              <a:rPr lang="en-US" sz="2900" i="1" dirty="0"/>
              <a:t>k</a:t>
            </a:r>
            <a:r>
              <a:rPr lang="en-US" sz="2900" dirty="0"/>
              <a:t>) is true,</a:t>
            </a:r>
          </a:p>
          <a:p>
            <a:pPr lvl="1"/>
            <a:r>
              <a:rPr lang="en-US" sz="2700" dirty="0"/>
              <a:t>then </a:t>
            </a:r>
            <a:r>
              <a:rPr lang="en-US" sz="2700" i="1" dirty="0">
                <a:sym typeface="Wingdings" pitchFamily="2" charset="2"/>
              </a:rPr>
              <a:t>P</a:t>
            </a:r>
            <a:r>
              <a:rPr lang="en-US" sz="2700" dirty="0">
                <a:sym typeface="Wingdings" pitchFamily="2" charset="2"/>
              </a:rPr>
              <a:t>(</a:t>
            </a:r>
            <a:r>
              <a:rPr lang="en-US" sz="2700" i="1" dirty="0">
                <a:sym typeface="Wingdings" pitchFamily="2" charset="2"/>
              </a:rPr>
              <a:t>k + </a:t>
            </a:r>
            <a:r>
              <a:rPr lang="en-US" sz="2700" dirty="0">
                <a:latin typeface="Cambria Math" pitchFamily="18" charset="0"/>
                <a:ea typeface="Cambria Math" pitchFamily="18" charset="0"/>
                <a:sym typeface="Wingdings" pitchFamily="2" charset="2"/>
              </a:rPr>
              <a:t>1</a:t>
            </a:r>
            <a:r>
              <a:rPr lang="en-US" sz="27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The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can be any integer.</a:t>
            </a:r>
          </a:p>
          <a:p>
            <a:r>
              <a:rPr lang="en-US" sz="2900" dirty="0">
                <a:ea typeface="Cambria Math" pitchFamily="18" charset="0"/>
                <a:sym typeface="Wingdings" pitchFamily="2" charset="2"/>
              </a:rPr>
              <a:t>We will see examples of this soon.</a:t>
            </a:r>
          </a:p>
        </p:txBody>
      </p:sp>
      <p:sp>
        <p:nvSpPr>
          <p:cNvPr id="5" name="TextBox 4"/>
          <p:cNvSpPr txBox="1"/>
          <p:nvPr/>
        </p:nvSpPr>
        <p:spPr>
          <a:xfrm>
            <a:off x="1417819" y="2209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70" y="152400"/>
            <a:ext cx="8229600" cy="1143000"/>
          </a:xfrm>
        </p:spPr>
        <p:txBody>
          <a:bodyPr>
            <a:noAutofit/>
          </a:bodyPr>
          <a:lstStyle/>
          <a:p>
            <a:r>
              <a:rPr lang="en-US" sz="4400" dirty="0"/>
              <a:t>Validity of Mathematical Induction</a:t>
            </a:r>
          </a:p>
        </p:txBody>
      </p:sp>
      <p:sp>
        <p:nvSpPr>
          <p:cNvPr id="3" name="Content Placeholder 2"/>
          <p:cNvSpPr>
            <a:spLocks noGrp="1"/>
          </p:cNvSpPr>
          <p:nvPr>
            <p:ph idx="1"/>
          </p:nvPr>
        </p:nvSpPr>
        <p:spPr>
          <a:xfrm>
            <a:off x="228600" y="1447800"/>
            <a:ext cx="8534400" cy="5105400"/>
          </a:xfrm>
        </p:spPr>
        <p:txBody>
          <a:bodyPr>
            <a:normAutofit fontScale="77500" lnSpcReduction="20000"/>
          </a:bodyPr>
          <a:lstStyle/>
          <a:p>
            <a:pPr marL="0" indent="0">
              <a:buNone/>
            </a:pPr>
            <a:r>
              <a:rPr lang="en-US" sz="2900" dirty="0">
                <a:ea typeface="Cambria Math" pitchFamily="18" charset="0"/>
                <a:sym typeface="Wingdings" pitchFamily="2" charset="2"/>
              </a:rPr>
              <a:t>Mathematical induction is valid because of the well ordering property, which states that every nonempty set of positive integers has a least element (</a:t>
            </a:r>
            <a:r>
              <a:rPr lang="en-US" sz="2900" i="1" dirty="0">
                <a:ea typeface="Cambria Math" pitchFamily="18" charset="0"/>
                <a:sym typeface="Wingdings" pitchFamily="2" charset="2"/>
              </a:rPr>
              <a:t>see Section </a:t>
            </a:r>
            <a:r>
              <a:rPr lang="en-US" sz="2900" dirty="0">
                <a:latin typeface="Cambria Math" pitchFamily="18" charset="0"/>
                <a:ea typeface="Cambria Math" pitchFamily="18" charset="0"/>
                <a:sym typeface="Wingdings" pitchFamily="2" charset="2"/>
              </a:rPr>
              <a:t>5.2</a:t>
            </a:r>
            <a:r>
              <a:rPr lang="en-US" sz="2900" dirty="0">
                <a:ea typeface="Cambria Math" pitchFamily="18" charset="0"/>
                <a:sym typeface="Wingdings" pitchFamily="2" charset="2"/>
              </a:rPr>
              <a:t> </a:t>
            </a:r>
            <a:r>
              <a:rPr lang="en-US" sz="2900" i="1" dirty="0">
                <a:ea typeface="Cambria Math" pitchFamily="18" charset="0"/>
                <a:sym typeface="Wingdings" pitchFamily="2" charset="2"/>
              </a:rPr>
              <a:t>&amp; Appendix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a:t>
            </a:r>
          </a:p>
          <a:p>
            <a:r>
              <a:rPr lang="en-US" sz="3100" dirty="0">
                <a:ea typeface="Cambria Math" pitchFamily="18" charset="0"/>
                <a:sym typeface="Wingdings" pitchFamily="2" charset="2"/>
              </a:rPr>
              <a:t>Suppose that </a:t>
            </a:r>
            <a:r>
              <a:rPr lang="en-US" sz="3100" i="1" dirty="0"/>
              <a:t>P</a:t>
            </a:r>
            <a:r>
              <a:rPr lang="en-US" sz="3100" dirty="0"/>
              <a:t>(</a:t>
            </a:r>
            <a:r>
              <a:rPr lang="en-US" sz="3100" dirty="0">
                <a:latin typeface="Cambria Math" pitchFamily="18" charset="0"/>
                <a:ea typeface="Cambria Math" pitchFamily="18" charset="0"/>
              </a:rPr>
              <a:t>1</a:t>
            </a:r>
            <a:r>
              <a:rPr lang="en-US" sz="3100" dirty="0"/>
              <a:t>) holds and </a:t>
            </a:r>
            <a:r>
              <a:rPr lang="en-US" sz="3100" i="1" dirty="0"/>
              <a:t>P</a:t>
            </a:r>
            <a:r>
              <a:rPr lang="en-US" sz="3100" dirty="0"/>
              <a:t>(</a:t>
            </a:r>
            <a:r>
              <a:rPr lang="en-US" sz="3100" i="1" dirty="0"/>
              <a:t>k</a:t>
            </a:r>
            <a:r>
              <a:rPr lang="en-US" sz="3100" dirty="0"/>
              <a:t>)</a:t>
            </a:r>
            <a:r>
              <a:rPr lang="en-US" sz="3100" i="1" dirty="0"/>
              <a:t> </a:t>
            </a:r>
            <a:r>
              <a:rPr lang="en-US" sz="3100" dirty="0">
                <a:ea typeface="Cambria Math"/>
                <a:sym typeface="Wingdings" pitchFamily="2" charset="2"/>
              </a:rPr>
              <a:t>→</a:t>
            </a:r>
            <a:r>
              <a:rPr lang="en-US" sz="3100" i="1" dirty="0">
                <a:sym typeface="Wingdings" pitchFamily="2" charset="2"/>
              </a:rPr>
              <a:t> P</a:t>
            </a:r>
            <a:r>
              <a:rPr lang="en-US" sz="3100" dirty="0">
                <a:sym typeface="Wingdings" pitchFamily="2" charset="2"/>
              </a:rPr>
              <a:t>(</a:t>
            </a:r>
            <a:r>
              <a:rPr lang="en-US" sz="3100" i="1" dirty="0">
                <a:sym typeface="Wingdings" pitchFamily="2" charset="2"/>
              </a:rPr>
              <a:t>k + </a:t>
            </a:r>
            <a:r>
              <a:rPr lang="en-US" sz="3100" dirty="0">
                <a:latin typeface="Cambria Math" pitchFamily="18" charset="0"/>
                <a:ea typeface="Cambria Math" pitchFamily="18" charset="0"/>
                <a:sym typeface="Wingdings" pitchFamily="2" charset="2"/>
              </a:rPr>
              <a:t>1</a:t>
            </a:r>
            <a:r>
              <a:rPr lang="en-US" sz="3100" dirty="0">
                <a:sym typeface="Wingdings" pitchFamily="2" charset="2"/>
              </a:rPr>
              <a:t>)</a:t>
            </a:r>
            <a:r>
              <a:rPr lang="en-US" sz="3100" dirty="0">
                <a:ea typeface="Cambria Math"/>
                <a:sym typeface="Wingdings" pitchFamily="2" charset="2"/>
              </a:rPr>
              <a:t> is true </a:t>
            </a:r>
            <a:r>
              <a:rPr lang="en-US" sz="3000" dirty="0">
                <a:sym typeface="Symbol" panose="05050102010706020507" pitchFamily="18" charset="2"/>
              </a:rPr>
              <a:t></a:t>
            </a:r>
            <a:r>
              <a:rPr lang="en-US" sz="3000" i="1" dirty="0">
                <a:sym typeface="Wingdings" pitchFamily="2" charset="2"/>
              </a:rPr>
              <a:t>k </a:t>
            </a:r>
            <a:r>
              <a:rPr lang="en-US" sz="3000" dirty="0">
                <a:sym typeface="Symbol" panose="05050102010706020507" pitchFamily="18" charset="2"/>
              </a:rPr>
              <a:t>Z</a:t>
            </a:r>
            <a:r>
              <a:rPr lang="en-US" sz="3000" baseline="30000" dirty="0">
                <a:sym typeface="Symbol" panose="05050102010706020507" pitchFamily="18" charset="2"/>
              </a:rPr>
              <a:t>+</a:t>
            </a:r>
            <a:r>
              <a:rPr lang="en-US" sz="3100" dirty="0">
                <a:ea typeface="Cambria Math"/>
                <a:sym typeface="Wingdings" pitchFamily="2" charset="2"/>
              </a:rPr>
              <a:t>. </a:t>
            </a:r>
          </a:p>
          <a:p>
            <a:r>
              <a:rPr lang="en-US" sz="3100" dirty="0">
                <a:ea typeface="Cambria Math"/>
                <a:sym typeface="Wingdings" pitchFamily="2" charset="2"/>
              </a:rPr>
              <a:t>Assume that </a:t>
            </a:r>
            <a:r>
              <a:rPr lang="en-US" sz="3100" dirty="0">
                <a:ea typeface="Cambria Math"/>
                <a:sym typeface="Symbol" panose="05050102010706020507" pitchFamily="18" charset="2"/>
              </a:rPr>
              <a:t></a:t>
            </a:r>
            <a:r>
              <a:rPr lang="en-US" sz="3100" i="1" dirty="0">
                <a:ea typeface="Cambria Math"/>
                <a:sym typeface="Wingdings" pitchFamily="2" charset="2"/>
              </a:rPr>
              <a:t>n</a:t>
            </a:r>
            <a:r>
              <a:rPr lang="en-US" sz="3100" dirty="0">
                <a:ea typeface="Cambria Math"/>
                <a:sym typeface="Wingdings" pitchFamily="2" charset="2"/>
              </a:rPr>
              <a:t> </a:t>
            </a:r>
            <a:r>
              <a:rPr lang="en-US" sz="3400" dirty="0">
                <a:sym typeface="Symbol" panose="05050102010706020507" pitchFamily="18" charset="2"/>
              </a:rPr>
              <a:t>Z</a:t>
            </a:r>
            <a:r>
              <a:rPr lang="en-US" sz="3400" baseline="30000" dirty="0">
                <a:sym typeface="Symbol" panose="05050102010706020507" pitchFamily="18" charset="2"/>
              </a:rPr>
              <a:t>+ </a:t>
            </a:r>
            <a:r>
              <a:rPr lang="en-US" sz="3100" dirty="0">
                <a:ea typeface="Cambria Math"/>
                <a:sym typeface="Wingdings" pitchFamily="2" charset="2"/>
              </a:rPr>
              <a:t>for which P(</a:t>
            </a:r>
            <a:r>
              <a:rPr lang="en-US" sz="3100" i="1" dirty="0">
                <a:ea typeface="Cambria Math"/>
                <a:sym typeface="Wingdings" pitchFamily="2" charset="2"/>
              </a:rPr>
              <a:t>n</a:t>
            </a:r>
            <a:r>
              <a:rPr lang="en-US" sz="3100" dirty="0">
                <a:ea typeface="Cambria Math"/>
                <a:sym typeface="Wingdings" pitchFamily="2" charset="2"/>
              </a:rPr>
              <a:t>) is false.</a:t>
            </a:r>
          </a:p>
          <a:p>
            <a:r>
              <a:rPr lang="en-US" sz="3100" dirty="0">
                <a:ea typeface="Cambria Math"/>
                <a:sym typeface="Wingdings" pitchFamily="2" charset="2"/>
              </a:rPr>
              <a:t>Then the set </a:t>
            </a:r>
            <a:r>
              <a:rPr lang="en-US" sz="3100" i="1" dirty="0">
                <a:ea typeface="Cambria Math"/>
                <a:sym typeface="Wingdings" pitchFamily="2" charset="2"/>
              </a:rPr>
              <a:t>S</a:t>
            </a:r>
            <a:r>
              <a:rPr lang="en-US" sz="3100" dirty="0">
                <a:ea typeface="Cambria Math"/>
                <a:sym typeface="Wingdings" pitchFamily="2" charset="2"/>
              </a:rPr>
              <a:t> </a:t>
            </a:r>
            <a:r>
              <a:rPr lang="en-US" sz="3100" dirty="0">
                <a:ea typeface="Cambria Math"/>
                <a:sym typeface="Symbol" panose="05050102010706020507" pitchFamily="18" charset="2"/>
              </a:rPr>
              <a:t> </a:t>
            </a:r>
            <a:r>
              <a:rPr lang="en-US" sz="3400" dirty="0">
                <a:sym typeface="Symbol" panose="05050102010706020507" pitchFamily="18" charset="2"/>
              </a:rPr>
              <a:t>Z</a:t>
            </a:r>
            <a:r>
              <a:rPr lang="en-US" sz="3400" baseline="30000" dirty="0">
                <a:sym typeface="Symbol" panose="05050102010706020507" pitchFamily="18" charset="2"/>
              </a:rPr>
              <a:t>+ </a:t>
            </a:r>
            <a:r>
              <a:rPr lang="en-US" sz="3100" dirty="0">
                <a:ea typeface="Cambria Math"/>
                <a:sym typeface="Wingdings" pitchFamily="2" charset="2"/>
              </a:rPr>
              <a:t>for which P(</a:t>
            </a:r>
            <a:r>
              <a:rPr lang="en-US" sz="3100" i="1" dirty="0">
                <a:ea typeface="Cambria Math"/>
                <a:sym typeface="Wingdings" pitchFamily="2" charset="2"/>
              </a:rPr>
              <a:t>n</a:t>
            </a:r>
            <a:r>
              <a:rPr lang="en-US" sz="3100" dirty="0">
                <a:ea typeface="Cambria Math"/>
                <a:sym typeface="Wingdings" pitchFamily="2" charset="2"/>
              </a:rPr>
              <a:t>) is false is nonempty. </a:t>
            </a:r>
          </a:p>
          <a:p>
            <a:r>
              <a:rPr lang="en-US" sz="3100" dirty="0">
                <a:ea typeface="Cambria Math"/>
                <a:sym typeface="Wingdings" pitchFamily="2" charset="2"/>
              </a:rPr>
              <a:t>By the well-ordering property, </a:t>
            </a:r>
            <a:r>
              <a:rPr lang="en-US" sz="3100" i="1" dirty="0">
                <a:ea typeface="Cambria Math"/>
                <a:sym typeface="Wingdings" pitchFamily="2" charset="2"/>
              </a:rPr>
              <a:t>S</a:t>
            </a:r>
            <a:r>
              <a:rPr lang="en-US" sz="3100" dirty="0">
                <a:ea typeface="Cambria Math"/>
                <a:sym typeface="Wingdings" pitchFamily="2" charset="2"/>
              </a:rPr>
              <a:t> has a least element, say </a:t>
            </a:r>
            <a:r>
              <a:rPr lang="en-US" sz="3100" i="1" dirty="0">
                <a:ea typeface="Cambria Math"/>
                <a:sym typeface="Wingdings" pitchFamily="2" charset="2"/>
              </a:rPr>
              <a:t>m</a:t>
            </a:r>
            <a:r>
              <a:rPr lang="en-US" sz="3100" dirty="0">
                <a:ea typeface="Cambria Math"/>
                <a:sym typeface="Wingdings" pitchFamily="2" charset="2"/>
              </a:rPr>
              <a:t>.</a:t>
            </a:r>
          </a:p>
          <a:p>
            <a:r>
              <a:rPr lang="en-US" sz="3100" dirty="0">
                <a:ea typeface="Cambria Math"/>
                <a:sym typeface="Wingdings" pitchFamily="2" charset="2"/>
              </a:rPr>
              <a:t>We know that </a:t>
            </a:r>
            <a:r>
              <a:rPr lang="en-US" sz="3100" i="1" dirty="0">
                <a:ea typeface="Cambria Math"/>
                <a:sym typeface="Wingdings" pitchFamily="2" charset="2"/>
              </a:rPr>
              <a:t>m</a:t>
            </a:r>
            <a:r>
              <a:rPr lang="en-US" sz="3100" dirty="0">
                <a:ea typeface="Cambria Math"/>
                <a:sym typeface="Wingdings" pitchFamily="2" charset="2"/>
              </a:rPr>
              <a:t> can not be </a:t>
            </a:r>
            <a:r>
              <a:rPr lang="en-US" sz="3100" dirty="0">
                <a:latin typeface="Cambria Math" pitchFamily="18" charset="0"/>
                <a:ea typeface="Cambria Math" pitchFamily="18" charset="0"/>
              </a:rPr>
              <a:t>1</a:t>
            </a:r>
            <a:r>
              <a:rPr lang="en-US" sz="3100" dirty="0">
                <a:ea typeface="Cambria Math" pitchFamily="18" charset="0"/>
              </a:rPr>
              <a:t> </a:t>
            </a:r>
            <a:r>
              <a:rPr lang="en-US" sz="3100" dirty="0">
                <a:ea typeface="Cambria Math" pitchFamily="18" charset="0"/>
                <a:sym typeface="Wingdings" pitchFamily="2" charset="2"/>
              </a:rPr>
              <a:t>since  </a:t>
            </a:r>
            <a:r>
              <a:rPr lang="en-US" sz="3100" i="1" dirty="0"/>
              <a:t>P</a:t>
            </a:r>
            <a:r>
              <a:rPr lang="en-US" sz="3100" dirty="0"/>
              <a:t>(</a:t>
            </a:r>
            <a:r>
              <a:rPr lang="en-US" sz="3100" dirty="0">
                <a:latin typeface="Cambria Math" pitchFamily="18" charset="0"/>
                <a:ea typeface="Cambria Math" pitchFamily="18" charset="0"/>
              </a:rPr>
              <a:t>1</a:t>
            </a:r>
            <a:r>
              <a:rPr lang="en-US" sz="3100" dirty="0"/>
              <a:t>) holds. </a:t>
            </a:r>
          </a:p>
          <a:p>
            <a:r>
              <a:rPr lang="en-US" sz="3100" dirty="0"/>
              <a:t>Since m &gt; 1, m – 1 &gt; 0 and m – 1 </a:t>
            </a:r>
            <a:r>
              <a:rPr lang="en-US" sz="3100" dirty="0">
                <a:latin typeface="SymbolPi" panose="02000500070000020004" pitchFamily="2" charset="0"/>
              </a:rPr>
              <a:t>Ï</a:t>
            </a:r>
            <a:r>
              <a:rPr lang="en-US" sz="3400" dirty="0">
                <a:sym typeface="Symbol" panose="05050102010706020507" pitchFamily="18" charset="2"/>
              </a:rPr>
              <a:t>S, </a:t>
            </a:r>
            <a:r>
              <a:rPr lang="en-US" sz="3100" i="1" dirty="0">
                <a:ea typeface="Cambria Math"/>
              </a:rPr>
              <a:t>P</a:t>
            </a:r>
            <a:r>
              <a:rPr lang="en-US" sz="3100" dirty="0">
                <a:ea typeface="Cambria Math"/>
              </a:rPr>
              <a:t>(</a:t>
            </a:r>
            <a:r>
              <a:rPr lang="en-US" sz="3100" i="1" dirty="0"/>
              <a:t>m</a:t>
            </a:r>
            <a:r>
              <a:rPr lang="en-US" sz="3100" dirty="0"/>
              <a:t> </a:t>
            </a:r>
            <a:r>
              <a:rPr lang="en-US" sz="3100" dirty="0">
                <a:ea typeface="Cambria Math"/>
              </a:rPr>
              <a:t>− </a:t>
            </a:r>
            <a:r>
              <a:rPr lang="en-US" sz="3100" dirty="0">
                <a:latin typeface="Cambria Math" pitchFamily="18" charset="0"/>
                <a:ea typeface="Cambria Math" pitchFamily="18" charset="0"/>
              </a:rPr>
              <a:t>1</a:t>
            </a:r>
            <a:r>
              <a:rPr lang="en-US" sz="3100" dirty="0">
                <a:ea typeface="Cambria Math"/>
              </a:rPr>
              <a:t>) must be true. </a:t>
            </a:r>
          </a:p>
          <a:p>
            <a:r>
              <a:rPr lang="en-US" sz="3100" dirty="0">
                <a:ea typeface="Cambria Math"/>
              </a:rPr>
              <a:t>But then, </a:t>
            </a:r>
            <a:r>
              <a:rPr lang="en-US" sz="3100" i="1" dirty="0"/>
              <a:t>P</a:t>
            </a:r>
            <a:r>
              <a:rPr lang="en-US" sz="3100" dirty="0"/>
              <a:t>(</a:t>
            </a:r>
            <a:r>
              <a:rPr lang="en-US" sz="3100" i="1" dirty="0"/>
              <a:t>k</a:t>
            </a:r>
            <a:r>
              <a:rPr lang="en-US" sz="3100" dirty="0"/>
              <a:t>)</a:t>
            </a:r>
            <a:r>
              <a:rPr lang="en-US" sz="3100" i="1" dirty="0"/>
              <a:t> </a:t>
            </a:r>
            <a:r>
              <a:rPr lang="en-US" sz="3100" dirty="0">
                <a:ea typeface="Cambria Math"/>
                <a:sym typeface="Wingdings" pitchFamily="2" charset="2"/>
              </a:rPr>
              <a:t>→</a:t>
            </a:r>
            <a:r>
              <a:rPr lang="en-US" sz="3100" i="1" dirty="0">
                <a:sym typeface="Wingdings" pitchFamily="2" charset="2"/>
              </a:rPr>
              <a:t> P</a:t>
            </a:r>
            <a:r>
              <a:rPr lang="en-US" sz="3100" dirty="0">
                <a:sym typeface="Wingdings" pitchFamily="2" charset="2"/>
              </a:rPr>
              <a:t>(</a:t>
            </a:r>
            <a:r>
              <a:rPr lang="en-US" sz="3100" i="1" dirty="0">
                <a:sym typeface="Wingdings" pitchFamily="2" charset="2"/>
              </a:rPr>
              <a:t>k + </a:t>
            </a:r>
            <a:r>
              <a:rPr lang="en-US" sz="3100" dirty="0">
                <a:latin typeface="Cambria Math" pitchFamily="18" charset="0"/>
                <a:ea typeface="Cambria Math" pitchFamily="18" charset="0"/>
                <a:sym typeface="Wingdings" pitchFamily="2" charset="2"/>
              </a:rPr>
              <a:t>1</a:t>
            </a:r>
            <a:r>
              <a:rPr lang="en-US" sz="3100" dirty="0">
                <a:sym typeface="Wingdings" pitchFamily="2" charset="2"/>
              </a:rPr>
              <a:t>)</a:t>
            </a:r>
            <a:r>
              <a:rPr lang="en-US" sz="3100" dirty="0">
                <a:ea typeface="Cambria Math"/>
                <a:sym typeface="Wingdings" pitchFamily="2" charset="2"/>
              </a:rPr>
              <a:t>,  means </a:t>
            </a:r>
            <a:r>
              <a:rPr lang="en-US" sz="3100" i="1" dirty="0"/>
              <a:t>P</a:t>
            </a:r>
            <a:r>
              <a:rPr lang="en-US" sz="3100" dirty="0"/>
              <a:t>(</a:t>
            </a:r>
            <a:r>
              <a:rPr lang="en-US" sz="3100" i="1" dirty="0"/>
              <a:t>m</a:t>
            </a:r>
            <a:r>
              <a:rPr lang="en-US" sz="3100" dirty="0"/>
              <a:t>) must also be true.</a:t>
            </a:r>
          </a:p>
          <a:p>
            <a:r>
              <a:rPr lang="en-US" sz="3100" dirty="0"/>
              <a:t>This contradicts </a:t>
            </a:r>
            <a:r>
              <a:rPr lang="en-US" sz="3100" i="1" dirty="0"/>
              <a:t>P</a:t>
            </a:r>
            <a:r>
              <a:rPr lang="en-US" sz="3100" dirty="0"/>
              <a:t>(</a:t>
            </a:r>
            <a:r>
              <a:rPr lang="en-US" sz="3100" i="1" dirty="0"/>
              <a:t>m</a:t>
            </a:r>
            <a:r>
              <a:rPr lang="en-US" sz="3100" dirty="0"/>
              <a:t>) being false. </a:t>
            </a:r>
          </a:p>
          <a:p>
            <a:r>
              <a:rPr lang="en-US" sz="3100" dirty="0"/>
              <a:t> Hence, </a:t>
            </a:r>
            <a:r>
              <a:rPr lang="en-US" sz="3100" i="1" dirty="0"/>
              <a:t>P</a:t>
            </a:r>
            <a:r>
              <a:rPr lang="en-US" sz="3100" dirty="0"/>
              <a:t>(</a:t>
            </a:r>
            <a:r>
              <a:rPr lang="en-US" sz="3100" i="1" dirty="0"/>
              <a:t>n</a:t>
            </a:r>
            <a:r>
              <a:rPr lang="en-US" sz="3100" dirty="0"/>
              <a:t>) must be true </a:t>
            </a:r>
            <a:r>
              <a:rPr lang="en-US" sz="3200" dirty="0">
                <a:sym typeface="Symbol" panose="05050102010706020507" pitchFamily="18" charset="2"/>
              </a:rPr>
              <a:t></a:t>
            </a:r>
            <a:r>
              <a:rPr lang="en-US" sz="3200" i="1" dirty="0">
                <a:sym typeface="Wingdings" pitchFamily="2" charset="2"/>
              </a:rPr>
              <a:t>n </a:t>
            </a:r>
            <a:r>
              <a:rPr lang="en-US" sz="3200" dirty="0">
                <a:sym typeface="Symbol" panose="05050102010706020507" pitchFamily="18" charset="2"/>
              </a:rPr>
              <a:t>Z</a:t>
            </a:r>
            <a:r>
              <a:rPr lang="en-US" sz="3200" baseline="30000" dirty="0">
                <a:sym typeface="Symbol" panose="05050102010706020507" pitchFamily="18" charset="2"/>
              </a:rPr>
              <a:t>+</a:t>
            </a:r>
            <a:r>
              <a:rPr lang="en-US" sz="3200" dirty="0">
                <a:ea typeface="Cambria Math"/>
                <a:sym typeface="Wingdings" pitchFamily="2" charset="2"/>
              </a:rPr>
              <a:t>. </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403.jpg"/>
          <p:cNvPicPr>
            <a:picLocks noGrp="1" noChangeAspect="1"/>
          </p:cNvPicPr>
          <p:nvPr>
            <p:ph idx="1"/>
          </p:nvPr>
        </p:nvPicPr>
        <p:blipFill>
          <a:blip r:embed="rId2" cstate="print"/>
          <a:stretch>
            <a:fillRect/>
          </a:stretch>
        </p:blipFill>
        <p:spPr>
          <a:xfrm>
            <a:off x="2258880" y="1397845"/>
            <a:ext cx="2694120" cy="4582486"/>
          </a:xfrm>
        </p:spPr>
      </p:pic>
      <p:sp>
        <p:nvSpPr>
          <p:cNvPr id="2" name="Title 1"/>
          <p:cNvSpPr>
            <a:spLocks noGrp="1"/>
          </p:cNvSpPr>
          <p:nvPr>
            <p:ph type="title"/>
          </p:nvPr>
        </p:nvSpPr>
        <p:spPr>
          <a:xfrm>
            <a:off x="228600" y="114470"/>
            <a:ext cx="8458200" cy="1143000"/>
          </a:xfrm>
        </p:spPr>
        <p:txBody>
          <a:bodyPr>
            <a:normAutofit fontScale="90000"/>
          </a:bodyPr>
          <a:lstStyle/>
          <a:p>
            <a:r>
              <a:rPr lang="en-US" dirty="0"/>
              <a:t>How Mathematical Induction Works</a:t>
            </a:r>
          </a:p>
        </p:txBody>
      </p:sp>
      <p:sp>
        <p:nvSpPr>
          <p:cNvPr id="6" name="TextBox 5"/>
          <p:cNvSpPr txBox="1"/>
          <p:nvPr/>
        </p:nvSpPr>
        <p:spPr>
          <a:xfrm>
            <a:off x="304800" y="1390471"/>
            <a:ext cx="2971800" cy="1323439"/>
          </a:xfrm>
          <a:prstGeom prst="rect">
            <a:avLst/>
          </a:prstGeom>
          <a:noFill/>
        </p:spPr>
        <p:txBody>
          <a:bodyPr wrap="square" rtlCol="0">
            <a:spAutoFit/>
          </a:bodyPr>
          <a:lstStyle/>
          <a:p>
            <a:r>
              <a:rPr lang="en-US" sz="2000" dirty="0"/>
              <a:t>Consider  an infinite sequence  of dominoes, labeled </a:t>
            </a:r>
            <a:r>
              <a:rPr lang="en-US" sz="2000" dirty="0">
                <a:latin typeface="Cambria Math" pitchFamily="18" charset="0"/>
                <a:ea typeface="Cambria Math" pitchFamily="18" charset="0"/>
              </a:rPr>
              <a:t>1,2,3</a:t>
            </a:r>
            <a:r>
              <a:rPr lang="en-US" sz="2000" dirty="0"/>
              <a:t>, …, where each domino is standing. </a:t>
            </a:r>
          </a:p>
        </p:txBody>
      </p:sp>
      <p:sp>
        <p:nvSpPr>
          <p:cNvPr id="7" name="TextBox 6"/>
          <p:cNvSpPr txBox="1"/>
          <p:nvPr/>
        </p:nvSpPr>
        <p:spPr>
          <a:xfrm>
            <a:off x="5040180" y="1257470"/>
            <a:ext cx="4103820" cy="707886"/>
          </a:xfrm>
          <a:prstGeom prst="rect">
            <a:avLst/>
          </a:prstGeom>
          <a:noFill/>
        </p:spPr>
        <p:txBody>
          <a:bodyPr wrap="square" rtlCol="0">
            <a:spAutoFit/>
          </a:bodyPr>
          <a:lstStyle/>
          <a:p>
            <a:r>
              <a:rPr lang="en-US" sz="2000" dirty="0"/>
              <a:t>We know that the 1</a:t>
            </a:r>
            <a:r>
              <a:rPr lang="en-US" sz="2000" baseline="30000" dirty="0"/>
              <a:t>st</a:t>
            </a:r>
            <a:r>
              <a:rPr lang="en-US" sz="2000" dirty="0"/>
              <a:t> domino is knocked down, i.e., </a:t>
            </a:r>
            <a:r>
              <a:rPr lang="en-US" sz="2000" i="1" dirty="0"/>
              <a:t>P</a:t>
            </a:r>
            <a:r>
              <a:rPr lang="en-US" sz="2000" dirty="0"/>
              <a:t>(</a:t>
            </a:r>
            <a:r>
              <a:rPr lang="en-US" sz="2000" dirty="0">
                <a:latin typeface="Cambria Math" pitchFamily="18" charset="0"/>
                <a:ea typeface="Cambria Math" pitchFamily="18" charset="0"/>
              </a:rPr>
              <a:t>1</a:t>
            </a:r>
            <a:r>
              <a:rPr lang="en-US" sz="2000" dirty="0"/>
              <a:t>) is true .</a:t>
            </a:r>
          </a:p>
        </p:txBody>
      </p:sp>
      <p:sp>
        <p:nvSpPr>
          <p:cNvPr id="8" name="TextBox 7"/>
          <p:cNvSpPr txBox="1"/>
          <p:nvPr/>
        </p:nvSpPr>
        <p:spPr>
          <a:xfrm>
            <a:off x="304800" y="2950424"/>
            <a:ext cx="2971800" cy="1323439"/>
          </a:xfrm>
          <a:prstGeom prst="rect">
            <a:avLst/>
          </a:prstGeom>
          <a:noFill/>
        </p:spPr>
        <p:txBody>
          <a:bodyPr wrap="square" rtlCol="0">
            <a:spAutoFit/>
          </a:bodyPr>
          <a:lstStyle/>
          <a:p>
            <a:r>
              <a:rPr lang="en-US" sz="2000" dirty="0"/>
              <a:t>Let </a:t>
            </a:r>
            <a:r>
              <a:rPr lang="en-US" sz="2000" i="1" dirty="0"/>
              <a:t>P</a:t>
            </a:r>
            <a:r>
              <a:rPr lang="en-US" sz="2000" dirty="0"/>
              <a:t>(</a:t>
            </a:r>
            <a:r>
              <a:rPr lang="en-US" sz="2000" i="1" dirty="0"/>
              <a:t>n</a:t>
            </a:r>
            <a:r>
              <a:rPr lang="en-US" sz="2000" dirty="0"/>
              <a:t>) be the proposition that the </a:t>
            </a:r>
            <a:r>
              <a:rPr lang="en-US" sz="2000" i="1" dirty="0"/>
              <a:t>n</a:t>
            </a:r>
            <a:r>
              <a:rPr lang="en-US" sz="2000" dirty="0"/>
              <a:t>th domino is knocked over. </a:t>
            </a:r>
          </a:p>
          <a:p>
            <a:endParaRPr lang="en-US" sz="2000" dirty="0"/>
          </a:p>
        </p:txBody>
      </p:sp>
      <p:sp>
        <p:nvSpPr>
          <p:cNvPr id="9" name="TextBox 8"/>
          <p:cNvSpPr txBox="1"/>
          <p:nvPr/>
        </p:nvSpPr>
        <p:spPr>
          <a:xfrm>
            <a:off x="5105400" y="3886200"/>
            <a:ext cx="4038600" cy="707886"/>
          </a:xfrm>
          <a:prstGeom prst="rect">
            <a:avLst/>
          </a:prstGeom>
          <a:noFill/>
        </p:spPr>
        <p:txBody>
          <a:bodyPr wrap="square" rtlCol="0">
            <a:spAutoFit/>
          </a:bodyPr>
          <a:lstStyle/>
          <a:p>
            <a:r>
              <a:rPr lang="en-US" sz="2000" dirty="0">
                <a:latin typeface="SymbolPi" panose="02000500070000020004" pitchFamily="2" charset="0"/>
              </a:rPr>
              <a:t>\ </a:t>
            </a:r>
            <a:r>
              <a:rPr lang="en-US" sz="2000" dirty="0"/>
              <a:t>all dominos are knocked over,</a:t>
            </a:r>
          </a:p>
          <a:p>
            <a:r>
              <a:rPr lang="en-US" sz="2000" dirty="0"/>
              <a:t>i.e., </a:t>
            </a:r>
            <a:r>
              <a:rPr lang="en-US" sz="2000" i="1" dirty="0"/>
              <a:t>P</a:t>
            </a:r>
            <a:r>
              <a:rPr lang="en-US" sz="2000" dirty="0"/>
              <a:t>(</a:t>
            </a:r>
            <a:r>
              <a:rPr lang="en-US" sz="2000" i="1" dirty="0"/>
              <a:t>n</a:t>
            </a:r>
            <a:r>
              <a:rPr lang="en-US" sz="2000" dirty="0"/>
              <a:t>) is true </a:t>
            </a:r>
            <a:r>
              <a:rPr lang="en-US" sz="2000" dirty="0">
                <a:sym typeface="Symbol" panose="05050102010706020507" pitchFamily="18" charset="2"/>
              </a:rPr>
              <a:t></a:t>
            </a:r>
            <a:r>
              <a:rPr lang="en-US" sz="2000" i="1" dirty="0">
                <a:sym typeface="Wingdings" pitchFamily="2" charset="2"/>
              </a:rPr>
              <a:t>n </a:t>
            </a:r>
            <a:r>
              <a:rPr lang="en-US" sz="2000" dirty="0">
                <a:sym typeface="Symbol" panose="05050102010706020507" pitchFamily="18" charset="2"/>
              </a:rPr>
              <a:t>Z</a:t>
            </a:r>
            <a:r>
              <a:rPr lang="en-US" sz="2000" baseline="30000" dirty="0">
                <a:sym typeface="Symbol" panose="05050102010706020507" pitchFamily="18" charset="2"/>
              </a:rPr>
              <a:t>+</a:t>
            </a:r>
            <a:r>
              <a:rPr lang="en-US" sz="2000" dirty="0">
                <a:ea typeface="Cambria Math"/>
                <a:sym typeface="Wingdings" pitchFamily="2" charset="2"/>
              </a:rPr>
              <a:t>.</a:t>
            </a:r>
            <a:endParaRPr lang="en-US" sz="2000" dirty="0"/>
          </a:p>
        </p:txBody>
      </p:sp>
      <p:sp>
        <p:nvSpPr>
          <p:cNvPr id="10" name="TextBox 9">
            <a:extLst>
              <a:ext uri="{FF2B5EF4-FFF2-40B4-BE49-F238E27FC236}">
                <a16:creationId xmlns:a16="http://schemas.microsoft.com/office/drawing/2014/main" id="{0D28895E-A284-4BE6-8107-64717CF125CF}"/>
              </a:ext>
            </a:extLst>
          </p:cNvPr>
          <p:cNvSpPr txBox="1"/>
          <p:nvPr/>
        </p:nvSpPr>
        <p:spPr>
          <a:xfrm>
            <a:off x="4572000" y="2249611"/>
            <a:ext cx="4103820" cy="1323439"/>
          </a:xfrm>
          <a:prstGeom prst="rect">
            <a:avLst/>
          </a:prstGeom>
          <a:noFill/>
        </p:spPr>
        <p:txBody>
          <a:bodyPr wrap="square" rtlCol="0">
            <a:spAutoFit/>
          </a:bodyPr>
          <a:lstStyle/>
          <a:p>
            <a:r>
              <a:rPr lang="en-US" sz="2000" dirty="0"/>
              <a:t>We also know that if whenever     the </a:t>
            </a:r>
            <a:r>
              <a:rPr lang="en-US" sz="2000" i="1" dirty="0"/>
              <a:t>k</a:t>
            </a:r>
            <a:r>
              <a:rPr lang="en-US" sz="2000" baseline="30000" dirty="0"/>
              <a:t>th</a:t>
            </a:r>
            <a:r>
              <a:rPr lang="en-US" sz="2000" dirty="0"/>
              <a:t> domino is knocked over,</a:t>
            </a:r>
          </a:p>
          <a:p>
            <a:r>
              <a:rPr lang="en-US" sz="2000" dirty="0"/>
              <a:t>it knocks over the (</a:t>
            </a:r>
            <a:r>
              <a:rPr lang="en-US" sz="2000" i="1" dirty="0"/>
              <a:t>k</a:t>
            </a:r>
            <a:r>
              <a:rPr lang="en-US" sz="2000" dirty="0"/>
              <a:t> + </a:t>
            </a:r>
            <a:r>
              <a:rPr lang="en-US" sz="2000" dirty="0">
                <a:latin typeface="Cambria Math" pitchFamily="18" charset="0"/>
                <a:ea typeface="Cambria Math" pitchFamily="18" charset="0"/>
              </a:rPr>
              <a:t>1</a:t>
            </a:r>
            <a:r>
              <a:rPr lang="en-US" sz="2000" dirty="0"/>
              <a:t>)</a:t>
            </a:r>
            <a:r>
              <a:rPr lang="en-US" sz="2000" baseline="30000" dirty="0" err="1"/>
              <a:t>st</a:t>
            </a:r>
            <a:r>
              <a:rPr lang="en-US" sz="2000" dirty="0"/>
              <a:t>  domino, </a:t>
            </a:r>
            <a:r>
              <a:rPr lang="en-US" sz="2000" dirty="0" err="1"/>
              <a:t>i.e</a:t>
            </a:r>
            <a:r>
              <a:rPr lang="en-US" sz="2000" dirty="0"/>
              <a:t>, </a:t>
            </a:r>
            <a:r>
              <a:rPr lang="en-US" sz="2000" i="1" dirty="0"/>
              <a:t>P</a:t>
            </a:r>
            <a:r>
              <a:rPr lang="en-US" sz="2000" dirty="0"/>
              <a:t>(</a:t>
            </a:r>
            <a:r>
              <a:rPr lang="en-US" sz="2000" i="1" dirty="0"/>
              <a:t>k</a:t>
            </a:r>
            <a:r>
              <a:rPr lang="en-US" sz="2000" dirty="0"/>
              <a:t>)</a:t>
            </a:r>
            <a:r>
              <a:rPr lang="en-US" sz="2000" i="1" dirty="0"/>
              <a:t> </a:t>
            </a:r>
            <a:r>
              <a:rPr lang="en-US" sz="2000" i="1" dirty="0">
                <a:latin typeface="Cambria Math"/>
                <a:ea typeface="Cambria Math"/>
                <a:sym typeface="Wingdings" pitchFamily="2" charset="2"/>
              </a:rPr>
              <a:t>→</a:t>
            </a:r>
            <a:r>
              <a:rPr lang="en-US" sz="2000" i="1" dirty="0">
                <a:sym typeface="Wingdings" pitchFamily="2" charset="2"/>
              </a:rPr>
              <a:t> P</a:t>
            </a:r>
            <a:r>
              <a:rPr lang="en-US" sz="2000" dirty="0">
                <a:sym typeface="Wingdings" pitchFamily="2" charset="2"/>
              </a:rPr>
              <a:t>(</a:t>
            </a:r>
            <a:r>
              <a:rPr lang="en-US" sz="2000" i="1" dirty="0">
                <a:sym typeface="Wingdings" pitchFamily="2" charset="2"/>
              </a:rPr>
              <a:t>k + </a:t>
            </a:r>
            <a:r>
              <a:rPr lang="en-US" sz="2000" dirty="0">
                <a:latin typeface="Cambria Math" pitchFamily="18" charset="0"/>
                <a:ea typeface="Cambria Math" pitchFamily="18" charset="0"/>
                <a:sym typeface="Wingdings" pitchFamily="2" charset="2"/>
              </a:rPr>
              <a:t>1</a:t>
            </a:r>
            <a:r>
              <a:rPr lang="en-US" sz="2000" dirty="0">
                <a:sym typeface="Wingdings" pitchFamily="2" charset="2"/>
              </a:rPr>
              <a:t>) </a:t>
            </a:r>
            <a:r>
              <a:rPr lang="en-US" sz="2000" dirty="0">
                <a:sym typeface="Symbol" panose="05050102010706020507" pitchFamily="18" charset="2"/>
              </a:rPr>
              <a:t></a:t>
            </a:r>
            <a:r>
              <a:rPr lang="en-US" sz="2000" i="1" dirty="0">
                <a:sym typeface="Wingdings" pitchFamily="2" charset="2"/>
              </a:rPr>
              <a:t>k </a:t>
            </a:r>
            <a:r>
              <a:rPr lang="en-US" sz="2000" dirty="0">
                <a:sym typeface="Symbol" panose="05050102010706020507" pitchFamily="18" charset="2"/>
              </a:rPr>
              <a:t>Z</a:t>
            </a:r>
            <a:r>
              <a:rPr lang="en-US" sz="2000" baseline="30000" dirty="0">
                <a:sym typeface="Symbol" panose="05050102010706020507" pitchFamily="18" charset="2"/>
              </a:rPr>
              <a:t>+</a:t>
            </a:r>
            <a:r>
              <a:rPr lang="en-US" sz="2000" dirty="0">
                <a:ea typeface="Cambria Math"/>
                <a:sym typeface="Wingdings" pitchFamily="2" charset="2"/>
              </a:rPr>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n} = \frac{n(n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k} = \frac{k(k + 1)}{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14668</TotalTime>
  <Words>3009</Words>
  <Application>Microsoft Office PowerPoint</Application>
  <PresentationFormat>On-screen Show (4:3)</PresentationFormat>
  <Paragraphs>201</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Cambria Math</vt:lpstr>
      <vt:lpstr>Wingdings</vt:lpstr>
      <vt:lpstr>Wingdings 2</vt:lpstr>
      <vt:lpstr>Constantia</vt:lpstr>
      <vt:lpstr>SymbolPi</vt:lpstr>
      <vt:lpstr>Symbol</vt:lpstr>
      <vt:lpstr>Calibri</vt:lpstr>
      <vt:lpstr>Flow</vt:lpstr>
      <vt:lpstr>Induction and recursion</vt:lpstr>
      <vt:lpstr>Chapter Summary</vt:lpstr>
      <vt:lpstr>Mathematical Induction</vt:lpstr>
      <vt:lpstr>Section Summary</vt:lpstr>
      <vt:lpstr>Climbing an  Infinite Ladder</vt:lpstr>
      <vt:lpstr>Principle of Mathematical Induction (M.I.)</vt:lpstr>
      <vt:lpstr>Important Points About Using M.I.</vt:lpstr>
      <vt:lpstr>Validity of Mathematical Induction</vt:lpstr>
      <vt:lpstr>How Mathematical Induction Works</vt:lpstr>
      <vt:lpstr>Proving a Summation Formula by Mathematical Induction</vt:lpstr>
      <vt:lpstr>Conjecturing and Proving</vt:lpstr>
      <vt:lpstr>Conjecturing and Proving (cont.)</vt:lpstr>
      <vt:lpstr>Inequalities</vt:lpstr>
      <vt:lpstr>Inequalities</vt:lpstr>
      <vt:lpstr>Divisibility Results</vt:lpstr>
      <vt:lpstr>Number of Subsets of a Finite Set</vt:lpstr>
      <vt:lpstr>Tiling Checkerboards</vt:lpstr>
      <vt:lpstr>Tiling Checkerboards</vt:lpstr>
      <vt:lpstr>An Incorrect “Proof” by Mathematical Induction</vt:lpstr>
      <vt:lpstr>An Incorrect “Proof” by Mathematical Induction</vt:lpstr>
      <vt:lpstr>An Incorrect “Proof” by Mathematical Induction</vt:lpstr>
      <vt:lpstr> Guidelines for Mathematical Induction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Ezra Halleck</cp:lastModifiedBy>
  <cp:revision>900</cp:revision>
  <dcterms:created xsi:type="dcterms:W3CDTF">2011-03-27T19:21:35Z</dcterms:created>
  <dcterms:modified xsi:type="dcterms:W3CDTF">2018-05-13T00:28:12Z</dcterms:modified>
</cp:coreProperties>
</file>