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3" r:id="rId3"/>
    <p:sldId id="318" r:id="rId4"/>
    <p:sldId id="373" r:id="rId5"/>
    <p:sldId id="375" r:id="rId6"/>
    <p:sldId id="374" r:id="rId7"/>
    <p:sldId id="376" r:id="rId8"/>
    <p:sldId id="377" r:id="rId9"/>
    <p:sldId id="378" r:id="rId10"/>
    <p:sldId id="379" r:id="rId11"/>
    <p:sldId id="380" r:id="rId12"/>
    <p:sldId id="387" r:id="rId13"/>
    <p:sldId id="381" r:id="rId14"/>
    <p:sldId id="388" r:id="rId15"/>
    <p:sldId id="382" r:id="rId16"/>
    <p:sldId id="383" r:id="rId17"/>
    <p:sldId id="384" r:id="rId18"/>
    <p:sldId id="390" r:id="rId19"/>
    <p:sldId id="385" r:id="rId20"/>
    <p:sldId id="386" r:id="rId21"/>
    <p:sldId id="391" r:id="rId22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25"/>
      <p:bold r:id="rId26"/>
      <p:italic r:id="rId27"/>
      <p:boldItalic r:id="rId28"/>
    </p:embeddedFont>
    <p:embeddedFont>
      <p:font typeface="Calibri" panose="020F0502020204030204" pitchFamily="34" charset="0"/>
      <p:regular r:id="rId29"/>
      <p:bold r:id="rId30"/>
      <p:italic r:id="rId31"/>
      <p:boldItalic r:id="rId32"/>
    </p:embeddedFont>
    <p:embeddedFont>
      <p:font typeface="Lucida Calligraphy" panose="03010101010101010101" pitchFamily="66" charset="0"/>
      <p:regular r:id="rId33"/>
    </p:embeddedFont>
    <p:embeddedFont>
      <p:font typeface="Cambria Math" panose="02040503050406030204" pitchFamily="18" charset="0"/>
      <p:regular r:id="rId34"/>
    </p:embeddedFont>
    <p:embeddedFont>
      <p:font typeface="Wingdings 2" panose="05020102010507070707" pitchFamily="18" charset="2"/>
      <p:regular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7922" autoAdjust="0"/>
  </p:normalViewPr>
  <p:slideViewPr>
    <p:cSldViewPr>
      <p:cViewPr varScale="1">
        <p:scale>
          <a:sx n="61" d="100"/>
          <a:sy n="61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font" Target="fonts/font8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FA632-885D-4831-9476-D76FE939E0A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4385-8513-453C-9E3D-636D0AA40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6AA0-8216-4751-9814-EA67007A7C0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6B2B-4BAF-43E6-B118-D588ADE20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6E29A-1F8C-4624-8963-AF6D9447B968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Theory and 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2302" y="6600477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Cryptanalysis of Affine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process of recovering plaintext from ciphertext without knowledge of the encryption method is known as </a:t>
            </a:r>
            <a:r>
              <a:rPr lang="en-US" i="1" dirty="0"/>
              <a:t>cryptanalysis</a:t>
            </a:r>
            <a:r>
              <a:rPr lang="en-US" dirty="0"/>
              <a:t>.</a:t>
            </a:r>
          </a:p>
          <a:p>
            <a:r>
              <a:rPr lang="en-US" dirty="0"/>
              <a:t>An important tool for cryptanalyzing ciphertext produced with any a bijection of letters is the relative frequencies of letters.</a:t>
            </a:r>
          </a:p>
          <a:p>
            <a:r>
              <a:rPr lang="en-US" dirty="0"/>
              <a:t>The 9 most common letters in the English texts are</a:t>
            </a:r>
          </a:p>
          <a:p>
            <a:pPr marL="0" indent="0" algn="ctr">
              <a:buNone/>
            </a:pPr>
            <a:r>
              <a:rPr lang="en-US" dirty="0"/>
              <a:t>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dirty="0"/>
              <a:t>%, T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dirty="0"/>
              <a:t>%, A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/>
              <a:t>%, O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/>
              <a:t>%, I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%, 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%, 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%, H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/>
              <a:t>%, and R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/>
              <a:t>%.</a:t>
            </a:r>
          </a:p>
          <a:p>
            <a:r>
              <a:rPr lang="en-US" dirty="0"/>
              <a:t>To analyze ciphertext where a shift cipher is suspected</a:t>
            </a:r>
          </a:p>
          <a:p>
            <a:pPr lvl="1"/>
            <a:r>
              <a:rPr lang="en-US" dirty="0"/>
              <a:t>Find the frequency of the letters in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Hypothesize that the most frequent letter is produced by encrypting E. </a:t>
            </a:r>
          </a:p>
          <a:p>
            <a:pPr lvl="1"/>
            <a:r>
              <a:rPr lang="en-US" dirty="0"/>
              <a:t>If the value of the shift from E to the most frequent letter is </a:t>
            </a:r>
            <a:r>
              <a:rPr lang="en-US" i="1" dirty="0"/>
              <a:t>k</a:t>
            </a:r>
            <a:r>
              <a:rPr lang="en-US" dirty="0"/>
              <a:t>, shift the </a:t>
            </a:r>
            <a:r>
              <a:rPr lang="en-US" dirty="0" err="1"/>
              <a:t>ciphertext</a:t>
            </a:r>
            <a:r>
              <a:rPr lang="en-US" dirty="0"/>
              <a:t> by 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i="1" dirty="0"/>
              <a:t>k</a:t>
            </a:r>
            <a:r>
              <a:rPr lang="en-US" dirty="0"/>
              <a:t> and see if it makes sense.</a:t>
            </a:r>
          </a:p>
          <a:p>
            <a:pPr lvl="1"/>
            <a:r>
              <a:rPr lang="en-US" dirty="0"/>
              <a:t>If not, try T as a hypothesis and continue. </a:t>
            </a:r>
          </a:p>
          <a:p>
            <a:r>
              <a:rPr lang="en-US" b="1" dirty="0"/>
              <a:t>Example</a:t>
            </a:r>
            <a:r>
              <a:rPr lang="en-US" dirty="0"/>
              <a:t>: intercepted message “ZNK KGXRE HOXJ MKZY ZNK CUXS”.  Let’s cryptanalyze.</a:t>
            </a:r>
          </a:p>
          <a:p>
            <a:r>
              <a:rPr lang="en-US" b="1" dirty="0"/>
              <a:t>Solution</a:t>
            </a:r>
            <a:r>
              <a:rPr lang="en-US" dirty="0"/>
              <a:t>: The most common letter in the </a:t>
            </a:r>
            <a:r>
              <a:rPr lang="en-US" dirty="0" err="1"/>
              <a:t>ciphertext</a:t>
            </a:r>
            <a:r>
              <a:rPr lang="en-US" dirty="0"/>
              <a:t> is K. So perhaps the letters were shifted by 6 since this would then map E to K. Shifting the entire message by </a:t>
            </a:r>
            <a:r>
              <a:rPr lang="en-US" dirty="0">
                <a:latin typeface="Cambria Math"/>
                <a:ea typeface="Cambria Math"/>
              </a:rPr>
              <a:t>−6 gives us “THE EARLY BIRD GETS THE WORM.”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Block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6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Ciphers that replace each letter of the alphabet by another letter are </a:t>
            </a:r>
            <a:r>
              <a:rPr lang="en-US" i="1" dirty="0"/>
              <a:t>character</a:t>
            </a:r>
            <a:r>
              <a:rPr lang="en-US" dirty="0"/>
              <a:t> or </a:t>
            </a:r>
            <a:r>
              <a:rPr lang="en-US" i="1" dirty="0"/>
              <a:t>monoalphabetic</a:t>
            </a:r>
            <a:r>
              <a:rPr lang="en-US" dirty="0"/>
              <a:t> ciphers.</a:t>
            </a:r>
          </a:p>
          <a:p>
            <a:r>
              <a:rPr lang="en-US" dirty="0"/>
              <a:t>They are vulnerable to cryptanalysis based on letter frequency.</a:t>
            </a:r>
          </a:p>
          <a:p>
            <a:r>
              <a:rPr lang="en-US" i="1" dirty="0"/>
              <a:t>Block ciphers</a:t>
            </a:r>
            <a:r>
              <a:rPr lang="en-US" dirty="0"/>
              <a:t> avoid this problem, by replacing blocks of letters with other blocks of letters.</a:t>
            </a:r>
          </a:p>
          <a:p>
            <a:r>
              <a:rPr lang="en-US" dirty="0"/>
              <a:t>A simple block cipher is the </a:t>
            </a:r>
            <a:r>
              <a:rPr lang="en-US" i="1" dirty="0"/>
              <a:t>transposition cipher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key is a </a:t>
            </a:r>
            <a:r>
              <a:rPr lang="en-US" i="1" dirty="0"/>
              <a:t>permutation</a:t>
            </a:r>
            <a:r>
              <a:rPr lang="en-US" dirty="0"/>
              <a:t>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dirty="0">
                <a:latin typeface="Cambria Math"/>
                <a:ea typeface="Cambria Math"/>
              </a:rPr>
              <a:t> of the set {1,2,…,</a:t>
            </a:r>
            <a:r>
              <a:rPr lang="en-US" i="1" dirty="0"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}, </a:t>
            </a:r>
            <a:r>
              <a:rPr lang="en-US" i="1" dirty="0">
                <a:ea typeface="Cambria Math"/>
              </a:rPr>
              <a:t>m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</a:t>
            </a:r>
            <a:r>
              <a:rPr lang="en-US" i="1" dirty="0">
                <a:ea typeface="Cambria Math"/>
                <a:sym typeface="Symbol" panose="05050102010706020507" pitchFamily="18" charset="2"/>
              </a:rPr>
              <a:t> Z</a:t>
            </a:r>
            <a:endParaRPr lang="en-US" dirty="0">
              <a:latin typeface="Cambria Math"/>
              <a:ea typeface="Cambria Math"/>
            </a:endParaRPr>
          </a:p>
          <a:p>
            <a:pPr marL="393192" lvl="1" indent="0">
              <a:buNone/>
            </a:pPr>
            <a:r>
              <a:rPr lang="en-US" dirty="0">
                <a:latin typeface="Cambria Math"/>
                <a:ea typeface="Cambria Math"/>
              </a:rPr>
              <a:t>(that is a one-to-one function from {1,2,…,</a:t>
            </a:r>
            <a:r>
              <a:rPr lang="en-US" i="1" dirty="0"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} to itself)</a:t>
            </a:r>
          </a:p>
          <a:p>
            <a:r>
              <a:rPr lang="en-US" dirty="0">
                <a:latin typeface="Cambria Math"/>
                <a:ea typeface="Cambria Math"/>
              </a:rPr>
              <a:t>To encrypt a message, split the letters into blocks of size </a:t>
            </a:r>
            <a:r>
              <a:rPr lang="en-US" i="1" dirty="0">
                <a:ea typeface="Cambria Math"/>
              </a:rPr>
              <a:t>m, </a:t>
            </a:r>
            <a:r>
              <a:rPr lang="en-US" dirty="0">
                <a:ea typeface="Cambria Math"/>
              </a:rPr>
              <a:t>adding additional letters to fill out the final block. </a:t>
            </a:r>
          </a:p>
          <a:p>
            <a:r>
              <a:rPr lang="en-US" dirty="0">
                <a:ea typeface="Cambria Math"/>
              </a:rPr>
              <a:t>We encrypt  </a:t>
            </a:r>
            <a:r>
              <a:rPr lang="en-US" i="1" dirty="0">
                <a:ea typeface="Cambria Math"/>
              </a:rPr>
              <a:t>p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, </a:t>
            </a:r>
            <a:r>
              <a:rPr lang="en-US" i="1" dirty="0">
                <a:ea typeface="Cambria Math"/>
              </a:rPr>
              <a:t>p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/>
              </a:rPr>
              <a:t>,…, </a:t>
            </a:r>
            <a:r>
              <a:rPr lang="en-US" i="1" dirty="0">
                <a:ea typeface="Cambria Math"/>
              </a:rPr>
              <a:t>p</a:t>
            </a:r>
            <a:r>
              <a:rPr lang="en-US" i="1" baseline="-25000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ea typeface="Cambria Math"/>
              </a:rPr>
              <a:t> as </a:t>
            </a:r>
            <a:r>
              <a:rPr lang="en-US" i="1" dirty="0">
                <a:ea typeface="Cambria Math"/>
              </a:rPr>
              <a:t>c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, </a:t>
            </a:r>
            <a:r>
              <a:rPr lang="en-US" i="1" dirty="0">
                <a:ea typeface="Cambria Math"/>
              </a:rPr>
              <a:t>c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/>
              </a:rPr>
              <a:t>,…, </a:t>
            </a:r>
            <a:r>
              <a:rPr lang="en-US" i="1" dirty="0">
                <a:ea typeface="Cambria Math"/>
              </a:rPr>
              <a:t>c</a:t>
            </a:r>
            <a:r>
              <a:rPr lang="en-US" i="1" baseline="-25000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ea typeface="Cambria Math"/>
              </a:rPr>
              <a:t> =</a:t>
            </a:r>
            <a:r>
              <a:rPr lang="en-US" i="1" dirty="0">
                <a:ea typeface="Cambria Math"/>
              </a:rPr>
              <a:t> </a:t>
            </a:r>
            <a:r>
              <a:rPr lang="en-US" dirty="0">
                <a:ea typeface="Cambria Math"/>
              </a:rPr>
              <a:t> </a:t>
            </a:r>
            <a:r>
              <a:rPr lang="en-US" i="1" dirty="0" err="1">
                <a:ea typeface="Cambria Math"/>
              </a:rPr>
              <a:t>p</a:t>
            </a:r>
            <a:r>
              <a:rPr lang="en-US" baseline="-25000" dirty="0" err="1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(1)</a:t>
            </a:r>
            <a:r>
              <a:rPr lang="en-US" dirty="0">
                <a:ea typeface="Cambria Math"/>
              </a:rPr>
              <a:t>, </a:t>
            </a:r>
            <a:r>
              <a:rPr lang="en-US" i="1" dirty="0" err="1">
                <a:ea typeface="Cambria Math"/>
              </a:rPr>
              <a:t>p</a:t>
            </a:r>
            <a:r>
              <a:rPr lang="en-US" baseline="-25000" dirty="0" err="1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(2)</a:t>
            </a:r>
            <a:r>
              <a:rPr lang="en-US" dirty="0">
                <a:ea typeface="Cambria Math"/>
              </a:rPr>
              <a:t>,…, </a:t>
            </a:r>
            <a:r>
              <a:rPr lang="en-US" i="1" dirty="0">
                <a:ea typeface="Cambria Math"/>
              </a:rPr>
              <a:t>p</a:t>
            </a:r>
            <a:r>
              <a:rPr lang="el-GR" i="1" baseline="-25000" dirty="0">
                <a:latin typeface="Cambria Math"/>
                <a:ea typeface="Cambria Math"/>
              </a:rPr>
              <a:t>σ</a:t>
            </a:r>
            <a:r>
              <a:rPr lang="en-US" baseline="-25000" dirty="0">
                <a:latin typeface="Cambria Math"/>
                <a:ea typeface="Cambria Math"/>
              </a:rPr>
              <a:t>(</a:t>
            </a:r>
            <a:r>
              <a:rPr lang="en-US" i="1" baseline="-25000" dirty="0">
                <a:latin typeface="Cambria Math"/>
                <a:ea typeface="Cambria Math"/>
              </a:rPr>
              <a:t>m</a:t>
            </a:r>
            <a:r>
              <a:rPr lang="en-US" baseline="-25000" dirty="0">
                <a:latin typeface="Cambria Math"/>
                <a:ea typeface="Cambria Math"/>
              </a:rPr>
              <a:t>)</a:t>
            </a:r>
            <a:r>
              <a:rPr lang="en-US" dirty="0">
                <a:ea typeface="Cambria Math"/>
              </a:rPr>
              <a:t>.</a:t>
            </a:r>
          </a:p>
          <a:p>
            <a:r>
              <a:rPr lang="en-US" dirty="0">
                <a:ea typeface="Cambria Math"/>
              </a:rPr>
              <a:t>To decrypt </a:t>
            </a:r>
            <a:r>
              <a:rPr lang="en-US" i="1" dirty="0">
                <a:ea typeface="Cambria Math"/>
              </a:rPr>
              <a:t>c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, </a:t>
            </a:r>
            <a:r>
              <a:rPr lang="en-US" i="1" dirty="0">
                <a:ea typeface="Cambria Math"/>
              </a:rPr>
              <a:t>c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/>
              </a:rPr>
              <a:t>,…, </a:t>
            </a:r>
            <a:r>
              <a:rPr lang="en-US" i="1" dirty="0">
                <a:ea typeface="Cambria Math"/>
              </a:rPr>
              <a:t>c</a:t>
            </a:r>
            <a:r>
              <a:rPr lang="en-US" i="1" baseline="-25000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ea typeface="Cambria Math"/>
              </a:rPr>
              <a:t>  apply the inverse permutation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baseline="30000" dirty="0">
                <a:latin typeface="Cambria Math"/>
                <a:ea typeface="Cambria Math"/>
              </a:rPr>
              <a:t>−1</a:t>
            </a:r>
            <a:r>
              <a:rPr lang="en-US" dirty="0">
                <a:ea typeface="Cambria Math"/>
              </a:rPr>
              <a:t>.</a:t>
            </a:r>
          </a:p>
          <a:p>
            <a:endParaRPr lang="en-US" dirty="0">
              <a:ea typeface="Cambria Math"/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52400"/>
            <a:ext cx="8229600" cy="1143000"/>
          </a:xfrm>
        </p:spPr>
        <p:txBody>
          <a:bodyPr/>
          <a:lstStyle/>
          <a:p>
            <a:r>
              <a:rPr lang="en-US" dirty="0"/>
              <a:t>Block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 Using the permutation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dirty="0">
                <a:latin typeface="Cambria Math"/>
                <a:ea typeface="Cambria Math"/>
              </a:rPr>
              <a:t> of {1,2,3,4} with </a:t>
            </a:r>
          </a:p>
          <a:p>
            <a:pPr algn="ctr">
              <a:buNone/>
            </a:pP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dirty="0">
                <a:latin typeface="Cambria Math"/>
                <a:ea typeface="Cambria Math"/>
              </a:rPr>
              <a:t>(1) = 3,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dirty="0">
                <a:latin typeface="Cambria Math"/>
                <a:ea typeface="Cambria Math"/>
              </a:rPr>
              <a:t>(2) = 1,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dirty="0">
                <a:latin typeface="Cambria Math"/>
                <a:ea typeface="Cambria Math"/>
              </a:rPr>
              <a:t>(3) = 4,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dirty="0">
                <a:latin typeface="Cambria Math"/>
                <a:ea typeface="Cambria Math"/>
              </a:rPr>
              <a:t>(4) = 2,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dirty="0">
                <a:latin typeface="Cambria Math"/>
                <a:ea typeface="Cambria Math"/>
              </a:rPr>
              <a:t>Encrypt the plaintext PIRATE ATTACK</a:t>
            </a:r>
          </a:p>
          <a:p>
            <a:pPr marL="880110" lvl="1" indent="-514350">
              <a:buFont typeface="+mj-lt"/>
              <a:buAutoNum type="alphaLcPeriod"/>
            </a:pPr>
            <a:r>
              <a:rPr lang="en-US" dirty="0">
                <a:latin typeface="Cambria Math"/>
                <a:ea typeface="Cambria Math"/>
              </a:rPr>
              <a:t>Decrypt the ciphertext message SWUE TRAEOEHS. </a:t>
            </a:r>
          </a:p>
          <a:p>
            <a:pPr>
              <a:buNone/>
            </a:pPr>
            <a:r>
              <a:rPr lang="en-US" b="1" dirty="0">
                <a:latin typeface="Cambria Math"/>
                <a:ea typeface="Cambria Math"/>
              </a:rPr>
              <a:t>Solution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: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 Split into four blocks  PIRA TEAT TACK.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              Apply the permutation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 giving IAPR ETTA AKTC.</a:t>
            </a:r>
            <a:endParaRPr lang="en-US" dirty="0">
              <a:ea typeface="Cambria Math"/>
            </a:endParaRPr>
          </a:p>
          <a:p>
            <a:pPr marL="850392" lvl="1" indent="-457200">
              <a:buFont typeface="+mj-lt"/>
              <a:buAutoNum type="alphaLcPeriod" startAt="2"/>
            </a:pPr>
            <a:r>
              <a:rPr lang="en-US" dirty="0">
                <a:ea typeface="Cambria Math"/>
              </a:rPr>
              <a:t>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baseline="30000" dirty="0">
                <a:latin typeface="Cambria Math"/>
                <a:ea typeface="Cambria Math"/>
              </a:rPr>
              <a:t>−1 </a:t>
            </a:r>
            <a:r>
              <a:rPr lang="en-US" dirty="0">
                <a:latin typeface="Cambria Math"/>
                <a:ea typeface="Cambria Math"/>
              </a:rPr>
              <a:t>: 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baseline="30000" dirty="0">
                <a:latin typeface="Cambria Math"/>
                <a:ea typeface="Cambria Math"/>
              </a:rPr>
              <a:t> −1</a:t>
            </a:r>
            <a:r>
              <a:rPr lang="en-US" dirty="0">
                <a:latin typeface="Cambria Math"/>
                <a:ea typeface="Cambria Math"/>
              </a:rPr>
              <a:t>(1) = 2,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baseline="30000" dirty="0">
                <a:latin typeface="Cambria Math"/>
                <a:ea typeface="Cambria Math"/>
              </a:rPr>
              <a:t> −1</a:t>
            </a:r>
            <a:r>
              <a:rPr lang="en-US" dirty="0">
                <a:latin typeface="Cambria Math"/>
                <a:ea typeface="Cambria Math"/>
              </a:rPr>
              <a:t>(2) = 4,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baseline="30000" dirty="0">
                <a:latin typeface="Cambria Math"/>
                <a:ea typeface="Cambria Math"/>
              </a:rPr>
              <a:t> −1</a:t>
            </a:r>
            <a:r>
              <a:rPr lang="en-US" dirty="0">
                <a:latin typeface="Cambria Math"/>
                <a:ea typeface="Cambria Math"/>
              </a:rPr>
              <a:t>(3) = 1,</a:t>
            </a:r>
            <a:r>
              <a:rPr lang="el-GR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baseline="30000" dirty="0">
                <a:latin typeface="Cambria Math"/>
                <a:ea typeface="Cambria Math"/>
              </a:rPr>
              <a:t> −1</a:t>
            </a:r>
            <a:r>
              <a:rPr lang="en-US" dirty="0">
                <a:latin typeface="Cambria Math"/>
                <a:ea typeface="Cambria Math"/>
              </a:rPr>
              <a:t>(4) = 3.</a:t>
            </a:r>
          </a:p>
          <a:p>
            <a:pPr marL="850392" lvl="1" indent="-457200">
              <a:buNone/>
            </a:pPr>
            <a:r>
              <a:rPr lang="en-US" dirty="0">
                <a:latin typeface="Cambria Math"/>
                <a:ea typeface="Cambria Math"/>
              </a:rPr>
              <a:t>        Apply the permutation </a:t>
            </a:r>
            <a:r>
              <a:rPr lang="el-GR" dirty="0">
                <a:latin typeface="Cambria Math"/>
                <a:ea typeface="Cambria Math"/>
              </a:rPr>
              <a:t>σ</a:t>
            </a:r>
            <a:r>
              <a:rPr lang="en-US" baseline="30000" dirty="0">
                <a:latin typeface="Cambria Math"/>
                <a:ea typeface="Cambria Math"/>
              </a:rPr>
              <a:t>−1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giving   USEW ATER HOSE.</a:t>
            </a:r>
          </a:p>
          <a:p>
            <a:pPr marL="850392" lvl="1" indent="-457200">
              <a:buNone/>
            </a:pP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        Split into words  to obtain USE WATER HOSE.</a:t>
            </a:r>
            <a:endParaRPr lang="en-US" dirty="0">
              <a:ea typeface="Cambria Math"/>
            </a:endParaRPr>
          </a:p>
          <a:p>
            <a:endParaRPr lang="en-US" dirty="0">
              <a:ea typeface="Cambria Math"/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Cryptosystems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   Definition</a:t>
            </a:r>
            <a:r>
              <a:rPr lang="en-US" dirty="0"/>
              <a:t>: A </a:t>
            </a:r>
            <a:r>
              <a:rPr lang="en-US" i="1" dirty="0"/>
              <a:t>cryptosystem </a:t>
            </a:r>
            <a:r>
              <a:rPr lang="en-US" dirty="0"/>
              <a:t>is a 5-tuple (</a:t>
            </a:r>
            <a:r>
              <a:rPr lang="en-US" dirty="0">
                <a:latin typeface="Lucida Calligraphy" pitchFamily="66" charset="0"/>
              </a:rPr>
              <a:t>P</a:t>
            </a:r>
            <a:r>
              <a:rPr lang="en-US" dirty="0"/>
              <a:t>,</a:t>
            </a:r>
            <a:r>
              <a:rPr lang="en-US" dirty="0">
                <a:latin typeface="Lucida Calligraphy" pitchFamily="66" charset="0"/>
              </a:rPr>
              <a:t>C</a:t>
            </a:r>
            <a:r>
              <a:rPr lang="en-US" dirty="0"/>
              <a:t>,</a:t>
            </a:r>
            <a:r>
              <a:rPr lang="en-US" dirty="0">
                <a:latin typeface="Lucida Calligraphy" pitchFamily="66" charset="0"/>
              </a:rPr>
              <a:t>K</a:t>
            </a:r>
            <a:r>
              <a:rPr lang="en-US" dirty="0"/>
              <a:t>,</a:t>
            </a:r>
            <a:r>
              <a:rPr lang="en-US" dirty="0">
                <a:latin typeface="Lucida Calligraphy" pitchFamily="66" charset="0"/>
              </a:rPr>
              <a:t>E</a:t>
            </a:r>
            <a:r>
              <a:rPr lang="en-US" dirty="0"/>
              <a:t>,</a:t>
            </a:r>
            <a:r>
              <a:rPr lang="en-US" dirty="0">
                <a:latin typeface="Lucida Calligraphy" pitchFamily="66" charset="0"/>
              </a:rPr>
              <a:t>D</a:t>
            </a:r>
            <a:r>
              <a:rPr lang="en-US" dirty="0"/>
              <a:t>), where</a:t>
            </a:r>
          </a:p>
          <a:p>
            <a:pPr lvl="1"/>
            <a:r>
              <a:rPr lang="en-US" dirty="0">
                <a:latin typeface="Lucida Calligraphy" pitchFamily="66" charset="0"/>
              </a:rPr>
              <a:t>P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dirty="0"/>
              <a:t>is the set of plaintext strings</a:t>
            </a:r>
            <a:r>
              <a:rPr lang="en-US" i="1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C</a:t>
            </a:r>
            <a:r>
              <a:rPr lang="en-US" i="1" dirty="0"/>
              <a:t> </a:t>
            </a:r>
            <a:r>
              <a:rPr lang="en-US" dirty="0"/>
              <a:t>is the set of </a:t>
            </a:r>
            <a:r>
              <a:rPr lang="en-US" dirty="0" err="1"/>
              <a:t>ciphertext</a:t>
            </a:r>
            <a:r>
              <a:rPr lang="en-US" dirty="0"/>
              <a:t> strings</a:t>
            </a:r>
            <a:r>
              <a:rPr lang="en-US" i="1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K</a:t>
            </a:r>
            <a:r>
              <a:rPr lang="en-US" dirty="0"/>
              <a:t> is the </a:t>
            </a:r>
            <a:r>
              <a:rPr lang="en-US" i="1" dirty="0" err="1"/>
              <a:t>keyspace</a:t>
            </a:r>
            <a:r>
              <a:rPr lang="en-US" dirty="0"/>
              <a:t> (set of all possible keys),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E</a:t>
            </a:r>
            <a:r>
              <a:rPr lang="en-US" dirty="0"/>
              <a:t> is the set of encryption functions, and</a:t>
            </a:r>
          </a:p>
          <a:p>
            <a:pPr lvl="1"/>
            <a:r>
              <a:rPr lang="en-US" dirty="0">
                <a:latin typeface="Lucida Calligraphy" pitchFamily="66" charset="0"/>
              </a:rPr>
              <a:t>D</a:t>
            </a:r>
            <a:r>
              <a:rPr lang="en-US" dirty="0"/>
              <a:t> is the set of decryption functions.</a:t>
            </a:r>
          </a:p>
          <a:p>
            <a:r>
              <a:rPr lang="en-US" dirty="0"/>
              <a:t>The encryption function in </a:t>
            </a:r>
            <a:r>
              <a:rPr lang="en-US" dirty="0">
                <a:latin typeface="Lucida Calligraphy" pitchFamily="66" charset="0"/>
              </a:rPr>
              <a:t>E</a:t>
            </a:r>
            <a:r>
              <a:rPr lang="en-US" dirty="0"/>
              <a:t> corresponding to the key </a:t>
            </a:r>
            <a:r>
              <a:rPr lang="en-US" i="1" dirty="0"/>
              <a:t>k</a:t>
            </a:r>
            <a:r>
              <a:rPr lang="en-US" dirty="0"/>
              <a:t> is denoted by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 and the decryption function in </a:t>
            </a:r>
            <a:r>
              <a:rPr lang="en-US" dirty="0">
                <a:latin typeface="Lucida Calligraphy" pitchFamily="66" charset="0"/>
              </a:rPr>
              <a:t>D</a:t>
            </a:r>
            <a:r>
              <a:rPr lang="en-US" dirty="0"/>
              <a:t> that decrypts cipher text encrypted using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 is denoted by </a:t>
            </a:r>
            <a:r>
              <a:rPr lang="en-US" i="1" dirty="0"/>
              <a:t>D</a:t>
            </a:r>
            <a:r>
              <a:rPr lang="en-US" i="1" baseline="-25000" dirty="0"/>
              <a:t>k</a:t>
            </a:r>
            <a:r>
              <a:rPr lang="en-US" dirty="0"/>
              <a:t>. Therefore:</a:t>
            </a:r>
          </a:p>
          <a:p>
            <a:pPr>
              <a:buNone/>
            </a:pPr>
            <a:r>
              <a:rPr lang="en-US" dirty="0"/>
              <a:t>                          </a:t>
            </a:r>
            <a:r>
              <a:rPr lang="en-US" i="1" dirty="0"/>
              <a:t>D</a:t>
            </a:r>
            <a:r>
              <a:rPr lang="en-US" i="1" baseline="-25000" dirty="0"/>
              <a:t>k</a:t>
            </a:r>
            <a:r>
              <a:rPr lang="en-US" dirty="0"/>
              <a:t>(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)) = </a:t>
            </a:r>
            <a:r>
              <a:rPr lang="en-US" i="1" dirty="0"/>
              <a:t>p</a:t>
            </a:r>
            <a:r>
              <a:rPr lang="en-US" dirty="0"/>
              <a:t>, for all plaintext strings </a:t>
            </a:r>
            <a:r>
              <a:rPr lang="en-US" i="1" dirty="0"/>
              <a:t>p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228600"/>
            <a:ext cx="8229600" cy="1143000"/>
          </a:xfrm>
        </p:spPr>
        <p:txBody>
          <a:bodyPr/>
          <a:lstStyle/>
          <a:p>
            <a:r>
              <a:rPr lang="en-US" dirty="0"/>
              <a:t>Cryptosystems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447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  Example</a:t>
            </a:r>
            <a:r>
              <a:rPr lang="en-US" dirty="0"/>
              <a:t>: Describe shift ciphers as a cryptosystem.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/>
              <a:t>Solution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Lucida Calligraphy" pitchFamily="66" charset="0"/>
              </a:rPr>
              <a:t>P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dirty="0"/>
              <a:t>is the set of strings of elements in 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i="1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C</a:t>
            </a:r>
            <a:r>
              <a:rPr lang="en-US" i="1" dirty="0"/>
              <a:t> </a:t>
            </a:r>
            <a:r>
              <a:rPr lang="en-US" dirty="0"/>
              <a:t>is the set of  strings of elements in 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i="1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K</a:t>
            </a:r>
            <a:r>
              <a:rPr lang="en-US" dirty="0"/>
              <a:t> =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E</a:t>
            </a:r>
            <a:r>
              <a:rPr lang="en-US" dirty="0"/>
              <a:t> consists of functions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p</a:t>
            </a:r>
            <a:r>
              <a:rPr lang="en-US" dirty="0"/>
              <a:t>) = (</a:t>
            </a:r>
            <a:r>
              <a:rPr lang="en-US" i="1" dirty="0"/>
              <a:t>p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,</a:t>
            </a:r>
          </a:p>
          <a:p>
            <a:pPr lvl="1"/>
            <a:r>
              <a:rPr lang="en-US" dirty="0">
                <a:latin typeface="Lucida Calligraphy" pitchFamily="66" charset="0"/>
              </a:rPr>
              <a:t>D</a:t>
            </a:r>
            <a:r>
              <a:rPr lang="en-US" dirty="0"/>
              <a:t> is the same as </a:t>
            </a:r>
            <a:r>
              <a:rPr lang="en-US" dirty="0">
                <a:latin typeface="Lucida Calligraphy" pitchFamily="66" charset="0"/>
              </a:rPr>
              <a:t>E</a:t>
            </a:r>
            <a:r>
              <a:rPr lang="en-US" dirty="0"/>
              <a:t>  where </a:t>
            </a:r>
            <a:r>
              <a:rPr lang="en-US" i="1" dirty="0" err="1"/>
              <a:t>D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p</a:t>
            </a:r>
            <a:r>
              <a:rPr lang="en-US" dirty="0"/>
              <a:t>) = 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Public Key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All classical ciphers are </a:t>
            </a:r>
            <a:r>
              <a:rPr lang="en-US" i="1" dirty="0"/>
              <a:t>private key cryptosystems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Knowing encryption key allows one to quickly determine decryption key. </a:t>
            </a:r>
          </a:p>
          <a:p>
            <a:r>
              <a:rPr lang="en-US" dirty="0"/>
              <a:t>All parties who wish to communicate using private key cryptosystem must share the key and keep it a secret. </a:t>
            </a:r>
          </a:p>
          <a:p>
            <a:r>
              <a:rPr lang="en-US" dirty="0"/>
              <a:t>In public key cryptosystems, invented in the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1970</a:t>
            </a:r>
            <a:r>
              <a:rPr lang="en-US" dirty="0"/>
              <a:t>s, knowing how to encrypt does not help one to decrypt.</a:t>
            </a:r>
          </a:p>
          <a:p>
            <a:r>
              <a:rPr lang="en-US" dirty="0"/>
              <a:t>Therefore, everyone can have a publicly known encryption key. </a:t>
            </a:r>
          </a:p>
          <a:p>
            <a:r>
              <a:rPr lang="en-US" dirty="0"/>
              <a:t>Only the decryption key needs to be kept secret.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26831"/>
            <a:ext cx="8229600" cy="1143000"/>
          </a:xfrm>
        </p:spPr>
        <p:txBody>
          <a:bodyPr/>
          <a:lstStyle/>
          <a:p>
            <a:r>
              <a:rPr lang="en-US" dirty="0"/>
              <a:t>The RSA Cryptosystem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43366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public key cryptosystem, now known  as the RSA system was introduced in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1976</a:t>
            </a:r>
            <a:r>
              <a:rPr lang="en-US" dirty="0"/>
              <a:t> by three researchers at MIT.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It is now known that the method was discovered earlier by Clifford Cocks, working secretly for the UK government. </a:t>
            </a:r>
          </a:p>
          <a:p>
            <a:pPr marL="0" indent="0">
              <a:buNone/>
            </a:pPr>
            <a:r>
              <a:rPr lang="en-US" dirty="0"/>
              <a:t>The public encryption key is (</a:t>
            </a:r>
            <a:r>
              <a:rPr lang="en-US" i="1" dirty="0"/>
              <a:t>n, e</a:t>
            </a:r>
            <a:r>
              <a:rPr lang="en-US" dirty="0"/>
              <a:t>):</a:t>
            </a:r>
          </a:p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 err="1"/>
              <a:t>pq</a:t>
            </a:r>
            <a:r>
              <a:rPr lang="en-US" dirty="0"/>
              <a:t> (the modulus) is the product of two large (~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200</a:t>
            </a:r>
            <a:r>
              <a:rPr lang="en-US" dirty="0"/>
              <a:t> digit) primes </a:t>
            </a:r>
            <a:r>
              <a:rPr lang="en-US" i="1" dirty="0"/>
              <a:t>p, q</a:t>
            </a:r>
            <a:r>
              <a:rPr lang="en-US" dirty="0"/>
              <a:t>,</a:t>
            </a:r>
          </a:p>
          <a:p>
            <a:r>
              <a:rPr lang="en-US" i="1" dirty="0"/>
              <a:t>e</a:t>
            </a:r>
            <a:r>
              <a:rPr lang="en-US" dirty="0"/>
              <a:t> is an exponent that is relatively prime to 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−1)(</a:t>
            </a:r>
            <a:r>
              <a:rPr lang="en-US" i="1" dirty="0">
                <a:latin typeface="Cambria Math"/>
                <a:ea typeface="Cambria Math"/>
              </a:rPr>
              <a:t>q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−1).</a:t>
            </a:r>
          </a:p>
          <a:p>
            <a:r>
              <a:rPr lang="en-US" dirty="0">
                <a:latin typeface="Cambria Math"/>
                <a:ea typeface="Cambria Math"/>
              </a:rPr>
              <a:t>The two large primes can be found using probabilistic primality tests.</a:t>
            </a:r>
          </a:p>
          <a:p>
            <a:r>
              <a:rPr lang="en-US" dirty="0">
                <a:latin typeface="Cambria Math"/>
                <a:ea typeface="Cambria Math"/>
              </a:rPr>
              <a:t>But </a:t>
            </a:r>
            <a:r>
              <a:rPr lang="en-US" i="1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= </a:t>
            </a:r>
            <a:r>
              <a:rPr lang="en-US" i="1" dirty="0" err="1">
                <a:ea typeface="Cambria Math"/>
              </a:rPr>
              <a:t>pq</a:t>
            </a:r>
            <a:r>
              <a:rPr lang="en-US" dirty="0">
                <a:latin typeface="Cambria Math"/>
                <a:ea typeface="Cambria Math"/>
              </a:rPr>
              <a:t>,  with approximately 400 digits, cannot be factored in a reasonable length of time.</a:t>
            </a:r>
            <a:endParaRPr lang="en-US" dirty="0"/>
          </a:p>
        </p:txBody>
      </p:sp>
      <p:pic>
        <p:nvPicPr>
          <p:cNvPr id="4" name="Content Placeholder 3" descr="03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331720"/>
            <a:ext cx="893064" cy="1034796"/>
          </a:xfrm>
          <a:prstGeom prst="rect">
            <a:avLst/>
          </a:prstGeom>
        </p:spPr>
      </p:pic>
      <p:pic>
        <p:nvPicPr>
          <p:cNvPr id="5" name="Picture 4" descr="03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407920"/>
            <a:ext cx="893826" cy="1034796"/>
          </a:xfrm>
          <a:prstGeom prst="rect">
            <a:avLst/>
          </a:prstGeom>
        </p:spPr>
      </p:pic>
      <p:pic>
        <p:nvPicPr>
          <p:cNvPr id="6" name="Picture 5" descr="03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2331720"/>
            <a:ext cx="894588" cy="1036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271272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Ronald </a:t>
            </a:r>
            <a:r>
              <a:rPr lang="en-US" sz="1600" dirty="0" err="1"/>
              <a:t>Rivest</a:t>
            </a:r>
            <a:endParaRPr lang="en-US" sz="1600" dirty="0"/>
          </a:p>
          <a:p>
            <a:r>
              <a:rPr lang="en-US" sz="1600" dirty="0"/>
              <a:t>(Born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1948</a:t>
            </a:r>
            <a:r>
              <a:rPr lang="en-US" sz="16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26365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Adi</a:t>
            </a:r>
            <a:r>
              <a:rPr lang="en-US" sz="1600" dirty="0"/>
              <a:t> Shamir</a:t>
            </a:r>
          </a:p>
          <a:p>
            <a:r>
              <a:rPr lang="en-US" sz="1600" dirty="0"/>
              <a:t>(Born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1952</a:t>
            </a:r>
            <a:r>
              <a:rPr lang="en-US" sz="16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248412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Leonard </a:t>
            </a:r>
          </a:p>
          <a:p>
            <a:r>
              <a:rPr lang="en-US" sz="1600" dirty="0"/>
              <a:t>Adelman</a:t>
            </a:r>
          </a:p>
          <a:p>
            <a:r>
              <a:rPr lang="en-US" sz="1600" dirty="0"/>
              <a:t>(Born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1945</a:t>
            </a:r>
            <a:r>
              <a:rPr lang="en-US" sz="1600" dirty="0"/>
              <a:t>)</a:t>
            </a:r>
          </a:p>
        </p:txBody>
      </p:sp>
      <p:pic>
        <p:nvPicPr>
          <p:cNvPr id="10" name="Picture 9" descr="clifford_cock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90678"/>
            <a:ext cx="1023366" cy="10500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0600" y="126831"/>
            <a:ext cx="2862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Clifford Cocks (Born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1950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/>
              <a:t>RSA Encryption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447800"/>
                <a:ext cx="8229600" cy="51054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To encrypt a message using RSA using a key (</a:t>
                </a:r>
                <a:r>
                  <a:rPr lang="en-US" i="1" dirty="0" err="1"/>
                  <a:t>n</a:t>
                </a:r>
                <a:r>
                  <a:rPr lang="en-US" dirty="0" err="1"/>
                  <a:t>,</a:t>
                </a:r>
                <a:r>
                  <a:rPr lang="en-US" i="1" dirty="0" err="1"/>
                  <a:t>e</a:t>
                </a:r>
                <a:r>
                  <a:rPr lang="en-US" dirty="0"/>
                  <a:t>) :</a:t>
                </a:r>
              </a:p>
              <a:p>
                <a:pPr marL="880110" lvl="1" indent="-514350">
                  <a:buFont typeface="+mj-lt"/>
                  <a:buAutoNum type="romanLcPeriod"/>
                </a:pPr>
                <a:r>
                  <a:rPr lang="en-US" dirty="0"/>
                  <a:t>Translate the plaintext message </a:t>
                </a:r>
                <a:r>
                  <a:rPr lang="en-US" i="1" dirty="0"/>
                  <a:t>M</a:t>
                </a:r>
                <a:r>
                  <a:rPr lang="en-US" dirty="0"/>
                  <a:t> into sequences of two digit integers representing the letters.  Use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00</a:t>
                </a:r>
                <a:r>
                  <a:rPr lang="en-US" dirty="0"/>
                  <a:t> for A,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01</a:t>
                </a:r>
                <a:r>
                  <a:rPr lang="en-US" dirty="0"/>
                  <a:t> for B, etc.</a:t>
                </a:r>
              </a:p>
              <a:p>
                <a:pPr marL="880110" lvl="1" indent="-514350">
                  <a:buFont typeface="+mj-lt"/>
                  <a:buAutoNum type="romanLcPeriod"/>
                </a:pPr>
                <a:r>
                  <a:rPr lang="en-US" dirty="0"/>
                  <a:t>Concatenate the two digit integers into strings of digits. </a:t>
                </a:r>
              </a:p>
              <a:p>
                <a:pPr marL="880110" lvl="1" indent="-514350">
                  <a:buFont typeface="+mj-lt"/>
                  <a:buAutoNum type="romanLcPeriod"/>
                </a:pPr>
                <a:r>
                  <a:rPr lang="en-US" dirty="0"/>
                  <a:t>Divide this string into equally sized blocks of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i="1" dirty="0"/>
                  <a:t>N</a:t>
                </a:r>
                <a:r>
                  <a:rPr lang="en-US" dirty="0"/>
                  <a:t> digits where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i="1" dirty="0"/>
                  <a:t>N</a:t>
                </a:r>
                <a:r>
                  <a:rPr lang="en-US" dirty="0"/>
                  <a:t> is the largest even number such that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itchFamily="18" charset="0"/>
                                <a:ea typeface="Cambria Math" pitchFamily="18" charset="0"/>
                              </a:rPr>
                              <m:t>2525…25</m:t>
                            </m:r>
                          </m:e>
                        </m:groupCh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lim>
                    </m:limLow>
                  </m:oMath>
                </a14:m>
                <a:r>
                  <a:rPr lang="en-US" dirty="0"/>
                  <a:t> does not exceed </a:t>
                </a:r>
                <a:r>
                  <a:rPr lang="en-US" i="1" dirty="0"/>
                  <a:t>n</a:t>
                </a:r>
                <a:r>
                  <a:rPr lang="en-US" dirty="0"/>
                  <a:t>. </a:t>
                </a:r>
              </a:p>
              <a:p>
                <a:pPr marL="880110" lvl="1" indent="-514350">
                  <a:buFont typeface="+mj-lt"/>
                  <a:buAutoNum type="romanLcPeriod"/>
                </a:pPr>
                <a:r>
                  <a:rPr lang="en-US" dirty="0"/>
                  <a:t>The plaintext message M is now a sequence of  integers </a:t>
                </a:r>
                <a:r>
                  <a:rPr lang="en-US" i="1" dirty="0"/>
                  <a:t>m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m</a:t>
                </a:r>
                <a:r>
                  <a:rPr lang="en-US" baseline="-25000" dirty="0"/>
                  <a:t>2</a:t>
                </a:r>
                <a:r>
                  <a:rPr lang="en-US" dirty="0"/>
                  <a:t>, …, </a:t>
                </a:r>
                <a:r>
                  <a:rPr lang="en-US" i="1" dirty="0"/>
                  <a:t>m</a:t>
                </a:r>
                <a:r>
                  <a:rPr lang="en-US" i="1" baseline="-25000" dirty="0"/>
                  <a:t>k</a:t>
                </a:r>
                <a:r>
                  <a:rPr lang="en-US" dirty="0"/>
                  <a:t>.</a:t>
                </a:r>
              </a:p>
              <a:p>
                <a:pPr marL="880110" lvl="1" indent="-514350">
                  <a:buFont typeface="+mj-lt"/>
                  <a:buAutoNum type="romanLcPeriod"/>
                </a:pPr>
                <a:r>
                  <a:rPr lang="en-US" dirty="0"/>
                  <a:t>Each block  (an integer) is encrypted using the function </a:t>
                </a:r>
                <a:r>
                  <a:rPr lang="en-US" i="1" dirty="0">
                    <a:ea typeface="Cambria Math"/>
                  </a:rPr>
                  <a:t>C</a:t>
                </a:r>
                <a:r>
                  <a:rPr lang="en-US" dirty="0">
                    <a:latin typeface="Cambria Math"/>
                    <a:ea typeface="Cambria Math"/>
                  </a:rPr>
                  <a:t> = </a:t>
                </a:r>
                <a:r>
                  <a:rPr lang="en-US" i="1" dirty="0">
                    <a:ea typeface="Cambria Math"/>
                  </a:rPr>
                  <a:t>M</a:t>
                </a:r>
                <a:r>
                  <a:rPr lang="en-US" i="1" baseline="30000" dirty="0">
                    <a:ea typeface="Cambria Math"/>
                  </a:rPr>
                  <a:t>e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b="1" dirty="0">
                    <a:latin typeface="Cambria Math"/>
                    <a:ea typeface="Cambria Math"/>
                  </a:rPr>
                  <a:t>mod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i="1" dirty="0">
                    <a:ea typeface="Cambria Math"/>
                  </a:rPr>
                  <a:t>n.</a:t>
                </a:r>
                <a:endParaRPr lang="en-US" dirty="0"/>
              </a:p>
              <a:p>
                <a:pPr>
                  <a:buNone/>
                </a:pPr>
                <a:endParaRPr lang="en-US" b="1" dirty="0"/>
              </a:p>
              <a:p>
                <a:pPr>
                  <a:buNone/>
                </a:pPr>
                <a:r>
                  <a:rPr lang="en-US" b="1" dirty="0"/>
                  <a:t>Example</a:t>
                </a:r>
                <a:r>
                  <a:rPr lang="en-US" dirty="0"/>
                  <a:t>: Encrypt STOP using the RSA cryptosystem with key(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2537</a:t>
                </a:r>
                <a:r>
                  <a:rPr lang="en-US" dirty="0"/>
                  <a:t>,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13</a:t>
                </a:r>
                <a:r>
                  <a:rPr lang="en-US" dirty="0"/>
                  <a:t>). </a:t>
                </a:r>
              </a:p>
              <a:p>
                <a:pPr lvl="1"/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2537</a:t>
                </a:r>
                <a:r>
                  <a:rPr lang="en-US" dirty="0"/>
                  <a:t> =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43</a:t>
                </a:r>
                <a:r>
                  <a:rPr lang="en-US" dirty="0">
                    <a:latin typeface="Cambria Math"/>
                    <a:ea typeface="Cambria Math"/>
                  </a:rPr>
                  <a:t>∙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59</a:t>
                </a:r>
                <a:r>
                  <a:rPr lang="en-US" dirty="0"/>
                  <a:t>,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i="1" dirty="0"/>
                  <a:t>p</a:t>
                </a:r>
                <a:r>
                  <a:rPr lang="en-US" dirty="0"/>
                  <a:t> =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43</a:t>
                </a:r>
                <a:r>
                  <a:rPr lang="en-US" dirty="0"/>
                  <a:t> and </a:t>
                </a:r>
                <a:r>
                  <a:rPr lang="en-US" i="1" dirty="0"/>
                  <a:t>q</a:t>
                </a:r>
                <a:r>
                  <a:rPr lang="en-US" dirty="0"/>
                  <a:t> =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59</a:t>
                </a:r>
                <a:r>
                  <a:rPr lang="en-US" dirty="0"/>
                  <a:t> are primes and </a:t>
                </a:r>
                <a:r>
                  <a:rPr lang="en-US" dirty="0" err="1"/>
                  <a:t>gcd</a:t>
                </a:r>
                <a:r>
                  <a:rPr lang="en-US" dirty="0"/>
                  <a:t>(</a:t>
                </a:r>
                <a:r>
                  <a:rPr lang="en-US" i="1" dirty="0"/>
                  <a:t>e</a:t>
                </a:r>
                <a:r>
                  <a:rPr lang="en-US" dirty="0"/>
                  <a:t>,(</a:t>
                </a:r>
                <a:r>
                  <a:rPr lang="en-US" i="1" dirty="0"/>
                  <a:t>p</a:t>
                </a:r>
                <a:r>
                  <a:rPr lang="en-US" dirty="0">
                    <a:latin typeface="Cambria Math"/>
                    <a:ea typeface="Cambria Math"/>
                  </a:rPr>
                  <a:t>−1)(</a:t>
                </a:r>
                <a:r>
                  <a:rPr lang="en-US" i="1" dirty="0">
                    <a:latin typeface="Cambria Math"/>
                    <a:ea typeface="Cambria Math"/>
                  </a:rPr>
                  <a:t>q</a:t>
                </a:r>
                <a:r>
                  <a:rPr lang="en-US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−1)) =</a:t>
                </a:r>
                <a:r>
                  <a:rPr lang="en-US" dirty="0"/>
                  <a:t> </a:t>
                </a:r>
                <a:r>
                  <a:rPr lang="en-US" dirty="0" err="1"/>
                  <a:t>gcd</a:t>
                </a:r>
                <a:r>
                  <a:rPr lang="en-US" dirty="0"/>
                  <a:t>(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13</a:t>
                </a:r>
                <a:r>
                  <a:rPr lang="en-US" dirty="0"/>
                  <a:t>,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42</a:t>
                </a:r>
                <a:r>
                  <a:rPr lang="en-US" dirty="0">
                    <a:latin typeface="Cambria Math"/>
                    <a:ea typeface="Cambria Math"/>
                  </a:rPr>
                  <a:t>∙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58</a:t>
                </a:r>
                <a:r>
                  <a:rPr lang="en-US" dirty="0">
                    <a:latin typeface="Cambria Math"/>
                    <a:ea typeface="Cambria Math"/>
                  </a:rPr>
                  <a:t>) = 1. </a:t>
                </a:r>
              </a:p>
              <a:p>
                <a:pPr>
                  <a:buNone/>
                </a:pPr>
                <a:r>
                  <a:rPr lang="en-US" b="1" dirty="0">
                    <a:latin typeface="Cambria Math"/>
                    <a:ea typeface="Cambria Math"/>
                  </a:rPr>
                  <a:t> Solution</a:t>
                </a:r>
                <a:r>
                  <a:rPr lang="en-US" dirty="0">
                    <a:latin typeface="Cambria Math"/>
                    <a:ea typeface="Cambria Math"/>
                  </a:rPr>
                  <a:t>: Translate letters in STOP to their numerical equivalents 18 19  14 15.</a:t>
                </a:r>
              </a:p>
              <a:p>
                <a:pPr lvl="1"/>
                <a:r>
                  <a:rPr lang="en-US" dirty="0">
                    <a:latin typeface="Cambria Math"/>
                    <a:ea typeface="Cambria Math"/>
                  </a:rPr>
                  <a:t>Divide into blocks of four digits (because 2525 &lt; 2537 &lt; 252525) to obtain 1819 1415.</a:t>
                </a:r>
              </a:p>
              <a:p>
                <a:pPr lvl="1"/>
                <a:r>
                  <a:rPr lang="en-US" dirty="0">
                    <a:latin typeface="Cambria Math"/>
                    <a:ea typeface="Cambria Math"/>
                  </a:rPr>
                  <a:t>Encrypt each block using the mapping </a:t>
                </a:r>
                <a:r>
                  <a:rPr lang="en-US" i="1" dirty="0">
                    <a:ea typeface="Cambria Math"/>
                  </a:rPr>
                  <a:t>C</a:t>
                </a:r>
                <a:r>
                  <a:rPr lang="en-US" dirty="0">
                    <a:latin typeface="Cambria Math"/>
                    <a:ea typeface="Cambria Math"/>
                  </a:rPr>
                  <a:t> = </a:t>
                </a:r>
                <a:r>
                  <a:rPr lang="en-US" i="1" dirty="0">
                    <a:ea typeface="Cambria Math"/>
                  </a:rPr>
                  <a:t>M</a:t>
                </a:r>
                <a:r>
                  <a:rPr lang="en-US" baseline="30000" dirty="0">
                    <a:latin typeface="Cambria Math"/>
                    <a:ea typeface="Cambria Math"/>
                  </a:rPr>
                  <a:t>13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b="1" dirty="0">
                    <a:latin typeface="Cambria Math"/>
                    <a:ea typeface="Cambria Math"/>
                  </a:rPr>
                  <a:t>mod</a:t>
                </a:r>
                <a:r>
                  <a:rPr lang="en-US" dirty="0">
                    <a:latin typeface="Cambria Math"/>
                    <a:ea typeface="Cambria Math"/>
                  </a:rPr>
                  <a:t> 2537.</a:t>
                </a:r>
              </a:p>
              <a:p>
                <a:pPr lvl="1"/>
                <a:r>
                  <a:rPr lang="en-US" dirty="0">
                    <a:latin typeface="Cambria Math"/>
                    <a:ea typeface="Cambria Math"/>
                  </a:rPr>
                  <a:t>Since 1819</a:t>
                </a:r>
                <a:r>
                  <a:rPr lang="en-US" baseline="30000" dirty="0">
                    <a:latin typeface="Cambria Math"/>
                    <a:ea typeface="Cambria Math"/>
                  </a:rPr>
                  <a:t>13</a:t>
                </a:r>
                <a:r>
                  <a:rPr lang="en-US" dirty="0">
                    <a:latin typeface="Cambria Math"/>
                    <a:ea typeface="Cambria Math"/>
                  </a:rPr>
                  <a:t> mod 2537 = 2081 and 1415</a:t>
                </a:r>
                <a:r>
                  <a:rPr lang="en-US" baseline="30000" dirty="0">
                    <a:latin typeface="Cambria Math"/>
                    <a:ea typeface="Cambria Math"/>
                  </a:rPr>
                  <a:t>13</a:t>
                </a:r>
                <a:r>
                  <a:rPr lang="en-US" dirty="0">
                    <a:latin typeface="Cambria Math"/>
                    <a:ea typeface="Cambria Math"/>
                  </a:rPr>
                  <a:t> mod 2537 = 2182, the encrypted message is 2081 2182.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47800"/>
                <a:ext cx="8229600" cy="5105400"/>
              </a:xfrm>
              <a:blipFill>
                <a:blip r:embed="rId2"/>
                <a:stretch>
                  <a:fillRect l="-667" t="-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04800"/>
            <a:ext cx="8229600" cy="1143000"/>
          </a:xfrm>
        </p:spPr>
        <p:txBody>
          <a:bodyPr/>
          <a:lstStyle/>
          <a:p>
            <a:r>
              <a:rPr lang="en-US" dirty="0"/>
              <a:t>RSA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447800"/>
            <a:ext cx="841248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To decrypt a RSA ciphertext, the decryption key </a:t>
            </a:r>
            <a:r>
              <a:rPr lang="en-US" i="1" dirty="0"/>
              <a:t>d</a:t>
            </a:r>
            <a:r>
              <a:rPr lang="en-US" dirty="0"/>
              <a:t>, an inverse of </a:t>
            </a:r>
            <a:r>
              <a:rPr lang="en-US" i="1" dirty="0"/>
              <a:t>e</a:t>
            </a:r>
            <a:r>
              <a:rPr lang="en-US" dirty="0"/>
              <a:t> mod 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−1)(</a:t>
            </a:r>
            <a:r>
              <a:rPr lang="en-US" i="1" dirty="0">
                <a:latin typeface="Cambria Math"/>
                <a:ea typeface="Cambria Math"/>
              </a:rPr>
              <a:t>q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−1) is needed. The inverse exists since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,(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−1)(</a:t>
            </a:r>
            <a:r>
              <a:rPr lang="en-US" i="1" dirty="0">
                <a:latin typeface="Cambria Math"/>
                <a:ea typeface="Cambria Math"/>
              </a:rPr>
              <a:t>q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−1)) =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42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58</a:t>
            </a:r>
            <a:r>
              <a:rPr lang="en-US" dirty="0">
                <a:latin typeface="Cambria Math"/>
                <a:ea typeface="Cambria Math"/>
              </a:rPr>
              <a:t>) = 1.</a:t>
            </a:r>
          </a:p>
          <a:p>
            <a:r>
              <a:rPr lang="en-US" dirty="0">
                <a:latin typeface="Cambria Math"/>
                <a:ea typeface="Cambria Math"/>
              </a:rPr>
              <a:t>With the decryption key </a:t>
            </a:r>
            <a:r>
              <a:rPr lang="en-US" i="1" dirty="0">
                <a:latin typeface="Cambria Math"/>
                <a:ea typeface="Cambria Math"/>
              </a:rPr>
              <a:t>d</a:t>
            </a:r>
            <a:r>
              <a:rPr lang="en-US" dirty="0">
                <a:latin typeface="Cambria Math"/>
                <a:ea typeface="Cambria Math"/>
              </a:rPr>
              <a:t>, we can decrypt each block  with the computation</a:t>
            </a:r>
          </a:p>
          <a:p>
            <a:pPr marL="0" indent="0" algn="ctr">
              <a:buNone/>
            </a:pPr>
            <a:r>
              <a:rPr lang="en-US" i="1" dirty="0"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C</a:t>
            </a:r>
            <a:r>
              <a:rPr lang="en-US" i="1" baseline="30000" dirty="0">
                <a:ea typeface="Cambria Math"/>
              </a:rPr>
              <a:t>d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i="1" dirty="0" err="1">
                <a:latin typeface="Cambria Math"/>
                <a:ea typeface="Cambria Math"/>
              </a:rPr>
              <a:t>p∙q</a:t>
            </a:r>
            <a:r>
              <a:rPr lang="en-US" i="1" dirty="0">
                <a:latin typeface="Cambria Math"/>
                <a:ea typeface="Cambria Math"/>
              </a:rPr>
              <a:t>. </a:t>
            </a:r>
            <a:r>
              <a:rPr lang="en-US" dirty="0">
                <a:ea typeface="Cambria Math"/>
              </a:rPr>
              <a:t>(</a:t>
            </a:r>
            <a:r>
              <a:rPr lang="en-US" i="1" dirty="0">
                <a:ea typeface="Cambria Math"/>
              </a:rPr>
              <a:t>see text for full derivation</a:t>
            </a:r>
            <a:r>
              <a:rPr lang="en-US" dirty="0">
                <a:ea typeface="Cambria Math"/>
              </a:rPr>
              <a:t>)</a:t>
            </a:r>
          </a:p>
          <a:p>
            <a:r>
              <a:rPr lang="en-US" dirty="0">
                <a:ea typeface="Cambria Math"/>
              </a:rPr>
              <a:t>RSA works as a public key system since the only known method of finding </a:t>
            </a:r>
            <a:r>
              <a:rPr lang="en-US" i="1" dirty="0">
                <a:ea typeface="Cambria Math"/>
              </a:rPr>
              <a:t>d</a:t>
            </a:r>
            <a:r>
              <a:rPr lang="en-US" dirty="0">
                <a:ea typeface="Cambria Math"/>
              </a:rPr>
              <a:t> is based on a factorization of </a:t>
            </a:r>
            <a:r>
              <a:rPr lang="en-US" i="1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into primes.</a:t>
            </a:r>
          </a:p>
          <a:p>
            <a:r>
              <a:rPr lang="en-US" dirty="0">
                <a:ea typeface="Cambria Math"/>
              </a:rPr>
              <a:t>There is currently no known feasible method for factoring large #s into primes.</a:t>
            </a:r>
            <a:endParaRPr lang="en-US" dirty="0"/>
          </a:p>
          <a:p>
            <a:pPr>
              <a:buNone/>
            </a:pPr>
            <a:r>
              <a:rPr lang="en-US" b="1" dirty="0"/>
              <a:t>     Example</a:t>
            </a:r>
            <a:r>
              <a:rPr lang="en-US" dirty="0"/>
              <a:t>: The message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0981 0461 </a:t>
            </a:r>
            <a:r>
              <a:rPr lang="en-US" dirty="0"/>
              <a:t>is received. What is the decrypted message if it was encrypted using the RSA cipher from the previous example. </a:t>
            </a:r>
          </a:p>
          <a:p>
            <a:pPr>
              <a:buNone/>
            </a:pPr>
            <a:r>
              <a:rPr lang="en-US" b="1" dirty="0">
                <a:latin typeface="Cambria Math"/>
                <a:ea typeface="Cambria Math"/>
              </a:rPr>
              <a:t>      Solution</a:t>
            </a:r>
            <a:r>
              <a:rPr lang="en-US" dirty="0">
                <a:latin typeface="Cambria Math"/>
                <a:ea typeface="Cambria Math"/>
              </a:rPr>
              <a:t>: The message was encrypted with </a:t>
            </a:r>
            <a:r>
              <a:rPr lang="en-US" i="1" dirty="0">
                <a:ea typeface="Cambria Math"/>
              </a:rPr>
              <a:t>n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43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59 and exponent 13. An inverse of   13 modulo 42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58 = 2436 (</a:t>
            </a:r>
            <a:r>
              <a:rPr lang="en-US" i="1" dirty="0">
                <a:ea typeface="Cambria Math" pitchFamily="18" charset="0"/>
              </a:rPr>
              <a:t>exercise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i="1" dirty="0">
                <a:ea typeface="Cambria Math" pitchFamily="18" charset="0"/>
              </a:rPr>
              <a:t>in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4.4) is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937.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>
                <a:latin typeface="Cambria Math"/>
                <a:ea typeface="Cambria Math"/>
              </a:rPr>
              <a:t>To decrypt a block </a:t>
            </a:r>
            <a:r>
              <a:rPr lang="en-US" i="1" dirty="0">
                <a:ea typeface="Cambria Math"/>
              </a:rPr>
              <a:t>C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i="1" dirty="0"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C</a:t>
            </a:r>
            <a:r>
              <a:rPr lang="en-US" baseline="30000" dirty="0">
                <a:latin typeface="Cambria Math"/>
                <a:ea typeface="Cambria Math"/>
              </a:rPr>
              <a:t>937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2537.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Since 0981</a:t>
            </a:r>
            <a:r>
              <a:rPr lang="en-US" baseline="30000" dirty="0">
                <a:latin typeface="Cambria Math"/>
                <a:ea typeface="Cambria Math"/>
              </a:rPr>
              <a:t>937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2537 = 0704 and 0461</a:t>
            </a:r>
            <a:r>
              <a:rPr lang="en-US" baseline="30000" dirty="0">
                <a:latin typeface="Cambria Math"/>
                <a:ea typeface="Cambria Math"/>
              </a:rPr>
              <a:t>937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2537 = 1115, the decrypted message is 0704 1115. 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Translating back to English letters, the message is HELP.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Cryptographic Protocols: Key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Cryptographic protocols </a:t>
            </a:r>
            <a:r>
              <a:rPr lang="en-US" dirty="0"/>
              <a:t>are exchanges of messages carried out by two or more parties to achieve a particular security goal.</a:t>
            </a:r>
          </a:p>
          <a:p>
            <a:r>
              <a:rPr lang="en-US" i="1" dirty="0"/>
              <a:t>Key exchange </a:t>
            </a:r>
            <a:r>
              <a:rPr lang="en-US" dirty="0"/>
              <a:t>is a protocol by which two parties can exchange a secret key over an insecure channel without having any past shared secret information. Here the </a:t>
            </a:r>
            <a:r>
              <a:rPr lang="en-US" i="1" dirty="0"/>
              <a:t>Diffie-Hellman key agreement protocol </a:t>
            </a:r>
            <a:r>
              <a:rPr lang="en-US" dirty="0"/>
              <a:t>is described by example.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Suppose that Alice and Bob want to share a common key.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Alice and Bob agree to use a prime </a:t>
            </a:r>
            <a:r>
              <a:rPr lang="en-US" i="1" dirty="0"/>
              <a:t>p</a:t>
            </a:r>
            <a:r>
              <a:rPr lang="en-US" dirty="0"/>
              <a:t> and a primitive root </a:t>
            </a:r>
            <a:r>
              <a:rPr lang="en-US" i="1" dirty="0"/>
              <a:t>a</a:t>
            </a:r>
            <a:r>
              <a:rPr lang="en-US" dirty="0"/>
              <a:t> of </a:t>
            </a:r>
            <a:r>
              <a:rPr lang="en-US" i="1" dirty="0"/>
              <a:t>p</a:t>
            </a:r>
            <a:r>
              <a:rPr lang="en-US" dirty="0"/>
              <a:t>. 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Alice chooses a secret integer </a:t>
            </a:r>
            <a:r>
              <a:rPr lang="en-US" i="1" dirty="0"/>
              <a:t>k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and sends </a:t>
            </a:r>
            <a:r>
              <a:rPr lang="en-US" i="1" dirty="0"/>
              <a:t>a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to Bob.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Bob chooses a secret integer </a:t>
            </a:r>
            <a:r>
              <a:rPr lang="en-US" i="1" dirty="0"/>
              <a:t>k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and sends </a:t>
            </a:r>
            <a:r>
              <a:rPr lang="en-US" i="1" dirty="0"/>
              <a:t>a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to Alice.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Alice computes (</a:t>
            </a:r>
            <a:r>
              <a:rPr lang="en-US" i="1" dirty="0"/>
              <a:t>a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dirty="0">
                <a:ea typeface="Cambria Math" pitchFamily="18" charset="0"/>
              </a:rPr>
              <a:t>)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p.</a:t>
            </a:r>
            <a:endParaRPr lang="en-US" dirty="0"/>
          </a:p>
          <a:p>
            <a:pPr marL="880110" lvl="1" indent="-514350">
              <a:buFont typeface="+mj-lt"/>
              <a:buAutoNum type="romanLcPeriod"/>
            </a:pPr>
            <a:r>
              <a:rPr lang="en-US" dirty="0"/>
              <a:t>Bob computes (</a:t>
            </a:r>
            <a:r>
              <a:rPr lang="en-US" i="1" dirty="0"/>
              <a:t>a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dirty="0">
                <a:ea typeface="Cambria Math" pitchFamily="18" charset="0"/>
              </a:rPr>
              <a:t>)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p.</a:t>
            </a:r>
          </a:p>
          <a:p>
            <a:pPr marL="880110" lvl="1" indent="-514350">
              <a:buNone/>
            </a:pPr>
            <a:endParaRPr lang="en-US" i="1" dirty="0"/>
          </a:p>
          <a:p>
            <a:pPr>
              <a:buNone/>
            </a:pPr>
            <a:r>
              <a:rPr lang="en-US" sz="2800" dirty="0"/>
              <a:t>     </a:t>
            </a:r>
            <a:r>
              <a:rPr lang="en-US" dirty="0"/>
              <a:t>At the end of the protocol, Alice and Bob have their shared key</a:t>
            </a:r>
          </a:p>
          <a:p>
            <a:pPr>
              <a:buNone/>
            </a:pPr>
            <a:r>
              <a:rPr lang="en-US" sz="2800" dirty="0"/>
              <a:t>                   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i="1" baseline="30000" dirty="0"/>
              <a:t>k</a:t>
            </a:r>
            <a:r>
              <a:rPr lang="en-US" sz="22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200" dirty="0">
                <a:ea typeface="Cambria Math" pitchFamily="18" charset="0"/>
              </a:rPr>
              <a:t>)</a:t>
            </a:r>
            <a:r>
              <a:rPr lang="en-US" sz="2400" i="1" baseline="30000" dirty="0"/>
              <a:t>k</a:t>
            </a:r>
            <a:r>
              <a:rPr lang="en-US" sz="2200" baseline="300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800" b="1" dirty="0"/>
              <a:t>mod</a:t>
            </a:r>
            <a:r>
              <a:rPr lang="en-US" sz="2800" dirty="0"/>
              <a:t> </a:t>
            </a:r>
            <a:r>
              <a:rPr lang="en-US" sz="2800" i="1" dirty="0"/>
              <a:t>p =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dirty="0">
                <a:ea typeface="Cambria Math" pitchFamily="18" charset="0"/>
              </a:rPr>
              <a:t>)</a:t>
            </a:r>
            <a:r>
              <a:rPr lang="en-US" i="1" baseline="30000" dirty="0"/>
              <a:t>k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3100" b="1" dirty="0"/>
              <a:t>mod</a:t>
            </a:r>
            <a:r>
              <a:rPr lang="en-US" sz="3100" dirty="0"/>
              <a:t> </a:t>
            </a:r>
            <a:r>
              <a:rPr lang="en-US" sz="3100" i="1" dirty="0"/>
              <a:t>p</a:t>
            </a:r>
            <a:r>
              <a:rPr lang="en-US" sz="2400" i="1" dirty="0"/>
              <a:t>.</a:t>
            </a:r>
          </a:p>
          <a:p>
            <a:r>
              <a:rPr lang="en-US" dirty="0"/>
              <a:t>To find the secret information from the public information would require the adversary to  find </a:t>
            </a:r>
            <a:r>
              <a:rPr lang="en-US" sz="2900" i="1" dirty="0"/>
              <a:t>k</a:t>
            </a:r>
            <a:r>
              <a:rPr lang="en-US" sz="29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900" dirty="0"/>
              <a:t> and </a:t>
            </a:r>
            <a:r>
              <a:rPr lang="en-US" sz="2900" i="1" dirty="0"/>
              <a:t>k</a:t>
            </a:r>
            <a:r>
              <a:rPr lang="en-US" sz="29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900" dirty="0"/>
              <a:t> from </a:t>
            </a:r>
            <a:r>
              <a:rPr lang="en-US" sz="2900" i="1" dirty="0"/>
              <a:t>a</a:t>
            </a:r>
            <a:r>
              <a:rPr lang="en-US" sz="2900" i="1" baseline="30000" dirty="0"/>
              <a:t>k</a:t>
            </a:r>
            <a:r>
              <a:rPr lang="en-US" sz="23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900" dirty="0"/>
              <a:t> </a:t>
            </a:r>
            <a:r>
              <a:rPr lang="en-US" sz="2900" b="1" dirty="0"/>
              <a:t>mod</a:t>
            </a:r>
            <a:r>
              <a:rPr lang="en-US" sz="2900" dirty="0"/>
              <a:t> </a:t>
            </a:r>
            <a:r>
              <a:rPr lang="en-US" sz="2900" i="1" dirty="0"/>
              <a:t>p</a:t>
            </a:r>
            <a:r>
              <a:rPr lang="en-US" sz="2900" dirty="0"/>
              <a:t> and </a:t>
            </a:r>
            <a:r>
              <a:rPr lang="en-US" sz="2900" i="1" dirty="0"/>
              <a:t>a</a:t>
            </a:r>
            <a:r>
              <a:rPr lang="en-US" sz="2900" i="1" baseline="30000" dirty="0"/>
              <a:t>k</a:t>
            </a:r>
            <a:r>
              <a:rPr lang="en-US" sz="23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900" dirty="0"/>
              <a:t> </a:t>
            </a:r>
            <a:r>
              <a:rPr lang="en-US" sz="2900" b="1" dirty="0"/>
              <a:t>mod</a:t>
            </a:r>
            <a:r>
              <a:rPr lang="en-US" sz="2900" dirty="0"/>
              <a:t> </a:t>
            </a:r>
            <a:r>
              <a:rPr lang="en-US" sz="2900" i="1" dirty="0"/>
              <a:t>p</a:t>
            </a:r>
            <a:r>
              <a:rPr lang="en-US" sz="2900" dirty="0"/>
              <a:t> respectively.</a:t>
            </a:r>
          </a:p>
          <a:p>
            <a:r>
              <a:rPr lang="en-US" dirty="0"/>
              <a:t>This is an instance of the discrete logarithm problem, considered to be computationally infeasible when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dirty="0"/>
              <a:t> are sufficiently large.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4.1</a:t>
            </a:r>
            <a:r>
              <a:rPr lang="en-US" dirty="0"/>
              <a:t> Divisibility and Modular Arithmetic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4.2</a:t>
            </a:r>
            <a:r>
              <a:rPr lang="en-US" dirty="0"/>
              <a:t> Integer Representations and Algorithms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4.3</a:t>
            </a:r>
            <a:r>
              <a:rPr lang="en-US" dirty="0"/>
              <a:t> Primes and Greatest Common Divisors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4.4</a:t>
            </a:r>
            <a:r>
              <a:rPr lang="en-US" dirty="0"/>
              <a:t> Solving Congruences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4.5</a:t>
            </a:r>
            <a:r>
              <a:rPr lang="en-US" dirty="0"/>
              <a:t> Applications of Congruences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4.6</a:t>
            </a:r>
            <a:r>
              <a:rPr lang="en-US" b="1" dirty="0"/>
              <a:t> Cryptography</a:t>
            </a:r>
          </a:p>
        </p:txBody>
      </p:sp>
    </p:spTree>
    <p:extLst>
      <p:ext uri="{BB962C8B-B14F-4D97-AF65-F5344CB8AC3E}">
        <p14:creationId xmlns:p14="http://schemas.microsoft.com/office/powerpoint/2010/main" val="174157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Cryptographic Protocols: 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4440"/>
            <a:ext cx="8229600" cy="5318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Adding a </a:t>
            </a:r>
            <a:r>
              <a:rPr lang="en-US" i="1" dirty="0"/>
              <a:t>digital signature </a:t>
            </a:r>
            <a:r>
              <a:rPr lang="en-US" dirty="0"/>
              <a:t>to a message is a way of ensuring the recipient that the message came from the purported sender.</a:t>
            </a:r>
          </a:p>
          <a:p>
            <a:r>
              <a:rPr lang="en-US" dirty="0"/>
              <a:t>Suppose that Alice’s RSA public key is (</a:t>
            </a:r>
            <a:r>
              <a:rPr lang="en-US" i="1" dirty="0" err="1"/>
              <a:t>n,e</a:t>
            </a:r>
            <a:r>
              <a:rPr lang="en-US" dirty="0"/>
              <a:t>) and her private key is </a:t>
            </a:r>
            <a:r>
              <a:rPr lang="en-US" i="1" dirty="0"/>
              <a:t>d</a:t>
            </a:r>
            <a:r>
              <a:rPr lang="en-US" dirty="0"/>
              <a:t>. Alice encrypts a plain text message </a:t>
            </a:r>
            <a:r>
              <a:rPr lang="en-US" i="1" dirty="0"/>
              <a:t>x</a:t>
            </a:r>
            <a:r>
              <a:rPr lang="en-US" dirty="0"/>
              <a:t> using </a:t>
            </a:r>
            <a:r>
              <a:rPr lang="en-US" i="1" dirty="0"/>
              <a:t>E</a:t>
            </a:r>
            <a:r>
              <a:rPr lang="en-US" baseline="-25000" dirty="0"/>
              <a:t>(</a:t>
            </a:r>
            <a:r>
              <a:rPr lang="en-US" i="1" baseline="-25000" dirty="0" err="1"/>
              <a:t>n</a:t>
            </a:r>
            <a:r>
              <a:rPr lang="en-US" baseline="-25000" dirty="0" err="1"/>
              <a:t>,</a:t>
            </a:r>
            <a:r>
              <a:rPr lang="en-US" i="1" baseline="-25000" dirty="0" err="1"/>
              <a:t>e</a:t>
            </a:r>
            <a:r>
              <a:rPr lang="en-US" baseline="-25000" dirty="0"/>
              <a:t>)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)= </a:t>
            </a:r>
            <a:r>
              <a:rPr lang="en-US" i="1" dirty="0" err="1"/>
              <a:t>x</a:t>
            </a:r>
            <a:r>
              <a:rPr lang="en-US" i="1" baseline="30000" dirty="0" err="1"/>
              <a:t>d</a:t>
            </a:r>
            <a:r>
              <a:rPr lang="en-US" i="1" baseline="30000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. She decrypts a ciphertext message  </a:t>
            </a:r>
            <a:r>
              <a:rPr lang="en-US" i="1" dirty="0"/>
              <a:t>y</a:t>
            </a:r>
            <a:r>
              <a:rPr lang="en-US" dirty="0"/>
              <a:t> using</a:t>
            </a:r>
            <a:r>
              <a:rPr lang="en-US" i="1" dirty="0"/>
              <a:t> D</a:t>
            </a:r>
            <a:r>
              <a:rPr lang="en-US" baseline="-25000" dirty="0"/>
              <a:t>(</a:t>
            </a:r>
            <a:r>
              <a:rPr lang="en-US" i="1" baseline="-25000" dirty="0" err="1"/>
              <a:t>n</a:t>
            </a:r>
            <a:r>
              <a:rPr lang="en-US" baseline="-25000" dirty="0" err="1"/>
              <a:t>,</a:t>
            </a:r>
            <a:r>
              <a:rPr lang="en-US" i="1" baseline="-25000" dirty="0" err="1"/>
              <a:t>e</a:t>
            </a:r>
            <a:r>
              <a:rPr lang="en-US" baseline="-25000" dirty="0"/>
              <a:t>)</a:t>
            </a:r>
            <a:r>
              <a:rPr lang="en-US" dirty="0"/>
              <a:t> (</a:t>
            </a:r>
            <a:r>
              <a:rPr lang="en-US" i="1" dirty="0"/>
              <a:t>y</a:t>
            </a:r>
            <a:r>
              <a:rPr lang="en-US" dirty="0"/>
              <a:t>)= </a:t>
            </a:r>
            <a:r>
              <a:rPr lang="en-US" i="1" dirty="0"/>
              <a:t>y</a:t>
            </a:r>
            <a:r>
              <a:rPr lang="en-US" i="1" baseline="30000" dirty="0"/>
              <a:t>d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. </a:t>
            </a:r>
          </a:p>
          <a:p>
            <a:r>
              <a:rPr lang="en-US" dirty="0"/>
              <a:t>Alice wants to send a message </a:t>
            </a:r>
            <a:r>
              <a:rPr lang="en-US" i="1" dirty="0"/>
              <a:t>M</a:t>
            </a:r>
            <a:r>
              <a:rPr lang="en-US" dirty="0"/>
              <a:t> so that everyone who receives the message knows that it came from her.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She translates the message to numerical equivalents  and splits into blocks, just as in RSA encryption.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She then applies her decryption function</a:t>
            </a:r>
            <a:r>
              <a:rPr lang="en-US" i="1" dirty="0"/>
              <a:t> D</a:t>
            </a:r>
            <a:r>
              <a:rPr lang="en-US" baseline="-25000" dirty="0"/>
              <a:t>(</a:t>
            </a:r>
            <a:r>
              <a:rPr lang="en-US" i="1" baseline="-25000" dirty="0" err="1"/>
              <a:t>n</a:t>
            </a:r>
            <a:r>
              <a:rPr lang="en-US" baseline="-25000" dirty="0" err="1"/>
              <a:t>,</a:t>
            </a:r>
            <a:r>
              <a:rPr lang="en-US" i="1" baseline="-25000" dirty="0" err="1"/>
              <a:t>e</a:t>
            </a:r>
            <a:r>
              <a:rPr lang="en-US" baseline="-25000" dirty="0"/>
              <a:t>)</a:t>
            </a:r>
            <a:r>
              <a:rPr lang="en-US" dirty="0"/>
              <a:t> to the blocks  and sends the results to all intended recipients.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The recipients apply Alice’s encryption function and the result is the original plain text since</a:t>
            </a:r>
            <a:r>
              <a:rPr lang="en-US" i="1" dirty="0"/>
              <a:t> E</a:t>
            </a:r>
            <a:r>
              <a:rPr lang="en-US" baseline="-25000" dirty="0"/>
              <a:t>(</a:t>
            </a:r>
            <a:r>
              <a:rPr lang="en-US" i="1" baseline="-25000" dirty="0" err="1"/>
              <a:t>n</a:t>
            </a:r>
            <a:r>
              <a:rPr lang="en-US" baseline="-25000" dirty="0" err="1"/>
              <a:t>,</a:t>
            </a:r>
            <a:r>
              <a:rPr lang="en-US" i="1" baseline="-25000" dirty="0" err="1"/>
              <a:t>e</a:t>
            </a:r>
            <a:r>
              <a:rPr lang="en-US" baseline="-25000" dirty="0"/>
              <a:t>)</a:t>
            </a:r>
            <a:r>
              <a:rPr lang="en-US" dirty="0"/>
              <a:t> (</a:t>
            </a:r>
            <a:r>
              <a:rPr lang="en-US" i="1" dirty="0"/>
              <a:t>D</a:t>
            </a:r>
            <a:r>
              <a:rPr lang="en-US" baseline="-25000" dirty="0"/>
              <a:t>(</a:t>
            </a:r>
            <a:r>
              <a:rPr lang="en-US" i="1" baseline="-25000" dirty="0" err="1"/>
              <a:t>n</a:t>
            </a:r>
            <a:r>
              <a:rPr lang="en-US" baseline="-25000" dirty="0" err="1"/>
              <a:t>,</a:t>
            </a:r>
            <a:r>
              <a:rPr lang="en-US" i="1" baseline="-25000" dirty="0" err="1"/>
              <a:t>e</a:t>
            </a:r>
            <a:r>
              <a:rPr lang="en-US" baseline="-25000" dirty="0"/>
              <a:t>)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))= 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    Everyone who receives the message can then be certain that it came from Alice.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-381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Cryptographic Protocols: 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4440"/>
            <a:ext cx="8229600" cy="53187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Suppose Alice’s RSA cryptosystem is same as in earlier example with  key(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dirty="0"/>
              <a:t>),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43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59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43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59</a:t>
            </a:r>
            <a:r>
              <a:rPr lang="en-US" dirty="0"/>
              <a:t> and </a:t>
            </a:r>
          </a:p>
          <a:p>
            <a:pPr algn="ctr">
              <a:buNone/>
            </a:pP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,(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−1)(</a:t>
            </a:r>
            <a:r>
              <a:rPr lang="en-US" i="1" dirty="0">
                <a:latin typeface="Cambria Math"/>
                <a:ea typeface="Cambria Math"/>
              </a:rPr>
              <a:t>q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−1)) =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42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58</a:t>
            </a:r>
            <a:r>
              <a:rPr lang="en-US" dirty="0">
                <a:latin typeface="Cambria Math"/>
                <a:ea typeface="Cambria Math"/>
              </a:rPr>
              <a:t>) = 1.</a:t>
            </a:r>
          </a:p>
          <a:p>
            <a:pPr>
              <a:buNone/>
            </a:pPr>
            <a:r>
              <a:rPr lang="en-US" dirty="0"/>
              <a:t>Her decryption key is d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937</a:t>
            </a:r>
            <a:r>
              <a:rPr lang="en-US" dirty="0"/>
              <a:t>. She wants to send “MEET AT NOON” to her friends so that they can be certain that the message is from her.</a:t>
            </a:r>
          </a:p>
          <a:p>
            <a:pPr>
              <a:buNone/>
            </a:pPr>
            <a:r>
              <a:rPr lang="en-US" b="1" dirty="0"/>
              <a:t>Solution</a:t>
            </a:r>
            <a:r>
              <a:rPr lang="en-US" dirty="0"/>
              <a:t>: Alice translates the message into blocks of digits </a:t>
            </a:r>
          </a:p>
          <a:p>
            <a:pPr algn="ctr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1204 0419 0019 1314 1413</a:t>
            </a:r>
            <a:r>
              <a:rPr lang="en-US" dirty="0"/>
              <a:t>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She then applies her decryption transformation </a:t>
            </a:r>
            <a:r>
              <a:rPr lang="en-US" i="1" dirty="0"/>
              <a:t>D</a:t>
            </a:r>
            <a:r>
              <a:rPr lang="en-US" baseline="-25000" dirty="0"/>
              <a:t>(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2537,13</a:t>
            </a:r>
            <a:r>
              <a:rPr lang="en-US" baseline="-25000" dirty="0"/>
              <a:t>)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)= </a:t>
            </a:r>
            <a:r>
              <a:rPr lang="en-US" i="1" dirty="0"/>
              <a:t>x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</a:t>
            </a:r>
            <a:r>
              <a:rPr lang="en-US" i="1" baseline="30000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</a:t>
            </a:r>
            <a:r>
              <a:rPr lang="en-US" dirty="0"/>
              <a:t> to each block.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She finds (using her laptop, programming skills, and knowledge of discrete mathematics) that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1204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 = 817, 419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 = 555 ,  19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 = 1310, 1314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 = 2173, and 1413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937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2537 = 1026.</a:t>
            </a:r>
            <a:endParaRPr lang="en-US" baseline="30000" dirty="0">
              <a:latin typeface="Cambria Math" pitchFamily="18" charset="0"/>
              <a:ea typeface="Cambria Math" pitchFamily="18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She sends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0817 0555 1310 2173 1026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When one of her friends receive the message, they apply Alice’s encryption transformation </a:t>
            </a:r>
            <a:r>
              <a:rPr lang="en-US" i="1" dirty="0"/>
              <a:t>E</a:t>
            </a:r>
            <a:r>
              <a:rPr lang="en-US" baseline="-25000" dirty="0"/>
              <a:t>(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2537,13</a:t>
            </a:r>
            <a:r>
              <a:rPr lang="en-US" baseline="-25000" dirty="0"/>
              <a:t>)</a:t>
            </a:r>
            <a:r>
              <a:rPr lang="en-US" dirty="0"/>
              <a:t> to each block. They then obtain the original message which they translate back to English letters.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4.6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Classical Cryptography</a:t>
            </a:r>
          </a:p>
          <a:p>
            <a:r>
              <a:rPr lang="en-US" dirty="0"/>
              <a:t>Cryptosystems</a:t>
            </a:r>
          </a:p>
          <a:p>
            <a:r>
              <a:rPr lang="en-US" dirty="0"/>
              <a:t>Public Key Cryptography</a:t>
            </a:r>
          </a:p>
          <a:p>
            <a:r>
              <a:rPr lang="en-US" dirty="0"/>
              <a:t>RSA Cryptosystem</a:t>
            </a:r>
          </a:p>
          <a:p>
            <a:r>
              <a:rPr lang="en-US" dirty="0" err="1"/>
              <a:t>Crytographic</a:t>
            </a:r>
            <a:r>
              <a:rPr lang="en-US" dirty="0"/>
              <a:t> Protocols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89519"/>
            <a:ext cx="8229600" cy="1143000"/>
          </a:xfrm>
        </p:spPr>
        <p:txBody>
          <a:bodyPr/>
          <a:lstStyle/>
          <a:p>
            <a:r>
              <a:rPr lang="en-US" dirty="0"/>
              <a:t>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82" y="1332518"/>
            <a:ext cx="8229600" cy="49920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process of making a message secret is </a:t>
            </a:r>
            <a:r>
              <a:rPr lang="en-US" i="1" dirty="0"/>
              <a:t>encryption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Julius Caesar created secret messages by shifting each letter three letters forward (sending the last three letters to the first three letters.) 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B is replaced by E </a:t>
            </a:r>
          </a:p>
          <a:p>
            <a:pPr lvl="1"/>
            <a:r>
              <a:rPr lang="en-US" dirty="0"/>
              <a:t>X is replaced by A. </a:t>
            </a:r>
          </a:p>
          <a:p>
            <a:pPr marL="0" indent="0">
              <a:buNone/>
            </a:pPr>
            <a:r>
              <a:rPr lang="en-US" dirty="0"/>
              <a:t>Here is how the encryption process works:</a:t>
            </a:r>
          </a:p>
          <a:p>
            <a:r>
              <a:rPr lang="en-US" dirty="0"/>
              <a:t>Replace each letter by an integer from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, that is an integer from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dirty="0"/>
              <a:t>to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25</a:t>
            </a:r>
          </a:p>
          <a:p>
            <a:pPr lvl="1"/>
            <a:r>
              <a:rPr lang="en-US" dirty="0"/>
              <a:t>representing one less than its position in the alphabet.</a:t>
            </a:r>
          </a:p>
          <a:p>
            <a:r>
              <a:rPr lang="en-US" dirty="0"/>
              <a:t>The encryption function is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p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replaces each integer </a:t>
            </a:r>
            <a:r>
              <a:rPr lang="en-US" i="1" dirty="0"/>
              <a:t>p </a:t>
            </a:r>
            <a:r>
              <a:rPr lang="en-US" dirty="0"/>
              <a:t>in the set {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0,1,2,…,25</a:t>
            </a:r>
            <a:r>
              <a:rPr lang="en-US" dirty="0"/>
              <a:t>}</a:t>
            </a:r>
            <a:r>
              <a:rPr lang="en-US" i="1" dirty="0"/>
              <a:t> </a:t>
            </a:r>
            <a:r>
              <a:rPr lang="en-US" dirty="0"/>
              <a:t> by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in the set {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0,1,2,…,25</a:t>
            </a:r>
            <a:r>
              <a:rPr lang="en-US" dirty="0"/>
              <a:t>}</a:t>
            </a:r>
            <a:r>
              <a:rPr lang="en-US" i="1" dirty="0"/>
              <a:t> .</a:t>
            </a:r>
          </a:p>
          <a:p>
            <a:r>
              <a:rPr lang="en-US" dirty="0"/>
              <a:t>Replace each integer </a:t>
            </a:r>
            <a:r>
              <a:rPr lang="en-US" i="1" dirty="0"/>
              <a:t>p</a:t>
            </a:r>
            <a:r>
              <a:rPr lang="en-US" dirty="0"/>
              <a:t> by the letter with the position </a:t>
            </a:r>
            <a:r>
              <a:rPr lang="en-US" i="1" dirty="0"/>
              <a:t>p</a:t>
            </a:r>
            <a:r>
              <a:rPr lang="en-US" dirty="0"/>
              <a:t> +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 </a:t>
            </a:r>
            <a:r>
              <a:rPr lang="en-US" dirty="0"/>
              <a:t>in the alphabet.</a:t>
            </a:r>
          </a:p>
          <a:p>
            <a:pPr>
              <a:buNone/>
            </a:pPr>
            <a:r>
              <a:rPr lang="en-US" b="1" dirty="0"/>
              <a:t> Example</a:t>
            </a:r>
            <a:r>
              <a:rPr lang="en-US" dirty="0"/>
              <a:t>: Encrypt “MEET YOU IN THE PARK” using the Caesar cipher.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b="1" dirty="0"/>
              <a:t>Solution</a:t>
            </a:r>
            <a:r>
              <a:rPr lang="en-US" dirty="0"/>
              <a:t>: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12 4 4 19    24 14 20    8 13    19 7 4    15 0 17 10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Now replace each of these numbers </a:t>
            </a:r>
            <a:r>
              <a:rPr lang="en-US" i="1" dirty="0"/>
              <a:t>p</a:t>
            </a:r>
            <a:r>
              <a:rPr lang="en-US" dirty="0"/>
              <a:t> by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p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           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15 7 7 22    1 17 23    11 16    22 10 7    18 3 20 13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Translating the numbers back to letters produces the encrypted message</a:t>
            </a:r>
          </a:p>
          <a:p>
            <a:pPr algn="ctr">
              <a:buNone/>
            </a:pPr>
            <a:r>
              <a:rPr lang="en-US" dirty="0"/>
              <a:t> “PHHW  BRX LQ  WKH  SDUN.”</a:t>
            </a:r>
          </a:p>
        </p:txBody>
      </p:sp>
      <p:pic>
        <p:nvPicPr>
          <p:cNvPr id="4" name="Picture 2" descr="C:\Documents and Settings\Richard Scherl\Local Settings\Temporary Internet Files\Content.IE5\00IWHKE8\MC9003536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820" y="0"/>
            <a:ext cx="770523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The process of recovering the original message is </a:t>
            </a:r>
            <a:r>
              <a:rPr lang="en-US" i="1" dirty="0">
                <a:latin typeface="Cambria Math"/>
                <a:ea typeface="Cambria Math"/>
              </a:rPr>
              <a:t>decryption</a:t>
            </a:r>
            <a:r>
              <a:rPr lang="en-US" dirty="0">
                <a:latin typeface="Cambria Math"/>
                <a:ea typeface="Cambria Math"/>
              </a:rPr>
              <a:t>.</a:t>
            </a:r>
            <a:endParaRPr lang="en-US" baseline="30000" dirty="0"/>
          </a:p>
          <a:p>
            <a:r>
              <a:rPr lang="en-US" dirty="0"/>
              <a:t>To recover the original message, use </a:t>
            </a:r>
            <a:r>
              <a:rPr lang="en-US" i="1" dirty="0"/>
              <a:t>f</a:t>
            </a:r>
            <a:r>
              <a:rPr lang="en-US" baseline="30000" dirty="0">
                <a:latin typeface="Cambria Math"/>
                <a:ea typeface="Cambria Math"/>
              </a:rPr>
              <a:t>−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= 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−3)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26.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So, each letter in the coded message is shifted back three letters (with the first three letters sent to the last three letters)</a:t>
            </a:r>
          </a:p>
          <a:p>
            <a:r>
              <a:rPr lang="en-US" dirty="0"/>
              <a:t>The Caesar cipher is one of a family of </a:t>
            </a:r>
            <a:r>
              <a:rPr lang="en-US" i="1" dirty="0"/>
              <a:t>shift ciphers.</a:t>
            </a:r>
          </a:p>
          <a:p>
            <a:r>
              <a:rPr lang="en-US" dirty="0"/>
              <a:t>Letters are shifted by an integer </a:t>
            </a:r>
            <a:r>
              <a:rPr lang="en-US" i="1" dirty="0"/>
              <a:t>k, </a:t>
            </a:r>
            <a:r>
              <a:rPr lang="en-US" dirty="0"/>
              <a:t>with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just one possibility</a:t>
            </a:r>
            <a:r>
              <a:rPr lang="en-US" dirty="0"/>
              <a:t>.</a:t>
            </a:r>
          </a:p>
          <a:p>
            <a:r>
              <a:rPr lang="en-US" dirty="0"/>
              <a:t>The encryption function is </a:t>
            </a:r>
            <a:r>
              <a:rPr lang="en-US" i="1" dirty="0"/>
              <a:t> f</a:t>
            </a:r>
            <a:r>
              <a:rPr lang="en-US" dirty="0"/>
              <a:t>(</a:t>
            </a:r>
            <a:r>
              <a:rPr lang="en-US" i="1" dirty="0"/>
              <a:t>p) = </a:t>
            </a:r>
            <a:r>
              <a:rPr lang="en-US" dirty="0"/>
              <a:t>(</a:t>
            </a:r>
            <a:r>
              <a:rPr lang="en-US" i="1" dirty="0"/>
              <a:t>p + k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/>
              <a:t>he decryption function is </a:t>
            </a:r>
            <a:r>
              <a:rPr lang="en-US" i="1" dirty="0"/>
              <a:t>f</a:t>
            </a:r>
            <a:r>
              <a:rPr lang="en-US" baseline="30000" dirty="0">
                <a:latin typeface="Cambria Math"/>
                <a:ea typeface="Cambria Math"/>
              </a:rPr>
              <a:t>−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= (</a:t>
            </a:r>
            <a:r>
              <a:rPr lang="en-US" i="1" dirty="0"/>
              <a:t>p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i="1" dirty="0">
                <a:ea typeface="Cambria Math"/>
              </a:rPr>
              <a:t>k</a:t>
            </a:r>
            <a:r>
              <a:rPr lang="en-US" dirty="0">
                <a:latin typeface="Cambria Math"/>
                <a:ea typeface="Cambria Math"/>
              </a:rPr>
              <a:t>) </a:t>
            </a:r>
            <a:r>
              <a:rPr lang="en-US" b="1" dirty="0">
                <a:latin typeface="Cambria Math"/>
                <a:ea typeface="Cambria Math"/>
              </a:rPr>
              <a:t>mod</a:t>
            </a:r>
            <a:r>
              <a:rPr lang="en-US" dirty="0">
                <a:latin typeface="Cambria Math"/>
                <a:ea typeface="Cambria Math"/>
              </a:rPr>
              <a:t> 26</a:t>
            </a:r>
          </a:p>
          <a:p>
            <a:r>
              <a:rPr lang="en-US" i="1" dirty="0">
                <a:latin typeface="Cambria Math"/>
                <a:ea typeface="Cambria Math"/>
              </a:rPr>
              <a:t>k</a:t>
            </a:r>
            <a:r>
              <a:rPr lang="en-US" dirty="0">
                <a:latin typeface="Cambria Math"/>
                <a:ea typeface="Cambria Math"/>
              </a:rPr>
              <a:t> is the </a:t>
            </a:r>
            <a:r>
              <a:rPr lang="en-US" i="1" dirty="0">
                <a:latin typeface="Cambria Math"/>
                <a:ea typeface="Cambria Math"/>
              </a:rPr>
              <a:t>key</a:t>
            </a:r>
            <a:r>
              <a:rPr lang="en-US" dirty="0">
                <a:latin typeface="Cambria Math"/>
                <a:ea typeface="Cambria Math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7" y="228600"/>
            <a:ext cx="8229600" cy="1143000"/>
          </a:xfrm>
        </p:spPr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38912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/>
              <a:t>Example 1</a:t>
            </a:r>
            <a:r>
              <a:rPr lang="en-US" dirty="0"/>
              <a:t>: Encrypt “STOP GLOBAL WARMING” using the shift cipher with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/>
              <a:t>Solution</a:t>
            </a:r>
            <a:r>
              <a:rPr lang="en-US" dirty="0"/>
              <a:t>: Replace each letter with an element of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    18 19 14 15    6 11 14 1 0 11     22 0 17 12  8  13  6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Apply the shift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p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/>
              <a:t>, yielding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3 4 25 0    17 22 25 12 11 22     7 11 2 23  19  24  17</a:t>
            </a:r>
            <a:r>
              <a:rPr lang="en-US" dirty="0"/>
              <a:t>.            </a:t>
            </a:r>
          </a:p>
          <a:p>
            <a:pPr>
              <a:buNone/>
            </a:pPr>
            <a:r>
              <a:rPr lang="en-US" dirty="0"/>
              <a:t>    Translating #s back to letters produces the ciphertext</a:t>
            </a:r>
          </a:p>
          <a:p>
            <a:pPr algn="ctr">
              <a:buNone/>
            </a:pPr>
            <a:r>
              <a:rPr lang="en-US" dirty="0"/>
              <a:t>“DEZA RWZMLW HLCXTYR.”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389120"/>
          </a:xfrm>
        </p:spPr>
        <p:txBody>
          <a:bodyPr>
            <a:normAutofit/>
          </a:bodyPr>
          <a:lstStyle/>
          <a:p>
            <a:pPr marL="273050" indent="-273050">
              <a:buNone/>
            </a:pPr>
            <a:r>
              <a:rPr lang="en-US" b="1" dirty="0"/>
              <a:t>Example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: Decrypt </a:t>
            </a:r>
            <a:r>
              <a:rPr lang="en-US" sz="2400" dirty="0"/>
              <a:t>“LEWLYPLUJL PZ H NYLHA  ALHJOLY”</a:t>
            </a:r>
            <a:r>
              <a:rPr lang="en-US" dirty="0"/>
              <a:t> that was encrypted using shift cipher with </a:t>
            </a:r>
            <a:r>
              <a:rPr lang="en-US" i="1" dirty="0"/>
              <a:t>k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/>
              <a:t>Solution</a:t>
            </a:r>
            <a:r>
              <a:rPr lang="en-US" dirty="0"/>
              <a:t>: Replace each letter with an element of </a:t>
            </a:r>
            <a:r>
              <a:rPr lang="en-US" b="1" dirty="0"/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/>
          </a:p>
          <a:p>
            <a:pPr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11 4 22 11 24 15 11 20 9 11   15 25   7   13 24 11 7  0    0 11 7  9  14  11  24</a:t>
            </a:r>
            <a:r>
              <a:rPr lang="en-US" sz="1900" dirty="0"/>
              <a:t>.</a:t>
            </a:r>
          </a:p>
          <a:p>
            <a:pPr>
              <a:buNone/>
            </a:pPr>
            <a:r>
              <a:rPr lang="en-US" dirty="0"/>
              <a:t>    Shift each of #s by 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i="1" dirty="0">
                <a:ea typeface="Cambria Math"/>
              </a:rPr>
              <a:t>k</a:t>
            </a:r>
            <a:r>
              <a:rPr lang="en-US" i="1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=</a:t>
            </a:r>
            <a:r>
              <a:rPr lang="en-US" i="1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−7 modulo 26</a:t>
            </a:r>
            <a:r>
              <a:rPr lang="en-US" dirty="0"/>
              <a:t>, yielding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4 23 15 4 17 8 4 13 2 4   8 18    0    6 17 4  0  19     19  4  0  2  7  4  17</a:t>
            </a:r>
          </a:p>
          <a:p>
            <a:pPr>
              <a:buNone/>
            </a:pPr>
            <a:r>
              <a:rPr lang="en-US" dirty="0"/>
              <a:t>	Translating the #s back to letters produces</a:t>
            </a:r>
          </a:p>
          <a:p>
            <a:pPr algn="ctr">
              <a:buNone/>
            </a:pPr>
            <a:r>
              <a:rPr lang="en-US" sz="2400" dirty="0"/>
              <a:t>“EXPERIENCE IS A GREAT TEACHER.”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Affine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38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Shift ciphers are special case of </a:t>
            </a:r>
            <a:r>
              <a:rPr lang="en-US" i="1" dirty="0"/>
              <a:t>affine ciphers, </a:t>
            </a:r>
            <a:r>
              <a:rPr lang="en-US" dirty="0"/>
              <a:t>whose encryption function is</a:t>
            </a:r>
          </a:p>
          <a:p>
            <a:pPr marL="0" indent="0" algn="ctr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ap +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26,</a:t>
            </a:r>
          </a:p>
          <a:p>
            <a:pPr>
              <a:buNone/>
            </a:pPr>
            <a:r>
              <a:rPr lang="en-US" dirty="0">
                <a:ea typeface="Cambria Math" pitchFamily="18" charset="0"/>
              </a:rPr>
              <a:t>where 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 and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dirty="0">
                <a:ea typeface="Cambria Math" pitchFamily="18" charset="0"/>
              </a:rPr>
              <a:t> are integers chosen so that </a:t>
            </a:r>
            <a:r>
              <a:rPr lang="en-US" i="1" dirty="0">
                <a:ea typeface="Cambria Math" pitchFamily="18" charset="0"/>
              </a:rPr>
              <a:t>f </a:t>
            </a:r>
            <a:r>
              <a:rPr lang="en-US" dirty="0">
                <a:ea typeface="Cambria Math" pitchFamily="18" charset="0"/>
              </a:rPr>
              <a:t>is a bijection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i.e., </a:t>
            </a:r>
            <a:r>
              <a:rPr lang="en-US" dirty="0" err="1">
                <a:ea typeface="Cambria Math" pitchFamily="18" charset="0"/>
              </a:rPr>
              <a:t>gcd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, 26) = 1)</a:t>
            </a:r>
          </a:p>
          <a:p>
            <a:pPr>
              <a:buNone/>
            </a:pPr>
            <a:r>
              <a:rPr lang="en-US" b="1" dirty="0">
                <a:ea typeface="Cambria Math" pitchFamily="18" charset="0"/>
              </a:rPr>
              <a:t>Example</a:t>
            </a:r>
            <a:r>
              <a:rPr lang="en-US" dirty="0">
                <a:ea typeface="Cambria Math" pitchFamily="18" charset="0"/>
              </a:rPr>
              <a:t>: What letter replaces the letter K when the  function 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i="1" dirty="0"/>
              <a:t>p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 </a:t>
            </a:r>
            <a:r>
              <a:rPr lang="en-US" dirty="0">
                <a:ea typeface="Cambria Math" pitchFamily="18" charset="0"/>
              </a:rPr>
              <a:t>is used for encryption.</a:t>
            </a:r>
          </a:p>
          <a:p>
            <a:pPr>
              <a:buNone/>
            </a:pPr>
            <a:r>
              <a:rPr lang="en-US" b="1" dirty="0">
                <a:ea typeface="Cambria Math" pitchFamily="18" charset="0"/>
              </a:rPr>
              <a:t> Solution</a:t>
            </a:r>
            <a:r>
              <a:rPr lang="en-US" dirty="0">
                <a:ea typeface="Cambria Math" pitchFamily="18" charset="0"/>
              </a:rPr>
              <a:t>: Since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>
                <a:ea typeface="Cambria Math" pitchFamily="18" charset="0"/>
              </a:rPr>
              <a:t> represents K,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i="1" dirty="0"/>
              <a:t> 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 =21, </a:t>
            </a:r>
            <a:r>
              <a:rPr lang="en-US" dirty="0">
                <a:ea typeface="Cambria Math" pitchFamily="18" charset="0"/>
              </a:rPr>
              <a:t>which is then replaced by V.</a:t>
            </a:r>
          </a:p>
          <a:p>
            <a:r>
              <a:rPr lang="en-US" dirty="0">
                <a:ea typeface="Cambria Math" pitchFamily="18" charset="0"/>
              </a:rPr>
              <a:t>To decrypt a message, solve </a:t>
            </a:r>
            <a:r>
              <a:rPr lang="en-US" i="1" dirty="0">
                <a:ea typeface="Cambria Math" pitchFamily="18" charset="0"/>
              </a:rPr>
              <a:t>c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>
                <a:ea typeface="Cambria Math" pitchFamily="18" charset="0"/>
              </a:rPr>
              <a:t>ap</a:t>
            </a:r>
            <a:r>
              <a:rPr lang="en-US" dirty="0">
                <a:ea typeface="Cambria Math" pitchFamily="18" charset="0"/>
              </a:rPr>
              <a:t> +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dirty="0">
                <a:ea typeface="Cambria Math" pitchFamily="18" charset="0"/>
              </a:rPr>
              <a:t>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 for </a:t>
            </a:r>
            <a:r>
              <a:rPr lang="en-US" i="1" dirty="0">
                <a:ea typeface="Cambria Math" pitchFamily="18" charset="0"/>
              </a:rPr>
              <a:t>p</a:t>
            </a:r>
            <a:r>
              <a:rPr lang="en-US" dirty="0">
                <a:ea typeface="Cambria Math" pitchFamily="18" charset="0"/>
              </a:rPr>
              <a:t>.</a:t>
            </a:r>
          </a:p>
          <a:p>
            <a:pPr lvl="1"/>
            <a:r>
              <a:rPr lang="en-US" dirty="0">
                <a:ea typeface="Cambria Math" pitchFamily="18" charset="0"/>
              </a:rPr>
              <a:t>Subtract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dirty="0">
                <a:ea typeface="Cambria Math" pitchFamily="18" charset="0"/>
              </a:rPr>
              <a:t> from both sides to obtain </a:t>
            </a:r>
            <a:r>
              <a:rPr lang="en-US" i="1" dirty="0">
                <a:ea typeface="Cambria Math" pitchFamily="18" charset="0"/>
              </a:rPr>
              <a:t>c</a:t>
            </a:r>
            <a:r>
              <a:rPr lang="en-US" i="1" dirty="0">
                <a:latin typeface="Cambria Math"/>
                <a:ea typeface="Cambria Math"/>
              </a:rPr>
              <a:t>− b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 err="1">
                <a:ea typeface="Cambria Math" pitchFamily="18" charset="0"/>
              </a:rPr>
              <a:t>ap</a:t>
            </a:r>
            <a:r>
              <a:rPr lang="en-US" dirty="0">
                <a:ea typeface="Cambria Math" pitchFamily="18" charset="0"/>
              </a:rPr>
              <a:t> 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).</a:t>
            </a:r>
          </a:p>
          <a:p>
            <a:pPr lvl="1"/>
            <a:r>
              <a:rPr lang="en-US" dirty="0">
                <a:ea typeface="Cambria Math" pitchFamily="18" charset="0"/>
              </a:rPr>
              <a:t>Multiply both sides by inverse of 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, which exists since </a:t>
            </a:r>
            <a:r>
              <a:rPr lang="en-US" dirty="0" err="1">
                <a:ea typeface="Cambria Math" pitchFamily="18" charset="0"/>
              </a:rPr>
              <a:t>gcd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 pitchFamily="18" charset="0"/>
              </a:rPr>
              <a:t>. </a:t>
            </a:r>
          </a:p>
          <a:p>
            <a:pPr lvl="1"/>
            <a:r>
              <a:rPr lang="en-US" i="1" dirty="0">
                <a:ea typeface="Cambria Math"/>
              </a:rPr>
              <a:t>ā</a:t>
            </a:r>
            <a:r>
              <a:rPr lang="en-US" i="1" dirty="0">
                <a:ea typeface="Cambria Math" pitchFamily="18" charset="0"/>
              </a:rPr>
              <a:t>(c</a:t>
            </a:r>
            <a:r>
              <a:rPr lang="en-US" i="1" dirty="0">
                <a:ea typeface="Cambria Math"/>
              </a:rPr>
              <a:t>− b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 err="1">
                <a:ea typeface="Cambria Math"/>
              </a:rPr>
              <a:t>ā</a:t>
            </a:r>
            <a:r>
              <a:rPr lang="en-US" i="1" dirty="0" err="1">
                <a:ea typeface="Cambria Math" pitchFamily="18" charset="0"/>
              </a:rPr>
              <a:t>ap</a:t>
            </a:r>
            <a:r>
              <a:rPr lang="en-US" dirty="0">
                <a:ea typeface="Cambria Math" pitchFamily="18" charset="0"/>
              </a:rPr>
              <a:t> 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), which simplifies to </a:t>
            </a:r>
            <a:r>
              <a:rPr lang="en-US" i="1" dirty="0">
                <a:ea typeface="Cambria Math"/>
              </a:rPr>
              <a:t>ā</a:t>
            </a:r>
            <a:r>
              <a:rPr lang="en-US" i="1" dirty="0">
                <a:ea typeface="Cambria Math" pitchFamily="18" charset="0"/>
              </a:rPr>
              <a:t>(c</a:t>
            </a:r>
            <a:r>
              <a:rPr lang="en-US" i="1" dirty="0">
                <a:ea typeface="Cambria Math"/>
              </a:rPr>
              <a:t>− b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>
                <a:ea typeface="Cambria Math" pitchFamily="18" charset="0"/>
              </a:rPr>
              <a:t>p</a:t>
            </a:r>
            <a:r>
              <a:rPr lang="en-US" dirty="0">
                <a:ea typeface="Cambria Math" pitchFamily="18" charset="0"/>
              </a:rPr>
              <a:t> 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).</a:t>
            </a:r>
          </a:p>
          <a:p>
            <a:pPr lvl="1"/>
            <a:r>
              <a:rPr lang="en-US" i="1" dirty="0">
                <a:ea typeface="Cambria Math" pitchFamily="18" charset="0"/>
              </a:rPr>
              <a:t>p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i="1" dirty="0">
                <a:ea typeface="Cambria Math"/>
              </a:rPr>
              <a:t>ā</a:t>
            </a:r>
            <a:r>
              <a:rPr lang="en-US" i="1" dirty="0">
                <a:ea typeface="Cambria Math" pitchFamily="18" charset="0"/>
              </a:rPr>
              <a:t>(c</a:t>
            </a:r>
            <a:r>
              <a:rPr lang="en-US" i="1" dirty="0">
                <a:ea typeface="Cambria Math"/>
              </a:rPr>
              <a:t>− b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ea typeface="Cambria Math" pitchFamily="18" charset="0"/>
              </a:rPr>
              <a:t>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) is used to determine </a:t>
            </a:r>
            <a:r>
              <a:rPr lang="en-US" i="1" dirty="0">
                <a:ea typeface="Cambria Math" pitchFamily="18" charset="0"/>
              </a:rPr>
              <a:t>p </a:t>
            </a:r>
            <a:r>
              <a:rPr lang="en-US" dirty="0">
                <a:ea typeface="Cambria Math" pitchFamily="18" charset="0"/>
              </a:rPr>
              <a:t>in</a:t>
            </a:r>
            <a:r>
              <a:rPr lang="en-US" i="1" dirty="0">
                <a:ea typeface="Cambria Math" pitchFamily="18" charset="0"/>
              </a:rPr>
              <a:t> </a:t>
            </a:r>
            <a:r>
              <a:rPr lang="en-US" b="1" dirty="0">
                <a:ea typeface="Cambria Math" pitchFamily="18" charset="0"/>
              </a:rPr>
              <a:t>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dirty="0">
                <a:ea typeface="Cambria Math" pitchFamily="18" charset="0"/>
              </a:rPr>
              <a:t>.</a:t>
            </a:r>
            <a:endParaRPr lang="en-US" baseline="-25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24217</TotalTime>
  <Words>2898</Words>
  <Application>Microsoft Office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Constantia</vt:lpstr>
      <vt:lpstr>Symbol</vt:lpstr>
      <vt:lpstr>Calibri</vt:lpstr>
      <vt:lpstr>Lucida Calligraphy</vt:lpstr>
      <vt:lpstr>Arial</vt:lpstr>
      <vt:lpstr>Wingdings</vt:lpstr>
      <vt:lpstr>Cambria Math</vt:lpstr>
      <vt:lpstr>Wingdings 2</vt:lpstr>
      <vt:lpstr>Flow</vt:lpstr>
      <vt:lpstr>Number Theory and Cryptography</vt:lpstr>
      <vt:lpstr>Chapter Summary</vt:lpstr>
      <vt:lpstr>Cryptography</vt:lpstr>
      <vt:lpstr>Section Summary</vt:lpstr>
      <vt:lpstr>Caesar Cipher</vt:lpstr>
      <vt:lpstr>Caesar Cipher</vt:lpstr>
      <vt:lpstr>Shift Cipher</vt:lpstr>
      <vt:lpstr>Shift Cipher</vt:lpstr>
      <vt:lpstr>Affine Ciphers</vt:lpstr>
      <vt:lpstr>Cryptanalysis of Affine Ciphers</vt:lpstr>
      <vt:lpstr>Block Ciphers</vt:lpstr>
      <vt:lpstr>Block Ciphers</vt:lpstr>
      <vt:lpstr>Cryptosystems</vt:lpstr>
      <vt:lpstr>Cryptosystems</vt:lpstr>
      <vt:lpstr>Public Key Cryptography</vt:lpstr>
      <vt:lpstr>The RSA Cryptosystem</vt:lpstr>
      <vt:lpstr>RSA Encryption</vt:lpstr>
      <vt:lpstr>RSA Decryption</vt:lpstr>
      <vt:lpstr>Cryptographic Protocols: Key Exchange</vt:lpstr>
      <vt:lpstr>Cryptographic Protocols: Digital Signatures</vt:lpstr>
      <vt:lpstr>Cryptographic Protocols: Digital Signatures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Fundamentals: Algorithms, the Integers, and Matrices</dc:title>
  <dc:creator>Richard Scherl</dc:creator>
  <cp:lastModifiedBy>Ezra Halleck</cp:lastModifiedBy>
  <cp:revision>1009</cp:revision>
  <dcterms:created xsi:type="dcterms:W3CDTF">2014-01-07T19:45:03Z</dcterms:created>
  <dcterms:modified xsi:type="dcterms:W3CDTF">2018-05-09T19:58:44Z</dcterms:modified>
</cp:coreProperties>
</file>