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3" r:id="rId3"/>
    <p:sldId id="317" r:id="rId4"/>
    <p:sldId id="371" r:id="rId5"/>
    <p:sldId id="366" r:id="rId6"/>
    <p:sldId id="367" r:id="rId7"/>
    <p:sldId id="368" r:id="rId8"/>
    <p:sldId id="369" r:id="rId9"/>
    <p:sldId id="370" r:id="rId10"/>
  </p:sldIdLst>
  <p:sldSz cx="9144000" cy="6858000" type="screen4x3"/>
  <p:notesSz cx="6858000" cy="9144000"/>
  <p:embeddedFontLst>
    <p:embeddedFont>
      <p:font typeface="Wingdings 2" panose="05020102010507070707" pitchFamily="18" charset="2"/>
      <p:regular r:id="rId13"/>
    </p:embeddedFont>
    <p:embeddedFont>
      <p:font typeface="Constantia" panose="02030602050306030303" pitchFamily="18" charset="0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Cambria Math" panose="02040503050406030204" pitchFamily="18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7922" autoAdjust="0"/>
  </p:normalViewPr>
  <p:slideViewPr>
    <p:cSldViewPr>
      <p:cViewPr varScale="1">
        <p:scale>
          <a:sx n="63" d="100"/>
          <a:sy n="63" d="100"/>
        </p:scale>
        <p:origin x="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FA632-885D-4831-9476-D76FE939E0A1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64385-8513-453C-9E3D-636D0AA403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16AA0-8216-4751-9814-EA67007A7C0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6B2B-4BAF-43E6-B118-D588ADE20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E6E29A-1F8C-4624-8963-AF6D9447B968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Number Theory and 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64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2302" y="6600477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33" tIns="51417" rIns="102833" bIns="5141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Copyright ©  McGraw-Hill Education.  All rights reserved. No reproduction or distribution without the prior written consent of McGraw-Hill Education.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4.1</a:t>
            </a:r>
            <a:r>
              <a:rPr lang="en-US" dirty="0"/>
              <a:t> Divisibility and Modular Arithmetic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4.2</a:t>
            </a:r>
            <a:r>
              <a:rPr lang="en-US" dirty="0"/>
              <a:t> Integer Representations and Algorithms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4.3</a:t>
            </a:r>
            <a:r>
              <a:rPr lang="en-US" dirty="0"/>
              <a:t> Primes and Greatest Common Divisors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4.4</a:t>
            </a:r>
            <a:r>
              <a:rPr lang="en-US" dirty="0"/>
              <a:t> Solving Congruences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4.5</a:t>
            </a:r>
            <a:r>
              <a:rPr lang="en-US" b="1" dirty="0"/>
              <a:t> Applications of Congruences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4.6</a:t>
            </a:r>
            <a:r>
              <a:rPr lang="en-US" dirty="0"/>
              <a:t> Cryptography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Applications of  </a:t>
            </a:r>
            <a:r>
              <a:rPr lang="en-US" dirty="0" err="1"/>
              <a:t>Congruences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4.5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Hashing Functions</a:t>
            </a:r>
          </a:p>
          <a:p>
            <a:r>
              <a:rPr lang="en-US" dirty="0"/>
              <a:t>Pseudorandom Numbers</a:t>
            </a:r>
          </a:p>
          <a:p>
            <a:r>
              <a:rPr lang="en-US" dirty="0"/>
              <a:t>Check Digits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"/>
            <a:ext cx="8229600" cy="1143000"/>
          </a:xfrm>
        </p:spPr>
        <p:txBody>
          <a:bodyPr/>
          <a:lstStyle/>
          <a:p>
            <a:r>
              <a:rPr lang="en-US" dirty="0"/>
              <a:t>Hashing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5400"/>
            <a:ext cx="8610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/>
              <a:t>Def</a:t>
            </a:r>
            <a:r>
              <a:rPr lang="en-US" sz="2000" dirty="0"/>
              <a:t>: A </a:t>
            </a:r>
            <a:r>
              <a:rPr lang="en-US" sz="2000" i="1" dirty="0"/>
              <a:t>hashing function h </a:t>
            </a:r>
            <a:r>
              <a:rPr lang="en-US" sz="2000" dirty="0"/>
              <a:t>assigns memory location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/>
              <a:t>k</a:t>
            </a:r>
            <a:r>
              <a:rPr lang="en-US" sz="2000" dirty="0"/>
              <a:t>) to the key </a:t>
            </a:r>
            <a:r>
              <a:rPr lang="en-US" sz="2000" i="1" dirty="0"/>
              <a:t>k</a:t>
            </a:r>
            <a:endParaRPr lang="en-US" sz="2000" dirty="0"/>
          </a:p>
          <a:p>
            <a:r>
              <a:rPr lang="en-US" sz="2000" dirty="0"/>
              <a:t>A common hashing function is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/>
              <a:t>k</a:t>
            </a:r>
            <a:r>
              <a:rPr lang="en-US" sz="2000" dirty="0"/>
              <a:t>) = 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  <a:r>
              <a:rPr lang="en-US" sz="2000" b="1" dirty="0"/>
              <a:t>mod</a:t>
            </a:r>
            <a:r>
              <a:rPr lang="en-US" sz="2000" dirty="0"/>
              <a:t> </a:t>
            </a:r>
            <a:r>
              <a:rPr lang="en-US" sz="2000" i="1" dirty="0"/>
              <a:t>m</a:t>
            </a:r>
            <a:r>
              <a:rPr lang="en-US" sz="2000" dirty="0"/>
              <a:t>, where </a:t>
            </a:r>
            <a:r>
              <a:rPr lang="en-US" sz="2000" i="1" dirty="0"/>
              <a:t>m </a:t>
            </a:r>
            <a:r>
              <a:rPr lang="en-US" sz="2000" dirty="0"/>
              <a:t>is # of memory </a:t>
            </a:r>
            <a:r>
              <a:rPr lang="en-US" sz="2000" dirty="0" err="1"/>
              <a:t>locs</a:t>
            </a:r>
            <a:r>
              <a:rPr lang="en-US" sz="2000" dirty="0"/>
              <a:t>. </a:t>
            </a:r>
          </a:p>
          <a:p>
            <a:pPr lvl="1"/>
            <a:r>
              <a:rPr lang="en-US" sz="1800" dirty="0"/>
              <a:t>Because this hashing function is onto, all memory locations are possible.</a:t>
            </a:r>
          </a:p>
          <a:p>
            <a:pPr>
              <a:buNone/>
            </a:pPr>
            <a:r>
              <a:rPr lang="en-US" sz="2000" b="1" dirty="0"/>
              <a:t>Example</a:t>
            </a:r>
            <a:r>
              <a:rPr lang="en-US" sz="2000" dirty="0"/>
              <a:t>: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/>
              <a:t>k</a:t>
            </a:r>
            <a:r>
              <a:rPr lang="en-US" sz="2000" dirty="0"/>
              <a:t>) = 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  <a:r>
              <a:rPr lang="en-US" sz="2000" b="1" dirty="0"/>
              <a:t>mod</a:t>
            </a:r>
            <a:r>
              <a:rPr lang="en-US" sz="2000" dirty="0"/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111 </a:t>
            </a:r>
            <a:r>
              <a:rPr lang="en-US" sz="2000" dirty="0"/>
              <a:t>assigns social security number to memory locations. Some examples:</a:t>
            </a:r>
          </a:p>
          <a:p>
            <a:pPr lvl="2">
              <a:buNone/>
            </a:pPr>
            <a:r>
              <a:rPr lang="en-US" sz="2000" dirty="0"/>
              <a:t>h(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064212848</a:t>
            </a:r>
            <a:r>
              <a:rPr lang="en-US" sz="2000" dirty="0"/>
              <a:t>) 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064212848 </a:t>
            </a:r>
            <a:r>
              <a:rPr lang="en-US" sz="2000" b="1" dirty="0"/>
              <a:t>mod</a:t>
            </a:r>
            <a:r>
              <a:rPr lang="en-US" sz="2000" dirty="0"/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111</a:t>
            </a:r>
            <a:r>
              <a:rPr lang="en-US" sz="2000" dirty="0"/>
              <a:t> 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14</a:t>
            </a:r>
          </a:p>
          <a:p>
            <a:pPr lvl="2">
              <a:buNone/>
            </a:pPr>
            <a:r>
              <a:rPr lang="en-US" sz="2000" dirty="0"/>
              <a:t>h(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037149212</a:t>
            </a:r>
            <a:r>
              <a:rPr lang="en-US" sz="2000" dirty="0"/>
              <a:t>) 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037149212 </a:t>
            </a:r>
            <a:r>
              <a:rPr lang="en-US" sz="2000" b="1" dirty="0"/>
              <a:t>mod</a:t>
            </a:r>
            <a:r>
              <a:rPr lang="en-US" sz="2000" dirty="0"/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111</a:t>
            </a:r>
            <a:r>
              <a:rPr lang="en-US" sz="2000" dirty="0"/>
              <a:t> 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65</a:t>
            </a:r>
          </a:p>
          <a:p>
            <a:pPr lvl="2">
              <a:buNone/>
            </a:pPr>
            <a:r>
              <a:rPr lang="en-US" sz="2000" dirty="0"/>
              <a:t>h(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107405723</a:t>
            </a:r>
            <a:r>
              <a:rPr lang="en-US" sz="2000" dirty="0"/>
              <a:t>) 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107405723 </a:t>
            </a:r>
            <a:r>
              <a:rPr lang="en-US" sz="2000" b="1" dirty="0"/>
              <a:t>mod</a:t>
            </a:r>
            <a:r>
              <a:rPr lang="en-US" sz="2000" dirty="0"/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111</a:t>
            </a:r>
            <a:r>
              <a:rPr lang="en-US" sz="2000" dirty="0"/>
              <a:t> 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14, but since 14 is already occupied, </a:t>
            </a:r>
            <a:r>
              <a:rPr lang="en-US" sz="2000" dirty="0" err="1">
                <a:latin typeface="Cambria Math" pitchFamily="18" charset="0"/>
                <a:ea typeface="Cambria Math" pitchFamily="18" charset="0"/>
              </a:rPr>
              <a:t>ssn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is assigned to  the next available position, which is 15.</a:t>
            </a:r>
          </a:p>
          <a:p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/>
              <a:t>k</a:t>
            </a:r>
            <a:r>
              <a:rPr lang="en-US" sz="2000" dirty="0"/>
              <a:t>) </a:t>
            </a:r>
            <a:r>
              <a:rPr lang="en-US" sz="2000" dirty="0">
                <a:ea typeface="Cambria Math" pitchFamily="18" charset="0"/>
              </a:rPr>
              <a:t>is not 1-1 as there are many more possible keys than memory locations. </a:t>
            </a:r>
          </a:p>
          <a:p>
            <a:r>
              <a:rPr lang="en-US" sz="2000" dirty="0">
                <a:ea typeface="Cambria Math" pitchFamily="18" charset="0"/>
              </a:rPr>
              <a:t>A </a:t>
            </a:r>
            <a:r>
              <a:rPr lang="en-US" sz="2000" i="1" dirty="0">
                <a:ea typeface="Cambria Math" pitchFamily="18" charset="0"/>
              </a:rPr>
              <a:t>collision</a:t>
            </a:r>
            <a:r>
              <a:rPr lang="en-US" sz="2000" dirty="0">
                <a:ea typeface="Cambria Math" pitchFamily="18" charset="0"/>
              </a:rPr>
              <a:t> occurs when more than one record is assigned to same location,.</a:t>
            </a:r>
          </a:p>
          <a:p>
            <a:r>
              <a:rPr lang="en-US" sz="2000" dirty="0">
                <a:ea typeface="Cambria Math" pitchFamily="18" charset="0"/>
              </a:rPr>
              <a:t>Here a collision has been resolved by assigning to the first free location,</a:t>
            </a:r>
          </a:p>
          <a:p>
            <a:pPr marL="393192" lvl="1" indent="0">
              <a:buNone/>
            </a:pPr>
            <a:r>
              <a:rPr lang="en-US" i="1" dirty="0">
                <a:ea typeface="Cambria Math" pitchFamily="18" charset="0"/>
              </a:rPr>
              <a:t>h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 err="1">
                <a:ea typeface="Cambria Math" pitchFamily="18" charset="0"/>
              </a:rPr>
              <a:t>k,i</a:t>
            </a:r>
            <a:r>
              <a:rPr lang="en-US" dirty="0">
                <a:ea typeface="Cambria Math" pitchFamily="18" charset="0"/>
              </a:rPr>
              <a:t>) = (</a:t>
            </a:r>
            <a:r>
              <a:rPr lang="en-US" i="1" dirty="0">
                <a:ea typeface="Cambria Math" pitchFamily="18" charset="0"/>
              </a:rPr>
              <a:t>h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>
                <a:ea typeface="Cambria Math" pitchFamily="18" charset="0"/>
              </a:rPr>
              <a:t>k</a:t>
            </a:r>
            <a:r>
              <a:rPr lang="en-US" dirty="0">
                <a:ea typeface="Cambria Math" pitchFamily="18" charset="0"/>
              </a:rPr>
              <a:t>) + </a:t>
            </a:r>
            <a:r>
              <a:rPr lang="en-US" i="1" dirty="0" err="1">
                <a:ea typeface="Cambria Math" pitchFamily="18" charset="0"/>
              </a:rPr>
              <a:t>i</a:t>
            </a:r>
            <a:r>
              <a:rPr lang="en-US" dirty="0">
                <a:ea typeface="Cambria Math" pitchFamily="18" charset="0"/>
              </a:rPr>
              <a:t>) </a:t>
            </a:r>
            <a:r>
              <a:rPr lang="en-US" b="1" dirty="0">
                <a:ea typeface="Cambria Math" pitchFamily="18" charset="0"/>
              </a:rPr>
              <a:t>mod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i="1" dirty="0">
                <a:ea typeface="Cambria Math" pitchFamily="18" charset="0"/>
              </a:rPr>
              <a:t>m</a:t>
            </a:r>
            <a:r>
              <a:rPr lang="en-US" dirty="0">
                <a:ea typeface="Cambria Math" pitchFamily="18" charset="0"/>
              </a:rPr>
              <a:t>, where </a:t>
            </a:r>
            <a:r>
              <a:rPr lang="en-US" i="1" dirty="0" err="1">
                <a:ea typeface="Cambria Math" pitchFamily="18" charset="0"/>
              </a:rPr>
              <a:t>i</a:t>
            </a:r>
            <a:r>
              <a:rPr lang="en-US" dirty="0">
                <a:ea typeface="Cambria Math" pitchFamily="18" charset="0"/>
              </a:rPr>
              <a:t> runs from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ea typeface="Cambria Math" pitchFamily="18" charset="0"/>
              </a:rPr>
              <a:t> to </a:t>
            </a:r>
            <a:r>
              <a:rPr lang="en-US" i="1" dirty="0">
                <a:ea typeface="Cambria Math" pitchFamily="18" charset="0"/>
              </a:rPr>
              <a:t>m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− 1</a:t>
            </a:r>
          </a:p>
          <a:p>
            <a:pPr marL="393192" lvl="1" indent="0">
              <a:buNone/>
            </a:pPr>
            <a:r>
              <a:rPr lang="en-US" dirty="0">
                <a:ea typeface="Cambria Math" pitchFamily="18" charset="0"/>
              </a:rPr>
              <a:t>This is an example of a</a:t>
            </a:r>
            <a:r>
              <a:rPr lang="en-US" i="1" dirty="0">
                <a:ea typeface="Cambria Math" pitchFamily="18" charset="0"/>
              </a:rPr>
              <a:t> linear probing function.</a:t>
            </a:r>
            <a:endParaRPr lang="en-US" sz="1800" dirty="0">
              <a:ea typeface="Cambria Math" pitchFamily="18" charset="0"/>
            </a:endParaRPr>
          </a:p>
          <a:p>
            <a:r>
              <a:rPr lang="en-US" sz="2000" dirty="0">
                <a:latin typeface="Cambria Math"/>
                <a:ea typeface="Cambria Math"/>
              </a:rPr>
              <a:t>There are other methods of handling collisions. </a:t>
            </a:r>
            <a:endParaRPr lang="en-US" sz="16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"/>
            <a:ext cx="8229600" cy="1143000"/>
          </a:xfrm>
        </p:spPr>
        <p:txBody>
          <a:bodyPr/>
          <a:lstStyle/>
          <a:p>
            <a:r>
              <a:rPr lang="en-US" dirty="0"/>
              <a:t>Pseudorandom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Random #s are used for many purposes, e.g., computer simulations. </a:t>
            </a:r>
          </a:p>
          <a:p>
            <a:r>
              <a:rPr lang="en-US" i="1" dirty="0"/>
              <a:t>Pseudorandom #s</a:t>
            </a:r>
            <a:r>
              <a:rPr lang="en-US" dirty="0"/>
              <a:t> are not truly random since they are generated by systematic methods. </a:t>
            </a:r>
          </a:p>
          <a:p>
            <a:r>
              <a:rPr lang="en-US" dirty="0"/>
              <a:t>The </a:t>
            </a:r>
            <a:r>
              <a:rPr lang="en-US" i="1" dirty="0"/>
              <a:t>linear congruential method </a:t>
            </a:r>
            <a:r>
              <a:rPr lang="en-US" dirty="0"/>
              <a:t>is one commonly used procedure</a:t>
            </a:r>
          </a:p>
          <a:p>
            <a:r>
              <a:rPr lang="en-US" dirty="0"/>
              <a:t>Four integers needed: </a:t>
            </a:r>
          </a:p>
          <a:p>
            <a:pPr lvl="1"/>
            <a:r>
              <a:rPr lang="en-US" i="1" dirty="0"/>
              <a:t>modulus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, </a:t>
            </a:r>
          </a:p>
          <a:p>
            <a:pPr lvl="1"/>
            <a:r>
              <a:rPr lang="en-US" i="1" dirty="0"/>
              <a:t>multiplier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  2 </a:t>
            </a:r>
            <a:r>
              <a:rPr lang="en-US" dirty="0">
                <a:latin typeface="Cambria Math"/>
                <a:ea typeface="Cambria Math"/>
              </a:rPr>
              <a:t>≤ </a:t>
            </a:r>
            <a:r>
              <a:rPr lang="en-US" i="1" dirty="0">
                <a:ea typeface="Cambria Math"/>
              </a:rPr>
              <a:t>a</a:t>
            </a:r>
            <a:r>
              <a:rPr lang="en-US" dirty="0">
                <a:latin typeface="Cambria Math"/>
                <a:ea typeface="Cambria Math"/>
              </a:rPr>
              <a:t> &lt; </a:t>
            </a:r>
            <a:r>
              <a:rPr lang="en-US" i="1" dirty="0">
                <a:ea typeface="Cambria Math"/>
              </a:rPr>
              <a:t>m</a:t>
            </a:r>
            <a:endParaRPr lang="en-US" dirty="0"/>
          </a:p>
          <a:p>
            <a:pPr lvl="1"/>
            <a:r>
              <a:rPr lang="en-US" i="1" dirty="0"/>
              <a:t>increment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>
                <a:latin typeface="Cambria Math"/>
                <a:ea typeface="Cambria Math"/>
              </a:rPr>
              <a:t>,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≤ </a:t>
            </a:r>
            <a:r>
              <a:rPr lang="en-US" i="1" dirty="0">
                <a:ea typeface="Cambria Math"/>
              </a:rPr>
              <a:t>c</a:t>
            </a:r>
            <a:r>
              <a:rPr lang="en-US" dirty="0">
                <a:latin typeface="Cambria Math"/>
                <a:ea typeface="Cambria Math"/>
              </a:rPr>
              <a:t> &lt; </a:t>
            </a:r>
            <a:r>
              <a:rPr lang="en-US" i="1" dirty="0">
                <a:ea typeface="Cambria Math"/>
              </a:rPr>
              <a:t>m</a:t>
            </a:r>
            <a:endParaRPr lang="en-US" i="1" dirty="0"/>
          </a:p>
          <a:p>
            <a:pPr lvl="1"/>
            <a:r>
              <a:rPr lang="en-US" i="1" dirty="0"/>
              <a:t>         seed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/>
                <a:ea typeface="Cambria Math"/>
              </a:rPr>
              <a:t>,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≤</a:t>
            </a:r>
            <a:r>
              <a:rPr lang="en-US" i="1" dirty="0"/>
              <a:t> x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latin typeface="Cambria Math"/>
                <a:ea typeface="Cambria Math"/>
              </a:rPr>
              <a:t> &lt; </a:t>
            </a:r>
            <a:r>
              <a:rPr lang="en-US" i="1" dirty="0">
                <a:ea typeface="Cambria Math"/>
              </a:rPr>
              <a:t>m. </a:t>
            </a:r>
          </a:p>
          <a:p>
            <a:r>
              <a:rPr lang="en-US" dirty="0">
                <a:ea typeface="Cambria Math"/>
              </a:rPr>
              <a:t>We generate a sequence of pseudorandom #s {</a:t>
            </a:r>
            <a:r>
              <a:rPr lang="en-US" i="1" dirty="0" err="1"/>
              <a:t>x</a:t>
            </a:r>
            <a:r>
              <a:rPr lang="en-US" i="1" baseline="-25000" dirty="0" err="1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},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≤</a:t>
            </a:r>
            <a:r>
              <a:rPr lang="en-US" i="1" dirty="0"/>
              <a:t> </a:t>
            </a:r>
            <a:r>
              <a:rPr lang="en-US" i="1" dirty="0" err="1"/>
              <a:t>x</a:t>
            </a:r>
            <a:r>
              <a:rPr lang="en-US" baseline="-25000" dirty="0" err="1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>
                <a:latin typeface="Cambria Math"/>
                <a:ea typeface="Cambria Math"/>
              </a:rPr>
              <a:t> &lt; </a:t>
            </a:r>
            <a:r>
              <a:rPr lang="en-US" i="1" dirty="0">
                <a:ea typeface="Cambria Math"/>
              </a:rPr>
              <a:t>m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</a:t>
            </a:r>
            <a:r>
              <a:rPr lang="en-US" dirty="0">
                <a:ea typeface="Cambria Math"/>
              </a:rPr>
              <a:t>n, by successively using the recursively defined function</a:t>
            </a:r>
          </a:p>
          <a:p>
            <a:pPr>
              <a:buNone/>
            </a:pPr>
            <a:r>
              <a:rPr lang="en-US" dirty="0">
                <a:ea typeface="Cambria Math"/>
              </a:rPr>
              <a:t>                               </a:t>
            </a:r>
          </a:p>
          <a:p>
            <a:pPr>
              <a:buNone/>
            </a:pPr>
            <a:r>
              <a:rPr lang="en-US" dirty="0">
                <a:ea typeface="Cambria Math"/>
              </a:rPr>
              <a:t>   (</a:t>
            </a:r>
            <a:r>
              <a:rPr lang="en-US" i="1" dirty="0">
                <a:ea typeface="Cambria Math"/>
              </a:rPr>
              <a:t>an example of a recursive definition, discussed in Section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5.3</a:t>
            </a:r>
            <a:r>
              <a:rPr lang="en-US" i="1" dirty="0">
                <a:ea typeface="Cambria Math"/>
              </a:rPr>
              <a:t>)</a:t>
            </a:r>
          </a:p>
          <a:p>
            <a:r>
              <a:rPr lang="en-US" dirty="0">
                <a:ea typeface="Cambria Math"/>
              </a:rPr>
              <a:t>If pseudorandom numbers between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>
                <a:ea typeface="Cambria Math"/>
              </a:rPr>
              <a:t> and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/>
              </a:rPr>
              <a:t> are needed, then the generated numbers are divided by the modulus, </a:t>
            </a:r>
            <a:r>
              <a:rPr lang="en-US" i="1" dirty="0" err="1">
                <a:ea typeface="Cambria Math" pitchFamily="18" charset="0"/>
              </a:rPr>
              <a:t>x</a:t>
            </a:r>
            <a:r>
              <a:rPr lang="en-US" i="1" baseline="-25000" dirty="0" err="1">
                <a:ea typeface="Cambria Math" pitchFamily="18" charset="0"/>
              </a:rPr>
              <a:t>n</a:t>
            </a:r>
            <a:r>
              <a:rPr lang="en-US" i="1" baseline="-25000" dirty="0">
                <a:ea typeface="Cambria Math" pitchFamily="18" charset="0"/>
              </a:rPr>
              <a:t> </a:t>
            </a:r>
            <a:r>
              <a:rPr lang="en-US" dirty="0">
                <a:ea typeface="Cambria Math" pitchFamily="18" charset="0"/>
              </a:rPr>
              <a:t>/</a:t>
            </a:r>
            <a:r>
              <a:rPr lang="en-US" i="1" dirty="0">
                <a:ea typeface="Cambria Math" pitchFamily="18" charset="0"/>
              </a:rPr>
              <a:t>m</a:t>
            </a:r>
            <a:r>
              <a:rPr lang="en-US" dirty="0">
                <a:ea typeface="Cambria Math" pitchFamily="18" charset="0"/>
              </a:rPr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800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x</a:t>
            </a:r>
            <a:r>
              <a:rPr lang="en-US" sz="2000" i="1" baseline="-25000" dirty="0" err="1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+1</a:t>
            </a:r>
            <a:r>
              <a:rPr lang="en-US" sz="2000" i="1" baseline="-25000" dirty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000" dirty="0">
                <a:ea typeface="Cambria Math" pitchFamily="18" charset="0"/>
              </a:rPr>
              <a:t> = (</a:t>
            </a:r>
            <a:r>
              <a:rPr lang="en-US" sz="2000" i="1" dirty="0" err="1">
                <a:ea typeface="Cambria Math" pitchFamily="18" charset="0"/>
              </a:rPr>
              <a:t>ax</a:t>
            </a:r>
            <a:r>
              <a:rPr lang="en-US" sz="2000" i="1" baseline="-25000" dirty="0" err="1">
                <a:ea typeface="Cambria Math" pitchFamily="18" charset="0"/>
              </a:rPr>
              <a:t>n</a:t>
            </a:r>
            <a:r>
              <a:rPr lang="en-US" sz="2000" dirty="0">
                <a:ea typeface="Cambria Math" pitchFamily="18" charset="0"/>
              </a:rPr>
              <a:t> + </a:t>
            </a:r>
            <a:r>
              <a:rPr lang="en-US" sz="2000" i="1" dirty="0">
                <a:ea typeface="Cambria Math" pitchFamily="18" charset="0"/>
              </a:rPr>
              <a:t>c</a:t>
            </a:r>
            <a:r>
              <a:rPr lang="en-US" sz="2000" dirty="0">
                <a:ea typeface="Cambria Math" pitchFamily="18" charset="0"/>
              </a:rPr>
              <a:t>) </a:t>
            </a:r>
            <a:r>
              <a:rPr lang="en-US" sz="2000" b="1" dirty="0">
                <a:ea typeface="Cambria Math" pitchFamily="18" charset="0"/>
              </a:rPr>
              <a:t>mod</a:t>
            </a:r>
            <a:r>
              <a:rPr lang="en-US" sz="2000" dirty="0">
                <a:ea typeface="Cambria Math" pitchFamily="18" charset="0"/>
              </a:rPr>
              <a:t> </a:t>
            </a:r>
            <a:r>
              <a:rPr lang="en-US" sz="2000" i="1" dirty="0">
                <a:ea typeface="Cambria Math" pitchFamily="18" charset="0"/>
              </a:rPr>
              <a:t>m</a:t>
            </a:r>
            <a:r>
              <a:rPr lang="en-US" sz="2000" dirty="0">
                <a:ea typeface="Cambria Math" pitchFamily="18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15240"/>
            <a:ext cx="8229600" cy="1143000"/>
          </a:xfrm>
        </p:spPr>
        <p:txBody>
          <a:bodyPr/>
          <a:lstStyle/>
          <a:p>
            <a:r>
              <a:rPr lang="en-US" dirty="0"/>
              <a:t>Pseudorandom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34440"/>
            <a:ext cx="8549640" cy="5166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Ex: </a:t>
            </a:r>
            <a:r>
              <a:rPr lang="en-US" sz="2400" dirty="0"/>
              <a:t>Find pseudorandom #s using </a:t>
            </a:r>
            <a:r>
              <a:rPr lang="en-US" sz="2400" i="1" dirty="0"/>
              <a:t>m</a:t>
            </a:r>
            <a:r>
              <a:rPr lang="en-US" sz="2400" dirty="0"/>
              <a:t>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>
                <a:latin typeface="Cambria Math" pitchFamily="18" charset="0"/>
                <a:ea typeface="Cambria Math" pitchFamily="18" charset="0"/>
              </a:rPr>
              <a:t>0  </a:t>
            </a:r>
            <a:r>
              <a:rPr lang="en-US" sz="2400" dirty="0"/>
              <a:t>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/>
              <a:t>Solution</a:t>
            </a:r>
            <a:r>
              <a:rPr lang="en-US" sz="2400" dirty="0"/>
              <a:t>: </a:t>
            </a:r>
            <a:r>
              <a:rPr lang="en-US" sz="2400" i="1" dirty="0"/>
              <a:t>x</a:t>
            </a:r>
            <a:r>
              <a:rPr lang="en-US" sz="2400" i="1" baseline="-25000" dirty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400" baseline="-25000" dirty="0">
                <a:latin typeface="Cambria Math" pitchFamily="18" charset="0"/>
                <a:ea typeface="Cambria Math" pitchFamily="18" charset="0"/>
              </a:rPr>
              <a:t>+1</a:t>
            </a:r>
            <a:r>
              <a:rPr lang="en-US" sz="2400" i="1" baseline="-25000" dirty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400" dirty="0">
                <a:ea typeface="Cambria Math" pitchFamily="18" charset="0"/>
              </a:rPr>
              <a:t> = 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i="1" baseline="-25000" dirty="0">
                <a:ea typeface="Cambria Math" pitchFamily="18" charset="0"/>
              </a:rPr>
              <a:t>n</a:t>
            </a:r>
            <a:r>
              <a:rPr lang="en-US" sz="2400" dirty="0">
                <a:ea typeface="Cambria Math" pitchFamily="18" charset="0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dirty="0">
                <a:ea typeface="Cambria Math" pitchFamily="18" charset="0"/>
              </a:rPr>
              <a:t>) </a:t>
            </a:r>
            <a:r>
              <a:rPr lang="en-US" sz="2400" b="1" dirty="0">
                <a:ea typeface="Cambria Math" pitchFamily="18" charset="0"/>
              </a:rPr>
              <a:t>mod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2400" dirty="0">
                <a:ea typeface="Cambria Math" pitchFamily="18" charset="0"/>
              </a:rPr>
              <a:t>, with </a:t>
            </a:r>
            <a:r>
              <a:rPr lang="en-US" sz="2400" i="1" dirty="0"/>
              <a:t>x</a:t>
            </a:r>
            <a:r>
              <a:rPr lang="en-US" sz="2400" baseline="-25000" dirty="0">
                <a:latin typeface="Cambria Math" pitchFamily="18" charset="0"/>
                <a:ea typeface="Cambria Math" pitchFamily="18" charset="0"/>
              </a:rPr>
              <a:t>0  </a:t>
            </a:r>
            <a:r>
              <a:rPr lang="en-US" sz="2400" dirty="0"/>
              <a:t>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/>
              <a:t>.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∙3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25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7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∙7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53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8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∙8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60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6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∙6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46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1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∙1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11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2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∙2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18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0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∙0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4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4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∙4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32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5</a:t>
            </a:r>
            <a:r>
              <a:rPr lang="en-US" sz="1800" dirty="0"/>
              <a:t>,</a:t>
            </a:r>
          </a:p>
          <a:p>
            <a:pPr lvl="2">
              <a:buNone/>
            </a:pPr>
            <a:r>
              <a:rPr lang="en-US" sz="1800" i="1" dirty="0"/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800" dirty="0">
                <a:ea typeface="Cambria Math" pitchFamily="18" charset="0"/>
              </a:rPr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i="1" dirty="0">
                <a:ea typeface="Cambria Math" pitchFamily="18" charset="0"/>
              </a:rPr>
              <a:t>x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1800" dirty="0">
                <a:ea typeface="Cambria Math" pitchFamily="18" charset="0"/>
              </a:rPr>
              <a:t> +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800" dirty="0">
                <a:ea typeface="Cambria Math" pitchFamily="18" charset="0"/>
              </a:rPr>
              <a:t>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1800" dirty="0">
                <a:ea typeface="Cambria Math" pitchFamily="18" charset="0"/>
              </a:rPr>
              <a:t>  </a:t>
            </a:r>
            <a:r>
              <a:rPr lang="en-US" sz="1800" dirty="0"/>
              <a:t>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800" dirty="0">
                <a:latin typeface="Cambria Math"/>
                <a:ea typeface="Cambria Math"/>
              </a:rPr>
              <a:t>∙5 + 4</a:t>
            </a:r>
            <a:r>
              <a:rPr lang="en-US" sz="1800" b="1" dirty="0">
                <a:ea typeface="Cambria Math" pitchFamily="18" charset="0"/>
              </a:rPr>
              <a:t> 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39 </a:t>
            </a:r>
            <a:r>
              <a:rPr lang="en-US" sz="1800" b="1" dirty="0">
                <a:ea typeface="Cambria Math" pitchFamily="18" charset="0"/>
              </a:rPr>
              <a:t>mod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9 = 3</a:t>
            </a:r>
            <a:r>
              <a:rPr lang="en-US" sz="1800" dirty="0"/>
              <a:t>.</a:t>
            </a:r>
          </a:p>
          <a:p>
            <a:pPr lvl="1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Or 3,7,8,6,1,2,0,4,5,3,7,,…   </a:t>
            </a:r>
            <a:r>
              <a:rPr lang="en-US" dirty="0"/>
              <a:t>repeating after generating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dirty="0"/>
              <a:t> terms.</a:t>
            </a:r>
          </a:p>
          <a:p>
            <a:r>
              <a:rPr lang="en-US" sz="2000" dirty="0"/>
              <a:t>A </a:t>
            </a:r>
            <a:r>
              <a:rPr lang="en-US" sz="2000" i="1" dirty="0"/>
              <a:t>pure multiplicative generator</a:t>
            </a:r>
            <a:r>
              <a:rPr lang="en-US" sz="2000" dirty="0"/>
              <a:t> has </a:t>
            </a:r>
            <a:r>
              <a:rPr lang="en-US" sz="2000" i="1" dirty="0"/>
              <a:t>c</a:t>
            </a:r>
            <a:r>
              <a:rPr lang="en-US" sz="2000" dirty="0"/>
              <a:t> =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000" dirty="0"/>
              <a:t>. Such a generator with modulus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31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− 1, </a:t>
            </a:r>
            <a:r>
              <a:rPr lang="en-US" sz="2000" dirty="0"/>
              <a:t>multiplier 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= 16,807 generates 2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</a:rPr>
              <a:t>31 </a:t>
            </a:r>
            <a:r>
              <a:rPr lang="en-US" sz="2000" dirty="0">
                <a:latin typeface="Cambria Math"/>
                <a:ea typeface="Cambria Math"/>
              </a:rPr>
              <a:t>− 2 </a:t>
            </a:r>
            <a:r>
              <a:rPr lang="en-US" sz="2000" dirty="0"/>
              <a:t>#s before  repeating. </a:t>
            </a:r>
            <a:endParaRPr lang="en-US" sz="2000" baseline="300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Check Digits:  UPCs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402080"/>
            <a:ext cx="8229600" cy="5074920"/>
          </a:xfrm>
        </p:spPr>
        <p:txBody>
          <a:bodyPr>
            <a:normAutofit fontScale="70000" lnSpcReduction="20000"/>
          </a:bodyPr>
          <a:lstStyle/>
          <a:p>
            <a:pPr marL="228600" indent="-228600">
              <a:buNone/>
            </a:pPr>
            <a:r>
              <a:rPr lang="en-US" sz="2900" dirty="0"/>
              <a:t>A common method of detecting errors in strings of digits is to add an extra digit at the end, which is evaluated using a function. If the final digit is not correct, then the string provided is incorrect.</a:t>
            </a:r>
          </a:p>
          <a:p>
            <a:pPr>
              <a:buNone/>
            </a:pPr>
            <a:r>
              <a:rPr lang="en-US" sz="2900" b="1" dirty="0"/>
              <a:t>Example</a:t>
            </a:r>
            <a:r>
              <a:rPr lang="en-US" sz="2900" dirty="0"/>
              <a:t>: Retail products are identified by their </a:t>
            </a:r>
            <a:r>
              <a:rPr lang="en-US" sz="2900" i="1" dirty="0"/>
              <a:t>Universal Product Codes </a:t>
            </a:r>
            <a:r>
              <a:rPr lang="en-US" sz="2900" dirty="0"/>
              <a:t>(</a:t>
            </a:r>
            <a:r>
              <a:rPr lang="en-US" sz="2900" i="1" dirty="0"/>
              <a:t>UPC</a:t>
            </a:r>
            <a:r>
              <a:rPr lang="en-US" sz="2900" dirty="0"/>
              <a:t>s). Usually these have </a:t>
            </a:r>
            <a:r>
              <a:rPr lang="en-US" sz="29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2900" dirty="0"/>
              <a:t> decimal digits, the last one being the check digit. The check digit is determined by the congruence:</a:t>
            </a:r>
          </a:p>
          <a:p>
            <a:pPr marL="548640" lvl="3" indent="-274320">
              <a:buSzPct val="95000"/>
              <a:buNone/>
            </a:pPr>
            <a:r>
              <a:rPr lang="en-US" sz="2300" dirty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2600" dirty="0">
                <a:ea typeface="Cambria Math" pitchFamily="18" charset="0"/>
              </a:rPr>
              <a:t> 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600" dirty="0">
                <a:ea typeface="Cambria Math" pitchFamily="18" charset="0"/>
              </a:rPr>
              <a:t>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 0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600" dirty="0">
                <a:ea typeface="Cambria Math" pitchFamily="18" charset="0"/>
              </a:rPr>
              <a:t>mod</a:t>
            </a:r>
            <a:r>
              <a:rPr lang="en-US" sz="2600" b="1" dirty="0">
                <a:ea typeface="Cambria Math" pitchFamily="18" charset="0"/>
              </a:rPr>
              <a:t>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10).</a:t>
            </a:r>
          </a:p>
          <a:p>
            <a:pPr marL="731520" lvl="3" indent="-457200">
              <a:buSzPct val="95000"/>
              <a:buFont typeface="+mj-lt"/>
              <a:buAutoNum type="alphaLcPeriod"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First 11 digits of the UPC are 79357343104. What is the check digit?</a:t>
            </a:r>
          </a:p>
          <a:p>
            <a:pPr marL="731520" lvl="3" indent="-457200">
              <a:buSzPct val="95000"/>
              <a:buFont typeface="+mj-lt"/>
              <a:buAutoNum type="alphaLcPeriod"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Is 041331021641 a valid UPC?</a:t>
            </a:r>
          </a:p>
          <a:p>
            <a:pPr marL="457200" lvl="2" indent="-457200">
              <a:buSzPct val="95000"/>
              <a:buNone/>
            </a:pPr>
            <a:r>
              <a:rPr lang="en-US" sz="23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400" b="1" dirty="0">
                <a:latin typeface="Cambria Math" pitchFamily="18" charset="0"/>
                <a:ea typeface="Cambria Math" pitchFamily="18" charset="0"/>
              </a:rPr>
              <a:t>Solution</a:t>
            </a:r>
            <a:r>
              <a:rPr lang="en-US" sz="3400" dirty="0">
                <a:latin typeface="Cambria Math" pitchFamily="18" charset="0"/>
                <a:ea typeface="Cambria Math" pitchFamily="18" charset="0"/>
              </a:rPr>
              <a:t>: </a:t>
            </a:r>
          </a:p>
          <a:p>
            <a:pPr marL="731520" lvl="3" indent="-457200">
              <a:buSzPct val="95000"/>
              <a:buFont typeface="+mj-lt"/>
              <a:buAutoNum type="alphaLcPeriod"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∙7 + 9 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∙3 + 5 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∙7 + 3 +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sz="2600" dirty="0">
                <a:latin typeface="Cambria Math"/>
                <a:ea typeface="Cambria Math"/>
              </a:rPr>
              <a:t>∙4 + 3 +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sz="2600" dirty="0">
                <a:latin typeface="Cambria Math"/>
                <a:ea typeface="Cambria Math"/>
              </a:rPr>
              <a:t>∙1 + 0 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∙4 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 0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600" dirty="0">
                <a:ea typeface="Cambria Math" pitchFamily="18" charset="0"/>
              </a:rPr>
              <a:t>mod</a:t>
            </a:r>
            <a:r>
              <a:rPr lang="en-US" sz="2600" b="1" dirty="0">
                <a:ea typeface="Cambria Math" pitchFamily="18" charset="0"/>
              </a:rPr>
              <a:t>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10) </a:t>
            </a:r>
          </a:p>
          <a:p>
            <a:pPr marL="731520" lvl="3" indent="-457200">
              <a:buSzPct val="95000"/>
              <a:buNone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           21 + 9 + 9 + 5 + 21 + 3 + 12+ 3 + 3 + 0 + 12 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 0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600" dirty="0">
                <a:ea typeface="Cambria Math" pitchFamily="18" charset="0"/>
              </a:rPr>
              <a:t>mod</a:t>
            </a:r>
            <a:r>
              <a:rPr lang="en-US" sz="2600" b="1" dirty="0">
                <a:ea typeface="Cambria Math" pitchFamily="18" charset="0"/>
              </a:rPr>
              <a:t>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10)                </a:t>
            </a:r>
          </a:p>
          <a:p>
            <a:pPr marL="731520" lvl="3" indent="-457200">
              <a:buSzPct val="95000"/>
              <a:buNone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           98 +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 0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600" dirty="0">
                <a:ea typeface="Cambria Math" pitchFamily="18" charset="0"/>
              </a:rPr>
              <a:t>mod</a:t>
            </a:r>
            <a:r>
              <a:rPr lang="en-US" sz="2600" b="1" dirty="0">
                <a:ea typeface="Cambria Math" pitchFamily="18" charset="0"/>
              </a:rPr>
              <a:t>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10) </a:t>
            </a:r>
          </a:p>
          <a:p>
            <a:pPr marL="731520" lvl="3" indent="-457200">
              <a:buSzPct val="95000"/>
              <a:buNone/>
            </a:pPr>
            <a:r>
              <a:rPr lang="en-US" sz="2600" i="1" dirty="0">
                <a:latin typeface="Cambria Math" pitchFamily="18" charset="0"/>
                <a:ea typeface="Cambria Math" pitchFamily="18" charset="0"/>
              </a:rPr>
              <a:t>           </a:t>
            </a:r>
            <a:r>
              <a:rPr lang="en-US" sz="2600" i="1" dirty="0"/>
              <a:t>x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 2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600" dirty="0">
                <a:ea typeface="Cambria Math" pitchFamily="18" charset="0"/>
              </a:rPr>
              <a:t>mod</a:t>
            </a:r>
            <a:r>
              <a:rPr lang="en-US" sz="2600" b="1" dirty="0">
                <a:ea typeface="Cambria Math" pitchFamily="18" charset="0"/>
              </a:rPr>
              <a:t>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10)     So, the check digit is 2.</a:t>
            </a:r>
          </a:p>
          <a:p>
            <a:pPr marL="731520" lvl="3" indent="-457200">
              <a:buSzPct val="95000"/>
              <a:buFont typeface="+mj-lt"/>
              <a:buAutoNum type="alphaLcPeriod" startAt="2"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∙0 + 4 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∙1 + 3 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∙3 + 1 +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sz="2600" dirty="0">
                <a:latin typeface="Cambria Math"/>
                <a:ea typeface="Cambria Math"/>
              </a:rPr>
              <a:t>∙0 + 2 +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sz="2600" dirty="0">
                <a:latin typeface="Cambria Math"/>
                <a:ea typeface="Cambria Math"/>
              </a:rPr>
              <a:t>∙1 + 6 +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>
                <a:latin typeface="Cambria Math"/>
                <a:ea typeface="Cambria Math"/>
              </a:rPr>
              <a:t>∙4 + 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</a:t>
            </a:r>
            <a:endParaRPr lang="en-US" sz="2600" dirty="0">
              <a:latin typeface="Cambria Math" pitchFamily="18" charset="0"/>
              <a:ea typeface="Cambria Math" pitchFamily="18" charset="0"/>
            </a:endParaRPr>
          </a:p>
          <a:p>
            <a:pPr marL="731520" lvl="3" indent="-457200">
              <a:buSzPct val="95000"/>
              <a:buNone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           0 + 4 + 3 + 3 + 9 + 1 + 0+ 2 + 3 + 6 + 12 + 1 = 44 </a:t>
            </a:r>
            <a:r>
              <a:rPr lang="en-US" sz="26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 4 ≢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0 (</a:t>
            </a:r>
            <a:r>
              <a:rPr lang="en-US" sz="2600" dirty="0">
                <a:ea typeface="Cambria Math" pitchFamily="18" charset="0"/>
              </a:rPr>
              <a:t>mod</a:t>
            </a:r>
            <a:r>
              <a:rPr lang="en-US" sz="2600" b="1" dirty="0">
                <a:ea typeface="Cambria Math" pitchFamily="18" charset="0"/>
              </a:rPr>
              <a:t>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10)                </a:t>
            </a:r>
          </a:p>
          <a:p>
            <a:pPr marL="731520" lvl="3" indent="-457200">
              <a:buSzPct val="95000"/>
              <a:buNone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en-US" sz="2900" dirty="0">
                <a:latin typeface="Cambria Math" pitchFamily="18" charset="0"/>
                <a:ea typeface="Cambria Math" pitchFamily="18" charset="0"/>
              </a:rPr>
              <a:t> Hence, 041331021641  is not a valid UPC.</a:t>
            </a:r>
          </a:p>
          <a:p>
            <a:pPr marL="731520" lvl="3" indent="-457200">
              <a:buSzPct val="95000"/>
              <a:buNone/>
            </a:pPr>
            <a:endParaRPr lang="en-US" sz="2300" dirty="0">
              <a:latin typeface="Cambria Math" pitchFamily="18" charset="0"/>
              <a:ea typeface="Cambria Math" pitchFamily="18" charset="0"/>
            </a:endParaRPr>
          </a:p>
          <a:p>
            <a:pPr marL="731520" lvl="3" indent="-457200">
              <a:buSzPct val="95000"/>
              <a:buNone/>
            </a:pPr>
            <a:endParaRPr lang="en-US" sz="2300" dirty="0">
              <a:latin typeface="Cambria Math" pitchFamily="18" charset="0"/>
              <a:ea typeface="Cambria Math" pitchFamily="18" charset="0"/>
            </a:endParaRPr>
          </a:p>
          <a:p>
            <a:pPr marL="731520" lvl="3" indent="-457200">
              <a:buSzPct val="95000"/>
              <a:buFont typeface="+mj-lt"/>
              <a:buAutoNum type="alphaLcParenR"/>
            </a:pPr>
            <a:endParaRPr lang="en-US" sz="2300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6881"/>
            <a:ext cx="8229600" cy="1143000"/>
          </a:xfrm>
        </p:spPr>
        <p:txBody>
          <a:bodyPr/>
          <a:lstStyle/>
          <a:p>
            <a:r>
              <a:rPr lang="en-US" dirty="0"/>
              <a:t>Check Digits: ISBNs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19880"/>
            <a:ext cx="8382000" cy="52333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b="1" dirty="0"/>
              <a:t>B</a:t>
            </a:r>
            <a:r>
              <a:rPr lang="en-US" sz="3800" dirty="0"/>
              <a:t>ooks use the </a:t>
            </a:r>
            <a:r>
              <a:rPr lang="en-US" sz="3800" i="1" dirty="0"/>
              <a:t>International Standard Book Number </a:t>
            </a:r>
            <a:r>
              <a:rPr lang="en-US" sz="3800" dirty="0"/>
              <a:t>(ISBN-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3800" dirty="0"/>
              <a:t>), a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3800" dirty="0"/>
              <a:t> digit code. </a:t>
            </a:r>
          </a:p>
          <a:p>
            <a:r>
              <a:rPr lang="en-US" sz="3800" dirty="0"/>
              <a:t>The first 9 digits identify the language, the publisher, and the book. </a:t>
            </a:r>
          </a:p>
          <a:p>
            <a:r>
              <a:rPr lang="en-US" sz="3800" dirty="0"/>
              <a:t>The tenth digit is a check digit, which is determined by                                           </a:t>
            </a:r>
          </a:p>
          <a:p>
            <a:r>
              <a:rPr lang="en-US" sz="3800" dirty="0"/>
              <a:t>An ISBN-10 # is valid provided </a:t>
            </a:r>
          </a:p>
          <a:p>
            <a:pPr marL="0" indent="0">
              <a:buNone/>
            </a:pPr>
            <a:endParaRPr lang="en-US" sz="3700" b="1" dirty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en-US" sz="4200" b="1" dirty="0">
                <a:latin typeface="Cambria Math" pitchFamily="18" charset="0"/>
                <a:ea typeface="Cambria Math" pitchFamily="18" charset="0"/>
              </a:rPr>
              <a:t>Example</a:t>
            </a:r>
            <a:r>
              <a:rPr lang="en-US" sz="4200" dirty="0">
                <a:latin typeface="Cambria Math" pitchFamily="18" charset="0"/>
                <a:ea typeface="Cambria Math" pitchFamily="18" charset="0"/>
              </a:rPr>
              <a:t>: </a:t>
            </a:r>
          </a:p>
          <a:p>
            <a:pPr marL="742950" lvl="1" indent="-392113">
              <a:buFont typeface="+mj-lt"/>
              <a:buAutoNum type="alphaLcPeriod"/>
            </a:pPr>
            <a:r>
              <a:rPr lang="en-US" sz="3700" dirty="0">
                <a:latin typeface="Cambria Math" pitchFamily="18" charset="0"/>
                <a:ea typeface="Cambria Math" pitchFamily="18" charset="0"/>
              </a:rPr>
              <a:t>If first 9 digits of the ISBN-10 are 007288008, what is check digit?     </a:t>
            </a:r>
          </a:p>
          <a:p>
            <a:pPr marL="742950" lvl="1" indent="-392113">
              <a:buFont typeface="+mj-lt"/>
              <a:buAutoNum type="alphaLcPeriod"/>
            </a:pPr>
            <a:r>
              <a:rPr lang="en-US" sz="3700" dirty="0">
                <a:latin typeface="Cambria Math" pitchFamily="18" charset="0"/>
                <a:ea typeface="Cambria Math" pitchFamily="18" charset="0"/>
              </a:rPr>
              <a:t>Is 084930149X  a valid ISBN10?</a:t>
            </a:r>
          </a:p>
          <a:p>
            <a:pPr marL="457200" lvl="2" indent="-457200">
              <a:buSzPct val="95000"/>
              <a:buNone/>
            </a:pPr>
            <a:r>
              <a:rPr lang="en-US" sz="3800" b="1" dirty="0">
                <a:ea typeface="Cambria Math" pitchFamily="18" charset="0"/>
              </a:rPr>
              <a:t>Solution</a:t>
            </a:r>
            <a:r>
              <a:rPr lang="en-US" sz="3800" dirty="0">
                <a:ea typeface="Cambria Math" pitchFamily="18" charset="0"/>
              </a:rPr>
              <a:t>: </a:t>
            </a:r>
          </a:p>
          <a:p>
            <a:pPr marL="788670" lvl="3" indent="-514350">
              <a:buClr>
                <a:schemeClr val="accent1"/>
              </a:buClr>
              <a:buSzPct val="95000"/>
              <a:buNone/>
            </a:pPr>
            <a:r>
              <a:rPr lang="en-US" sz="3400" i="1" dirty="0"/>
              <a:t>   </a:t>
            </a:r>
            <a:r>
              <a:rPr lang="en-US" sz="3400" dirty="0">
                <a:solidFill>
                  <a:schemeClr val="tx2"/>
                </a:solidFill>
              </a:rPr>
              <a:t>a</a:t>
            </a:r>
            <a:r>
              <a:rPr lang="en-US" sz="3800" i="1" dirty="0"/>
              <a:t>.         X</a:t>
            </a:r>
            <a:r>
              <a:rPr lang="en-US" sz="3800" baseline="-25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dirty="0">
                <a:latin typeface="Cambria Math"/>
                <a:ea typeface="Cambria Math"/>
              </a:rPr>
              <a:t>≡ 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800" dirty="0">
                <a:latin typeface="Cambria Math"/>
                <a:ea typeface="Cambria Math"/>
              </a:rPr>
              <a:t>∙0 +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sz="3800" dirty="0">
                <a:latin typeface="Cambria Math"/>
                <a:ea typeface="Cambria Math"/>
              </a:rPr>
              <a:t>∙0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800" dirty="0">
                <a:latin typeface="Cambria Math"/>
                <a:ea typeface="Cambria Math"/>
              </a:rPr>
              <a:t>∙7 + 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3800" dirty="0">
                <a:latin typeface="Cambria Math"/>
                <a:ea typeface="Cambria Math"/>
              </a:rPr>
              <a:t>∙2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5</a:t>
            </a:r>
            <a:r>
              <a:rPr lang="en-US" sz="3800" dirty="0">
                <a:latin typeface="Cambria Math"/>
                <a:ea typeface="Cambria Math"/>
              </a:rPr>
              <a:t>∙8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6</a:t>
            </a:r>
            <a:r>
              <a:rPr lang="en-US" sz="3800" dirty="0">
                <a:latin typeface="Cambria Math"/>
                <a:ea typeface="Cambria Math"/>
              </a:rPr>
              <a:t>∙8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3800" dirty="0">
                <a:latin typeface="Cambria Math"/>
                <a:ea typeface="Cambria Math"/>
              </a:rPr>
              <a:t>∙ 0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3800" dirty="0">
                <a:latin typeface="Cambria Math"/>
                <a:ea typeface="Cambria Math"/>
              </a:rPr>
              <a:t>∙0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3800" dirty="0">
                <a:latin typeface="Cambria Math"/>
                <a:ea typeface="Cambria Math"/>
              </a:rPr>
              <a:t>∙8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3800" dirty="0">
                <a:ea typeface="Cambria Math" pitchFamily="18" charset="0"/>
              </a:rPr>
              <a:t>mod</a:t>
            </a:r>
            <a:r>
              <a:rPr lang="en-US" sz="3800" b="1" dirty="0">
                <a:ea typeface="Cambria Math" pitchFamily="18" charset="0"/>
              </a:rPr>
              <a:t>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11).</a:t>
            </a:r>
          </a:p>
          <a:p>
            <a:pPr marL="731520" lvl="3" indent="-457200">
              <a:buSzPct val="95000"/>
              <a:buNone/>
            </a:pPr>
            <a:r>
              <a:rPr lang="en-US" sz="3800" dirty="0">
                <a:latin typeface="Cambria Math" pitchFamily="18" charset="0"/>
                <a:ea typeface="Cambria Math" pitchFamily="18" charset="0"/>
              </a:rPr>
              <a:t>                </a:t>
            </a:r>
            <a:r>
              <a:rPr lang="en-US" sz="3800" i="1" dirty="0"/>
              <a:t>X</a:t>
            </a:r>
            <a:r>
              <a:rPr lang="en-US" sz="3800" baseline="-25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dirty="0">
                <a:latin typeface="Cambria Math"/>
                <a:ea typeface="Cambria Math"/>
              </a:rPr>
              <a:t>≡  0 +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0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21</a:t>
            </a:r>
            <a:r>
              <a:rPr lang="en-US" sz="3800" dirty="0">
                <a:latin typeface="Cambria Math"/>
                <a:ea typeface="Cambria Math"/>
              </a:rPr>
              <a:t> + 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40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dirty="0">
                <a:latin typeface="Cambria Math"/>
                <a:ea typeface="Cambria Math"/>
              </a:rPr>
              <a:t>48 +  0 + 0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72 (</a:t>
            </a:r>
            <a:r>
              <a:rPr lang="en-US" sz="3800" dirty="0">
                <a:ea typeface="Cambria Math" pitchFamily="18" charset="0"/>
              </a:rPr>
              <a:t>mod</a:t>
            </a:r>
            <a:r>
              <a:rPr lang="en-US" sz="3800" b="1" dirty="0">
                <a:ea typeface="Cambria Math" pitchFamily="18" charset="0"/>
              </a:rPr>
              <a:t>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11). </a:t>
            </a:r>
          </a:p>
          <a:p>
            <a:pPr marL="731520" lvl="3" indent="-457200">
              <a:buSzPct val="95000"/>
              <a:buNone/>
            </a:pPr>
            <a:r>
              <a:rPr lang="en-US" sz="3800" i="1" dirty="0"/>
              <a:t>               X</a:t>
            </a:r>
            <a:r>
              <a:rPr lang="en-US" sz="3800" baseline="-25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dirty="0">
                <a:latin typeface="Cambria Math"/>
                <a:ea typeface="Cambria Math"/>
              </a:rPr>
              <a:t>≡  189 ≡  2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 (</a:t>
            </a:r>
            <a:r>
              <a:rPr lang="en-US" sz="3800" dirty="0">
                <a:ea typeface="Cambria Math" pitchFamily="18" charset="0"/>
              </a:rPr>
              <a:t>mod</a:t>
            </a:r>
            <a:r>
              <a:rPr lang="en-US" sz="3800" b="1" dirty="0">
                <a:ea typeface="Cambria Math" pitchFamily="18" charset="0"/>
              </a:rPr>
              <a:t>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11).  Hence, </a:t>
            </a:r>
            <a:r>
              <a:rPr lang="en-US" sz="3800" i="1" dirty="0"/>
              <a:t>X</a:t>
            </a:r>
            <a:r>
              <a:rPr lang="en-US" sz="3800" baseline="-25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i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dirty="0">
                <a:latin typeface="Cambria Math"/>
                <a:ea typeface="Cambria Math"/>
              </a:rPr>
              <a:t>= 2.</a:t>
            </a:r>
            <a:endParaRPr lang="en-US" sz="3800" dirty="0">
              <a:latin typeface="Cambria Math" pitchFamily="18" charset="0"/>
              <a:ea typeface="Cambria Math" pitchFamily="18" charset="0"/>
            </a:endParaRPr>
          </a:p>
          <a:p>
            <a:pPr marL="788670" lvl="3" indent="-514350">
              <a:buClr>
                <a:schemeClr val="tx2"/>
              </a:buClr>
              <a:buSzPct val="95000"/>
              <a:buNone/>
            </a:pPr>
            <a:r>
              <a:rPr lang="en-US" sz="3800" dirty="0">
                <a:solidFill>
                  <a:schemeClr val="accent1"/>
                </a:solidFill>
                <a:latin typeface="Cambria Math"/>
                <a:ea typeface="Cambria Math"/>
              </a:rPr>
              <a:t>   b.          </a:t>
            </a:r>
            <a:r>
              <a:rPr lang="en-US" sz="3800" dirty="0">
                <a:latin typeface="Cambria Math"/>
                <a:ea typeface="Cambria Math"/>
              </a:rPr>
              <a:t>1∙0 +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sz="3800" dirty="0">
                <a:latin typeface="Cambria Math"/>
                <a:ea typeface="Cambria Math"/>
              </a:rPr>
              <a:t>∙8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800" dirty="0">
                <a:latin typeface="Cambria Math"/>
                <a:ea typeface="Cambria Math"/>
              </a:rPr>
              <a:t>∙4 + 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3800" dirty="0">
                <a:latin typeface="Cambria Math"/>
                <a:ea typeface="Cambria Math"/>
              </a:rPr>
              <a:t>∙9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5</a:t>
            </a:r>
            <a:r>
              <a:rPr lang="en-US" sz="3800" dirty="0">
                <a:latin typeface="Cambria Math"/>
                <a:ea typeface="Cambria Math"/>
              </a:rPr>
              <a:t>∙3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6</a:t>
            </a:r>
            <a:r>
              <a:rPr lang="en-US" sz="3800" dirty="0">
                <a:latin typeface="Cambria Math"/>
                <a:ea typeface="Cambria Math"/>
              </a:rPr>
              <a:t>∙0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3800" dirty="0">
                <a:latin typeface="Cambria Math"/>
                <a:ea typeface="Cambria Math"/>
              </a:rPr>
              <a:t>∙ 1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3800" dirty="0">
                <a:latin typeface="Cambria Math"/>
                <a:ea typeface="Cambria Math"/>
              </a:rPr>
              <a:t>∙4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9</a:t>
            </a:r>
            <a:r>
              <a:rPr lang="en-US" sz="3800" dirty="0">
                <a:latin typeface="Cambria Math"/>
                <a:ea typeface="Cambria Math"/>
              </a:rPr>
              <a:t>∙9 +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10</a:t>
            </a:r>
            <a:r>
              <a:rPr lang="en-US" sz="3800" dirty="0">
                <a:latin typeface="Cambria Math"/>
                <a:ea typeface="Cambria Math"/>
              </a:rPr>
              <a:t>∙10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=</a:t>
            </a:r>
          </a:p>
          <a:p>
            <a:pPr marL="731520" lvl="3" indent="-457200">
              <a:buSzPct val="95000"/>
              <a:buNone/>
            </a:pPr>
            <a:r>
              <a:rPr lang="en-US" sz="3800" dirty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en-US" sz="3800" dirty="0">
                <a:latin typeface="Cambria Math"/>
                <a:ea typeface="Cambria Math"/>
              </a:rPr>
              <a:t>0 +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16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3800" dirty="0">
                <a:latin typeface="Cambria Math"/>
                <a:ea typeface="Cambria Math"/>
              </a:rPr>
              <a:t> + 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36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15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800" dirty="0">
                <a:latin typeface="Cambria Math"/>
                <a:ea typeface="Cambria Math"/>
              </a:rPr>
              <a:t>0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32</a:t>
            </a:r>
            <a:r>
              <a:rPr lang="en-US" sz="3800" dirty="0">
                <a:latin typeface="Cambria Math"/>
                <a:ea typeface="Cambria Math"/>
              </a:rPr>
              <a:t> +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81</a:t>
            </a:r>
            <a:r>
              <a:rPr lang="en-US" sz="3800" dirty="0">
                <a:latin typeface="Cambria Math"/>
                <a:ea typeface="Cambria Math"/>
              </a:rPr>
              <a:t> +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100</a:t>
            </a:r>
            <a:r>
              <a:rPr lang="en-US" sz="3800" dirty="0">
                <a:latin typeface="Cambria Math"/>
                <a:ea typeface="Cambria Math"/>
              </a:rPr>
              <a:t>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= 299 </a:t>
            </a:r>
            <a:r>
              <a:rPr lang="en-US" sz="3800" dirty="0">
                <a:latin typeface="Cambria Math"/>
                <a:ea typeface="Cambria Math"/>
              </a:rPr>
              <a:t>≡ 2 ≢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  0 (</a:t>
            </a:r>
            <a:r>
              <a:rPr lang="en-US" sz="3800" dirty="0">
                <a:ea typeface="Cambria Math" pitchFamily="18" charset="0"/>
              </a:rPr>
              <a:t>mod</a:t>
            </a:r>
            <a:r>
              <a:rPr lang="en-US" sz="3800" b="1" dirty="0">
                <a:ea typeface="Cambria Math" pitchFamily="18" charset="0"/>
              </a:rPr>
              <a:t> </a:t>
            </a:r>
            <a:r>
              <a:rPr lang="en-US" sz="3800" dirty="0">
                <a:latin typeface="Cambria Math" pitchFamily="18" charset="0"/>
                <a:ea typeface="Cambria Math" pitchFamily="18" charset="0"/>
              </a:rPr>
              <a:t>11) </a:t>
            </a:r>
          </a:p>
          <a:p>
            <a:pPr marL="731520" lvl="3" indent="-457200">
              <a:buSzPct val="95000"/>
              <a:buNone/>
            </a:pPr>
            <a:r>
              <a:rPr lang="en-US" sz="3800" dirty="0">
                <a:latin typeface="Cambria Math" pitchFamily="18" charset="0"/>
                <a:ea typeface="Cambria Math" pitchFamily="18" charset="0"/>
              </a:rPr>
              <a:t>                 Hence, 084930149X  is not a valid ISBN-10.</a:t>
            </a:r>
          </a:p>
          <a:p>
            <a:pPr marL="182880" lvl="1" indent="-457200">
              <a:buSzPct val="95000"/>
            </a:pPr>
            <a:r>
              <a:rPr lang="en-US" sz="4100" dirty="0"/>
              <a:t>A </a:t>
            </a:r>
            <a:r>
              <a:rPr lang="en-US" sz="4100" i="1" dirty="0"/>
              <a:t>single error</a:t>
            </a:r>
            <a:r>
              <a:rPr lang="en-US" sz="4100" dirty="0"/>
              <a:t> is an error in one digit of an identification number.</a:t>
            </a:r>
          </a:p>
          <a:p>
            <a:pPr marL="182880" lvl="1" indent="-457200">
              <a:buSzPct val="95000"/>
            </a:pPr>
            <a:r>
              <a:rPr lang="en-US" sz="4100" dirty="0"/>
              <a:t>A </a:t>
            </a:r>
            <a:r>
              <a:rPr lang="en-US" sz="4100" i="1" dirty="0"/>
              <a:t>transposition error</a:t>
            </a:r>
            <a:r>
              <a:rPr lang="en-US" sz="4100" dirty="0"/>
              <a:t> is the  accidental interchanging of two digits.</a:t>
            </a:r>
          </a:p>
          <a:p>
            <a:pPr marL="182880" lvl="1" indent="-457200">
              <a:buSzPct val="95000"/>
            </a:pPr>
            <a:r>
              <a:rPr lang="en-US" sz="4100" dirty="0"/>
              <a:t>Both of these error types can be detected by the ISBN and UPC schemes.</a:t>
            </a:r>
          </a:p>
        </p:txBody>
      </p:sp>
      <p:pic>
        <p:nvPicPr>
          <p:cNvPr id="11" name="Picture 1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6344489" y="1885853"/>
            <a:ext cx="1872615" cy="540823"/>
          </a:xfrm>
          <a:prstGeom prst="rect">
            <a:avLst/>
          </a:prstGeom>
        </p:spPr>
      </p:pic>
      <p:pic>
        <p:nvPicPr>
          <p:cNvPr id="14" name="Picture 13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978346" y="2156265"/>
            <a:ext cx="1696536" cy="5408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849019" y="2388380"/>
            <a:ext cx="106680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X is used for the digit </a:t>
            </a:r>
            <a:r>
              <a:rPr lang="en-US" sz="14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x_{10} \equiv \sum^{9}_{i = 1}ix_i\;\mbox{(mod 11)}.$$&#10;\end{document}"/>
  <p:tag name="IGUANATEXSIZE" val="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$\sum^{10}_{i = 1}ix_i\equiv 0\; \mbox{(mod 11)}.$$&#10;\end{document}"/>
  <p:tag name="IGUANATEXSIZE" val="1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24755</TotalTime>
  <Words>1331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Wingdings 2</vt:lpstr>
      <vt:lpstr>Constantia</vt:lpstr>
      <vt:lpstr>Symbol</vt:lpstr>
      <vt:lpstr>Calibri</vt:lpstr>
      <vt:lpstr>Arial</vt:lpstr>
      <vt:lpstr>Cambria Math</vt:lpstr>
      <vt:lpstr>Flow</vt:lpstr>
      <vt:lpstr>Number Theory and Cryptography</vt:lpstr>
      <vt:lpstr>Chapter Summary</vt:lpstr>
      <vt:lpstr>Applications of  Congruences</vt:lpstr>
      <vt:lpstr>Section Summary</vt:lpstr>
      <vt:lpstr>Hashing Functions</vt:lpstr>
      <vt:lpstr>Pseudorandom Numbers</vt:lpstr>
      <vt:lpstr>Pseudorandom Numbers</vt:lpstr>
      <vt:lpstr>Check Digits:  UPCs</vt:lpstr>
      <vt:lpstr>Check Digits: ISBNs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Fundamentals: Algorithms, the Integers, and Matrices</dc:title>
  <dc:creator>Richard Scherl</dc:creator>
  <cp:lastModifiedBy>Ezra Halleck</cp:lastModifiedBy>
  <cp:revision>1009</cp:revision>
  <dcterms:created xsi:type="dcterms:W3CDTF">2014-01-07T19:45:03Z</dcterms:created>
  <dcterms:modified xsi:type="dcterms:W3CDTF">2018-05-07T12:30:13Z</dcterms:modified>
</cp:coreProperties>
</file>