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22"/>
  </p:notesMasterIdLst>
  <p:handoutMasterIdLst>
    <p:handoutMasterId r:id="rId23"/>
  </p:handoutMasterIdLst>
  <p:sldIdLst>
    <p:sldId id="256" r:id="rId2"/>
    <p:sldId id="393" r:id="rId3"/>
    <p:sldId id="316" r:id="rId4"/>
    <p:sldId id="351" r:id="rId5"/>
    <p:sldId id="350" r:id="rId6"/>
    <p:sldId id="352" r:id="rId7"/>
    <p:sldId id="353" r:id="rId8"/>
    <p:sldId id="354" r:id="rId9"/>
    <p:sldId id="355" r:id="rId10"/>
    <p:sldId id="358" r:id="rId11"/>
    <p:sldId id="359" r:id="rId12"/>
    <p:sldId id="360" r:id="rId13"/>
    <p:sldId id="361" r:id="rId14"/>
    <p:sldId id="362" r:id="rId15"/>
    <p:sldId id="338" r:id="rId16"/>
    <p:sldId id="363" r:id="rId17"/>
    <p:sldId id="364" r:id="rId18"/>
    <p:sldId id="356" r:id="rId19"/>
    <p:sldId id="357" r:id="rId20"/>
    <p:sldId id="365" r:id="rId21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24"/>
      <p:bold r:id="rId25"/>
      <p:italic r:id="rId26"/>
      <p:boldItalic r:id="rId27"/>
    </p:embeddedFont>
    <p:embeddedFont>
      <p:font typeface="Cambria Math" panose="02040503050406030204" pitchFamily="18" charset="0"/>
      <p:regular r:id="rId28"/>
    </p:embeddedFont>
    <p:embeddedFont>
      <p:font typeface="宋体" panose="02010600030101010101" pitchFamily="2" charset="-122"/>
      <p:regular r:id="rId29"/>
    </p:embeddedFont>
    <p:embeddedFont>
      <p:font typeface="Wingdings 2" panose="05020102010507070707" pitchFamily="18" charset="2"/>
      <p:regular r:id="rId30"/>
    </p:embeddedFont>
    <p:embeddedFont>
      <p:font typeface="SymbolPi" panose="02000500070000020004" pitchFamily="2" charset="0"/>
      <p:regular r:id="rId31"/>
    </p:embeddedFont>
    <p:embeddedFont>
      <p:font typeface="Constantia" panose="02030602050306030303" pitchFamily="18" charset="0"/>
      <p:regular r:id="rId32"/>
      <p:bold r:id="rId33"/>
      <p:italic r:id="rId34"/>
      <p:boldItalic r:id="rId35"/>
    </p:embeddedFont>
  </p:embeddedFont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15620" autoAdjust="0"/>
    <p:restoredTop sz="97922" autoAdjust="0"/>
  </p:normalViewPr>
  <p:slideViewPr>
    <p:cSldViewPr>
      <p:cViewPr varScale="1">
        <p:scale>
          <a:sx n="61" d="100"/>
          <a:sy n="61" d="100"/>
        </p:scale>
        <p:origin x="126" y="6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font" Target="fonts/font3.fntdata"/><Relationship Id="rId39" Type="http://schemas.openxmlformats.org/officeDocument/2006/relationships/tableStyles" Target="tableStyles.xml"/><Relationship Id="rId21" Type="http://schemas.openxmlformats.org/officeDocument/2006/relationships/slide" Target="slides/slide20.xml"/><Relationship Id="rId34" Type="http://schemas.openxmlformats.org/officeDocument/2006/relationships/font" Target="fonts/font11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font" Target="fonts/font2.fntdata"/><Relationship Id="rId33" Type="http://schemas.openxmlformats.org/officeDocument/2006/relationships/font" Target="fonts/font10.fntdata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font" Target="fonts/font1.fntdata"/><Relationship Id="rId32" Type="http://schemas.openxmlformats.org/officeDocument/2006/relationships/font" Target="fonts/font9.fntdata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font" Target="fonts/font5.fntdata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font" Target="fonts/font8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Relationship Id="rId27" Type="http://schemas.openxmlformats.org/officeDocument/2006/relationships/font" Target="fonts/font4.fntdata"/><Relationship Id="rId30" Type="http://schemas.openxmlformats.org/officeDocument/2006/relationships/font" Target="fonts/font7.fntdata"/><Relationship Id="rId35" Type="http://schemas.openxmlformats.org/officeDocument/2006/relationships/font" Target="fonts/font12.fntdata"/><Relationship Id="rId8" Type="http://schemas.openxmlformats.org/officeDocument/2006/relationships/slide" Target="slides/slide7.xml"/><Relationship Id="rId3" Type="http://schemas.openxmlformats.org/officeDocument/2006/relationships/slide" Target="slides/slide2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C1FA632-885D-4831-9476-D76FE939E0A1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D64385-8513-453C-9E3D-636D0AA4032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972361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16AA0-8216-4751-9814-EA67007A7C0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876B2B-4BAF-43E6-B118-D588ADE2078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18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CE6E29A-1F8C-4624-8963-AF6D9447B968}" type="datetimeFigureOut">
              <a:rPr lang="en-US" smtClean="0"/>
              <a:pPr/>
              <a:t>5/2/2018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06F95D5-60A3-455B-B6CD-4DC2757B1305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Number Theory and Cryptography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Chapter 4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286000" y="4648200"/>
            <a:ext cx="39624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With Question/Answer Animations</a:t>
            </a:r>
          </a:p>
        </p:txBody>
      </p:sp>
      <p:sp>
        <p:nvSpPr>
          <p:cNvPr id="5" name="Text Box 3"/>
          <p:cNvSpPr txBox="1">
            <a:spLocks noChangeArrowheads="1"/>
          </p:cNvSpPr>
          <p:nvPr/>
        </p:nvSpPr>
        <p:spPr bwMode="auto">
          <a:xfrm>
            <a:off x="-22302" y="6600477"/>
            <a:ext cx="9144000" cy="257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102833" tIns="51417" rIns="102833" bIns="51417">
            <a:spAutoFit/>
          </a:bodyPr>
          <a:lstStyle>
            <a:defPPr>
              <a:defRPr lang="en-US"/>
            </a:defPPr>
            <a:lvl1pPr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1pPr>
            <a:lvl2pPr marL="4572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2pPr>
            <a:lvl3pPr marL="9144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3pPr>
            <a:lvl4pPr marL="13716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4pPr>
            <a:lvl5pPr marL="1828800" algn="l" rtl="0" fontAlgn="base">
              <a:spcBef>
                <a:spcPct val="0"/>
              </a:spcBef>
              <a:spcAft>
                <a:spcPct val="0"/>
              </a:spcAft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2400" kern="1200">
                <a:solidFill>
                  <a:schemeClr val="tx1"/>
                </a:solidFill>
                <a:latin typeface="Arial" charset="0"/>
                <a:ea typeface="+mn-ea"/>
                <a:cs typeface="+mn-cs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en-US" sz="1000" dirty="0"/>
              <a:t>Copyright ©  McGraw-Hill Education.  All rights reserved. No reproduction or distribution without the prior written consent of McGraw-Hill Education.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Sun-</a:t>
            </a:r>
            <a:r>
              <a:rPr lang="en-US" dirty="0" err="1"/>
              <a:t>Tsu’s</a:t>
            </a:r>
            <a:r>
              <a:rPr lang="en-US" dirty="0"/>
              <a:t> Puzzle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536192"/>
            <a:ext cx="8763000" cy="4389120"/>
          </a:xfrm>
        </p:spPr>
        <p:txBody>
          <a:bodyPr>
            <a:normAutofit fontScale="92500"/>
          </a:bodyPr>
          <a:lstStyle/>
          <a:p>
            <a:r>
              <a:rPr lang="en-US" dirty="0"/>
              <a:t>In the first century, the Chinese mathematician Sun-</a:t>
            </a:r>
            <a:r>
              <a:rPr lang="en-US" dirty="0" err="1"/>
              <a:t>Tsu</a:t>
            </a:r>
            <a:r>
              <a:rPr lang="en-US" dirty="0"/>
              <a:t> asked:</a:t>
            </a:r>
          </a:p>
          <a:p>
            <a:pPr lvl="1">
              <a:buNone/>
            </a:pPr>
            <a:r>
              <a:rPr lang="en-US" dirty="0"/>
              <a:t>   There are certain things whose number is unknown. When divided by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, remainder is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; when divided by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/>
              <a:t>, remainder is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; when divided by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, remainder is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. What will be the number of things?</a:t>
            </a:r>
          </a:p>
          <a:p>
            <a:r>
              <a:rPr lang="en-US" dirty="0"/>
              <a:t>Translate this puzzle into solving a system of congruences:</a:t>
            </a:r>
          </a:p>
          <a:p>
            <a:pPr lvl="1" algn="ctr">
              <a:buNone/>
            </a:pPr>
            <a:r>
              <a:rPr lang="en-US" i="1" dirty="0"/>
              <a:t>x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/>
              <a:t>( 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</a:p>
          <a:p>
            <a:pPr lvl="1" algn="ctr">
              <a:buNone/>
            </a:pPr>
            <a:r>
              <a:rPr lang="en-US" i="1" dirty="0"/>
              <a:t>x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/>
              <a:t>( 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/>
              <a:t>)</a:t>
            </a:r>
          </a:p>
          <a:p>
            <a:pPr lvl="1" algn="ctr">
              <a:buNone/>
            </a:pPr>
            <a:r>
              <a:rPr lang="en-US" i="1" dirty="0"/>
              <a:t>x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/>
              <a:t>( 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)</a:t>
            </a:r>
          </a:p>
          <a:p>
            <a:r>
              <a:rPr lang="en-US" dirty="0"/>
              <a:t>The </a:t>
            </a:r>
            <a:r>
              <a:rPr lang="en-US" i="1" dirty="0"/>
              <a:t>Chinese Remainder Theorem </a:t>
            </a:r>
            <a:r>
              <a:rPr lang="en-US" dirty="0"/>
              <a:t>can be used to solve problem.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Chinese Remainder Theorem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536192"/>
                <a:ext cx="8686800" cy="4788408"/>
              </a:xfrm>
            </p:spPr>
            <p:txBody>
              <a:bodyPr>
                <a:normAutofit fontScale="92500"/>
              </a:bodyPr>
              <a:lstStyle/>
              <a:p>
                <a:pPr>
                  <a:buNone/>
                </a:pPr>
                <a:r>
                  <a:rPr lang="en-US" b="1" dirty="0"/>
                  <a:t>    Theorem </a:t>
                </a:r>
                <a:r>
                  <a:rPr lang="en-US" b="1" dirty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dirty="0"/>
                  <a:t>: (</a:t>
                </a:r>
                <a:r>
                  <a:rPr lang="en-US" i="1" dirty="0"/>
                  <a:t>Chinese Remainder Theorem</a:t>
                </a:r>
                <a:r>
                  <a:rPr lang="en-US" dirty="0"/>
                  <a:t>) </a:t>
                </a:r>
                <a:r>
                  <a:rPr lang="en-US" i="1" dirty="0"/>
                  <a:t>m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en-US" dirty="0"/>
                  <a:t>,</a:t>
                </a:r>
                <a:r>
                  <a:rPr lang="en-US" i="1" dirty="0"/>
                  <a:t>m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dirty="0"/>
                  <a:t>,…,</a:t>
                </a:r>
                <a:r>
                  <a:rPr lang="en-US" i="1" dirty="0" err="1"/>
                  <a:t>m</a:t>
                </a:r>
                <a:r>
                  <a:rPr lang="en-US" i="1" baseline="-25000" dirty="0" err="1">
                    <a:ea typeface="Cambria Math" pitchFamily="18" charset="0"/>
                  </a:rPr>
                  <a:t>n</a:t>
                </a:r>
                <a:r>
                  <a:rPr lang="en-US" dirty="0">
                    <a:sym typeface="Symbol" panose="05050102010706020507" pitchFamily="18" charset="2"/>
                  </a:rPr>
                  <a:t></a:t>
                </a:r>
                <a:r>
                  <a:rPr lang="en-US" i="1" dirty="0">
                    <a:sym typeface="Symbol" panose="05050102010706020507" pitchFamily="18" charset="2"/>
                  </a:rPr>
                  <a:t> Z, </a:t>
                </a:r>
                <a:r>
                  <a:rPr lang="en-US" dirty="0"/>
                  <a:t>&gt;1, pairwise relatively prime (</a:t>
                </a:r>
                <a:r>
                  <a:rPr lang="en-US" dirty="0" err="1"/>
                  <a:t>prp</a:t>
                </a:r>
                <a:r>
                  <a:rPr lang="en-US" dirty="0"/>
                  <a:t>), and </a:t>
                </a:r>
                <a:r>
                  <a:rPr lang="en-US" i="1" dirty="0"/>
                  <a:t>a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en-US" dirty="0"/>
                  <a:t>,</a:t>
                </a:r>
                <a:r>
                  <a:rPr lang="en-US" i="1" dirty="0"/>
                  <a:t>a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dirty="0"/>
                  <a:t>,…,</a:t>
                </a:r>
                <a:r>
                  <a:rPr lang="en-US" i="1" dirty="0"/>
                  <a:t>a</a:t>
                </a:r>
                <a:r>
                  <a:rPr lang="en-US" i="1" baseline="-25000" dirty="0">
                    <a:ea typeface="Cambria Math" pitchFamily="18" charset="0"/>
                  </a:rPr>
                  <a:t>n</a:t>
                </a:r>
                <a:r>
                  <a:rPr lang="en-US" dirty="0"/>
                  <a:t> </a:t>
                </a:r>
                <a:r>
                  <a:rPr lang="en-US" dirty="0">
                    <a:sym typeface="Symbol" panose="05050102010706020507" pitchFamily="18" charset="2"/>
                  </a:rPr>
                  <a:t></a:t>
                </a:r>
                <a:r>
                  <a:rPr lang="en-US" i="1" dirty="0">
                    <a:sym typeface="Symbol" panose="05050102010706020507" pitchFamily="18" charset="2"/>
                  </a:rPr>
                  <a:t> Z, </a:t>
                </a:r>
                <a:r>
                  <a:rPr lang="en-US" dirty="0"/>
                  <a:t>then</a:t>
                </a:r>
              </a:p>
              <a:p>
                <a:pPr marL="288925" lvl="1" indent="-246063" algn="ctr">
                  <a:buNone/>
                </a:pPr>
                <a:r>
                  <a:rPr lang="en-US" i="1" dirty="0"/>
                  <a:t>x </a:t>
                </a:r>
                <a:r>
                  <a:rPr lang="en-US" dirty="0">
                    <a:latin typeface="Cambria Math"/>
                    <a:ea typeface="Cambria Math"/>
                  </a:rPr>
                  <a:t>≡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/>
                  <a:t>(mod </a:t>
                </a:r>
                <a:r>
                  <a:rPr lang="en-US" i="1" dirty="0"/>
                  <a:t>m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en-US" dirty="0"/>
                  <a:t>)</a:t>
                </a:r>
              </a:p>
              <a:p>
                <a:pPr marL="288925" lvl="1" indent="-246063" algn="ctr">
                  <a:buNone/>
                </a:pPr>
                <a:r>
                  <a:rPr lang="en-US" i="1" dirty="0"/>
                  <a:t>x </a:t>
                </a:r>
                <a:r>
                  <a:rPr lang="en-US" dirty="0">
                    <a:latin typeface="Cambria Math"/>
                    <a:ea typeface="Cambria Math"/>
                  </a:rPr>
                  <a:t>≡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/>
                  <a:t>(mod </a:t>
                </a:r>
                <a:r>
                  <a:rPr lang="en-US" i="1" dirty="0"/>
                  <a:t>m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dirty="0"/>
                  <a:t>)</a:t>
                </a:r>
              </a:p>
              <a:p>
                <a:pPr marL="288925" lvl="1" indent="-246063" algn="ctr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⋮</m:t>
                      </m:r>
                    </m:oMath>
                  </m:oMathPara>
                </a14:m>
                <a:endParaRPr lang="en-US" dirty="0"/>
              </a:p>
              <a:p>
                <a:pPr marL="288925" lvl="1" indent="-246063" algn="ctr">
                  <a:buNone/>
                </a:pPr>
                <a:r>
                  <a:rPr lang="en-US" i="1" dirty="0"/>
                  <a:t>x </a:t>
                </a:r>
                <a:r>
                  <a:rPr lang="en-US" dirty="0">
                    <a:latin typeface="Cambria Math"/>
                    <a:ea typeface="Cambria Math"/>
                  </a:rPr>
                  <a:t>≡</a:t>
                </a:r>
                <a:r>
                  <a:rPr lang="en-US" dirty="0"/>
                  <a:t> </a:t>
                </a:r>
                <a:r>
                  <a:rPr lang="en-US" i="1" dirty="0"/>
                  <a:t>a</a:t>
                </a:r>
                <a:r>
                  <a:rPr lang="en-US" i="1" baseline="-25000" dirty="0">
                    <a:ea typeface="Cambria Math" pitchFamily="18" charset="0"/>
                  </a:rPr>
                  <a:t>n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 </a:t>
                </a:r>
                <a:r>
                  <a:rPr lang="en-US" dirty="0"/>
                  <a:t>(mod </a:t>
                </a:r>
                <a:r>
                  <a:rPr lang="en-US" i="1" dirty="0" err="1"/>
                  <a:t>m</a:t>
                </a:r>
                <a:r>
                  <a:rPr lang="en-US" i="1" baseline="-25000" dirty="0" err="1">
                    <a:ea typeface="Cambria Math" pitchFamily="18" charset="0"/>
                  </a:rPr>
                  <a:t>n</a:t>
                </a:r>
                <a:r>
                  <a:rPr lang="en-US" dirty="0"/>
                  <a:t>)</a:t>
                </a:r>
              </a:p>
              <a:p>
                <a:pPr>
                  <a:buNone/>
                </a:pPr>
                <a:r>
                  <a:rPr lang="en-US" dirty="0"/>
                  <a:t>    has a ! solution modulo </a:t>
                </a:r>
                <a:r>
                  <a:rPr lang="en-US" i="1" dirty="0"/>
                  <a:t>m</a:t>
                </a:r>
                <a:r>
                  <a:rPr lang="en-US" dirty="0"/>
                  <a:t> = </a:t>
                </a:r>
                <a:r>
                  <a:rPr lang="en-US" i="1" dirty="0"/>
                  <a:t>m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1</a:t>
                </a:r>
                <a:r>
                  <a:rPr lang="en-US" i="1" dirty="0"/>
                  <a:t>m</a:t>
                </a:r>
                <a:r>
                  <a:rPr lang="en-US" baseline="-25000" dirty="0">
                    <a:latin typeface="Cambria Math" pitchFamily="18" charset="0"/>
                    <a:ea typeface="Cambria Math" pitchFamily="18" charset="0"/>
                  </a:rPr>
                  <a:t>2</a:t>
                </a:r>
                <a:r>
                  <a:rPr lang="en-US" dirty="0">
                    <a:latin typeface="Cambria Math"/>
                    <a:ea typeface="Cambria Math"/>
                  </a:rPr>
                  <a:t> ∙ ∙ ∙ </a:t>
                </a:r>
                <a:r>
                  <a:rPr lang="en-US" i="1" dirty="0" err="1"/>
                  <a:t>m</a:t>
                </a:r>
                <a:r>
                  <a:rPr lang="en-US" i="1" baseline="-25000" dirty="0" err="1">
                    <a:ea typeface="Cambria Math" pitchFamily="18" charset="0"/>
                  </a:rPr>
                  <a:t>n</a:t>
                </a:r>
                <a:r>
                  <a:rPr lang="en-US" dirty="0"/>
                  <a:t>. </a:t>
                </a:r>
              </a:p>
              <a:p>
                <a:pPr>
                  <a:buNone/>
                </a:pPr>
                <a:r>
                  <a:rPr lang="en-US" dirty="0"/>
                  <a:t>   (That is, </a:t>
                </a:r>
                <a:r>
                  <a:rPr lang="en-US" dirty="0">
                    <a:sym typeface="Symbol" panose="05050102010706020507" pitchFamily="18" charset="2"/>
                  </a:rPr>
                  <a:t> </a:t>
                </a:r>
                <a:r>
                  <a:rPr lang="en-US" dirty="0"/>
                  <a:t>solution x with 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0</a:t>
                </a:r>
                <a:r>
                  <a:rPr lang="en-US" dirty="0"/>
                  <a:t> </a:t>
                </a:r>
                <a:r>
                  <a:rPr lang="en-US" dirty="0">
                    <a:latin typeface="Cambria Math"/>
                    <a:ea typeface="Cambria Math"/>
                  </a:rPr>
                  <a:t>≤ </a:t>
                </a:r>
                <a:r>
                  <a:rPr lang="en-US" i="1" dirty="0">
                    <a:latin typeface="Cambria Math"/>
                    <a:ea typeface="Cambria Math"/>
                  </a:rPr>
                  <a:t>x </a:t>
                </a:r>
                <a:r>
                  <a:rPr lang="en-US" dirty="0">
                    <a:latin typeface="Cambria Math"/>
                    <a:ea typeface="Cambria Math"/>
                  </a:rPr>
                  <a:t>&lt;</a:t>
                </a:r>
                <a:r>
                  <a:rPr lang="en-US" i="1" dirty="0">
                    <a:latin typeface="Cambria Math"/>
                    <a:ea typeface="Cambria Math"/>
                  </a:rPr>
                  <a:t>m</a:t>
                </a:r>
                <a:r>
                  <a:rPr lang="en-US" dirty="0">
                    <a:latin typeface="Cambria Math"/>
                    <a:ea typeface="Cambria Math"/>
                  </a:rPr>
                  <a:t> and all other solutions are congruent modulo </a:t>
                </a:r>
                <a:r>
                  <a:rPr lang="en-US" i="1" dirty="0">
                    <a:latin typeface="Cambria Math"/>
                    <a:ea typeface="Cambria Math"/>
                  </a:rPr>
                  <a:t>m</a:t>
                </a:r>
                <a:r>
                  <a:rPr lang="en-US" dirty="0">
                    <a:latin typeface="Cambria Math"/>
                    <a:ea typeface="Cambria Math"/>
                  </a:rPr>
                  <a:t> to this solution.)</a:t>
                </a:r>
                <a:endParaRPr lang="en-US" dirty="0"/>
              </a:p>
              <a:p>
                <a:r>
                  <a:rPr lang="en-US" b="1" dirty="0"/>
                  <a:t>Proof</a:t>
                </a:r>
                <a:r>
                  <a:rPr lang="en-US" dirty="0"/>
                  <a:t>: We’ll show that solution exists by describing a way to construct solution. Showing that solution is ! is Exercise </a:t>
                </a:r>
                <a:r>
                  <a:rPr lang="en-US" dirty="0">
                    <a:latin typeface="Cambria Math" pitchFamily="18" charset="0"/>
                    <a:ea typeface="Cambria Math" pitchFamily="18" charset="0"/>
                  </a:rPr>
                  <a:t>30</a:t>
                </a:r>
                <a:r>
                  <a:rPr lang="en-US" dirty="0"/>
                  <a:t>.</a:t>
                </a:r>
              </a:p>
              <a:p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536192"/>
                <a:ext cx="8686800" cy="4788408"/>
              </a:xfrm>
              <a:blipFill>
                <a:blip r:embed="rId2"/>
                <a:stretch>
                  <a:fillRect l="-702" t="-1272" r="-175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/>
          <p:cNvSpPr txBox="1"/>
          <p:nvPr/>
        </p:nvSpPr>
        <p:spPr>
          <a:xfrm>
            <a:off x="6477000" y="5955268"/>
            <a:ext cx="2514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i="1" dirty="0"/>
              <a:t>continued </a:t>
            </a:r>
            <a:r>
              <a:rPr lang="en-US" dirty="0">
                <a:latin typeface="Cambria Math"/>
                <a:ea typeface="Cambria Math"/>
              </a:rPr>
              <a:t>→</a:t>
            </a:r>
            <a:r>
              <a:rPr lang="en-US" dirty="0"/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/>
              <a:t>The Chinese Remainder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59992"/>
            <a:ext cx="8534400" cy="4864608"/>
          </a:xfrm>
        </p:spPr>
        <p:txBody>
          <a:bodyPr>
            <a:normAutofit lnSpcReduction="10000"/>
          </a:bodyPr>
          <a:lstStyle/>
          <a:p>
            <a:pPr marL="17463" indent="-17463">
              <a:buNone/>
            </a:pPr>
            <a:r>
              <a:rPr lang="en-US" sz="1800" dirty="0"/>
              <a:t>To construct a solution first let </a:t>
            </a:r>
            <a:r>
              <a:rPr lang="en-US" sz="1800" i="1" dirty="0"/>
              <a:t>M</a:t>
            </a:r>
            <a:r>
              <a:rPr lang="en-US" sz="1800" i="1" baseline="-25000" dirty="0">
                <a:ea typeface="Cambria Math" pitchFamily="18" charset="0"/>
              </a:rPr>
              <a:t>k</a:t>
            </a:r>
            <a:r>
              <a:rPr lang="en-US" sz="1800" i="1" dirty="0"/>
              <a:t>=m/</a:t>
            </a:r>
            <a:r>
              <a:rPr lang="en-US" sz="1800" i="1" dirty="0" err="1"/>
              <a:t>m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i="1" baseline="-25000" dirty="0">
                <a:ea typeface="Cambria Math" pitchFamily="18" charset="0"/>
              </a:rPr>
              <a:t>     </a:t>
            </a:r>
            <a:r>
              <a:rPr lang="en-US" sz="1800" dirty="0"/>
              <a:t>for </a:t>
            </a:r>
            <a:r>
              <a:rPr lang="en-US" sz="1800" i="1" dirty="0"/>
              <a:t>k</a:t>
            </a:r>
            <a:r>
              <a:rPr lang="en-US" sz="1800" dirty="0"/>
              <a:t> 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1,2,…,</a:t>
            </a:r>
            <a:r>
              <a:rPr lang="en-US" sz="1800" i="1" dirty="0"/>
              <a:t>n</a:t>
            </a:r>
            <a:r>
              <a:rPr lang="en-US" sz="1800" dirty="0"/>
              <a:t> and </a:t>
            </a:r>
            <a:r>
              <a:rPr lang="en-US" sz="1800" i="1" dirty="0"/>
              <a:t> m</a:t>
            </a:r>
            <a:r>
              <a:rPr lang="en-US" sz="1800" dirty="0"/>
              <a:t> = </a:t>
            </a:r>
            <a:r>
              <a:rPr lang="en-US" sz="1800" i="1" dirty="0"/>
              <a:t>m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i="1" dirty="0"/>
              <a:t>m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800" dirty="0">
                <a:latin typeface="Cambria Math"/>
                <a:ea typeface="Cambria Math"/>
              </a:rPr>
              <a:t> ∙ ∙ ∙ </a:t>
            </a:r>
            <a:r>
              <a:rPr lang="en-US" sz="1800" i="1" dirty="0" err="1"/>
              <a:t>m</a:t>
            </a:r>
            <a:r>
              <a:rPr lang="en-US" sz="1800" i="1" baseline="-25000" dirty="0" err="1">
                <a:ea typeface="Cambria Math" pitchFamily="18" charset="0"/>
              </a:rPr>
              <a:t>n</a:t>
            </a:r>
            <a:r>
              <a:rPr lang="en-US" sz="1800" dirty="0"/>
              <a:t>.</a:t>
            </a:r>
          </a:p>
          <a:p>
            <a:pPr marL="17463" indent="-17463">
              <a:buNone/>
            </a:pPr>
            <a:r>
              <a:rPr lang="en-US" sz="1800" dirty="0"/>
              <a:t>Since </a:t>
            </a:r>
            <a:r>
              <a:rPr lang="en-US" sz="1800" dirty="0" err="1"/>
              <a:t>gcd</a:t>
            </a:r>
            <a:r>
              <a:rPr lang="en-US" sz="1800" dirty="0"/>
              <a:t>(</a:t>
            </a:r>
            <a:r>
              <a:rPr lang="en-US" sz="1800" i="1" dirty="0" err="1"/>
              <a:t>m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i="1" baseline="-25000" dirty="0">
                <a:ea typeface="Cambria Math" pitchFamily="18" charset="0"/>
              </a:rPr>
              <a:t> </a:t>
            </a:r>
            <a:r>
              <a:rPr lang="en-US" sz="1800" dirty="0">
                <a:ea typeface="Cambria Math" pitchFamily="18" charset="0"/>
              </a:rPr>
              <a:t>,</a:t>
            </a:r>
            <a:r>
              <a:rPr lang="en-US" sz="1800" i="1" dirty="0"/>
              <a:t>M</a:t>
            </a:r>
            <a:r>
              <a:rPr lang="en-US" sz="1800" i="1" baseline="-25000" dirty="0">
                <a:ea typeface="Cambria Math" pitchFamily="18" charset="0"/>
              </a:rPr>
              <a:t>k </a:t>
            </a:r>
            <a:r>
              <a:rPr lang="en-US" sz="1800" dirty="0">
                <a:ea typeface="Cambria Math" pitchFamily="18" charset="0"/>
              </a:rPr>
              <a:t>) =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1, by </a:t>
            </a:r>
            <a:r>
              <a:rPr lang="en-US" sz="1800" dirty="0" err="1">
                <a:latin typeface="Cambria Math" pitchFamily="18" charset="0"/>
                <a:ea typeface="Cambria Math" pitchFamily="18" charset="0"/>
              </a:rPr>
              <a:t>Thm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1, </a:t>
            </a:r>
            <a:r>
              <a:rPr lang="en-US" sz="1800" dirty="0">
                <a:latin typeface="Cambria Math" pitchFamily="18" charset="0"/>
                <a:ea typeface="Cambria Math" pitchFamily="18" charset="0"/>
                <a:sym typeface="Symbol" panose="05050102010706020507" pitchFamily="18" charset="2"/>
              </a:rPr>
              <a:t></a:t>
            </a:r>
            <a:r>
              <a:rPr lang="en-US" sz="1800" i="1" dirty="0" err="1"/>
              <a:t>y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i="1" baseline="-25000" dirty="0">
                <a:ea typeface="Cambria Math" pitchFamily="18" charset="0"/>
              </a:rPr>
              <a:t> </a:t>
            </a:r>
            <a:r>
              <a:rPr lang="en-US" sz="1800" dirty="0">
                <a:sym typeface="Symbol" panose="05050102010706020507" pitchFamily="18" charset="2"/>
              </a:rPr>
              <a:t></a:t>
            </a:r>
            <a:r>
              <a:rPr lang="en-US" sz="1800" i="1" dirty="0">
                <a:sym typeface="Symbol" panose="05050102010706020507" pitchFamily="18" charset="2"/>
              </a:rPr>
              <a:t> Z</a:t>
            </a:r>
            <a:r>
              <a:rPr lang="en-US" sz="1800" dirty="0"/>
              <a:t>, an inverse of </a:t>
            </a:r>
            <a:r>
              <a:rPr lang="en-US" sz="1800" i="1" dirty="0"/>
              <a:t>M</a:t>
            </a:r>
            <a:r>
              <a:rPr lang="en-US" sz="1800" i="1" baseline="-25000" dirty="0">
                <a:ea typeface="Cambria Math" pitchFamily="18" charset="0"/>
              </a:rPr>
              <a:t>k</a:t>
            </a:r>
            <a:r>
              <a:rPr lang="en-US" sz="1800" dirty="0"/>
              <a:t>  mod </a:t>
            </a:r>
            <a:r>
              <a:rPr lang="en-US" sz="1800" i="1" dirty="0" err="1"/>
              <a:t>m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dirty="0"/>
              <a:t>,</a:t>
            </a:r>
            <a:r>
              <a:rPr lang="en-US" sz="1800" i="1" dirty="0"/>
              <a:t> </a:t>
            </a:r>
            <a:r>
              <a:rPr lang="en-US" sz="1800" dirty="0"/>
              <a:t>such that</a:t>
            </a:r>
          </a:p>
          <a:p>
            <a:pPr marL="17463" lvl="1" indent="-17463" algn="ctr">
              <a:buClr>
                <a:schemeClr val="accent3"/>
              </a:buClr>
              <a:buSzPct val="95000"/>
              <a:buNone/>
            </a:pPr>
            <a:r>
              <a:rPr lang="en-US" sz="1800" dirty="0"/>
              <a:t>     </a:t>
            </a:r>
            <a:r>
              <a:rPr lang="en-US" sz="1800" i="1" dirty="0"/>
              <a:t>M</a:t>
            </a:r>
            <a:r>
              <a:rPr lang="en-US" sz="1800" i="1" baseline="-25000" dirty="0">
                <a:ea typeface="Cambria Math" pitchFamily="18" charset="0"/>
              </a:rPr>
              <a:t>k</a:t>
            </a:r>
            <a:r>
              <a:rPr lang="en-US" sz="1800" dirty="0"/>
              <a:t> </a:t>
            </a:r>
            <a:r>
              <a:rPr lang="en-US" sz="1800" i="1" dirty="0" err="1"/>
              <a:t>y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dirty="0"/>
              <a:t> </a:t>
            </a:r>
            <a:r>
              <a:rPr lang="en-US" sz="1800" dirty="0">
                <a:latin typeface="Cambria Math"/>
                <a:ea typeface="Cambria Math"/>
              </a:rPr>
              <a:t>≡</a:t>
            </a:r>
            <a:r>
              <a:rPr lang="en-US" sz="1800" dirty="0"/>
              <a:t>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/>
              <a:t>( mod </a:t>
            </a:r>
            <a:r>
              <a:rPr lang="en-US" sz="1800" i="1" dirty="0" err="1"/>
              <a:t>m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dirty="0"/>
              <a:t> ).</a:t>
            </a:r>
          </a:p>
          <a:p>
            <a:pPr marL="17463" lvl="1" indent="-17463">
              <a:buClr>
                <a:schemeClr val="accent3"/>
              </a:buClr>
              <a:buSzPct val="95000"/>
              <a:buNone/>
            </a:pPr>
            <a:r>
              <a:rPr lang="en-US" sz="1800" dirty="0"/>
              <a:t>Form the sum</a:t>
            </a:r>
          </a:p>
          <a:p>
            <a:pPr marL="17463" lvl="1" indent="-17463">
              <a:buClr>
                <a:schemeClr val="accent3"/>
              </a:buClr>
              <a:buSzPct val="95000"/>
              <a:buNone/>
            </a:pPr>
            <a:r>
              <a:rPr lang="en-US" sz="1800" dirty="0"/>
              <a:t>                     </a:t>
            </a:r>
            <a:r>
              <a:rPr lang="en-US" sz="1800" i="1" dirty="0"/>
              <a:t>x</a:t>
            </a:r>
            <a:r>
              <a:rPr lang="en-US" sz="1800" dirty="0"/>
              <a:t> = </a:t>
            </a:r>
            <a:r>
              <a:rPr lang="en-US" sz="1800" i="1" dirty="0"/>
              <a:t>a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dirty="0"/>
              <a:t> </a:t>
            </a:r>
            <a:r>
              <a:rPr lang="en-US" sz="1800" i="1" dirty="0"/>
              <a:t>M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i="1" dirty="0"/>
              <a:t> y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1 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+ </a:t>
            </a:r>
            <a:r>
              <a:rPr lang="en-US" sz="1800" i="1" dirty="0"/>
              <a:t>a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800" dirty="0"/>
              <a:t> </a:t>
            </a:r>
            <a:r>
              <a:rPr lang="en-US" sz="1800" i="1" dirty="0"/>
              <a:t>M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800" i="1" dirty="0"/>
              <a:t> y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  +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>
                <a:latin typeface="Cambria Math"/>
                <a:ea typeface="Cambria Math"/>
              </a:rPr>
              <a:t>∙ ∙ ∙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sz="1800" i="1" dirty="0"/>
              <a:t>a</a:t>
            </a:r>
            <a:r>
              <a:rPr lang="en-US" sz="1800" i="1" baseline="-25000" dirty="0">
                <a:ea typeface="Cambria Math" pitchFamily="18" charset="0"/>
              </a:rPr>
              <a:t>n</a:t>
            </a:r>
            <a:r>
              <a:rPr lang="en-US" sz="1800" dirty="0"/>
              <a:t> </a:t>
            </a:r>
            <a:r>
              <a:rPr lang="en-US" sz="1800" i="1" dirty="0"/>
              <a:t>M</a:t>
            </a:r>
            <a:r>
              <a:rPr lang="en-US" sz="1800" i="1" baseline="-25000" dirty="0">
                <a:ea typeface="Cambria Math" pitchFamily="18" charset="0"/>
              </a:rPr>
              <a:t>n</a:t>
            </a:r>
            <a:r>
              <a:rPr lang="en-US" sz="1800" i="1" dirty="0"/>
              <a:t> </a:t>
            </a:r>
            <a:r>
              <a:rPr lang="en-US" sz="1800" i="1" dirty="0" err="1"/>
              <a:t>y</a:t>
            </a:r>
            <a:r>
              <a:rPr lang="en-US" sz="1800" i="1" baseline="-25000" dirty="0" err="1">
                <a:ea typeface="Cambria Math" pitchFamily="18" charset="0"/>
              </a:rPr>
              <a:t>n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.</a:t>
            </a:r>
          </a:p>
          <a:p>
            <a:pPr marL="17463" lvl="1" indent="-17463">
              <a:buClr>
                <a:schemeClr val="accent3"/>
              </a:buClr>
              <a:buSzPct val="95000"/>
              <a:buNone/>
            </a:pPr>
            <a:endParaRPr lang="en-US" sz="1800" dirty="0">
              <a:latin typeface="Cambria Math" pitchFamily="18" charset="0"/>
              <a:ea typeface="Cambria Math" pitchFamily="18" charset="0"/>
            </a:endParaRPr>
          </a:p>
          <a:p>
            <a:pPr marL="17463" lvl="1" indent="-17463">
              <a:buClr>
                <a:schemeClr val="accent3"/>
              </a:buClr>
              <a:buSzPct val="95000"/>
              <a:buNone/>
            </a:pPr>
            <a:r>
              <a:rPr lang="en-US" sz="1800" dirty="0">
                <a:latin typeface="Cambria Math" pitchFamily="18" charset="0"/>
                <a:ea typeface="Cambria Math" pitchFamily="18" charset="0"/>
              </a:rPr>
              <a:t>Since </a:t>
            </a:r>
            <a:r>
              <a:rPr lang="en-US" sz="1800" dirty="0" err="1"/>
              <a:t>M</a:t>
            </a:r>
            <a:r>
              <a:rPr lang="en-US" sz="1800" i="1" baseline="-25000" dirty="0" err="1">
                <a:ea typeface="Cambria Math" pitchFamily="18" charset="0"/>
              </a:rPr>
              <a:t>j</a:t>
            </a:r>
            <a:r>
              <a:rPr lang="en-US" sz="1800" dirty="0"/>
              <a:t> </a:t>
            </a:r>
            <a:r>
              <a:rPr lang="en-US" sz="1800" dirty="0">
                <a:latin typeface="Cambria Math"/>
                <a:ea typeface="Cambria Math"/>
              </a:rPr>
              <a:t>≡</a:t>
            </a:r>
            <a:r>
              <a:rPr lang="en-US" sz="1800" dirty="0"/>
              <a:t>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1800" dirty="0"/>
              <a:t>(mod </a:t>
            </a:r>
            <a:r>
              <a:rPr lang="en-US" sz="1800" i="1" dirty="0" err="1"/>
              <a:t>m</a:t>
            </a:r>
            <a:r>
              <a:rPr lang="en-US" sz="1800" baseline="-25000" dirty="0" err="1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1800" dirty="0"/>
              <a:t>) if </a:t>
            </a:r>
            <a:r>
              <a:rPr lang="en-US" sz="1800" i="1" dirty="0"/>
              <a:t>j</a:t>
            </a:r>
            <a:r>
              <a:rPr lang="en-US" sz="1800" dirty="0"/>
              <a:t> </a:t>
            </a:r>
            <a:r>
              <a:rPr lang="en-US" sz="1800" dirty="0">
                <a:latin typeface="Cambria Math"/>
                <a:ea typeface="Cambria Math"/>
              </a:rPr>
              <a:t>≠</a:t>
            </a:r>
            <a:r>
              <a:rPr lang="en-US" sz="1800" i="1" dirty="0"/>
              <a:t>k</a:t>
            </a:r>
            <a:r>
              <a:rPr lang="en-US" sz="1800" dirty="0"/>
              <a:t>, all terms except </a:t>
            </a:r>
            <a:r>
              <a:rPr lang="en-US" sz="1800" i="1" dirty="0"/>
              <a:t>k</a:t>
            </a:r>
            <a:r>
              <a:rPr lang="en-US" sz="1800" baseline="30000" dirty="0"/>
              <a:t>th</a:t>
            </a:r>
            <a:r>
              <a:rPr lang="en-US" sz="1800" dirty="0"/>
              <a:t> term in sum are </a:t>
            </a:r>
            <a:r>
              <a:rPr lang="en-US" sz="1800" dirty="0">
                <a:latin typeface="Cambria Math"/>
                <a:ea typeface="Cambria Math"/>
              </a:rPr>
              <a:t>≡</a:t>
            </a:r>
            <a:r>
              <a:rPr lang="en-US" sz="1800" dirty="0"/>
              <a:t>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0 </a:t>
            </a:r>
            <a:r>
              <a:rPr lang="en-US" sz="1800" dirty="0"/>
              <a:t>mod </a:t>
            </a:r>
            <a:r>
              <a:rPr lang="en-US" sz="1800" i="1" dirty="0"/>
              <a:t>m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1800" dirty="0"/>
              <a:t>.</a:t>
            </a:r>
          </a:p>
          <a:p>
            <a:pPr marL="17463" lvl="1" indent="-17463">
              <a:buClr>
                <a:schemeClr val="accent3"/>
              </a:buClr>
              <a:buSzPct val="95000"/>
              <a:buNone/>
            </a:pPr>
            <a:r>
              <a:rPr lang="en-US" sz="1800" dirty="0">
                <a:ea typeface="Cambria Math" pitchFamily="18" charset="0"/>
              </a:rPr>
              <a:t>Because </a:t>
            </a:r>
            <a:r>
              <a:rPr lang="en-US" sz="1800" i="1" dirty="0"/>
              <a:t>M</a:t>
            </a:r>
            <a:r>
              <a:rPr lang="en-US" sz="1800" i="1" baseline="-25000" dirty="0">
                <a:ea typeface="Cambria Math" pitchFamily="18" charset="0"/>
              </a:rPr>
              <a:t>k</a:t>
            </a:r>
            <a:r>
              <a:rPr lang="en-US" sz="1800" dirty="0"/>
              <a:t> </a:t>
            </a:r>
            <a:r>
              <a:rPr lang="en-US" sz="1800" i="1" dirty="0" err="1"/>
              <a:t>y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dirty="0"/>
              <a:t> </a:t>
            </a:r>
            <a:r>
              <a:rPr lang="en-US" sz="1800" dirty="0">
                <a:latin typeface="Cambria Math"/>
                <a:ea typeface="Cambria Math"/>
              </a:rPr>
              <a:t>≡</a:t>
            </a:r>
            <a:r>
              <a:rPr lang="en-US" sz="1800" dirty="0"/>
              <a:t> 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i="1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/>
              <a:t>(mod </a:t>
            </a:r>
            <a:r>
              <a:rPr lang="en-US" sz="1800" i="1" dirty="0" err="1"/>
              <a:t>m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dirty="0"/>
              <a:t>), we see that </a:t>
            </a:r>
            <a:r>
              <a:rPr lang="en-US" sz="1800" i="1" dirty="0"/>
              <a:t>x </a:t>
            </a:r>
            <a:r>
              <a:rPr lang="en-US" sz="1800" dirty="0">
                <a:latin typeface="Cambria Math"/>
                <a:ea typeface="Cambria Math"/>
              </a:rPr>
              <a:t>≡</a:t>
            </a:r>
            <a:r>
              <a:rPr lang="en-US" sz="1800" dirty="0"/>
              <a:t> </a:t>
            </a:r>
            <a:r>
              <a:rPr lang="en-US" sz="1800" i="1" dirty="0" err="1"/>
              <a:t>a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dirty="0"/>
              <a:t> </a:t>
            </a:r>
            <a:r>
              <a:rPr lang="en-US" sz="1800" i="1" dirty="0"/>
              <a:t>M</a:t>
            </a:r>
            <a:r>
              <a:rPr lang="en-US" sz="1800" i="1" baseline="-25000" dirty="0">
                <a:ea typeface="Cambria Math" pitchFamily="18" charset="0"/>
              </a:rPr>
              <a:t>k</a:t>
            </a:r>
            <a:r>
              <a:rPr lang="en-US" sz="1800" i="1" dirty="0"/>
              <a:t> </a:t>
            </a:r>
            <a:r>
              <a:rPr lang="en-US" sz="1800" i="1" dirty="0" err="1"/>
              <a:t>y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>
                <a:latin typeface="Cambria Math"/>
                <a:ea typeface="Cambria Math"/>
              </a:rPr>
              <a:t>≡</a:t>
            </a:r>
            <a:r>
              <a:rPr lang="en-US" sz="1800" i="1" dirty="0"/>
              <a:t> </a:t>
            </a:r>
            <a:r>
              <a:rPr lang="en-US" sz="1800" i="1" dirty="0" err="1"/>
              <a:t>a</a:t>
            </a:r>
            <a:r>
              <a:rPr lang="en-US" sz="1800" i="1" baseline="-25000" dirty="0" err="1">
                <a:ea typeface="Cambria Math" pitchFamily="18" charset="0"/>
              </a:rPr>
              <a:t>k</a:t>
            </a:r>
            <a:r>
              <a:rPr lang="en-US" sz="1800" i="1" baseline="-25000" dirty="0">
                <a:ea typeface="Cambria Math" pitchFamily="18" charset="0"/>
              </a:rPr>
              <a:t> </a:t>
            </a:r>
            <a:r>
              <a:rPr lang="en-US" sz="1800" dirty="0"/>
              <a:t>(mod </a:t>
            </a:r>
            <a:r>
              <a:rPr lang="en-US" sz="1800" i="1" dirty="0" err="1"/>
              <a:t>m</a:t>
            </a:r>
            <a:r>
              <a:rPr lang="en-US" sz="1800" i="1" baseline="-25000" dirty="0" err="1">
                <a:latin typeface="Cambria Math" pitchFamily="18" charset="0"/>
                <a:ea typeface="Cambria Math" pitchFamily="18" charset="0"/>
              </a:rPr>
              <a:t>k</a:t>
            </a:r>
            <a:r>
              <a:rPr lang="en-US" sz="1800" dirty="0"/>
              <a:t>), for </a:t>
            </a:r>
            <a:r>
              <a:rPr lang="en-US" sz="1800" i="1" dirty="0"/>
              <a:t>k</a:t>
            </a:r>
            <a:r>
              <a:rPr lang="en-US" sz="1800" dirty="0"/>
              <a:t> =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1, 2, …, </a:t>
            </a:r>
            <a:r>
              <a:rPr lang="en-US" sz="1800" i="1" dirty="0"/>
              <a:t>n</a:t>
            </a:r>
            <a:r>
              <a:rPr lang="en-US" sz="1800" dirty="0"/>
              <a:t>.</a:t>
            </a:r>
          </a:p>
          <a:p>
            <a:pPr marL="17463" lvl="1" indent="-17463">
              <a:buClr>
                <a:schemeClr val="accent3"/>
              </a:buClr>
              <a:buSzPct val="95000"/>
              <a:buNone/>
            </a:pPr>
            <a:r>
              <a:rPr lang="en-US" sz="1800" dirty="0"/>
              <a:t>Hence, </a:t>
            </a:r>
            <a:r>
              <a:rPr lang="en-US" sz="1800" i="1" dirty="0"/>
              <a:t>x</a:t>
            </a:r>
            <a:r>
              <a:rPr lang="en-US" sz="1800" dirty="0"/>
              <a:t> is a simultaneous solution to the </a:t>
            </a:r>
            <a:r>
              <a:rPr lang="en-US" sz="1800" i="1" dirty="0"/>
              <a:t>n</a:t>
            </a:r>
            <a:r>
              <a:rPr lang="en-US" sz="1800" dirty="0"/>
              <a:t> congruences:</a:t>
            </a:r>
          </a:p>
          <a:p>
            <a:pPr marL="17463" lvl="1" indent="-17463" algn="ctr">
              <a:buNone/>
            </a:pPr>
            <a:r>
              <a:rPr lang="en-US" sz="1800" dirty="0"/>
              <a:t>     </a:t>
            </a:r>
            <a:r>
              <a:rPr lang="en-US" sz="1800" i="1" dirty="0"/>
              <a:t>x </a:t>
            </a:r>
            <a:r>
              <a:rPr lang="en-US" sz="1800" dirty="0">
                <a:latin typeface="Cambria Math"/>
                <a:ea typeface="Cambria Math"/>
              </a:rPr>
              <a:t>≡</a:t>
            </a: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/>
              <a:t>( mod </a:t>
            </a:r>
            <a:r>
              <a:rPr lang="en-US" sz="1800" i="1" dirty="0"/>
              <a:t>m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800" dirty="0"/>
              <a:t>)</a:t>
            </a:r>
          </a:p>
          <a:p>
            <a:pPr marL="17463" lvl="1" indent="-17463" algn="ctr">
              <a:buNone/>
            </a:pPr>
            <a:r>
              <a:rPr lang="en-US" sz="1800" i="1" dirty="0"/>
              <a:t>     x </a:t>
            </a:r>
            <a:r>
              <a:rPr lang="en-US" sz="1800" dirty="0">
                <a:latin typeface="Cambria Math"/>
                <a:ea typeface="Cambria Math"/>
              </a:rPr>
              <a:t>≡</a:t>
            </a: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/>
              <a:t>( mod </a:t>
            </a:r>
            <a:r>
              <a:rPr lang="en-US" sz="1800" i="1" dirty="0"/>
              <a:t>m</a:t>
            </a:r>
            <a:r>
              <a:rPr lang="en-US" sz="1800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800" dirty="0"/>
              <a:t>)</a:t>
            </a:r>
          </a:p>
          <a:p>
            <a:pPr marL="17463" lvl="1" indent="-17463" algn="ctr">
              <a:buNone/>
            </a:pPr>
            <a:r>
              <a:rPr lang="en-US" sz="1800" dirty="0"/>
              <a:t>       </a:t>
            </a:r>
            <a:r>
              <a:rPr lang="en-US" sz="1800" dirty="0">
                <a:latin typeface="Cambria Math"/>
                <a:ea typeface="Cambria Math"/>
              </a:rPr>
              <a:t>∙</a:t>
            </a:r>
          </a:p>
          <a:p>
            <a:pPr marL="17463" lvl="1" indent="-17463" algn="ctr">
              <a:buNone/>
            </a:pPr>
            <a:r>
              <a:rPr lang="en-US" sz="1800" dirty="0">
                <a:latin typeface="Cambria Math"/>
                <a:ea typeface="Cambria Math"/>
              </a:rPr>
              <a:t>        ∙</a:t>
            </a:r>
          </a:p>
          <a:p>
            <a:pPr marL="17463" lvl="1" indent="-17463" algn="ctr">
              <a:buNone/>
            </a:pPr>
            <a:r>
              <a:rPr lang="en-US" sz="1800" dirty="0">
                <a:latin typeface="Cambria Math"/>
                <a:ea typeface="Cambria Math"/>
              </a:rPr>
              <a:t>        ∙</a:t>
            </a:r>
            <a:endParaRPr lang="en-US" sz="1800" dirty="0"/>
          </a:p>
          <a:p>
            <a:pPr marL="17463" lvl="1" indent="-17463" algn="ctr">
              <a:buNone/>
            </a:pPr>
            <a:r>
              <a:rPr lang="en-US" sz="1800" i="1" dirty="0"/>
              <a:t>    x </a:t>
            </a:r>
            <a:r>
              <a:rPr lang="en-US" sz="1800" dirty="0">
                <a:latin typeface="Cambria Math"/>
                <a:ea typeface="Cambria Math"/>
              </a:rPr>
              <a:t>≡</a:t>
            </a:r>
            <a:r>
              <a:rPr lang="en-US" sz="1800" dirty="0"/>
              <a:t> </a:t>
            </a:r>
            <a:r>
              <a:rPr lang="en-US" sz="1800" i="1" dirty="0"/>
              <a:t>a</a:t>
            </a:r>
            <a:r>
              <a:rPr lang="en-US" sz="1800" i="1" baseline="-25000" dirty="0">
                <a:ea typeface="Cambria Math" pitchFamily="18" charset="0"/>
              </a:rPr>
              <a:t>n</a:t>
            </a:r>
            <a:r>
              <a:rPr lang="en-US" sz="18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1800" dirty="0"/>
              <a:t>( mod </a:t>
            </a:r>
            <a:r>
              <a:rPr lang="en-US" sz="1800" i="1" dirty="0" err="1"/>
              <a:t>m</a:t>
            </a:r>
            <a:r>
              <a:rPr lang="en-US" sz="1800" i="1" baseline="-25000" dirty="0" err="1">
                <a:ea typeface="Cambria Math" pitchFamily="18" charset="0"/>
              </a:rPr>
              <a:t>n</a:t>
            </a:r>
            <a:r>
              <a:rPr lang="en-US" sz="1800" dirty="0"/>
              <a:t>)</a:t>
            </a:r>
            <a:endParaRPr lang="en-US" sz="1200" dirty="0"/>
          </a:p>
        </p:txBody>
      </p:sp>
      <p:sp>
        <p:nvSpPr>
          <p:cNvPr id="4" name="Isosceles Triangle 3"/>
          <p:cNvSpPr/>
          <p:nvPr/>
        </p:nvSpPr>
        <p:spPr>
          <a:xfrm rot="5400000" flipV="1">
            <a:off x="8382000" y="5544312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The Chinese Remainder Theorem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en-US" b="1" dirty="0"/>
              <a:t>   Example</a:t>
            </a:r>
            <a:r>
              <a:rPr lang="en-US" dirty="0"/>
              <a:t>: Consider the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 </a:t>
            </a:r>
            <a:r>
              <a:rPr lang="en-US" dirty="0" err="1"/>
              <a:t>congruences</a:t>
            </a:r>
            <a:r>
              <a:rPr lang="en-US" dirty="0"/>
              <a:t> from Sun-</a:t>
            </a:r>
            <a:r>
              <a:rPr lang="en-US" dirty="0" err="1"/>
              <a:t>Tsu’s</a:t>
            </a:r>
            <a:r>
              <a:rPr lang="en-US" dirty="0"/>
              <a:t> problem: </a:t>
            </a:r>
          </a:p>
          <a:p>
            <a:pPr>
              <a:buNone/>
            </a:pPr>
            <a:r>
              <a:rPr lang="en-US" i="1" dirty="0"/>
              <a:t>      x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/>
              <a:t>( 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),  </a:t>
            </a:r>
            <a:r>
              <a:rPr lang="en-US" i="1" dirty="0"/>
              <a:t>x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dirty="0"/>
              <a:t>( 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/>
              <a:t>), </a:t>
            </a:r>
            <a:r>
              <a:rPr lang="en-US" i="1" dirty="0"/>
              <a:t>x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/>
              <a:t>( 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).</a:t>
            </a:r>
          </a:p>
          <a:p>
            <a:pPr lvl="1"/>
            <a:r>
              <a:rPr lang="en-US" dirty="0"/>
              <a:t>Let </a:t>
            </a:r>
            <a:r>
              <a:rPr lang="en-US" i="1" dirty="0"/>
              <a:t>m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5</a:t>
            </a:r>
            <a:r>
              <a:rPr lang="en-US" dirty="0">
                <a:latin typeface="Cambria Math"/>
                <a:ea typeface="Cambria Math"/>
              </a:rPr>
              <a:t> 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7  </a:t>
            </a:r>
            <a:r>
              <a:rPr lang="en-US" dirty="0"/>
              <a:t>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105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i="1" dirty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/3 = 35,</a:t>
            </a:r>
            <a:r>
              <a:rPr lang="en-US" dirty="0"/>
              <a:t> </a:t>
            </a:r>
            <a:r>
              <a:rPr lang="en-US" i="1" dirty="0"/>
              <a:t>M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3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i="1" dirty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/5 = 21,                     </a:t>
            </a:r>
            <a:r>
              <a:rPr lang="en-US" i="1" dirty="0"/>
              <a:t>M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3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= </a:t>
            </a:r>
            <a:r>
              <a:rPr lang="en-US" i="1" dirty="0">
                <a:latin typeface="Cambria Math" pitchFamily="18" charset="0"/>
                <a:ea typeface="Cambria Math" pitchFamily="18" charset="0"/>
              </a:rPr>
              <a:t>m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/7 = 15.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</a:rPr>
              <a:t>We see that</a:t>
            </a:r>
          </a:p>
          <a:p>
            <a:pPr lvl="2"/>
            <a:r>
              <a:rPr lang="en-US" dirty="0">
                <a:latin typeface="Cambria Math" pitchFamily="18" charset="0"/>
                <a:ea typeface="Cambria Math" pitchFamily="18" charset="0"/>
              </a:rPr>
              <a:t>2 is an inverse of </a:t>
            </a:r>
            <a:r>
              <a:rPr lang="en-US" i="1" dirty="0"/>
              <a:t>M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= 35 modulo 3 since 35</a:t>
            </a:r>
            <a:r>
              <a:rPr lang="en-US" dirty="0">
                <a:latin typeface="Cambria Math"/>
                <a:ea typeface="Cambria Math"/>
              </a:rPr>
              <a:t> 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2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/>
                <a:ea typeface="Cambria Math"/>
              </a:rPr>
              <a:t> 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2</a:t>
            </a:r>
            <a:r>
              <a:rPr lang="en-US" dirty="0">
                <a:latin typeface="Cambria Math"/>
                <a:ea typeface="Cambria Math"/>
              </a:rPr>
              <a:t> 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)</a:t>
            </a:r>
          </a:p>
          <a:p>
            <a:pPr lvl="2"/>
            <a:r>
              <a:rPr lang="en-US" dirty="0">
                <a:latin typeface="Cambria Math" pitchFamily="18" charset="0"/>
                <a:ea typeface="Cambria Math" pitchFamily="18" charset="0"/>
              </a:rPr>
              <a:t>1 is an inverse of </a:t>
            </a:r>
            <a:r>
              <a:rPr lang="en-US" i="1" dirty="0"/>
              <a:t>M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= 21 modulo 5 since 21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/>
              <a:t>)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 lvl="2"/>
            <a:r>
              <a:rPr lang="en-US" dirty="0">
                <a:latin typeface="Cambria Math" pitchFamily="18" charset="0"/>
                <a:ea typeface="Cambria Math" pitchFamily="18" charset="0"/>
              </a:rPr>
              <a:t>1 is an inverse of </a:t>
            </a:r>
            <a:r>
              <a:rPr lang="en-US" i="1" dirty="0"/>
              <a:t>M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3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= 15 modulo 7 since 15</a:t>
            </a:r>
            <a:r>
              <a:rPr lang="en-US" dirty="0">
                <a:latin typeface="Cambria Math"/>
                <a:ea typeface="Cambria Math"/>
              </a:rPr>
              <a:t> 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)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</a:rPr>
              <a:t>Hence, </a:t>
            </a:r>
          </a:p>
          <a:p>
            <a:pPr lvl="1">
              <a:buNone/>
            </a:pPr>
            <a:r>
              <a:rPr lang="en-US" i="1" dirty="0">
                <a:latin typeface="Cambria Math" pitchFamily="18" charset="0"/>
                <a:ea typeface="Cambria Math" pitchFamily="18" charset="0"/>
              </a:rPr>
              <a:t>         </a:t>
            </a:r>
            <a:r>
              <a:rPr lang="en-US" i="1" dirty="0"/>
              <a:t>x</a:t>
            </a:r>
            <a:r>
              <a:rPr lang="en-US" dirty="0"/>
              <a:t> =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M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i="1" dirty="0"/>
              <a:t>y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+ </a:t>
            </a:r>
            <a:r>
              <a:rPr lang="en-US" i="1" dirty="0"/>
              <a:t>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/>
              <a:t>M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dirty="0"/>
              <a:t>y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 +</a:t>
            </a:r>
            <a:r>
              <a:rPr lang="en-US" i="1" dirty="0"/>
              <a:t> a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/>
              <a:t>M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i="1" dirty="0"/>
              <a:t>y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3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          </a:t>
            </a:r>
            <a:r>
              <a:rPr lang="en-US" dirty="0">
                <a:ea typeface="Cambria Math" pitchFamily="18" charset="0"/>
              </a:rPr>
              <a:t>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latin typeface="Cambria Math"/>
                <a:ea typeface="Cambria Math"/>
              </a:rPr>
              <a:t>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35</a:t>
            </a:r>
            <a:r>
              <a:rPr lang="en-US" dirty="0">
                <a:latin typeface="Cambria Math"/>
                <a:ea typeface="Cambria Math"/>
              </a:rPr>
              <a:t> 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2 + 3 </a:t>
            </a:r>
            <a:r>
              <a:rPr lang="en-US" dirty="0">
                <a:latin typeface="Cambria Math"/>
                <a:ea typeface="Cambria Math"/>
              </a:rPr>
              <a:t>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21</a:t>
            </a:r>
            <a:r>
              <a:rPr lang="en-US" dirty="0">
                <a:latin typeface="Cambria Math"/>
                <a:ea typeface="Cambria Math"/>
              </a:rPr>
              <a:t> 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  + 2 </a:t>
            </a:r>
            <a:r>
              <a:rPr lang="en-US" dirty="0">
                <a:latin typeface="Cambria Math"/>
                <a:ea typeface="Cambria Math"/>
              </a:rPr>
              <a:t>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15</a:t>
            </a:r>
            <a:r>
              <a:rPr lang="en-US" dirty="0">
                <a:latin typeface="Cambria Math"/>
                <a:ea typeface="Cambria Math"/>
              </a:rPr>
              <a:t> 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  = 233</a:t>
            </a:r>
            <a:r>
              <a:rPr lang="en-US" dirty="0">
                <a:latin typeface="Cambria Math"/>
                <a:ea typeface="Cambria Math"/>
              </a:rPr>
              <a:t> ≡ 23 (mod 105)</a:t>
            </a:r>
          </a:p>
          <a:p>
            <a:pPr lvl="1">
              <a:buNone/>
            </a:pPr>
            <a:endParaRPr lang="en-US" dirty="0">
              <a:ea typeface="Cambria Math" pitchFamily="18" charset="0"/>
            </a:endParaRP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</a:rPr>
              <a:t>We have shown that 23 is the smallest positive integer that is a simultaneous solution. Check it!</a:t>
            </a:r>
          </a:p>
          <a:p>
            <a:endParaRPr lang="en-US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91440"/>
            <a:ext cx="8229600" cy="1143000"/>
          </a:xfrm>
        </p:spPr>
        <p:txBody>
          <a:bodyPr/>
          <a:lstStyle/>
          <a:p>
            <a:r>
              <a:rPr lang="en-US" dirty="0"/>
              <a:t>Back Substitution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dirty="0"/>
              <a:t>We can also solve systems with pairwise relatively prime moduli by rewriting a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as an equality using </a:t>
            </a:r>
            <a:r>
              <a:rPr lang="en-US" dirty="0" err="1"/>
              <a:t>Thm</a:t>
            </a:r>
            <a:r>
              <a:rPr lang="en-US" dirty="0"/>
              <a:t> 4 of Section 4.1, substituting the value for the variable into another congruence, and continuing the process until we have worked through all congruences. This method is known as </a:t>
            </a:r>
            <a:r>
              <a:rPr lang="en-US" i="1" dirty="0"/>
              <a:t>back substitution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/>
              <a:t>Example</a:t>
            </a:r>
            <a:r>
              <a:rPr lang="en-US" dirty="0"/>
              <a:t>: Use the method of back substitution to find all integers </a:t>
            </a:r>
            <a:r>
              <a:rPr lang="en-US" i="1" dirty="0"/>
              <a:t>x</a:t>
            </a:r>
            <a:r>
              <a:rPr lang="en-US" dirty="0"/>
              <a:t> such that </a:t>
            </a:r>
          </a:p>
          <a:p>
            <a:pPr marL="0" indent="0" algn="ctr">
              <a:buNone/>
            </a:pPr>
            <a:r>
              <a:rPr lang="en-US" i="1" dirty="0"/>
              <a:t>x </a:t>
            </a:r>
            <a:r>
              <a:rPr lang="en-US" dirty="0">
                <a:latin typeface="Cambria Math"/>
                <a:ea typeface="Cambria Math"/>
              </a:rPr>
              <a:t>≡ 1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>
                <a:latin typeface="Cambria Math"/>
                <a:ea typeface="Cambria Math"/>
              </a:rPr>
              <a:t>),</a:t>
            </a:r>
            <a:r>
              <a:rPr lang="en-US" i="1" dirty="0"/>
              <a:t> x </a:t>
            </a:r>
            <a:r>
              <a:rPr lang="en-US" dirty="0">
                <a:latin typeface="Cambria Math"/>
                <a:ea typeface="Cambria Math"/>
              </a:rPr>
              <a:t>≡ 2 (mod </a:t>
            </a:r>
            <a:r>
              <a:rPr lang="en-US" dirty="0">
                <a:ea typeface="Cambria Math"/>
              </a:rPr>
              <a:t>6</a:t>
            </a:r>
            <a:r>
              <a:rPr lang="en-US" dirty="0">
                <a:latin typeface="Cambria Math"/>
                <a:ea typeface="Cambria Math"/>
              </a:rPr>
              <a:t>), and </a:t>
            </a:r>
            <a:r>
              <a:rPr lang="en-US" i="1" dirty="0"/>
              <a:t>x </a:t>
            </a:r>
            <a:r>
              <a:rPr lang="en-US" dirty="0">
                <a:latin typeface="Cambria Math"/>
                <a:ea typeface="Cambria Math"/>
              </a:rPr>
              <a:t>≡ 3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>
                <a:latin typeface="Cambria Math"/>
                <a:ea typeface="Cambria Math"/>
              </a:rPr>
              <a:t>).</a:t>
            </a:r>
          </a:p>
          <a:p>
            <a:pPr marL="0" indent="15875">
              <a:buNone/>
            </a:pPr>
            <a:r>
              <a:rPr lang="en-US" b="1" dirty="0">
                <a:latin typeface="Cambria Math"/>
                <a:ea typeface="Cambria Math"/>
              </a:rPr>
              <a:t>Solution</a:t>
            </a:r>
            <a:r>
              <a:rPr lang="en-US" dirty="0">
                <a:latin typeface="Cambria Math"/>
                <a:ea typeface="Cambria Math"/>
              </a:rPr>
              <a:t>: By </a:t>
            </a:r>
            <a:r>
              <a:rPr lang="en-US" dirty="0" err="1">
                <a:latin typeface="Cambria Math"/>
                <a:ea typeface="Cambria Math"/>
              </a:rPr>
              <a:t>Thm</a:t>
            </a:r>
            <a:r>
              <a:rPr lang="en-US" dirty="0">
                <a:latin typeface="Cambria Math"/>
                <a:ea typeface="Cambria Math"/>
              </a:rPr>
              <a:t> 4, the first ≡ can be rewritten as </a:t>
            </a:r>
            <a:r>
              <a:rPr lang="en-US" i="1" dirty="0">
                <a:ea typeface="Cambria Math"/>
              </a:rPr>
              <a:t>x</a:t>
            </a:r>
            <a:r>
              <a:rPr lang="en-US" i="1" dirty="0">
                <a:latin typeface="Cambria Math"/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= 5</a:t>
            </a:r>
            <a:r>
              <a:rPr lang="en-US" i="1" dirty="0">
                <a:ea typeface="Cambria Math"/>
              </a:rPr>
              <a:t>t</a:t>
            </a:r>
            <a:r>
              <a:rPr lang="en-US" dirty="0">
                <a:latin typeface="Cambria Math"/>
                <a:ea typeface="Cambria Math"/>
              </a:rPr>
              <a:t> +1, where </a:t>
            </a:r>
            <a:r>
              <a:rPr lang="en-US" i="1" dirty="0">
                <a:ea typeface="Cambria Math"/>
              </a:rPr>
              <a:t>t </a:t>
            </a:r>
            <a:r>
              <a:rPr lang="en-US" dirty="0">
                <a:ea typeface="Cambria Math"/>
                <a:sym typeface="Symbol" panose="05050102010706020507" pitchFamily="18" charset="2"/>
              </a:rPr>
              <a:t></a:t>
            </a:r>
            <a:r>
              <a:rPr lang="en-US" i="1" dirty="0">
                <a:ea typeface="Cambria Math"/>
                <a:sym typeface="Symbol" panose="05050102010706020507" pitchFamily="18" charset="2"/>
              </a:rPr>
              <a:t> Z</a:t>
            </a:r>
            <a:r>
              <a:rPr lang="en-US" dirty="0">
                <a:latin typeface="Cambria Math"/>
                <a:ea typeface="Cambria Math"/>
              </a:rPr>
              <a:t>. </a:t>
            </a:r>
          </a:p>
          <a:p>
            <a:pPr marL="350838" lvl="1" indent="-228600"/>
            <a:r>
              <a:rPr lang="en-US" dirty="0">
                <a:latin typeface="Cambria Math"/>
                <a:ea typeface="Cambria Math"/>
              </a:rPr>
              <a:t>Substituting into the second congruence yields  5</a:t>
            </a:r>
            <a:r>
              <a:rPr lang="en-US" i="1" dirty="0">
                <a:ea typeface="Cambria Math"/>
              </a:rPr>
              <a:t>t</a:t>
            </a:r>
            <a:r>
              <a:rPr lang="en-US" dirty="0">
                <a:latin typeface="Cambria Math"/>
                <a:ea typeface="Cambria Math"/>
              </a:rPr>
              <a:t> +1 ≡ 2 (mod </a:t>
            </a:r>
            <a:r>
              <a:rPr lang="en-US" dirty="0">
                <a:ea typeface="Cambria Math"/>
              </a:rPr>
              <a:t>6</a:t>
            </a:r>
            <a:r>
              <a:rPr lang="en-US" dirty="0">
                <a:latin typeface="Cambria Math"/>
                <a:ea typeface="Cambria Math"/>
              </a:rPr>
              <a:t>). </a:t>
            </a:r>
          </a:p>
          <a:p>
            <a:pPr marL="350838" lvl="1" indent="-228600"/>
            <a:r>
              <a:rPr lang="en-US" dirty="0">
                <a:latin typeface="Cambria Math"/>
                <a:ea typeface="Cambria Math"/>
              </a:rPr>
              <a:t>Solving this tells us that  </a:t>
            </a:r>
            <a:r>
              <a:rPr lang="en-US" i="1" dirty="0">
                <a:ea typeface="Cambria Math"/>
              </a:rPr>
              <a:t>t </a:t>
            </a:r>
            <a:r>
              <a:rPr lang="en-US" dirty="0">
                <a:latin typeface="Cambria Math"/>
                <a:ea typeface="Cambria Math"/>
              </a:rPr>
              <a:t>≡ 5 (mod </a:t>
            </a:r>
            <a:r>
              <a:rPr lang="en-US" dirty="0">
                <a:ea typeface="Cambria Math"/>
              </a:rPr>
              <a:t>6</a:t>
            </a:r>
            <a:r>
              <a:rPr lang="en-US" dirty="0">
                <a:latin typeface="Cambria Math"/>
                <a:ea typeface="Cambria Math"/>
              </a:rPr>
              <a:t>). </a:t>
            </a:r>
          </a:p>
          <a:p>
            <a:pPr marL="350838" lvl="1" indent="-228600"/>
            <a:r>
              <a:rPr lang="en-US" dirty="0">
                <a:latin typeface="Cambria Math"/>
                <a:ea typeface="Cambria Math"/>
              </a:rPr>
              <a:t>Using Theorem 4 again gives </a:t>
            </a:r>
            <a:r>
              <a:rPr lang="en-US" i="1" dirty="0">
                <a:ea typeface="Cambria Math"/>
              </a:rPr>
              <a:t>t</a:t>
            </a:r>
            <a:r>
              <a:rPr lang="en-US" dirty="0">
                <a:latin typeface="Cambria Math"/>
                <a:ea typeface="Cambria Math"/>
              </a:rPr>
              <a:t> = 6</a:t>
            </a:r>
            <a:r>
              <a:rPr lang="en-US" i="1" dirty="0"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+ 5 where </a:t>
            </a:r>
            <a:r>
              <a:rPr lang="en-US" i="1" dirty="0"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is an integer. </a:t>
            </a:r>
          </a:p>
          <a:p>
            <a:pPr marL="350838" lvl="1" indent="-228600"/>
            <a:r>
              <a:rPr lang="en-US" dirty="0">
                <a:latin typeface="Cambria Math"/>
                <a:ea typeface="Cambria Math"/>
              </a:rPr>
              <a:t>Substituting this back into </a:t>
            </a:r>
            <a:r>
              <a:rPr lang="en-US" i="1" dirty="0">
                <a:ea typeface="Cambria Math"/>
              </a:rPr>
              <a:t>x</a:t>
            </a:r>
            <a:r>
              <a:rPr lang="en-US" i="1" dirty="0">
                <a:latin typeface="Cambria Math"/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= 5</a:t>
            </a:r>
            <a:r>
              <a:rPr lang="en-US" i="1" dirty="0">
                <a:ea typeface="Cambria Math"/>
              </a:rPr>
              <a:t>t</a:t>
            </a:r>
            <a:r>
              <a:rPr lang="en-US" dirty="0">
                <a:latin typeface="Cambria Math"/>
                <a:ea typeface="Cambria Math"/>
              </a:rPr>
              <a:t> +1,  gives </a:t>
            </a:r>
            <a:r>
              <a:rPr lang="en-US" i="1" dirty="0">
                <a:ea typeface="Cambria Math"/>
              </a:rPr>
              <a:t>x</a:t>
            </a:r>
            <a:r>
              <a:rPr lang="en-US" i="1" dirty="0">
                <a:latin typeface="Cambria Math"/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= 5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6</a:t>
            </a:r>
            <a:r>
              <a:rPr lang="en-US" i="1" dirty="0"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+ 5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latin typeface="Cambria Math"/>
                <a:ea typeface="Cambria Math"/>
              </a:rPr>
              <a:t> +1 = 30</a:t>
            </a:r>
            <a:r>
              <a:rPr lang="en-US" i="1" dirty="0"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+ 26.</a:t>
            </a:r>
          </a:p>
          <a:p>
            <a:pPr marL="350838" lvl="1" indent="-228600"/>
            <a:r>
              <a:rPr lang="en-US" dirty="0">
                <a:latin typeface="Cambria Math"/>
                <a:ea typeface="Cambria Math"/>
              </a:rPr>
              <a:t>Inserting this into the third equation gives 30</a:t>
            </a:r>
            <a:r>
              <a:rPr lang="en-US" i="1" dirty="0"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+ 26 ≡ 3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>
                <a:latin typeface="Cambria Math"/>
                <a:ea typeface="Cambria Math"/>
              </a:rPr>
              <a:t>).</a:t>
            </a:r>
          </a:p>
          <a:p>
            <a:pPr marL="350838" lvl="1" indent="-228600"/>
            <a:r>
              <a:rPr lang="en-US" dirty="0">
                <a:latin typeface="Cambria Math"/>
                <a:ea typeface="Cambria Math"/>
              </a:rPr>
              <a:t>Solving this congruence tells us that </a:t>
            </a:r>
            <a:r>
              <a:rPr lang="en-US" i="1" dirty="0"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≡ 6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>
                <a:latin typeface="Cambria Math"/>
                <a:ea typeface="Cambria Math"/>
              </a:rPr>
              <a:t>).</a:t>
            </a:r>
          </a:p>
          <a:p>
            <a:pPr marL="350838" lvl="1" indent="-228600"/>
            <a:r>
              <a:rPr lang="en-US" dirty="0">
                <a:latin typeface="Cambria Math"/>
                <a:ea typeface="Cambria Math"/>
              </a:rPr>
              <a:t>By Theorem 4, </a:t>
            </a:r>
            <a:r>
              <a:rPr lang="en-US" i="1" dirty="0"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= 7</a:t>
            </a:r>
            <a:r>
              <a:rPr lang="en-US" i="1" dirty="0">
                <a:ea typeface="Cambria Math"/>
              </a:rPr>
              <a:t>v</a:t>
            </a:r>
            <a:r>
              <a:rPr lang="en-US" dirty="0">
                <a:latin typeface="Cambria Math"/>
                <a:ea typeface="Cambria Math"/>
              </a:rPr>
              <a:t> + 6, where </a:t>
            </a:r>
            <a:r>
              <a:rPr lang="en-US" i="1" dirty="0">
                <a:ea typeface="Cambria Math"/>
              </a:rPr>
              <a:t>v</a:t>
            </a:r>
            <a:r>
              <a:rPr lang="en-US" dirty="0">
                <a:latin typeface="Cambria Math"/>
                <a:ea typeface="Cambria Math"/>
              </a:rPr>
              <a:t> is an integer.</a:t>
            </a:r>
          </a:p>
          <a:p>
            <a:pPr marL="350838" lvl="1" indent="-228600"/>
            <a:r>
              <a:rPr lang="en-US" dirty="0">
                <a:latin typeface="Cambria Math"/>
                <a:ea typeface="Cambria Math"/>
              </a:rPr>
              <a:t>Substituting this expression for </a:t>
            </a:r>
            <a:r>
              <a:rPr lang="en-US" i="1" dirty="0"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into </a:t>
            </a:r>
            <a:r>
              <a:rPr lang="en-US" i="1" dirty="0">
                <a:ea typeface="Cambria Math"/>
              </a:rPr>
              <a:t>x</a:t>
            </a:r>
            <a:r>
              <a:rPr lang="en-US" i="1" dirty="0">
                <a:latin typeface="Cambria Math"/>
                <a:ea typeface="Cambria Math"/>
              </a:rPr>
              <a:t>  </a:t>
            </a:r>
            <a:r>
              <a:rPr lang="en-US" dirty="0">
                <a:latin typeface="Cambria Math"/>
                <a:ea typeface="Cambria Math"/>
              </a:rPr>
              <a:t>=  30</a:t>
            </a:r>
            <a:r>
              <a:rPr lang="en-US" i="1" dirty="0"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+ 26, tells us that </a:t>
            </a:r>
          </a:p>
          <a:p>
            <a:pPr marL="122238" lvl="1" indent="0" algn="ctr">
              <a:buNone/>
            </a:pPr>
            <a:r>
              <a:rPr lang="en-US" i="1" dirty="0">
                <a:ea typeface="Cambria Math"/>
              </a:rPr>
              <a:t>x</a:t>
            </a:r>
            <a:r>
              <a:rPr lang="en-US" i="1" dirty="0">
                <a:latin typeface="Cambria Math"/>
                <a:ea typeface="Cambria Math"/>
              </a:rPr>
              <a:t>  </a:t>
            </a:r>
            <a:r>
              <a:rPr lang="en-US" dirty="0">
                <a:latin typeface="Cambria Math"/>
                <a:ea typeface="Cambria Math"/>
              </a:rPr>
              <a:t>=  30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7</a:t>
            </a:r>
            <a:r>
              <a:rPr lang="en-US" i="1" dirty="0">
                <a:ea typeface="Cambria Math"/>
              </a:rPr>
              <a:t>v</a:t>
            </a:r>
            <a:r>
              <a:rPr lang="en-US" dirty="0">
                <a:latin typeface="Cambria Math"/>
                <a:ea typeface="Cambria Math"/>
              </a:rPr>
              <a:t> + 6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latin typeface="Cambria Math"/>
                <a:ea typeface="Cambria Math"/>
              </a:rPr>
              <a:t> + 26 = 210</a:t>
            </a:r>
            <a:r>
              <a:rPr lang="en-US" i="1" dirty="0">
                <a:latin typeface="Cambria Math"/>
                <a:ea typeface="Cambria Math"/>
              </a:rPr>
              <a:t>u</a:t>
            </a:r>
            <a:r>
              <a:rPr lang="en-US" dirty="0">
                <a:latin typeface="Cambria Math"/>
                <a:ea typeface="Cambria Math"/>
              </a:rPr>
              <a:t> + 206.				</a:t>
            </a:r>
          </a:p>
          <a:p>
            <a:pPr marL="350838" lvl="1" indent="-228600"/>
            <a:r>
              <a:rPr lang="en-US" dirty="0">
                <a:latin typeface="Cambria Math"/>
                <a:ea typeface="Cambria Math"/>
              </a:rPr>
              <a:t>Translating this back into a congruence we find solution </a:t>
            </a:r>
            <a:r>
              <a:rPr lang="en-US" i="1" dirty="0"/>
              <a:t>x </a:t>
            </a:r>
            <a:r>
              <a:rPr lang="en-US" dirty="0">
                <a:latin typeface="Cambria Math"/>
                <a:ea typeface="Cambria Math"/>
              </a:rPr>
              <a:t>≡ 206 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210</a:t>
            </a:r>
            <a:r>
              <a:rPr lang="en-US" dirty="0">
                <a:latin typeface="Cambria Math"/>
                <a:ea typeface="Cambria Math"/>
              </a:rPr>
              <a:t>).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69926"/>
            <a:ext cx="8229600" cy="1143000"/>
          </a:xfrm>
        </p:spPr>
        <p:txBody>
          <a:bodyPr/>
          <a:lstStyle/>
          <a:p>
            <a:r>
              <a:rPr lang="en-US" dirty="0"/>
              <a:t>Fermat’s Little Theorem</a:t>
            </a:r>
          </a:p>
        </p:txBody>
      </p:sp>
      <p:pic>
        <p:nvPicPr>
          <p:cNvPr id="4" name="Content Placeholder 3" descr="031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7010400" y="152400"/>
            <a:ext cx="904494" cy="1040892"/>
          </a:xfrm>
        </p:spPr>
      </p:pic>
      <p:sp>
        <p:nvSpPr>
          <p:cNvPr id="6" name="Content Placeholder 2"/>
          <p:cNvSpPr txBox="1">
            <a:spLocks/>
          </p:cNvSpPr>
          <p:nvPr/>
        </p:nvSpPr>
        <p:spPr>
          <a:xfrm>
            <a:off x="304800" y="1447800"/>
            <a:ext cx="8534400" cy="4389120"/>
          </a:xfrm>
          <a:prstGeom prst="rect">
            <a:avLst/>
          </a:prstGeom>
        </p:spPr>
        <p:txBody>
          <a:bodyPr vert="horz">
            <a:normAutofit fontScale="85000" lnSpcReduction="10000"/>
          </a:bodyPr>
          <a:lstStyle/>
          <a:p>
            <a:pPr lvl="0" indent="111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 err="1"/>
              <a:t>Thm</a:t>
            </a:r>
            <a:r>
              <a:rPr lang="en-US" sz="2600" b="1" dirty="0"/>
              <a:t> </a:t>
            </a:r>
            <a:r>
              <a:rPr lang="en-US" sz="2600" b="1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600" dirty="0"/>
              <a:t>: (</a:t>
            </a:r>
            <a:r>
              <a:rPr lang="en-US" sz="2600" i="1" dirty="0"/>
              <a:t>Fermat’s Little </a:t>
            </a:r>
            <a:r>
              <a:rPr lang="en-US" sz="2600" i="1" dirty="0" err="1"/>
              <a:t>Th</a:t>
            </a:r>
            <a:r>
              <a:rPr lang="en-US" sz="2600" dirty="0" err="1"/>
              <a:t>m</a:t>
            </a:r>
            <a:r>
              <a:rPr lang="en-US" sz="2600" dirty="0"/>
              <a:t>) </a:t>
            </a:r>
            <a:r>
              <a:rPr lang="en-US" sz="2600" i="1" dirty="0"/>
              <a:t>p</a:t>
            </a:r>
            <a:r>
              <a:rPr lang="en-US" sz="2600" dirty="0"/>
              <a:t> prime, </a:t>
            </a:r>
            <a:r>
              <a:rPr lang="en-US" sz="2600" i="1" dirty="0"/>
              <a:t>a</a:t>
            </a:r>
            <a:r>
              <a:rPr lang="en-US" sz="2600" dirty="0"/>
              <a:t> </a:t>
            </a:r>
            <a:r>
              <a:rPr lang="en-US" sz="2800" dirty="0">
                <a:ea typeface="Cambria Math"/>
                <a:sym typeface="Symbol" panose="05050102010706020507" pitchFamily="18" charset="2"/>
              </a:rPr>
              <a:t></a:t>
            </a:r>
            <a:r>
              <a:rPr lang="en-US" sz="2800" i="1" dirty="0">
                <a:ea typeface="Cambria Math"/>
                <a:sym typeface="Symbol" panose="05050102010706020507" pitchFamily="18" charset="2"/>
              </a:rPr>
              <a:t> Z, </a:t>
            </a:r>
            <a:r>
              <a:rPr lang="en-US" sz="2600" i="1" dirty="0"/>
              <a:t>p </a:t>
            </a:r>
            <a:r>
              <a:rPr lang="zh-CN" altLang="en-US" sz="2900" dirty="0"/>
              <a:t>∤</a:t>
            </a:r>
            <a:r>
              <a:rPr lang="zh-CN" altLang="en-US" dirty="0"/>
              <a:t> </a:t>
            </a:r>
            <a:r>
              <a:rPr lang="en-US" sz="2600" i="1" dirty="0"/>
              <a:t>a </a:t>
            </a:r>
            <a:r>
              <a:rPr lang="en-US" sz="2600" i="1" dirty="0">
                <a:latin typeface="SymbolPi" panose="02000500070000020004" pitchFamily="2" charset="0"/>
              </a:rPr>
              <a:t>Þ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</a:t>
            </a:r>
            <a:r>
              <a:rPr kumimoji="0" lang="en-US" sz="2600" b="0" i="1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p-</a:t>
            </a:r>
            <a:r>
              <a:rPr kumimoji="0" lang="en-US" sz="2600" b="0" u="none" strike="noStrike" kern="1200" cap="none" spc="0" normalizeH="0" baseline="3000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1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 pitchFamily="18" charset="0"/>
                <a:ea typeface="Cambria Math" pitchFamily="18" charset="0"/>
              </a:rPr>
              <a:t> 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</a:rPr>
              <a:t>≡ 1 </a:t>
            </a:r>
            <a:r>
              <a:rPr kumimoji="0" lang="en-US" sz="2600" b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</a:rPr>
              <a:t>mod</a:t>
            </a:r>
            <a:r>
              <a:rPr kumimoji="0" lang="en-US" sz="2600" b="0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mbria Math"/>
                <a:ea typeface="Cambria Math"/>
              </a:rPr>
              <a:t> </a:t>
            </a:r>
            <a:r>
              <a:rPr kumimoji="0" lang="en-US" sz="2600" b="0" i="1" u="none" strike="noStrike" kern="120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ea typeface="Cambria Math"/>
              </a:rPr>
              <a:t>p</a:t>
            </a:r>
            <a:endParaRPr kumimoji="0" lang="en-US" sz="2600" b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mbria Math"/>
              <a:ea typeface="Cambria Math"/>
            </a:endParaRPr>
          </a:p>
          <a:p>
            <a:pPr marR="0" lvl="0" indent="11113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3"/>
              </a:buClr>
              <a:buSzPct val="95000"/>
              <a:tabLst/>
              <a:defRPr/>
            </a:pPr>
            <a:r>
              <a:rPr lang="en-US" sz="2600" dirty="0">
                <a:latin typeface="Cambria Math"/>
                <a:ea typeface="Cambria Math"/>
              </a:rPr>
              <a:t> </a:t>
            </a:r>
            <a:r>
              <a:rPr lang="en-US" sz="2600" dirty="0">
                <a:ea typeface="Cambria Math"/>
              </a:rPr>
              <a:t>Furthermore, for every integer </a:t>
            </a:r>
            <a:r>
              <a:rPr lang="en-US" sz="2600" i="1" dirty="0">
                <a:ea typeface="Cambria Math"/>
              </a:rPr>
              <a:t>a</a:t>
            </a:r>
            <a:r>
              <a:rPr lang="en-US" sz="2600" dirty="0">
                <a:ea typeface="Cambria Math"/>
              </a:rPr>
              <a:t> we have  </a:t>
            </a:r>
            <a:r>
              <a:rPr lang="en-US" sz="2600" i="1" dirty="0" err="1"/>
              <a:t>a</a:t>
            </a:r>
            <a:r>
              <a:rPr lang="en-US" sz="2600" i="1" baseline="30000" dirty="0" err="1"/>
              <a:t>p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≡ </a:t>
            </a:r>
            <a:r>
              <a:rPr lang="en-US" sz="2600" i="1" dirty="0">
                <a:ea typeface="Cambria Math"/>
              </a:rPr>
              <a:t>a</a:t>
            </a:r>
            <a:r>
              <a:rPr lang="en-US" sz="2600" dirty="0">
                <a:latin typeface="Cambria Math"/>
                <a:ea typeface="Cambria Math"/>
              </a:rPr>
              <a:t> (mod </a:t>
            </a:r>
            <a:r>
              <a:rPr lang="en-US" sz="2600" i="1" dirty="0">
                <a:ea typeface="Cambria Math"/>
              </a:rPr>
              <a:t>p</a:t>
            </a:r>
            <a:r>
              <a:rPr lang="en-US" sz="2600" dirty="0">
                <a:latin typeface="Cambria Math"/>
                <a:ea typeface="Cambria Math"/>
              </a:rPr>
              <a:t>)</a:t>
            </a:r>
          </a:p>
          <a:p>
            <a:pPr lvl="0" indent="111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dirty="0">
                <a:latin typeface="Cambria Math"/>
                <a:ea typeface="Cambria Math"/>
              </a:rPr>
              <a:t>  </a:t>
            </a:r>
            <a:r>
              <a:rPr lang="en-US" sz="2600" dirty="0">
                <a:ea typeface="Cambria Math"/>
              </a:rPr>
              <a:t>(</a:t>
            </a:r>
            <a:r>
              <a:rPr lang="en-US" sz="2600" i="1" dirty="0">
                <a:ea typeface="Cambria Math"/>
              </a:rPr>
              <a:t>proof  outlined in Exercise </a:t>
            </a:r>
            <a:r>
              <a:rPr lang="en-US" sz="2600" i="1" dirty="0">
                <a:latin typeface="Cambria Math"/>
                <a:ea typeface="Cambria Math"/>
              </a:rPr>
              <a:t>19</a:t>
            </a:r>
            <a:r>
              <a:rPr lang="en-US" sz="2600" dirty="0">
                <a:ea typeface="Cambria Math"/>
              </a:rPr>
              <a:t>)</a:t>
            </a:r>
          </a:p>
          <a:p>
            <a:pPr lvl="0" indent="111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2600" i="1" dirty="0">
              <a:ea typeface="Cambria Math"/>
            </a:endParaRPr>
          </a:p>
          <a:p>
            <a:pPr lvl="0" indent="111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dirty="0">
                <a:ea typeface="Cambria Math"/>
              </a:rPr>
              <a:t>Fermat’s little </a:t>
            </a:r>
            <a:r>
              <a:rPr lang="en-US" sz="2600" dirty="0" err="1">
                <a:ea typeface="Cambria Math"/>
              </a:rPr>
              <a:t>thm</a:t>
            </a:r>
            <a:r>
              <a:rPr lang="en-US" sz="2600" dirty="0">
                <a:ea typeface="Cambria Math"/>
              </a:rPr>
              <a:t> is useful in computing mod </a:t>
            </a:r>
            <a:r>
              <a:rPr lang="en-US" sz="2600" i="1" dirty="0">
                <a:ea typeface="Cambria Math"/>
              </a:rPr>
              <a:t>p</a:t>
            </a:r>
            <a:r>
              <a:rPr lang="en-US" sz="2600" dirty="0">
                <a:ea typeface="Cambria Math"/>
              </a:rPr>
              <a:t> of large powers.</a:t>
            </a:r>
          </a:p>
          <a:p>
            <a:pPr lvl="0" indent="111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dirty="0">
                <a:ea typeface="Cambria Math"/>
              </a:rPr>
              <a:t>Example</a:t>
            </a:r>
            <a:r>
              <a:rPr lang="en-US" sz="2600" dirty="0">
                <a:ea typeface="Cambria Math"/>
              </a:rPr>
              <a:t>:</a:t>
            </a:r>
            <a:r>
              <a:rPr lang="en-US" sz="2600" i="1" dirty="0">
                <a:ea typeface="Cambria Math"/>
              </a:rPr>
              <a:t> </a:t>
            </a:r>
            <a:r>
              <a:rPr lang="en-US" sz="2600" dirty="0">
                <a:ea typeface="Cambria Math"/>
              </a:rPr>
              <a:t>Find</a:t>
            </a:r>
            <a:r>
              <a:rPr lang="en-US" sz="2600" i="1" dirty="0">
                <a:ea typeface="Cambria Math"/>
              </a:rPr>
              <a:t>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600" baseline="30000" dirty="0">
                <a:latin typeface="Cambria Math" pitchFamily="18" charset="0"/>
                <a:ea typeface="Cambria Math" pitchFamily="18" charset="0"/>
              </a:rPr>
              <a:t>222 </a:t>
            </a:r>
            <a:r>
              <a:rPr lang="en-US" sz="2600" b="1" dirty="0">
                <a:ea typeface="Cambria Math"/>
              </a:rPr>
              <a:t>mod</a:t>
            </a:r>
            <a:r>
              <a:rPr lang="en-US" sz="2600" b="1" dirty="0">
                <a:latin typeface="Cambria Math"/>
                <a:ea typeface="Cambria Math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11.</a:t>
            </a:r>
          </a:p>
          <a:p>
            <a:pPr lvl="0" indent="111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b="1" baseline="30000" dirty="0">
                <a:latin typeface="Cambria Math"/>
                <a:ea typeface="Cambria Math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By Fermat’s little </a:t>
            </a:r>
            <a:r>
              <a:rPr lang="en-US" sz="2600" dirty="0" err="1">
                <a:latin typeface="Cambria Math"/>
                <a:ea typeface="Cambria Math"/>
              </a:rPr>
              <a:t>thm</a:t>
            </a:r>
            <a:r>
              <a:rPr lang="en-US" sz="2600" dirty="0">
                <a:latin typeface="Cambria Math"/>
                <a:ea typeface="Cambria Math"/>
              </a:rPr>
              <a:t>, 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600" baseline="30000" dirty="0">
                <a:latin typeface="Cambria Math" pitchFamily="18" charset="0"/>
                <a:ea typeface="Cambria Math" pitchFamily="18" charset="0"/>
              </a:rPr>
              <a:t>10 </a:t>
            </a:r>
            <a:r>
              <a:rPr lang="en-US" sz="2600" dirty="0">
                <a:latin typeface="Cambria Math"/>
                <a:ea typeface="Cambria Math"/>
              </a:rPr>
              <a:t>= 1 </a:t>
            </a:r>
            <a:r>
              <a:rPr lang="en-US" sz="2600" b="1" dirty="0">
                <a:latin typeface="Cambria Math"/>
                <a:ea typeface="Cambria Math"/>
              </a:rPr>
              <a:t>mod</a:t>
            </a:r>
            <a:r>
              <a:rPr lang="en-US" sz="2600" dirty="0">
                <a:latin typeface="Cambria Math"/>
                <a:ea typeface="Cambria Math"/>
              </a:rPr>
              <a:t> 11, so  (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600" baseline="30000" dirty="0">
                <a:latin typeface="Cambria Math" pitchFamily="18" charset="0"/>
                <a:ea typeface="Cambria Math" pitchFamily="18" charset="0"/>
              </a:rPr>
              <a:t>10 </a:t>
            </a:r>
            <a:r>
              <a:rPr lang="en-US" sz="2600" dirty="0">
                <a:latin typeface="Cambria Math"/>
                <a:ea typeface="Cambria Math"/>
              </a:rPr>
              <a:t>)</a:t>
            </a:r>
            <a:r>
              <a:rPr lang="en-US" sz="2600" i="1" baseline="30000" dirty="0">
                <a:latin typeface="Cambria Math"/>
                <a:ea typeface="Cambria Math"/>
              </a:rPr>
              <a:t>k</a:t>
            </a:r>
            <a:r>
              <a:rPr lang="en-US" sz="2600" i="1" dirty="0">
                <a:latin typeface="Cambria Math"/>
                <a:ea typeface="Cambria Math"/>
              </a:rPr>
              <a:t> =</a:t>
            </a:r>
            <a:r>
              <a:rPr lang="en-US" sz="2600" dirty="0">
                <a:latin typeface="Cambria Math"/>
                <a:ea typeface="Cambria Math"/>
              </a:rPr>
              <a:t> 1 </a:t>
            </a:r>
            <a:r>
              <a:rPr lang="en-US" sz="2600" b="1" dirty="0">
                <a:latin typeface="Cambria Math"/>
                <a:ea typeface="Cambria Math"/>
              </a:rPr>
              <a:t>mod</a:t>
            </a:r>
            <a:r>
              <a:rPr lang="en-US" sz="2600" dirty="0">
                <a:latin typeface="Cambria Math"/>
                <a:ea typeface="Cambria Math"/>
              </a:rPr>
              <a:t> 11, </a:t>
            </a:r>
            <a:r>
              <a:rPr lang="en-US" sz="2600" dirty="0">
                <a:latin typeface="Cambria Math"/>
                <a:ea typeface="Cambria Math"/>
                <a:sym typeface="Symbol" panose="05050102010706020507" pitchFamily="18" charset="2"/>
              </a:rPr>
              <a:t></a:t>
            </a:r>
            <a:r>
              <a:rPr lang="en-US" sz="2600" i="1" dirty="0">
                <a:latin typeface="Cambria Math"/>
                <a:ea typeface="Cambria Math"/>
              </a:rPr>
              <a:t>k </a:t>
            </a:r>
            <a:r>
              <a:rPr lang="en-US" sz="2400" dirty="0">
                <a:ea typeface="Cambria Math"/>
                <a:sym typeface="Symbol" panose="05050102010706020507" pitchFamily="18" charset="2"/>
              </a:rPr>
              <a:t></a:t>
            </a:r>
            <a:r>
              <a:rPr lang="en-US" sz="2400" i="1" dirty="0">
                <a:ea typeface="Cambria Math"/>
                <a:sym typeface="Symbol" panose="05050102010706020507" pitchFamily="18" charset="2"/>
              </a:rPr>
              <a:t> Z</a:t>
            </a:r>
            <a:r>
              <a:rPr lang="en-US" sz="2400" i="1" baseline="30000" dirty="0">
                <a:ea typeface="Cambria Math"/>
                <a:sym typeface="Symbol" panose="05050102010706020507" pitchFamily="18" charset="2"/>
              </a:rPr>
              <a:t>+</a:t>
            </a:r>
            <a:r>
              <a:rPr lang="en-US" sz="2600" dirty="0">
                <a:latin typeface="Cambria Math"/>
                <a:ea typeface="Cambria Math"/>
              </a:rPr>
              <a:t>. </a:t>
            </a:r>
          </a:p>
          <a:p>
            <a:pPr lvl="0" indent="111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dirty="0">
                <a:latin typeface="Cambria Math" pitchFamily="18" charset="0"/>
                <a:ea typeface="Cambria Math" pitchFamily="18" charset="0"/>
              </a:rPr>
              <a:t>               </a:t>
            </a:r>
            <a:r>
              <a:rPr lang="en-US" sz="2600" dirty="0">
                <a:latin typeface="SymbolPi" panose="02000500070000020004" pitchFamily="2" charset="0"/>
                <a:ea typeface="Cambria Math" pitchFamily="18" charset="0"/>
              </a:rPr>
              <a:t>\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7</a:t>
            </a:r>
            <a:r>
              <a:rPr lang="en-US" sz="2600" baseline="30000" dirty="0">
                <a:latin typeface="Cambria Math" pitchFamily="18" charset="0"/>
                <a:ea typeface="Cambria Math" pitchFamily="18" charset="0"/>
              </a:rPr>
              <a:t>222 </a:t>
            </a:r>
            <a:r>
              <a:rPr lang="en-US" sz="2600" dirty="0">
                <a:ea typeface="Cambria Math"/>
              </a:rPr>
              <a:t>=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7</a:t>
            </a:r>
            <a:r>
              <a:rPr lang="en-US" sz="2600" baseline="30000" dirty="0">
                <a:latin typeface="Cambria Math" pitchFamily="18" charset="0"/>
                <a:ea typeface="Cambria Math" pitchFamily="18" charset="0"/>
              </a:rPr>
              <a:t>22</a:t>
            </a:r>
            <a:r>
              <a:rPr lang="en-US" sz="2600" baseline="30000" dirty="0">
                <a:latin typeface="Cambria Math"/>
                <a:ea typeface="Cambria Math"/>
              </a:rPr>
              <a:t>∙10 + 2</a:t>
            </a:r>
            <a:r>
              <a:rPr lang="en-US" sz="2600" dirty="0">
                <a:ea typeface="Cambria Math"/>
              </a:rPr>
              <a:t> =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(7</a:t>
            </a:r>
            <a:r>
              <a:rPr lang="en-US" sz="2600" baseline="300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2600" dirty="0">
                <a:latin typeface="Cambria Math"/>
                <a:ea typeface="Cambria Math"/>
              </a:rPr>
              <a:t>)</a:t>
            </a:r>
            <a:r>
              <a:rPr lang="en-US" sz="2600" baseline="30000" dirty="0">
                <a:latin typeface="Cambria Math"/>
                <a:ea typeface="Cambria Math"/>
              </a:rPr>
              <a:t>22</a:t>
            </a:r>
            <a:r>
              <a:rPr lang="en-US" sz="2600" dirty="0">
                <a:latin typeface="Cambria Math"/>
                <a:ea typeface="Cambria Math"/>
              </a:rPr>
              <a:t>7</a:t>
            </a:r>
            <a:r>
              <a:rPr lang="en-US" sz="2600" baseline="30000" dirty="0">
                <a:latin typeface="Cambria Math"/>
                <a:ea typeface="Cambria Math"/>
              </a:rPr>
              <a:t>2</a:t>
            </a:r>
            <a:r>
              <a:rPr lang="en-US" sz="2600" dirty="0">
                <a:latin typeface="Cambria Math"/>
                <a:ea typeface="Cambria Math"/>
              </a:rPr>
              <a:t> ≡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 (1</a:t>
            </a:r>
            <a:r>
              <a:rPr lang="en-US" sz="2600" dirty="0">
                <a:latin typeface="Cambria Math"/>
                <a:ea typeface="Cambria Math"/>
              </a:rPr>
              <a:t>)</a:t>
            </a:r>
            <a:r>
              <a:rPr lang="en-US" sz="2600" baseline="30000" dirty="0">
                <a:latin typeface="Cambria Math"/>
                <a:ea typeface="Cambria Math"/>
              </a:rPr>
              <a:t>22</a:t>
            </a:r>
            <a:r>
              <a:rPr lang="en-US" sz="2600" dirty="0">
                <a:latin typeface="Cambria Math"/>
                <a:ea typeface="Cambria Math"/>
              </a:rPr>
              <a:t> ∙49 = 5 </a:t>
            </a:r>
            <a:r>
              <a:rPr lang="en-US" sz="2600" b="1" dirty="0">
                <a:latin typeface="Cambria Math"/>
                <a:ea typeface="Cambria Math"/>
              </a:rPr>
              <a:t>mod</a:t>
            </a:r>
            <a:r>
              <a:rPr lang="en-US" sz="2600" dirty="0">
                <a:latin typeface="Cambria Math"/>
                <a:ea typeface="Cambria Math"/>
              </a:rPr>
              <a:t> 11.</a:t>
            </a:r>
          </a:p>
          <a:p>
            <a:pPr lvl="0" indent="111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endParaRPr lang="en-US" sz="2600" dirty="0">
              <a:latin typeface="Cambria Math"/>
              <a:ea typeface="Cambria Math"/>
            </a:endParaRPr>
          </a:p>
          <a:p>
            <a:pPr lvl="0" indent="11113">
              <a:spcBef>
                <a:spcPct val="20000"/>
              </a:spcBef>
              <a:buClr>
                <a:schemeClr val="accent3"/>
              </a:buClr>
              <a:buSzPct val="95000"/>
              <a:defRPr/>
            </a:pPr>
            <a:r>
              <a:rPr lang="en-US" sz="2600" dirty="0">
                <a:latin typeface="Cambria Math"/>
                <a:ea typeface="Cambria Math"/>
              </a:rPr>
              <a:t>     Hence, </a:t>
            </a:r>
            <a:r>
              <a:rPr lang="en-US" sz="26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600" baseline="30000" dirty="0">
                <a:latin typeface="Cambria Math" pitchFamily="18" charset="0"/>
                <a:ea typeface="Cambria Math" pitchFamily="18" charset="0"/>
              </a:rPr>
              <a:t>222 </a:t>
            </a:r>
            <a:r>
              <a:rPr lang="en-US" sz="2600" b="1" dirty="0">
                <a:ea typeface="Cambria Math"/>
              </a:rPr>
              <a:t>mod</a:t>
            </a:r>
            <a:r>
              <a:rPr lang="en-US" sz="2600" b="1" dirty="0">
                <a:latin typeface="Cambria Math"/>
                <a:ea typeface="Cambria Math"/>
              </a:rPr>
              <a:t> </a:t>
            </a:r>
            <a:r>
              <a:rPr lang="en-US" sz="2600" dirty="0">
                <a:latin typeface="Cambria Math"/>
                <a:ea typeface="Cambria Math"/>
              </a:rPr>
              <a:t>11 = 5.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733800" y="152400"/>
            <a:ext cx="32766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Pierre de Fermat 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1601-1665</a:t>
            </a:r>
            <a:r>
              <a:rPr lang="en-US" dirty="0"/>
              <a:t>)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/>
              <a:t>Pseudoprimes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6192"/>
            <a:ext cx="8229600" cy="4389120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By Fermat’s little theorem </a:t>
            </a:r>
            <a:r>
              <a:rPr lang="en-US" i="1" dirty="0"/>
              <a:t>n</a:t>
            </a:r>
            <a:r>
              <a:rPr lang="en-US" dirty="0"/>
              <a:t> &gt;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is prime, where</a:t>
            </a:r>
          </a:p>
          <a:p>
            <a:pPr>
              <a:buNone/>
            </a:pPr>
            <a:r>
              <a:rPr lang="en-US" i="1" dirty="0"/>
              <a:t>                 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baseline="30000" dirty="0"/>
              <a:t>n</a:t>
            </a:r>
            <a:r>
              <a:rPr lang="en-US" baseline="30000" dirty="0"/>
              <a:t>-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>
                <a:ea typeface="Cambria Math" pitchFamily="18" charset="0"/>
              </a:rPr>
              <a:t>(mod </a:t>
            </a:r>
            <a:r>
              <a:rPr lang="en-US" i="1" dirty="0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).</a:t>
            </a:r>
            <a:endParaRPr lang="en-US" dirty="0"/>
          </a:p>
          <a:p>
            <a:r>
              <a:rPr lang="en-US" dirty="0"/>
              <a:t>But if this congruence holds, </a:t>
            </a:r>
            <a:r>
              <a:rPr lang="en-US" i="1" dirty="0"/>
              <a:t>n</a:t>
            </a:r>
            <a:r>
              <a:rPr lang="en-US" dirty="0"/>
              <a:t> may not be prime. Composite integers </a:t>
            </a:r>
            <a:r>
              <a:rPr lang="en-US" i="1" dirty="0"/>
              <a:t>n</a:t>
            </a:r>
            <a:r>
              <a:rPr lang="en-US" dirty="0"/>
              <a:t> such that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baseline="30000" dirty="0"/>
              <a:t>n</a:t>
            </a:r>
            <a:r>
              <a:rPr lang="en-US" baseline="30000" dirty="0"/>
              <a:t>-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>
                <a:ea typeface="Cambria Math" pitchFamily="18" charset="0"/>
              </a:rPr>
              <a:t>(mod </a:t>
            </a:r>
            <a:r>
              <a:rPr lang="en-US" i="1" dirty="0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) are </a:t>
            </a:r>
            <a:r>
              <a:rPr lang="en-US" i="1" dirty="0">
                <a:ea typeface="Cambria Math" pitchFamily="18" charset="0"/>
              </a:rPr>
              <a:t>pseudoprimes</a:t>
            </a:r>
            <a:r>
              <a:rPr lang="en-US" dirty="0">
                <a:ea typeface="Cambria Math" pitchFamily="18" charset="0"/>
              </a:rPr>
              <a:t> to the base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ea typeface="Cambria Math" pitchFamily="18" charset="0"/>
              </a:rPr>
              <a:t>.</a:t>
            </a:r>
          </a:p>
          <a:p>
            <a:pPr>
              <a:buNone/>
            </a:pPr>
            <a:r>
              <a:rPr lang="en-US" dirty="0">
                <a:ea typeface="Cambria Math" pitchFamily="18" charset="0"/>
              </a:rPr>
              <a:t>    </a:t>
            </a:r>
            <a:r>
              <a:rPr lang="en-US" b="1" dirty="0">
                <a:ea typeface="Cambria Math" pitchFamily="18" charset="0"/>
              </a:rPr>
              <a:t>Example</a:t>
            </a:r>
            <a:r>
              <a:rPr lang="en-US" dirty="0">
                <a:ea typeface="Cambria Math" pitchFamily="18" charset="0"/>
              </a:rPr>
              <a:t>: The integer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341</a:t>
            </a:r>
            <a:r>
              <a:rPr lang="en-US" dirty="0">
                <a:ea typeface="Cambria Math" pitchFamily="18" charset="0"/>
              </a:rPr>
              <a:t> is a </a:t>
            </a:r>
            <a:r>
              <a:rPr lang="en-US" dirty="0" err="1">
                <a:ea typeface="Cambria Math" pitchFamily="18" charset="0"/>
              </a:rPr>
              <a:t>pseudoprime</a:t>
            </a:r>
            <a:r>
              <a:rPr lang="en-US" dirty="0">
                <a:ea typeface="Cambria Math" pitchFamily="18" charset="0"/>
              </a:rPr>
              <a:t> to the base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ea typeface="Cambria Math" pitchFamily="18" charset="0"/>
              </a:rPr>
              <a:t>.</a:t>
            </a:r>
          </a:p>
          <a:p>
            <a:pPr lvl="1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341</a:t>
            </a:r>
            <a:r>
              <a:rPr lang="en-US" dirty="0">
                <a:ea typeface="Cambria Math" pitchFamily="18" charset="0"/>
              </a:rPr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∙ 31</a:t>
            </a:r>
          </a:p>
          <a:p>
            <a:pPr lvl="1"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340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>
                <a:ea typeface="Cambria Math" pitchFamily="18" charset="0"/>
              </a:rPr>
              <a:t>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341</a:t>
            </a:r>
            <a:r>
              <a:rPr lang="en-US" dirty="0">
                <a:ea typeface="Cambria Math" pitchFamily="18" charset="0"/>
              </a:rPr>
              <a:t>) (</a:t>
            </a:r>
            <a:r>
              <a:rPr lang="en-US" i="1" dirty="0">
                <a:ea typeface="Cambria Math" pitchFamily="18" charset="0"/>
              </a:rPr>
              <a:t>see in Exercise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37</a:t>
            </a:r>
            <a:r>
              <a:rPr lang="en-US" dirty="0">
                <a:ea typeface="Cambria Math" pitchFamily="18" charset="0"/>
              </a:rPr>
              <a:t>)</a:t>
            </a:r>
          </a:p>
          <a:p>
            <a:r>
              <a:rPr lang="en-US" dirty="0"/>
              <a:t>We can replace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/>
              <a:t> by any integer </a:t>
            </a:r>
            <a:r>
              <a:rPr lang="en-US" i="1" dirty="0"/>
              <a:t>b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≥ 2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dirty="0"/>
              <a:t>    Definition</a:t>
            </a:r>
            <a:r>
              <a:rPr lang="en-US" dirty="0"/>
              <a:t>: Let </a:t>
            </a:r>
            <a:r>
              <a:rPr lang="en-US" i="1" dirty="0"/>
              <a:t>b </a:t>
            </a:r>
            <a:r>
              <a:rPr lang="en-US" dirty="0">
                <a:sym typeface="Symbol" panose="05050102010706020507" pitchFamily="18" charset="2"/>
              </a:rPr>
              <a:t> </a:t>
            </a:r>
            <a:r>
              <a:rPr lang="en-US" i="1" dirty="0"/>
              <a:t>Z</a:t>
            </a:r>
            <a:r>
              <a:rPr lang="en-US" i="1" baseline="30000" dirty="0"/>
              <a:t>+</a:t>
            </a:r>
            <a:r>
              <a:rPr lang="en-US" dirty="0"/>
              <a:t>. If </a:t>
            </a:r>
            <a:r>
              <a:rPr lang="en-US" i="1" dirty="0"/>
              <a:t>n</a:t>
            </a:r>
            <a:r>
              <a:rPr lang="en-US" dirty="0"/>
              <a:t> is composite &amp; </a:t>
            </a:r>
            <a:r>
              <a:rPr lang="en-US" i="1" dirty="0"/>
              <a:t>b</a:t>
            </a:r>
            <a:r>
              <a:rPr lang="en-US" i="1" baseline="30000" dirty="0"/>
              <a:t>n</a:t>
            </a:r>
            <a:r>
              <a:rPr lang="en-US" baseline="30000" dirty="0"/>
              <a:t>-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b="1" dirty="0">
                <a:ea typeface="Cambria Math" pitchFamily="18" charset="0"/>
              </a:rPr>
              <a:t>mod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i="1" dirty="0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, then </a:t>
            </a:r>
            <a:r>
              <a:rPr lang="en-US" i="1" dirty="0">
                <a:ea typeface="Cambria Math" pitchFamily="18" charset="0"/>
              </a:rPr>
              <a:t>n </a:t>
            </a:r>
            <a:r>
              <a:rPr lang="en-US" dirty="0">
                <a:ea typeface="Cambria Math" pitchFamily="18" charset="0"/>
              </a:rPr>
              <a:t>is a </a:t>
            </a:r>
            <a:r>
              <a:rPr lang="en-US" i="1" dirty="0">
                <a:ea typeface="Cambria Math" pitchFamily="18" charset="0"/>
              </a:rPr>
              <a:t>pseudoprime to the base b</a:t>
            </a:r>
            <a:r>
              <a:rPr lang="en-US" dirty="0">
                <a:ea typeface="Cambria Math" pitchFamily="18" charset="0"/>
              </a:rPr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 err="1"/>
              <a:t>Pseudoprimes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724400"/>
          </a:xfrm>
        </p:spPr>
        <p:txBody>
          <a:bodyPr>
            <a:normAutofit/>
          </a:bodyPr>
          <a:lstStyle/>
          <a:p>
            <a:r>
              <a:rPr lang="en-US" dirty="0"/>
              <a:t>Given </a:t>
            </a:r>
            <a:r>
              <a:rPr lang="en-US" i="1" dirty="0"/>
              <a:t>n </a:t>
            </a:r>
            <a:r>
              <a:rPr lang="en-US" dirty="0">
                <a:sym typeface="Symbol" panose="05050102010706020507" pitchFamily="18" charset="2"/>
              </a:rPr>
              <a:t> Z</a:t>
            </a:r>
            <a:r>
              <a:rPr lang="en-US" dirty="0"/>
              <a:t>, such that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i="1" baseline="30000" dirty="0"/>
              <a:t>n</a:t>
            </a:r>
            <a:r>
              <a:rPr lang="en-US" baseline="30000" dirty="0"/>
              <a:t>-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>
                <a:ea typeface="Cambria Math" pitchFamily="18" charset="0"/>
              </a:rPr>
              <a:t>(mod </a:t>
            </a:r>
            <a:r>
              <a:rPr lang="en-US" i="1" dirty="0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):</a:t>
            </a:r>
          </a:p>
          <a:p>
            <a:pPr lvl="1"/>
            <a:r>
              <a:rPr lang="en-US" dirty="0">
                <a:ea typeface="Cambria Math" pitchFamily="18" charset="0"/>
              </a:rPr>
              <a:t>If </a:t>
            </a:r>
            <a:r>
              <a:rPr lang="en-US" i="1" dirty="0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 does not satisfy the congruence, it is composite.</a:t>
            </a:r>
          </a:p>
          <a:p>
            <a:pPr lvl="1"/>
            <a:r>
              <a:rPr lang="en-US" dirty="0">
                <a:ea typeface="Cambria Math" pitchFamily="18" charset="0"/>
              </a:rPr>
              <a:t>If </a:t>
            </a:r>
            <a:r>
              <a:rPr lang="en-US" i="1" dirty="0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 does satisfy the congruence, it is either prime or a </a:t>
            </a:r>
            <a:r>
              <a:rPr lang="en-US" dirty="0" err="1">
                <a:ea typeface="Cambria Math" pitchFamily="18" charset="0"/>
              </a:rPr>
              <a:t>pseudoprime</a:t>
            </a:r>
            <a:r>
              <a:rPr lang="en-US" dirty="0">
                <a:ea typeface="Cambria Math" pitchFamily="18" charset="0"/>
              </a:rPr>
              <a:t> to the base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ea typeface="Cambria Math" pitchFamily="18" charset="0"/>
              </a:rPr>
              <a:t>.</a:t>
            </a:r>
          </a:p>
          <a:p>
            <a:r>
              <a:rPr lang="en-US" dirty="0">
                <a:ea typeface="Cambria Math" pitchFamily="18" charset="0"/>
              </a:rPr>
              <a:t>Doing similar tests with additional bases </a:t>
            </a:r>
            <a:r>
              <a:rPr lang="en-US" i="1" dirty="0">
                <a:ea typeface="Cambria Math" pitchFamily="18" charset="0"/>
              </a:rPr>
              <a:t>b</a:t>
            </a:r>
            <a:r>
              <a:rPr lang="en-US" dirty="0">
                <a:ea typeface="Cambria Math" pitchFamily="18" charset="0"/>
              </a:rPr>
              <a:t>, provides more evidence as to whether </a:t>
            </a:r>
            <a:r>
              <a:rPr lang="en-US" i="1" dirty="0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 is prime.</a:t>
            </a:r>
          </a:p>
          <a:p>
            <a:r>
              <a:rPr lang="en-US" dirty="0">
                <a:ea typeface="Cambria Math" pitchFamily="18" charset="0"/>
              </a:rPr>
              <a:t>Among positive integers not exceeding </a:t>
            </a:r>
            <a:r>
              <a:rPr lang="en-US" i="1" dirty="0">
                <a:ea typeface="Cambria Math" pitchFamily="18" charset="0"/>
              </a:rPr>
              <a:t>x</a:t>
            </a:r>
            <a:r>
              <a:rPr lang="en-US" dirty="0">
                <a:ea typeface="Cambria Math" pitchFamily="18" charset="0"/>
              </a:rPr>
              <a:t>, </a:t>
            </a:r>
            <a:r>
              <a:rPr lang="en-US" dirty="0">
                <a:ea typeface="Cambria Math" pitchFamily="18" charset="0"/>
                <a:sym typeface="Symbol" panose="05050102010706020507" pitchFamily="18" charset="2"/>
              </a:rPr>
              <a:t> </a:t>
            </a:r>
            <a:r>
              <a:rPr lang="en-US" dirty="0">
                <a:ea typeface="Cambria Math" pitchFamily="18" charset="0"/>
              </a:rPr>
              <a:t>relatively few pseudoprimes compared to primes.</a:t>
            </a:r>
          </a:p>
          <a:p>
            <a:pPr lvl="1"/>
            <a:r>
              <a:rPr lang="en-US" dirty="0">
                <a:ea typeface="Cambria Math" pitchFamily="18" charset="0"/>
              </a:rPr>
              <a:t>among the first 10 billion positive #’s,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#</a:t>
            </a:r>
            <a:r>
              <a:rPr lang="en-US" dirty="0">
                <a:ea typeface="Cambria Math" pitchFamily="18" charset="0"/>
              </a:rPr>
              <a:t>pseudoprimes to the base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 ~ 15 k</a:t>
            </a:r>
            <a:r>
              <a:rPr lang="en-US" dirty="0">
                <a:ea typeface="Cambria Math" pitchFamily="18" charset="0"/>
              </a:rPr>
              <a:t> </a:t>
            </a:r>
            <a:endParaRPr lang="en-US" dirty="0">
              <a:latin typeface="Cambria Math" pitchFamily="18" charset="0"/>
              <a:ea typeface="Cambria Math" pitchFamily="18" charset="0"/>
            </a:endParaRP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>
                <a:ea typeface="Cambria Math" pitchFamily="18" charset="0"/>
              </a:rPr>
              <a:t>#primes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455 M</a:t>
            </a:r>
            <a:r>
              <a:rPr lang="en-US" dirty="0">
                <a:ea typeface="Cambria Math" pitchFamily="18" charset="0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89868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Carmichael Numbers(</a:t>
            </a:r>
            <a:r>
              <a:rPr lang="en-US" i="1" dirty="0"/>
              <a:t>optional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9080" y="1367742"/>
            <a:ext cx="8427720" cy="5384364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r>
              <a:rPr lang="en-US" dirty="0">
                <a:ea typeface="Cambria Math" pitchFamily="18" charset="0"/>
                <a:sym typeface="Symbol" panose="05050102010706020507" pitchFamily="18" charset="2"/>
              </a:rPr>
              <a:t></a:t>
            </a:r>
            <a:r>
              <a:rPr lang="en-US" dirty="0">
                <a:ea typeface="Cambria Math" pitchFamily="18" charset="0"/>
              </a:rPr>
              <a:t>composite integers </a:t>
            </a:r>
            <a:r>
              <a:rPr lang="en-US" i="1" dirty="0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 that pass all tests with bases </a:t>
            </a:r>
            <a:r>
              <a:rPr lang="en-US" i="1" dirty="0">
                <a:ea typeface="Cambria Math" pitchFamily="18" charset="0"/>
              </a:rPr>
              <a:t>b</a:t>
            </a:r>
            <a:r>
              <a:rPr lang="en-US" dirty="0">
                <a:ea typeface="Cambria Math" pitchFamily="18" charset="0"/>
              </a:rPr>
              <a:t> such that </a:t>
            </a:r>
            <a:r>
              <a:rPr lang="en-US" dirty="0" err="1">
                <a:ea typeface="Cambria Math" pitchFamily="18" charset="0"/>
              </a:rPr>
              <a:t>gcd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 err="1">
                <a:ea typeface="Cambria Math" pitchFamily="18" charset="0"/>
              </a:rPr>
              <a:t>b,n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 pitchFamily="18" charset="0"/>
              </a:rPr>
              <a:t>.</a:t>
            </a:r>
            <a:endParaRPr lang="en-US" dirty="0"/>
          </a:p>
          <a:p>
            <a:pPr>
              <a:buNone/>
            </a:pPr>
            <a:r>
              <a:rPr lang="en-US" b="1" dirty="0"/>
              <a:t>Definition</a:t>
            </a:r>
            <a:r>
              <a:rPr lang="en-US" dirty="0"/>
              <a:t>: A composite integer n that satisfies the congruence </a:t>
            </a:r>
            <a:r>
              <a:rPr lang="en-US" i="1" dirty="0"/>
              <a:t>b</a:t>
            </a:r>
            <a:r>
              <a:rPr lang="en-US" i="1" baseline="30000" dirty="0"/>
              <a:t>n</a:t>
            </a:r>
            <a:r>
              <a:rPr lang="en-US" baseline="30000" dirty="0"/>
              <a:t>-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>
                <a:ea typeface="Cambria Math" pitchFamily="18" charset="0"/>
              </a:rPr>
              <a:t>(mod </a:t>
            </a:r>
            <a:r>
              <a:rPr lang="en-US" i="1" dirty="0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) </a:t>
            </a:r>
            <a:r>
              <a:rPr lang="en-US" dirty="0">
                <a:ea typeface="Cambria Math" pitchFamily="18" charset="0"/>
                <a:sym typeface="Symbol" panose="05050102010706020507" pitchFamily="18" charset="2"/>
              </a:rPr>
              <a:t></a:t>
            </a:r>
            <a:r>
              <a:rPr lang="en-US" i="1" dirty="0">
                <a:ea typeface="Cambria Math" pitchFamily="18" charset="0"/>
              </a:rPr>
              <a:t>b </a:t>
            </a:r>
            <a:r>
              <a:rPr lang="en-US" dirty="0">
                <a:ea typeface="Cambria Math" pitchFamily="18" charset="0"/>
                <a:sym typeface="Symbol" panose="05050102010706020507" pitchFamily="18" charset="2"/>
              </a:rPr>
              <a:t></a:t>
            </a:r>
            <a:r>
              <a:rPr lang="en-US" i="1" dirty="0">
                <a:ea typeface="Cambria Math" pitchFamily="18" charset="0"/>
                <a:sym typeface="Symbol" panose="05050102010706020507" pitchFamily="18" charset="2"/>
              </a:rPr>
              <a:t> Z</a:t>
            </a:r>
            <a:r>
              <a:rPr lang="en-US" i="1" baseline="30000" dirty="0">
                <a:ea typeface="Cambria Math" pitchFamily="18" charset="0"/>
                <a:sym typeface="Symbol" panose="05050102010706020507" pitchFamily="18" charset="2"/>
              </a:rPr>
              <a:t>+</a:t>
            </a:r>
            <a:r>
              <a:rPr lang="en-US" dirty="0">
                <a:ea typeface="Cambria Math" pitchFamily="18" charset="0"/>
              </a:rPr>
              <a:t> with </a:t>
            </a:r>
            <a:r>
              <a:rPr lang="en-US" dirty="0" err="1">
                <a:ea typeface="Cambria Math" pitchFamily="18" charset="0"/>
              </a:rPr>
              <a:t>gcd</a:t>
            </a:r>
            <a:r>
              <a:rPr lang="en-US" dirty="0">
                <a:ea typeface="Cambria Math" pitchFamily="18" charset="0"/>
              </a:rPr>
              <a:t>(</a:t>
            </a:r>
            <a:r>
              <a:rPr lang="en-US" i="1" dirty="0" err="1">
                <a:ea typeface="Cambria Math" pitchFamily="18" charset="0"/>
              </a:rPr>
              <a:t>b</a:t>
            </a:r>
            <a:r>
              <a:rPr lang="en-US" dirty="0" err="1">
                <a:ea typeface="Cambria Math" pitchFamily="18" charset="0"/>
              </a:rPr>
              <a:t>,</a:t>
            </a:r>
            <a:r>
              <a:rPr lang="en-US" i="1" dirty="0" err="1">
                <a:ea typeface="Cambria Math" pitchFamily="18" charset="0"/>
              </a:rPr>
              <a:t>n</a:t>
            </a:r>
            <a:r>
              <a:rPr lang="en-US" dirty="0">
                <a:ea typeface="Cambria Math" pitchFamily="18" charset="0"/>
              </a:rPr>
              <a:t>)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</a:t>
            </a:r>
            <a:r>
              <a:rPr lang="en-US" dirty="0">
                <a:ea typeface="Cambria Math" pitchFamily="18" charset="0"/>
              </a:rPr>
              <a:t>is a </a:t>
            </a:r>
            <a:r>
              <a:rPr lang="en-US" i="1" dirty="0">
                <a:ea typeface="Cambria Math" pitchFamily="18" charset="0"/>
              </a:rPr>
              <a:t>Carmichael</a:t>
            </a:r>
            <a:r>
              <a:rPr lang="en-US" dirty="0">
                <a:ea typeface="Cambria Math" pitchFamily="18" charset="0"/>
              </a:rPr>
              <a:t> number.</a:t>
            </a:r>
          </a:p>
          <a:p>
            <a:pPr>
              <a:buNone/>
            </a:pPr>
            <a:r>
              <a:rPr lang="en-US" dirty="0">
                <a:ea typeface="Cambria Math" pitchFamily="18" charset="0"/>
              </a:rPr>
              <a:t>     </a:t>
            </a:r>
            <a:r>
              <a:rPr lang="en-US" b="1" dirty="0">
                <a:ea typeface="Cambria Math" pitchFamily="18" charset="0"/>
              </a:rPr>
              <a:t>Example</a:t>
            </a:r>
            <a:r>
              <a:rPr lang="en-US" dirty="0">
                <a:ea typeface="Cambria Math" pitchFamily="18" charset="0"/>
              </a:rPr>
              <a:t>: The integer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561</a:t>
            </a:r>
            <a:r>
              <a:rPr lang="en-US" dirty="0">
                <a:ea typeface="Cambria Math" pitchFamily="18" charset="0"/>
              </a:rPr>
              <a:t> is a Carmichael number. To see this:</a:t>
            </a:r>
          </a:p>
          <a:p>
            <a:pPr lvl="1"/>
            <a:r>
              <a:rPr lang="en-US" dirty="0">
                <a:latin typeface="Cambria Math" pitchFamily="18" charset="0"/>
                <a:ea typeface="Cambria Math" pitchFamily="18" charset="0"/>
              </a:rPr>
              <a:t>561</a:t>
            </a:r>
            <a:r>
              <a:rPr lang="en-US" dirty="0">
                <a:ea typeface="Cambria Math" pitchFamily="18" charset="0"/>
              </a:rPr>
              <a:t> is composite, since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561</a:t>
            </a:r>
            <a:r>
              <a:rPr lang="en-US" dirty="0">
                <a:ea typeface="Cambria Math" pitchFamily="18" charset="0"/>
              </a:rPr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∙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/>
                <a:ea typeface="Cambria Math"/>
              </a:rPr>
              <a:t>∙ 13.</a:t>
            </a:r>
          </a:p>
          <a:p>
            <a:pPr lvl="1"/>
            <a:r>
              <a:rPr lang="en-US" dirty="0">
                <a:latin typeface="Cambria Math"/>
                <a:ea typeface="Cambria Math"/>
              </a:rPr>
              <a:t>If </a:t>
            </a:r>
            <a:r>
              <a:rPr lang="en-US" dirty="0" err="1">
                <a:latin typeface="Cambria Math"/>
                <a:ea typeface="Cambria Math"/>
              </a:rPr>
              <a:t>gcd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en-US" i="1" dirty="0">
                <a:latin typeface="Cambria Math"/>
                <a:ea typeface="Cambria Math"/>
              </a:rPr>
              <a:t>b</a:t>
            </a:r>
            <a:r>
              <a:rPr lang="en-US" dirty="0">
                <a:latin typeface="Cambria Math"/>
                <a:ea typeface="Cambria Math"/>
              </a:rPr>
              <a:t>, 561) = 1, then </a:t>
            </a:r>
            <a:r>
              <a:rPr lang="en-US" dirty="0" err="1">
                <a:latin typeface="Cambria Math"/>
                <a:ea typeface="Cambria Math"/>
              </a:rPr>
              <a:t>gcd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en-US" i="1" dirty="0">
                <a:ea typeface="Cambria Math"/>
              </a:rPr>
              <a:t>b</a:t>
            </a:r>
            <a:r>
              <a:rPr lang="en-US" dirty="0">
                <a:latin typeface="Cambria Math"/>
                <a:ea typeface="Cambria Math"/>
              </a:rPr>
              <a:t>, 3) = 1, then     </a:t>
            </a:r>
            <a:r>
              <a:rPr lang="en-US" dirty="0" err="1">
                <a:latin typeface="Cambria Math"/>
                <a:ea typeface="Cambria Math"/>
              </a:rPr>
              <a:t>gcd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en-US" i="1" dirty="0">
                <a:ea typeface="Cambria Math"/>
              </a:rPr>
              <a:t>b</a:t>
            </a:r>
            <a:r>
              <a:rPr lang="en-US" dirty="0">
                <a:latin typeface="Cambria Math"/>
                <a:ea typeface="Cambria Math"/>
              </a:rPr>
              <a:t>, 11) = </a:t>
            </a:r>
            <a:r>
              <a:rPr lang="en-US" dirty="0" err="1">
                <a:latin typeface="Cambria Math"/>
                <a:ea typeface="Cambria Math"/>
              </a:rPr>
              <a:t>gcd</a:t>
            </a:r>
            <a:r>
              <a:rPr lang="en-US" dirty="0">
                <a:latin typeface="Cambria Math"/>
                <a:ea typeface="Cambria Math"/>
              </a:rPr>
              <a:t>(</a:t>
            </a:r>
            <a:r>
              <a:rPr lang="en-US" i="1" dirty="0">
                <a:ea typeface="Cambria Math"/>
              </a:rPr>
              <a:t>b</a:t>
            </a:r>
            <a:r>
              <a:rPr lang="en-US" dirty="0">
                <a:latin typeface="Cambria Math"/>
                <a:ea typeface="Cambria Math"/>
              </a:rPr>
              <a:t>, 17) =1.</a:t>
            </a:r>
          </a:p>
          <a:p>
            <a:pPr lvl="1"/>
            <a:r>
              <a:rPr lang="en-US" dirty="0">
                <a:latin typeface="Cambria Math"/>
                <a:ea typeface="Cambria Math"/>
              </a:rPr>
              <a:t>Using Fermat’s Little Theorem: </a:t>
            </a:r>
            <a:r>
              <a:rPr lang="en-US" i="1" dirty="0">
                <a:ea typeface="Cambria Math" pitchFamily="18" charset="0"/>
              </a:rPr>
              <a:t>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dirty="0">
                <a:latin typeface="Cambria Math"/>
                <a:ea typeface="Cambria Math"/>
              </a:rPr>
              <a:t> 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mod 3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latin typeface="Cambria Math"/>
                <a:ea typeface="Cambria Math"/>
              </a:rPr>
              <a:t>,</a:t>
            </a:r>
            <a:r>
              <a:rPr lang="en-US" i="1" dirty="0">
                <a:ea typeface="Cambria Math" pitchFamily="18" charset="0"/>
              </a:rPr>
              <a:t>  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10 </a:t>
            </a:r>
            <a:r>
              <a:rPr lang="en-US" dirty="0">
                <a:latin typeface="Cambria Math"/>
                <a:ea typeface="Cambria Math"/>
              </a:rPr>
              <a:t> 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mod 11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latin typeface="Cambria Math"/>
                <a:ea typeface="Cambria Math"/>
              </a:rPr>
              <a:t>,</a:t>
            </a:r>
            <a:r>
              <a:rPr lang="en-US" i="1" dirty="0">
                <a:ea typeface="Cambria Math" pitchFamily="18" charset="0"/>
              </a:rPr>
              <a:t>  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16 </a:t>
            </a:r>
            <a:r>
              <a:rPr lang="en-US" dirty="0">
                <a:latin typeface="Cambria Math"/>
                <a:ea typeface="Cambria Math"/>
              </a:rPr>
              <a:t> 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mod 17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latin typeface="Cambria Math"/>
                <a:ea typeface="Cambria Math"/>
              </a:rPr>
              <a:t>.</a:t>
            </a:r>
          </a:p>
          <a:p>
            <a:pPr lvl="1"/>
            <a:r>
              <a:rPr lang="en-US" dirty="0">
                <a:latin typeface="Cambria Math"/>
                <a:ea typeface="Cambria Math"/>
              </a:rPr>
              <a:t>Then</a:t>
            </a:r>
          </a:p>
          <a:p>
            <a:pPr lvl="2">
              <a:buNone/>
            </a:pPr>
            <a:r>
              <a:rPr lang="en-US" i="1" dirty="0">
                <a:ea typeface="Cambria Math" pitchFamily="18" charset="0"/>
              </a:rPr>
              <a:t>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560 </a:t>
            </a:r>
            <a:r>
              <a:rPr lang="en-US" dirty="0">
                <a:latin typeface="Cambria Math"/>
                <a:ea typeface="Cambria Math"/>
              </a:rPr>
              <a:t> =</a:t>
            </a:r>
            <a:r>
              <a:rPr lang="en-US" i="1" dirty="0">
                <a:ea typeface="Cambria Math" pitchFamily="18" charset="0"/>
              </a:rPr>
              <a:t> (b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ea typeface="Cambria Math"/>
              </a:rPr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 280 </a:t>
            </a:r>
            <a:r>
              <a:rPr lang="en-US" dirty="0">
                <a:latin typeface="Cambria Math"/>
                <a:ea typeface="Cambria Math"/>
              </a:rPr>
              <a:t> 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mod 3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latin typeface="Cambria Math"/>
                <a:ea typeface="Cambria Math"/>
              </a:rPr>
              <a:t>,</a:t>
            </a:r>
          </a:p>
          <a:p>
            <a:pPr lvl="2">
              <a:buNone/>
            </a:pPr>
            <a:r>
              <a:rPr lang="en-US" i="1" dirty="0">
                <a:ea typeface="Cambria Math" pitchFamily="18" charset="0"/>
              </a:rPr>
              <a:t>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560 </a:t>
            </a:r>
            <a:r>
              <a:rPr lang="en-US" dirty="0">
                <a:latin typeface="Cambria Math"/>
                <a:ea typeface="Cambria Math"/>
              </a:rPr>
              <a:t> =</a:t>
            </a:r>
            <a:r>
              <a:rPr lang="en-US" i="1" dirty="0">
                <a:ea typeface="Cambria Math" pitchFamily="18" charset="0"/>
              </a:rPr>
              <a:t> (b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dirty="0">
                <a:ea typeface="Cambria Math"/>
              </a:rPr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 56 </a:t>
            </a:r>
            <a:r>
              <a:rPr lang="en-US" dirty="0">
                <a:latin typeface="Cambria Math"/>
                <a:ea typeface="Cambria Math"/>
              </a:rPr>
              <a:t> 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mod 11</a:t>
            </a:r>
            <a:r>
              <a:rPr lang="en-US" dirty="0">
                <a:ea typeface="Cambria Math"/>
              </a:rPr>
              <a:t>)</a:t>
            </a:r>
            <a:r>
              <a:rPr lang="en-US" dirty="0">
                <a:latin typeface="Cambria Math"/>
                <a:ea typeface="Cambria Math"/>
              </a:rPr>
              <a:t>,</a:t>
            </a:r>
            <a:r>
              <a:rPr lang="en-US" i="1" dirty="0">
                <a:ea typeface="Cambria Math" pitchFamily="18" charset="0"/>
              </a:rPr>
              <a:t> </a:t>
            </a:r>
          </a:p>
          <a:p>
            <a:pPr lvl="2">
              <a:buNone/>
            </a:pPr>
            <a:r>
              <a:rPr lang="en-US" i="1" dirty="0">
                <a:ea typeface="Cambria Math" pitchFamily="18" charset="0"/>
              </a:rPr>
              <a:t>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560 </a:t>
            </a:r>
            <a:r>
              <a:rPr lang="en-US" dirty="0">
                <a:latin typeface="Cambria Math"/>
                <a:ea typeface="Cambria Math"/>
              </a:rPr>
              <a:t> =</a:t>
            </a:r>
            <a:r>
              <a:rPr lang="en-US" i="1" dirty="0">
                <a:ea typeface="Cambria Math" pitchFamily="18" charset="0"/>
              </a:rPr>
              <a:t> (b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16</a:t>
            </a:r>
            <a:r>
              <a:rPr lang="en-US" dirty="0">
                <a:ea typeface="Cambria Math"/>
              </a:rPr>
              <a:t>)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 35 </a:t>
            </a:r>
            <a:r>
              <a:rPr lang="en-US" dirty="0">
                <a:latin typeface="Cambria Math"/>
                <a:ea typeface="Cambria Math"/>
              </a:rPr>
              <a:t> 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mod 17</a:t>
            </a:r>
            <a:r>
              <a:rPr lang="en-US" dirty="0">
                <a:ea typeface="Cambria Math"/>
              </a:rPr>
              <a:t>).</a:t>
            </a:r>
          </a:p>
          <a:p>
            <a:pPr lvl="1"/>
            <a:r>
              <a:rPr lang="en-US" dirty="0">
                <a:ea typeface="Cambria Math"/>
              </a:rPr>
              <a:t>It follows (</a:t>
            </a:r>
            <a:r>
              <a:rPr lang="en-US" i="1" dirty="0">
                <a:ea typeface="Cambria Math"/>
              </a:rPr>
              <a:t>see Exercise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29</a:t>
            </a:r>
            <a:r>
              <a:rPr lang="en-US" dirty="0">
                <a:ea typeface="Cambria Math"/>
              </a:rPr>
              <a:t>)</a:t>
            </a:r>
            <a:r>
              <a:rPr lang="en-US" i="1" dirty="0">
                <a:ea typeface="Cambria Math" pitchFamily="18" charset="0"/>
              </a:rPr>
              <a:t> </a:t>
            </a:r>
            <a:r>
              <a:rPr lang="en-US" dirty="0">
                <a:ea typeface="Cambria Math" pitchFamily="18" charset="0"/>
              </a:rPr>
              <a:t>that </a:t>
            </a:r>
            <a:r>
              <a:rPr lang="en-US" i="1" dirty="0">
                <a:ea typeface="Cambria Math" pitchFamily="18" charset="0"/>
              </a:rPr>
              <a:t>b</a:t>
            </a:r>
            <a:r>
              <a:rPr lang="en-US" baseline="30000" dirty="0">
                <a:latin typeface="Cambria Math" pitchFamily="18" charset="0"/>
                <a:ea typeface="Cambria Math" pitchFamily="18" charset="0"/>
              </a:rPr>
              <a:t>560 </a:t>
            </a:r>
            <a:r>
              <a:rPr lang="en-US" dirty="0">
                <a:latin typeface="Cambria Math"/>
                <a:ea typeface="Cambria Math"/>
              </a:rPr>
              <a:t>  ≡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>
                <a:ea typeface="Cambria Math"/>
              </a:rPr>
              <a:t>(</a:t>
            </a:r>
            <a:r>
              <a:rPr lang="en-US" dirty="0">
                <a:latin typeface="Cambria Math"/>
                <a:ea typeface="Cambria Math"/>
              </a:rPr>
              <a:t>mod 561</a:t>
            </a:r>
            <a:r>
              <a:rPr lang="en-US" dirty="0">
                <a:ea typeface="Cambria Math"/>
              </a:rPr>
              <a:t>) for all positive integers </a:t>
            </a:r>
            <a:r>
              <a:rPr lang="en-US" i="1" dirty="0">
                <a:ea typeface="Cambria Math"/>
              </a:rPr>
              <a:t>b</a:t>
            </a:r>
            <a:r>
              <a:rPr lang="en-US" dirty="0">
                <a:ea typeface="Cambria Math"/>
              </a:rPr>
              <a:t> with </a:t>
            </a:r>
            <a:r>
              <a:rPr lang="en-US" dirty="0" err="1">
                <a:ea typeface="Cambria Math"/>
              </a:rPr>
              <a:t>gcd</a:t>
            </a:r>
            <a:r>
              <a:rPr lang="en-US" dirty="0">
                <a:ea typeface="Cambria Math"/>
              </a:rPr>
              <a:t>(</a:t>
            </a:r>
            <a:r>
              <a:rPr lang="en-US" i="1" dirty="0">
                <a:ea typeface="Cambria Math"/>
              </a:rPr>
              <a:t>b</a:t>
            </a:r>
            <a:r>
              <a:rPr lang="en-US" dirty="0">
                <a:ea typeface="Cambria Math"/>
              </a:rPr>
              <a:t>,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561</a:t>
            </a:r>
            <a:r>
              <a:rPr lang="en-US" dirty="0">
                <a:ea typeface="Cambria Math"/>
              </a:rPr>
              <a:t>)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/>
              </a:rPr>
              <a:t>. Hence,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561</a:t>
            </a:r>
            <a:r>
              <a:rPr lang="en-US" dirty="0">
                <a:ea typeface="Cambria Math"/>
              </a:rPr>
              <a:t> is a Carmichael number.</a:t>
            </a:r>
          </a:p>
          <a:p>
            <a:r>
              <a:rPr lang="en-US" dirty="0">
                <a:ea typeface="Cambria Math"/>
              </a:rPr>
              <a:t>Even though there are infinitely many Carmichael numbers, there are other tests (described in the exercises) that form the basis for efficient probabilistic </a:t>
            </a:r>
            <a:r>
              <a:rPr lang="en-US" dirty="0" err="1">
                <a:ea typeface="Cambria Math"/>
              </a:rPr>
              <a:t>primality</a:t>
            </a:r>
            <a:r>
              <a:rPr lang="en-US" dirty="0">
                <a:ea typeface="Cambria Math"/>
              </a:rPr>
              <a:t> testing. (</a:t>
            </a:r>
            <a:r>
              <a:rPr lang="en-US" i="1" dirty="0">
                <a:ea typeface="Cambria Math"/>
              </a:rPr>
              <a:t>see Chapter </a:t>
            </a:r>
            <a:r>
              <a:rPr lang="en-US" dirty="0">
                <a:ea typeface="Cambria Math"/>
              </a:rPr>
              <a:t>7)</a:t>
            </a:r>
            <a:endParaRPr lang="en-US" dirty="0">
              <a:latin typeface="Cambria Math"/>
              <a:ea typeface="Cambria Math"/>
            </a:endParaRPr>
          </a:p>
        </p:txBody>
      </p:sp>
      <p:pic>
        <p:nvPicPr>
          <p:cNvPr id="4" name="Picture 3" descr="carmichael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8241792" y="65151"/>
            <a:ext cx="902208" cy="1277874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4572000" y="105894"/>
            <a:ext cx="3505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Robert Carmichael 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1879-1967</a:t>
            </a:r>
            <a:r>
              <a:rPr lang="en-US" dirty="0"/>
              <a:t>)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Primitive Roots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992"/>
            <a:ext cx="8229600" cy="438912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en-US" b="1" dirty="0"/>
              <a:t>   Definition</a:t>
            </a:r>
            <a:r>
              <a:rPr lang="en-US" dirty="0"/>
              <a:t>: A primitive root modulo a prime </a:t>
            </a:r>
            <a:r>
              <a:rPr lang="en-US" i="1" dirty="0"/>
              <a:t>p</a:t>
            </a:r>
            <a:r>
              <a:rPr lang="en-US" dirty="0"/>
              <a:t> is an   integer </a:t>
            </a:r>
            <a:r>
              <a:rPr lang="en-US" i="1" dirty="0"/>
              <a:t>r</a:t>
            </a:r>
            <a:r>
              <a:rPr lang="en-US" dirty="0"/>
              <a:t> in </a:t>
            </a:r>
            <a:r>
              <a:rPr lang="en-US" b="1" dirty="0" err="1"/>
              <a:t>Z</a:t>
            </a:r>
            <a:r>
              <a:rPr lang="en-US" i="1" baseline="-25000" dirty="0" err="1"/>
              <a:t>p</a:t>
            </a:r>
            <a:r>
              <a:rPr lang="en-US" dirty="0"/>
              <a:t> such that every nonzero element of </a:t>
            </a:r>
            <a:r>
              <a:rPr lang="en-US" b="1" dirty="0" err="1"/>
              <a:t>Z</a:t>
            </a:r>
            <a:r>
              <a:rPr lang="en-US" i="1" baseline="-25000" dirty="0" err="1"/>
              <a:t>p</a:t>
            </a:r>
            <a:r>
              <a:rPr lang="en-US" dirty="0"/>
              <a:t> is a power of </a:t>
            </a:r>
            <a:r>
              <a:rPr lang="en-US" i="1" dirty="0"/>
              <a:t>r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dirty="0"/>
              <a:t>   Example</a:t>
            </a:r>
            <a:r>
              <a:rPr lang="en-US" dirty="0"/>
              <a:t>:  Since every element of</a:t>
            </a:r>
            <a:r>
              <a:rPr lang="en-US" b="1" dirty="0"/>
              <a:t> Z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/>
              <a:t>  is a power of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2, 2 is a primitive root of 11.</a:t>
            </a:r>
            <a:r>
              <a:rPr lang="en-US" dirty="0"/>
              <a:t> </a:t>
            </a:r>
          </a:p>
          <a:p>
            <a:pPr lvl="1">
              <a:buNone/>
            </a:pPr>
            <a:r>
              <a:rPr lang="en-US" sz="1900" dirty="0"/>
              <a:t>    Powers of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2 modulo 11: 2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2, 2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4, 2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8, 2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5, 2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10, 2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6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9, 2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7, 2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3, 2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10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2.</a:t>
            </a:r>
          </a:p>
          <a:p>
            <a:pPr>
              <a:buNone/>
            </a:pPr>
            <a:r>
              <a:rPr lang="en-US" b="1" dirty="0"/>
              <a:t>   Example</a:t>
            </a:r>
            <a:r>
              <a:rPr lang="en-US" dirty="0"/>
              <a:t>:  Since not all elements of</a:t>
            </a:r>
            <a:r>
              <a:rPr lang="en-US" b="1" dirty="0"/>
              <a:t> Z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11</a:t>
            </a:r>
            <a:r>
              <a:rPr lang="en-US" dirty="0"/>
              <a:t>  are powers of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3, 3 is not a primitive root of 11.</a:t>
            </a:r>
            <a:r>
              <a:rPr lang="en-US" dirty="0"/>
              <a:t> </a:t>
            </a:r>
          </a:p>
          <a:p>
            <a:pPr marL="548640" lvl="2" indent="-274320">
              <a:buSzPct val="95000"/>
              <a:buNone/>
            </a:pPr>
            <a:r>
              <a:rPr lang="en-US" dirty="0">
                <a:latin typeface="Cambria Math" pitchFamily="18" charset="0"/>
                <a:ea typeface="Cambria Math" pitchFamily="18" charset="0"/>
              </a:rPr>
              <a:t>     </a:t>
            </a:r>
            <a:r>
              <a:rPr lang="en-US" sz="1900" dirty="0"/>
              <a:t>Powers of </a:t>
            </a:r>
            <a:r>
              <a:rPr lang="en-US" sz="1900" dirty="0">
                <a:ea typeface="Cambria Math" pitchFamily="18" charset="0"/>
              </a:rPr>
              <a:t> 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sz="1900" dirty="0">
                <a:ea typeface="Cambria Math" pitchFamily="18" charset="0"/>
              </a:rPr>
              <a:t>modulo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11: 3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3, 3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9, 3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5, 3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4, 3</a:t>
            </a:r>
            <a:r>
              <a:rPr lang="en-US" sz="1900" baseline="30000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sz="1900" dirty="0">
                <a:latin typeface="Cambria Math" pitchFamily="18" charset="0"/>
                <a:ea typeface="Cambria Math" pitchFamily="18" charset="0"/>
              </a:rPr>
              <a:t> = 1, </a:t>
            </a:r>
            <a:r>
              <a:rPr lang="en-US" sz="1900" dirty="0">
                <a:ea typeface="Cambria Math" pitchFamily="18" charset="0"/>
              </a:rPr>
              <a:t>and the pattern repeats for higher powers.</a:t>
            </a:r>
          </a:p>
          <a:p>
            <a:pPr>
              <a:buNone/>
            </a:pPr>
            <a:r>
              <a:rPr lang="en-US" b="1" dirty="0"/>
              <a:t>    Important Fact</a:t>
            </a:r>
            <a:r>
              <a:rPr lang="en-US" dirty="0"/>
              <a:t>: There is a primitive root modulo </a:t>
            </a:r>
            <a:r>
              <a:rPr lang="en-US" i="1" dirty="0"/>
              <a:t>p</a:t>
            </a:r>
            <a:r>
              <a:rPr lang="en-US" dirty="0"/>
              <a:t> for every prime number </a:t>
            </a:r>
            <a:r>
              <a:rPr lang="en-US" i="1" dirty="0"/>
              <a:t>p</a:t>
            </a:r>
            <a:r>
              <a:rPr lang="en-US" dirty="0"/>
              <a:t>. 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Chapter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4.1</a:t>
            </a:r>
            <a:r>
              <a:rPr lang="en-US" dirty="0"/>
              <a:t> Divisibility and Modular Arithmetic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4.2</a:t>
            </a:r>
            <a:r>
              <a:rPr lang="en-US" dirty="0"/>
              <a:t> Integer Representations and Algorithms</a:t>
            </a:r>
            <a:r>
              <a:rPr lang="en-US" b="1" dirty="0"/>
              <a:t>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4.3</a:t>
            </a:r>
            <a:r>
              <a:rPr lang="en-US" dirty="0"/>
              <a:t> Primes and Greatest Common Divisors</a:t>
            </a:r>
          </a:p>
          <a:p>
            <a:pPr marL="0" indent="0">
              <a:buNone/>
            </a:pPr>
            <a:r>
              <a:rPr lang="en-US" b="1" dirty="0">
                <a:solidFill>
                  <a:schemeClr val="accent1"/>
                </a:solidFill>
              </a:rPr>
              <a:t>4.4</a:t>
            </a:r>
            <a:r>
              <a:rPr lang="en-US" b="1" dirty="0"/>
              <a:t> Solving Congruences 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4.5</a:t>
            </a:r>
            <a:r>
              <a:rPr lang="en-US" dirty="0"/>
              <a:t> Applications of Congruences</a:t>
            </a:r>
          </a:p>
          <a:p>
            <a:pPr marL="0" indent="0">
              <a:buNone/>
            </a:pPr>
            <a:r>
              <a:rPr lang="en-US" dirty="0">
                <a:solidFill>
                  <a:schemeClr val="accent1"/>
                </a:solidFill>
              </a:rPr>
              <a:t>4.6</a:t>
            </a:r>
            <a:r>
              <a:rPr lang="en-US" dirty="0"/>
              <a:t> Cryptography</a:t>
            </a:r>
          </a:p>
          <a:p>
            <a:pPr>
              <a:buNone/>
            </a:pPr>
            <a:endParaRPr lang="en-US" dirty="0"/>
          </a:p>
          <a:p>
            <a:pPr lvl="1">
              <a:buNone/>
            </a:pP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1572766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Discrete Logarithms (optional)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59992"/>
            <a:ext cx="8229600" cy="4389120"/>
          </a:xfrm>
        </p:spPr>
        <p:txBody>
          <a:bodyPr>
            <a:normAutofit fontScale="77500" lnSpcReduction="20000"/>
          </a:bodyPr>
          <a:lstStyle/>
          <a:p>
            <a:pPr>
              <a:buNone/>
            </a:pPr>
            <a:r>
              <a:rPr lang="en-US" dirty="0"/>
              <a:t>    Suppose </a:t>
            </a:r>
            <a:r>
              <a:rPr lang="en-US" i="1" dirty="0"/>
              <a:t>p</a:t>
            </a:r>
            <a:r>
              <a:rPr lang="en-US" dirty="0"/>
              <a:t> is prime and </a:t>
            </a:r>
            <a:r>
              <a:rPr lang="en-US" i="1" dirty="0"/>
              <a:t>r</a:t>
            </a:r>
            <a:r>
              <a:rPr lang="en-US" dirty="0"/>
              <a:t>  is a primitive root modulo </a:t>
            </a:r>
            <a:r>
              <a:rPr lang="en-US" i="1" dirty="0"/>
              <a:t>p</a:t>
            </a:r>
            <a:r>
              <a:rPr lang="en-US" dirty="0"/>
              <a:t>. If </a:t>
            </a:r>
            <a:r>
              <a:rPr lang="en-US" i="1" dirty="0"/>
              <a:t>a</a:t>
            </a:r>
            <a:r>
              <a:rPr lang="en-US" dirty="0"/>
              <a:t> is an integer between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and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−1, that is an element of </a:t>
            </a:r>
            <a:r>
              <a:rPr lang="en-US" b="1" dirty="0" err="1"/>
              <a:t>Z</a:t>
            </a:r>
            <a:r>
              <a:rPr lang="en-US" i="1" baseline="-25000" dirty="0" err="1"/>
              <a:t>p</a:t>
            </a:r>
            <a:r>
              <a:rPr lang="en-US" dirty="0">
                <a:latin typeface="Cambria Math"/>
                <a:ea typeface="Cambria Math"/>
              </a:rPr>
              <a:t>, there is a unique exponent </a:t>
            </a:r>
            <a:r>
              <a:rPr lang="en-US" i="1" dirty="0">
                <a:latin typeface="Cambria Math"/>
                <a:ea typeface="Cambria Math"/>
              </a:rPr>
              <a:t>e</a:t>
            </a:r>
            <a:r>
              <a:rPr lang="en-US" dirty="0">
                <a:latin typeface="Cambria Math"/>
                <a:ea typeface="Cambria Math"/>
              </a:rPr>
              <a:t>  such that    </a:t>
            </a:r>
            <a:r>
              <a:rPr lang="en-US" i="1" dirty="0">
                <a:ea typeface="Cambria Math"/>
              </a:rPr>
              <a:t>r</a:t>
            </a:r>
            <a:r>
              <a:rPr lang="en-US" i="1" baseline="30000" dirty="0">
                <a:ea typeface="Cambria Math"/>
              </a:rPr>
              <a:t>e</a:t>
            </a:r>
            <a:r>
              <a:rPr lang="en-US" dirty="0">
                <a:latin typeface="Cambria Math"/>
                <a:ea typeface="Cambria Math"/>
              </a:rPr>
              <a:t> = </a:t>
            </a:r>
            <a:r>
              <a:rPr lang="en-US" i="1" dirty="0">
                <a:ea typeface="Cambria Math"/>
              </a:rPr>
              <a:t>a</a:t>
            </a:r>
            <a:r>
              <a:rPr lang="en-US" dirty="0">
                <a:latin typeface="Cambria Math"/>
                <a:ea typeface="Cambria Math"/>
              </a:rPr>
              <a:t> in </a:t>
            </a:r>
            <a:r>
              <a:rPr lang="en-US" b="1" dirty="0" err="1"/>
              <a:t>Z</a:t>
            </a:r>
            <a:r>
              <a:rPr lang="en-US" i="1" baseline="-25000" dirty="0" err="1"/>
              <a:t>p</a:t>
            </a:r>
            <a:r>
              <a:rPr lang="en-US" dirty="0">
                <a:latin typeface="Cambria Math"/>
                <a:ea typeface="Cambria Math"/>
              </a:rPr>
              <a:t>, that is, </a:t>
            </a:r>
            <a:r>
              <a:rPr lang="en-US" i="1" dirty="0">
                <a:ea typeface="Cambria Math"/>
              </a:rPr>
              <a:t>r</a:t>
            </a:r>
            <a:r>
              <a:rPr lang="en-US" i="1" baseline="30000" dirty="0">
                <a:ea typeface="Cambria Math"/>
              </a:rPr>
              <a:t>e</a:t>
            </a:r>
            <a:r>
              <a:rPr lang="en-US" dirty="0">
                <a:latin typeface="Cambria Math"/>
                <a:ea typeface="Cambria Math"/>
              </a:rPr>
              <a:t> mod </a:t>
            </a:r>
            <a:r>
              <a:rPr lang="en-US" i="1" dirty="0">
                <a:ea typeface="Cambria Math"/>
              </a:rPr>
              <a:t>p</a:t>
            </a:r>
            <a:r>
              <a:rPr lang="en-US" dirty="0">
                <a:latin typeface="Cambria Math"/>
                <a:ea typeface="Cambria Math"/>
              </a:rPr>
              <a:t> = </a:t>
            </a:r>
            <a:r>
              <a:rPr lang="en-US" i="1" dirty="0">
                <a:ea typeface="Cambria Math"/>
              </a:rPr>
              <a:t>a</a:t>
            </a:r>
            <a:r>
              <a:rPr lang="en-US" dirty="0">
                <a:latin typeface="Cambria Math"/>
                <a:ea typeface="Cambria Math"/>
              </a:rPr>
              <a:t>.</a:t>
            </a:r>
            <a:endParaRPr lang="en-US" dirty="0"/>
          </a:p>
          <a:p>
            <a:pPr>
              <a:buNone/>
            </a:pPr>
            <a:r>
              <a:rPr lang="en-US" b="1" dirty="0"/>
              <a:t>   Definition</a:t>
            </a:r>
            <a:r>
              <a:rPr lang="en-US" dirty="0"/>
              <a:t>: Suppose that </a:t>
            </a:r>
            <a:r>
              <a:rPr lang="en-US" i="1" dirty="0"/>
              <a:t>p</a:t>
            </a:r>
            <a:r>
              <a:rPr lang="en-US" dirty="0"/>
              <a:t> is prime, </a:t>
            </a:r>
            <a:r>
              <a:rPr lang="en-US" i="1" dirty="0"/>
              <a:t>r</a:t>
            </a:r>
            <a:r>
              <a:rPr lang="en-US" dirty="0"/>
              <a:t> is a primitive root modulo </a:t>
            </a:r>
            <a:r>
              <a:rPr lang="en-US" i="1" dirty="0"/>
              <a:t>p</a:t>
            </a:r>
            <a:r>
              <a:rPr lang="en-US" dirty="0"/>
              <a:t>, and </a:t>
            </a:r>
            <a:r>
              <a:rPr lang="en-US" i="1" dirty="0"/>
              <a:t>a</a:t>
            </a:r>
            <a:r>
              <a:rPr lang="en-US" dirty="0"/>
              <a:t> is an integer between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 and </a:t>
            </a:r>
            <a:r>
              <a:rPr lang="en-US" i="1" dirty="0"/>
              <a:t>p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−1, inclusive. If </a:t>
            </a:r>
            <a:r>
              <a:rPr lang="en-US" i="1" dirty="0">
                <a:ea typeface="Cambria Math"/>
              </a:rPr>
              <a:t>r</a:t>
            </a:r>
            <a:r>
              <a:rPr lang="en-US" i="1" baseline="30000" dirty="0">
                <a:ea typeface="Cambria Math"/>
              </a:rPr>
              <a:t>e</a:t>
            </a:r>
            <a:r>
              <a:rPr lang="en-US" dirty="0">
                <a:latin typeface="Cambria Math"/>
                <a:ea typeface="Cambria Math"/>
              </a:rPr>
              <a:t> mod </a:t>
            </a:r>
            <a:r>
              <a:rPr lang="en-US" i="1" dirty="0">
                <a:ea typeface="Cambria Math"/>
              </a:rPr>
              <a:t>p</a:t>
            </a:r>
            <a:r>
              <a:rPr lang="en-US" dirty="0">
                <a:latin typeface="Cambria Math"/>
                <a:ea typeface="Cambria Math"/>
              </a:rPr>
              <a:t> = </a:t>
            </a:r>
            <a:r>
              <a:rPr lang="en-US" i="1" dirty="0">
                <a:ea typeface="Cambria Math"/>
              </a:rPr>
              <a:t>a </a:t>
            </a:r>
            <a:r>
              <a:rPr lang="en-US" dirty="0">
                <a:ea typeface="Cambria Math"/>
              </a:rPr>
              <a:t>and           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≤</a:t>
            </a:r>
            <a:r>
              <a:rPr lang="en-US" dirty="0">
                <a:ea typeface="Cambria Math"/>
              </a:rPr>
              <a:t> </a:t>
            </a:r>
            <a:r>
              <a:rPr lang="en-US" i="1" dirty="0">
                <a:ea typeface="Cambria Math"/>
              </a:rPr>
              <a:t>e</a:t>
            </a:r>
            <a:r>
              <a:rPr lang="en-US" dirty="0"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≤</a:t>
            </a:r>
            <a:r>
              <a:rPr lang="en-US" dirty="0">
                <a:ea typeface="Cambria Math"/>
              </a:rPr>
              <a:t> </a:t>
            </a:r>
            <a:r>
              <a:rPr lang="en-US" i="1" dirty="0">
                <a:ea typeface="Cambria Math"/>
              </a:rPr>
              <a:t>p</a:t>
            </a:r>
            <a:r>
              <a:rPr lang="en-US" dirty="0">
                <a:ea typeface="Cambria Math"/>
              </a:rPr>
              <a:t> </a:t>
            </a:r>
            <a:r>
              <a:rPr lang="en-US" dirty="0">
                <a:latin typeface="Cambria Math"/>
                <a:ea typeface="Cambria Math"/>
              </a:rPr>
              <a:t>−</a:t>
            </a:r>
            <a:r>
              <a:rPr lang="en-US" dirty="0">
                <a:ea typeface="Cambria Math"/>
              </a:rPr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 pitchFamily="18" charset="0"/>
              </a:rPr>
              <a:t>, we say that </a:t>
            </a:r>
            <a:r>
              <a:rPr lang="en-US" i="1" dirty="0">
                <a:ea typeface="Cambria Math" pitchFamily="18" charset="0"/>
              </a:rPr>
              <a:t>e</a:t>
            </a:r>
            <a:r>
              <a:rPr lang="en-US" dirty="0">
                <a:ea typeface="Cambria Math" pitchFamily="18" charset="0"/>
              </a:rPr>
              <a:t> is the </a:t>
            </a:r>
            <a:r>
              <a:rPr lang="en-US" i="1" dirty="0">
                <a:ea typeface="Cambria Math" pitchFamily="18" charset="0"/>
              </a:rPr>
              <a:t>discrete logarithm </a:t>
            </a:r>
            <a:r>
              <a:rPr lang="en-US" dirty="0">
                <a:ea typeface="Cambria Math" pitchFamily="18" charset="0"/>
              </a:rPr>
              <a:t>of </a:t>
            </a:r>
            <a:r>
              <a:rPr lang="en-US" i="1" dirty="0">
                <a:ea typeface="Cambria Math" pitchFamily="18" charset="0"/>
              </a:rPr>
              <a:t>a</a:t>
            </a:r>
            <a:r>
              <a:rPr lang="en-US" dirty="0">
                <a:ea typeface="Cambria Math" pitchFamily="18" charset="0"/>
              </a:rPr>
              <a:t> modulo </a:t>
            </a:r>
            <a:r>
              <a:rPr lang="en-US" i="1" dirty="0">
                <a:ea typeface="Cambria Math" pitchFamily="18" charset="0"/>
              </a:rPr>
              <a:t>p</a:t>
            </a:r>
            <a:r>
              <a:rPr lang="en-US" dirty="0">
                <a:ea typeface="Cambria Math" pitchFamily="18" charset="0"/>
              </a:rPr>
              <a:t> to the base </a:t>
            </a:r>
            <a:r>
              <a:rPr lang="en-US" i="1" dirty="0">
                <a:ea typeface="Cambria Math" pitchFamily="18" charset="0"/>
              </a:rPr>
              <a:t>r </a:t>
            </a:r>
            <a:r>
              <a:rPr lang="en-US" dirty="0">
                <a:ea typeface="Cambria Math" pitchFamily="18" charset="0"/>
              </a:rPr>
              <a:t>and we write </a:t>
            </a:r>
            <a:r>
              <a:rPr lang="en-US" dirty="0" err="1">
                <a:ea typeface="Cambria Math" pitchFamily="18" charset="0"/>
              </a:rPr>
              <a:t>log</a:t>
            </a:r>
            <a:r>
              <a:rPr lang="en-US" i="1" baseline="-25000" dirty="0" err="1">
                <a:ea typeface="Cambria Math" pitchFamily="18" charset="0"/>
              </a:rPr>
              <a:t>r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i="1" dirty="0">
                <a:ea typeface="Cambria Math" pitchFamily="18" charset="0"/>
              </a:rPr>
              <a:t>a</a:t>
            </a:r>
            <a:r>
              <a:rPr lang="en-US" dirty="0">
                <a:ea typeface="Cambria Math" pitchFamily="18" charset="0"/>
              </a:rPr>
              <a:t> = e (where the prime </a:t>
            </a:r>
            <a:r>
              <a:rPr lang="en-US" i="1" dirty="0">
                <a:ea typeface="Cambria Math" pitchFamily="18" charset="0"/>
              </a:rPr>
              <a:t>p</a:t>
            </a:r>
            <a:r>
              <a:rPr lang="en-US" dirty="0">
                <a:ea typeface="Cambria Math" pitchFamily="18" charset="0"/>
              </a:rPr>
              <a:t> is understood).</a:t>
            </a:r>
          </a:p>
          <a:p>
            <a:pPr>
              <a:buNone/>
            </a:pPr>
            <a:r>
              <a:rPr lang="en-US" b="1" dirty="0">
                <a:latin typeface="Cambria Math" pitchFamily="18" charset="0"/>
                <a:ea typeface="Cambria Math" pitchFamily="18" charset="0"/>
              </a:rPr>
              <a:t>    Example 1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 We write log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3 = 8  since the discrete logarithm of 3 modulo 11 to the base 2 is 8 as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800" baseline="300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 = 3 modulo 11.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en-US" b="1" dirty="0">
                <a:latin typeface="Cambria Math" pitchFamily="18" charset="0"/>
                <a:ea typeface="Cambria Math" pitchFamily="18" charset="0"/>
              </a:rPr>
              <a:t>    Example 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: We write log</a:t>
            </a:r>
            <a:r>
              <a:rPr lang="en-US" baseline="-250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5 = 4  since the discrete logarithm of 5 modulo 11 to the base 2 is 4 as 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800" baseline="30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800" dirty="0">
                <a:latin typeface="Cambria Math" pitchFamily="18" charset="0"/>
                <a:ea typeface="Cambria Math" pitchFamily="18" charset="0"/>
              </a:rPr>
              <a:t> = 5 modulo 11.</a:t>
            </a:r>
          </a:p>
          <a:p>
            <a:pPr>
              <a:buNone/>
            </a:pPr>
            <a:r>
              <a:rPr lang="en-US" sz="2800" dirty="0">
                <a:ea typeface="Cambria Math" pitchFamily="18" charset="0"/>
              </a:rPr>
              <a:t>    There is no known polynomial time algorithm for computing the discrete logarithm of </a:t>
            </a:r>
            <a:r>
              <a:rPr lang="en-US" sz="2800" i="1" dirty="0">
                <a:ea typeface="Cambria Math" pitchFamily="18" charset="0"/>
              </a:rPr>
              <a:t>a</a:t>
            </a:r>
            <a:r>
              <a:rPr lang="en-US" sz="2800" dirty="0">
                <a:ea typeface="Cambria Math" pitchFamily="18" charset="0"/>
              </a:rPr>
              <a:t> modulo </a:t>
            </a:r>
            <a:r>
              <a:rPr lang="en-US" sz="2800" i="1" dirty="0">
                <a:ea typeface="Cambria Math" pitchFamily="18" charset="0"/>
              </a:rPr>
              <a:t>p</a:t>
            </a:r>
            <a:r>
              <a:rPr lang="en-US" sz="2800" dirty="0">
                <a:ea typeface="Cambria Math" pitchFamily="18" charset="0"/>
              </a:rPr>
              <a:t> to the base </a:t>
            </a:r>
            <a:r>
              <a:rPr lang="en-US" sz="2800" i="1" dirty="0">
                <a:ea typeface="Cambria Math" pitchFamily="18" charset="0"/>
              </a:rPr>
              <a:t>r</a:t>
            </a:r>
            <a:r>
              <a:rPr lang="en-US" sz="2800" dirty="0">
                <a:ea typeface="Cambria Math" pitchFamily="18" charset="0"/>
              </a:rPr>
              <a:t> (when given the prime </a:t>
            </a:r>
            <a:r>
              <a:rPr lang="en-US" sz="2800" i="1" dirty="0">
                <a:ea typeface="Cambria Math" pitchFamily="18" charset="0"/>
              </a:rPr>
              <a:t>p</a:t>
            </a:r>
            <a:r>
              <a:rPr lang="en-US" sz="2800" dirty="0">
                <a:ea typeface="Cambria Math" pitchFamily="18" charset="0"/>
              </a:rPr>
              <a:t>, a root </a:t>
            </a:r>
            <a:r>
              <a:rPr lang="en-US" sz="2800" i="1" dirty="0">
                <a:ea typeface="Cambria Math" pitchFamily="18" charset="0"/>
              </a:rPr>
              <a:t>r</a:t>
            </a:r>
            <a:r>
              <a:rPr lang="en-US" sz="2800" dirty="0">
                <a:ea typeface="Cambria Math" pitchFamily="18" charset="0"/>
              </a:rPr>
              <a:t> modulo </a:t>
            </a:r>
            <a:r>
              <a:rPr lang="en-US" sz="2800" i="1" dirty="0">
                <a:ea typeface="Cambria Math" pitchFamily="18" charset="0"/>
              </a:rPr>
              <a:t>p</a:t>
            </a:r>
            <a:r>
              <a:rPr lang="en-US" sz="2800" dirty="0">
                <a:ea typeface="Cambria Math" pitchFamily="18" charset="0"/>
              </a:rPr>
              <a:t>, and a positive integer </a:t>
            </a:r>
            <a:r>
              <a:rPr lang="en-US" sz="2800" i="1" dirty="0">
                <a:ea typeface="Cambria Math" pitchFamily="18" charset="0"/>
              </a:rPr>
              <a:t>a</a:t>
            </a:r>
            <a:r>
              <a:rPr lang="en-US" sz="2800" dirty="0">
                <a:ea typeface="Cambria Math" pitchFamily="18" charset="0"/>
              </a:rPr>
              <a:t> </a:t>
            </a:r>
            <a:r>
              <a:rPr lang="en-US" sz="2800" dirty="0">
                <a:ea typeface="Cambria Math"/>
              </a:rPr>
              <a:t>∊</a:t>
            </a:r>
            <a:r>
              <a:rPr lang="en-US" b="1" dirty="0" err="1"/>
              <a:t>Z</a:t>
            </a:r>
            <a:r>
              <a:rPr lang="en-US" i="1" baseline="-25000" dirty="0" err="1"/>
              <a:t>p</a:t>
            </a:r>
            <a:r>
              <a:rPr lang="en-US" dirty="0"/>
              <a:t>)</a:t>
            </a:r>
            <a:r>
              <a:rPr lang="en-US" i="1" dirty="0"/>
              <a:t>. </a:t>
            </a:r>
            <a:r>
              <a:rPr lang="en-US" dirty="0"/>
              <a:t>The problem plays a role in cryptography as will be discussed in Section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4.6</a:t>
            </a:r>
            <a:r>
              <a:rPr lang="en-US" dirty="0"/>
              <a:t>.</a:t>
            </a:r>
            <a:endParaRPr lang="en-US" dirty="0">
              <a:ea typeface="Cambria Math" pitchFamily="18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Solving </a:t>
            </a:r>
            <a:r>
              <a:rPr lang="en-US" dirty="0" err="1"/>
              <a:t>Congruences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4.4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Section Summary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4440"/>
            <a:ext cx="8229600" cy="4389120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/>
              <a:t>Linear Congruences</a:t>
            </a:r>
          </a:p>
          <a:p>
            <a:r>
              <a:rPr lang="en-US" dirty="0"/>
              <a:t>The Chinese Remainder Theorem</a:t>
            </a:r>
          </a:p>
          <a:p>
            <a:r>
              <a:rPr lang="en-US" dirty="0"/>
              <a:t>Computer Arithmetic with Large Integers (</a:t>
            </a:r>
            <a:r>
              <a:rPr lang="en-US" i="1" dirty="0"/>
              <a:t>not in slides, see text</a:t>
            </a:r>
            <a:r>
              <a:rPr lang="en-US" dirty="0"/>
              <a:t>)</a:t>
            </a:r>
          </a:p>
          <a:p>
            <a:r>
              <a:rPr lang="en-US" dirty="0"/>
              <a:t>Fermat’s Little Theorem</a:t>
            </a:r>
          </a:p>
          <a:p>
            <a:r>
              <a:rPr lang="en-US" dirty="0"/>
              <a:t>Pseudoprimes</a:t>
            </a:r>
          </a:p>
          <a:p>
            <a:r>
              <a:rPr lang="en-US" dirty="0"/>
              <a:t>Primitive Roots and Discrete Logarithms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8700" y="286512"/>
            <a:ext cx="7086600" cy="1143000"/>
          </a:xfrm>
        </p:spPr>
        <p:txBody>
          <a:bodyPr/>
          <a:lstStyle/>
          <a:p>
            <a:r>
              <a:rPr lang="en-US" dirty="0"/>
              <a:t>Linear </a:t>
            </a:r>
            <a:r>
              <a:rPr lang="en-US" dirty="0" err="1"/>
              <a:t>Congruences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59992"/>
            <a:ext cx="8763000" cy="478840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en-US" b="1" dirty="0"/>
              <a:t>Definition</a:t>
            </a:r>
            <a:r>
              <a:rPr lang="en-US" dirty="0"/>
              <a:t>: A congruence of the form                          </a:t>
            </a:r>
          </a:p>
          <a:p>
            <a:pPr algn="ctr">
              <a:buNone/>
            </a:pPr>
            <a:r>
              <a:rPr lang="en-US" i="1" dirty="0"/>
              <a:t>ax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( mod </a:t>
            </a:r>
            <a:r>
              <a:rPr lang="en-US" i="1" dirty="0"/>
              <a:t>m</a:t>
            </a:r>
            <a:r>
              <a:rPr lang="en-US" dirty="0"/>
              <a:t>),</a:t>
            </a:r>
          </a:p>
          <a:p>
            <a:pPr>
              <a:buNone/>
            </a:pPr>
            <a:r>
              <a:rPr lang="en-US" dirty="0"/>
              <a:t>  where </a:t>
            </a:r>
            <a:r>
              <a:rPr lang="en-US" i="1" dirty="0"/>
              <a:t>m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i="1" dirty="0">
                <a:sym typeface="Symbol" panose="05050102010706020507" pitchFamily="18" charset="2"/>
              </a:rPr>
              <a:t> Z</a:t>
            </a:r>
            <a:r>
              <a:rPr lang="en-US" i="1" baseline="30000" dirty="0">
                <a:sym typeface="Symbol" panose="05050102010706020507" pitchFamily="18" charset="2"/>
              </a:rPr>
              <a:t>+</a:t>
            </a:r>
            <a:r>
              <a:rPr lang="en-US" dirty="0"/>
              <a:t>, </a:t>
            </a:r>
            <a:r>
              <a:rPr lang="en-US" i="1" dirty="0"/>
              <a:t>a, b</a:t>
            </a: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i="1" dirty="0">
                <a:sym typeface="Symbol" panose="05050102010706020507" pitchFamily="18" charset="2"/>
              </a:rPr>
              <a:t> Z</a:t>
            </a:r>
            <a:r>
              <a:rPr lang="en-US" dirty="0"/>
              <a:t>, and </a:t>
            </a:r>
            <a:r>
              <a:rPr lang="en-US" i="1" dirty="0"/>
              <a:t>x</a:t>
            </a:r>
            <a:r>
              <a:rPr lang="en-US" dirty="0"/>
              <a:t> is a variable, is a </a:t>
            </a:r>
            <a:r>
              <a:rPr lang="en-US" i="1" dirty="0"/>
              <a:t>linear congruence</a:t>
            </a:r>
            <a:r>
              <a:rPr lang="en-US" dirty="0"/>
              <a:t>.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Solutions to </a:t>
            </a:r>
            <a:r>
              <a:rPr lang="en-US" i="1" dirty="0"/>
              <a:t>ax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i="1" dirty="0"/>
              <a:t>b</a:t>
            </a:r>
            <a:r>
              <a:rPr lang="en-US" dirty="0"/>
              <a:t>( mod </a:t>
            </a:r>
            <a:r>
              <a:rPr lang="en-US" i="1" dirty="0"/>
              <a:t>m</a:t>
            </a:r>
            <a:r>
              <a:rPr lang="en-US" dirty="0"/>
              <a:t>) are </a:t>
            </a:r>
            <a:r>
              <a:rPr lang="en-US" i="1" dirty="0"/>
              <a:t>x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i="1" dirty="0">
                <a:sym typeface="Symbol" panose="05050102010706020507" pitchFamily="18" charset="2"/>
              </a:rPr>
              <a:t> Z </a:t>
            </a:r>
            <a:r>
              <a:rPr lang="en-US" dirty="0"/>
              <a:t>that satisfy congruence.</a:t>
            </a:r>
          </a:p>
          <a:p>
            <a:endParaRPr lang="en-US" dirty="0"/>
          </a:p>
          <a:p>
            <a:pPr>
              <a:buNone/>
            </a:pPr>
            <a:r>
              <a:rPr lang="en-US" b="1" dirty="0"/>
              <a:t>Definition</a:t>
            </a:r>
            <a:r>
              <a:rPr lang="en-US" dirty="0"/>
              <a:t>: </a:t>
            </a:r>
            <a:r>
              <a:rPr lang="en-US" i="1" dirty="0">
                <a:latin typeface="Constantia"/>
              </a:rPr>
              <a:t>ā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i="1" dirty="0">
                <a:sym typeface="Symbol" panose="05050102010706020507" pitchFamily="18" charset="2"/>
              </a:rPr>
              <a:t> Z </a:t>
            </a:r>
            <a:r>
              <a:rPr lang="en-US" dirty="0">
                <a:latin typeface="Constantia"/>
              </a:rPr>
              <a:t>such that </a:t>
            </a:r>
            <a:r>
              <a:rPr lang="en-US" i="1" dirty="0" err="1"/>
              <a:t>āa</a:t>
            </a:r>
            <a:r>
              <a:rPr lang="en-US" i="1" dirty="0"/>
              <a:t>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( mod </a:t>
            </a:r>
            <a:r>
              <a:rPr lang="en-US" i="1" dirty="0"/>
              <a:t>m</a:t>
            </a:r>
            <a:r>
              <a:rPr lang="en-US" dirty="0"/>
              <a:t>) is an </a:t>
            </a:r>
            <a:r>
              <a:rPr lang="en-US" i="1" dirty="0"/>
              <a:t>inverse</a:t>
            </a:r>
            <a:r>
              <a:rPr lang="en-US" dirty="0"/>
              <a:t> of </a:t>
            </a:r>
            <a:r>
              <a:rPr lang="en-US" i="1" dirty="0"/>
              <a:t>a</a:t>
            </a:r>
            <a:r>
              <a:rPr lang="en-US" dirty="0"/>
              <a:t> mod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>
              <a:buNone/>
            </a:pPr>
            <a:r>
              <a:rPr lang="en-US" b="1" dirty="0"/>
              <a:t>Example</a:t>
            </a:r>
            <a:r>
              <a:rPr lang="en-US" dirty="0"/>
              <a:t>: 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/>
              <a:t> is an inverse of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 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 since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5</a:t>
            </a:r>
            <a:r>
              <a:rPr lang="en-US" dirty="0">
                <a:latin typeface="Cambria Math"/>
                <a:ea typeface="Cambria Math"/>
              </a:rPr>
              <a:t>∙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15</a:t>
            </a:r>
            <a:r>
              <a:rPr lang="en-US" dirty="0"/>
              <a:t>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/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(mod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) </a:t>
            </a:r>
          </a:p>
          <a:p>
            <a:pPr>
              <a:buNone/>
            </a:pPr>
            <a:endParaRPr lang="en-US" dirty="0"/>
          </a:p>
          <a:p>
            <a:r>
              <a:rPr lang="en-US" dirty="0"/>
              <a:t>One method of solving linear congruences uses inverse </a:t>
            </a:r>
            <a:r>
              <a:rPr lang="en-US" i="1" dirty="0"/>
              <a:t>ā</a:t>
            </a:r>
            <a:r>
              <a:rPr lang="en-US" dirty="0"/>
              <a:t>, if it exists. </a:t>
            </a:r>
          </a:p>
          <a:p>
            <a:r>
              <a:rPr lang="en-US" dirty="0"/>
              <a:t>Although we can not divide both sides of the congruence by </a:t>
            </a:r>
            <a:r>
              <a:rPr lang="en-US" i="1" dirty="0"/>
              <a:t>a</a:t>
            </a:r>
            <a:r>
              <a:rPr lang="en-US" dirty="0"/>
              <a:t>,</a:t>
            </a:r>
          </a:p>
          <a:p>
            <a:pPr lvl="1"/>
            <a:r>
              <a:rPr lang="en-US" dirty="0"/>
              <a:t>we can multiply by </a:t>
            </a:r>
            <a:r>
              <a:rPr lang="en-US" i="1" dirty="0"/>
              <a:t>ā </a:t>
            </a:r>
            <a:r>
              <a:rPr lang="en-US" dirty="0"/>
              <a:t>to solve for </a:t>
            </a:r>
            <a:r>
              <a:rPr lang="en-US" i="1" dirty="0"/>
              <a:t>x.</a:t>
            </a:r>
            <a:r>
              <a:rPr lang="en-US" dirty="0"/>
              <a:t> </a:t>
            </a:r>
            <a:endParaRPr lang="en-US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/>
          <a:lstStyle/>
          <a:p>
            <a:r>
              <a:rPr lang="en-US" dirty="0"/>
              <a:t>Inverse of </a:t>
            </a:r>
            <a:r>
              <a:rPr lang="en-US" i="1" dirty="0"/>
              <a:t>a</a:t>
            </a:r>
            <a:r>
              <a:rPr lang="en-US" dirty="0"/>
              <a:t> modulo </a:t>
            </a:r>
            <a:r>
              <a:rPr lang="en-US" i="1" dirty="0"/>
              <a:t>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78280"/>
            <a:ext cx="8229600" cy="4389120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b="1" dirty="0"/>
              <a:t>Theorem </a:t>
            </a:r>
            <a:r>
              <a:rPr lang="en-US" b="1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: If </a:t>
            </a:r>
            <a:r>
              <a:rPr lang="en-US" i="1" dirty="0"/>
              <a:t>a</a:t>
            </a:r>
            <a:r>
              <a:rPr lang="en-US" dirty="0"/>
              <a:t> and </a:t>
            </a:r>
            <a:r>
              <a:rPr lang="en-US" i="1" dirty="0"/>
              <a:t>m</a:t>
            </a:r>
            <a:r>
              <a:rPr lang="en-US" dirty="0"/>
              <a:t> are relatively prime integers, </a:t>
            </a:r>
            <a:r>
              <a:rPr lang="en-US" i="1" dirty="0"/>
              <a:t>m</a:t>
            </a:r>
            <a:r>
              <a:rPr lang="en-US" dirty="0"/>
              <a:t> &gt;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>
                <a:ea typeface="Cambria Math" pitchFamily="18" charset="0"/>
              </a:rPr>
              <a:t>, then an inverse of </a:t>
            </a:r>
            <a:r>
              <a:rPr lang="en-US" i="1" dirty="0">
                <a:ea typeface="Cambria Math" pitchFamily="18" charset="0"/>
              </a:rPr>
              <a:t>a</a:t>
            </a:r>
            <a:r>
              <a:rPr lang="en-US" dirty="0">
                <a:ea typeface="Cambria Math" pitchFamily="18" charset="0"/>
              </a:rPr>
              <a:t> mod </a:t>
            </a:r>
            <a:r>
              <a:rPr lang="en-US" i="1" dirty="0">
                <a:ea typeface="Cambria Math" pitchFamily="18" charset="0"/>
              </a:rPr>
              <a:t>m</a:t>
            </a:r>
            <a:r>
              <a:rPr lang="en-US" dirty="0">
                <a:ea typeface="Cambria Math" pitchFamily="18" charset="0"/>
              </a:rPr>
              <a:t> exists.</a:t>
            </a:r>
            <a:r>
              <a:rPr lang="en-US" dirty="0"/>
              <a:t> Furthermore, this inverse is unique modulo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/>
              <a:t>( i.e., </a:t>
            </a:r>
            <a:r>
              <a:rPr lang="en-US" dirty="0">
                <a:sym typeface="Symbol" panose="05050102010706020507" pitchFamily="18" charset="2"/>
              </a:rPr>
              <a:t>!</a:t>
            </a:r>
            <a:r>
              <a:rPr lang="en-US" i="1" dirty="0"/>
              <a:t>ā </a:t>
            </a:r>
            <a:r>
              <a:rPr lang="en-US" dirty="0">
                <a:sym typeface="Symbol" panose="05050102010706020507" pitchFamily="18" charset="2"/>
              </a:rPr>
              <a:t></a:t>
            </a:r>
            <a:r>
              <a:rPr lang="en-US" i="1" dirty="0">
                <a:sym typeface="Symbol" panose="05050102010706020507" pitchFamily="18" charset="2"/>
              </a:rPr>
              <a:t> 1, …, </a:t>
            </a:r>
            <a:r>
              <a:rPr lang="en-US" i="1" dirty="0"/>
              <a:t>m</a:t>
            </a:r>
            <a:r>
              <a:rPr lang="en-US" i="1" dirty="0">
                <a:sym typeface="Symbol" panose="05050102010706020507" pitchFamily="18" charset="2"/>
              </a:rPr>
              <a:t> </a:t>
            </a:r>
            <a:r>
              <a:rPr lang="en-US" dirty="0">
                <a:sym typeface="Symbol" panose="05050102010706020507" pitchFamily="18" charset="2"/>
              </a:rPr>
              <a:t>1</a:t>
            </a:r>
            <a:r>
              <a:rPr lang="en-US" dirty="0"/>
              <a:t> that is an inverse of </a:t>
            </a:r>
            <a:r>
              <a:rPr lang="en-US" i="1" dirty="0"/>
              <a:t>a </a:t>
            </a:r>
            <a:r>
              <a:rPr lang="en-US" dirty="0"/>
              <a:t>mod </a:t>
            </a:r>
            <a:r>
              <a:rPr lang="en-US" i="1" dirty="0"/>
              <a:t>m</a:t>
            </a:r>
            <a:r>
              <a:rPr lang="en-US" dirty="0"/>
              <a:t> and every other inverse of </a:t>
            </a:r>
            <a:r>
              <a:rPr lang="en-US" i="1" dirty="0"/>
              <a:t>a</a:t>
            </a:r>
            <a:r>
              <a:rPr lang="en-US" dirty="0"/>
              <a:t> mod </a:t>
            </a:r>
            <a:r>
              <a:rPr lang="en-US" i="1" dirty="0"/>
              <a:t>m</a:t>
            </a:r>
            <a:r>
              <a:rPr lang="en-US" dirty="0"/>
              <a:t> is congruent to </a:t>
            </a:r>
            <a:r>
              <a:rPr lang="en-US" i="1" dirty="0"/>
              <a:t>ā</a:t>
            </a:r>
            <a:r>
              <a:rPr lang="en-US" dirty="0"/>
              <a:t> mod </a:t>
            </a:r>
            <a:r>
              <a:rPr lang="en-US" i="1" dirty="0"/>
              <a:t>m</a:t>
            </a:r>
            <a:r>
              <a:rPr lang="en-US" dirty="0"/>
              <a:t>.)   </a:t>
            </a:r>
          </a:p>
          <a:p>
            <a:pPr marL="0" indent="0">
              <a:buNone/>
            </a:pPr>
            <a:r>
              <a:rPr lang="en-US" b="1" dirty="0"/>
              <a:t>Proof</a:t>
            </a:r>
            <a:r>
              <a:rPr lang="en-US" dirty="0"/>
              <a:t>:  Since </a:t>
            </a:r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i="1" dirty="0"/>
              <a:t>a</a:t>
            </a:r>
            <a:r>
              <a:rPr lang="en-US" dirty="0"/>
              <a:t>, </a:t>
            </a:r>
            <a:r>
              <a:rPr lang="en-US" i="1" dirty="0"/>
              <a:t>m</a:t>
            </a:r>
            <a:r>
              <a:rPr lang="en-US" dirty="0"/>
              <a:t>)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, by Theorem 6 of Section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4.3</a:t>
            </a:r>
            <a:r>
              <a:rPr lang="en-US" dirty="0"/>
              <a:t>,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>
                <a:sym typeface="Symbol" panose="05050102010706020507" pitchFamily="18" charset="2"/>
              </a:rPr>
              <a:t></a:t>
            </a:r>
            <a:r>
              <a:rPr lang="en-US" i="1" dirty="0"/>
              <a:t>s, t</a:t>
            </a:r>
            <a:r>
              <a:rPr lang="en-US" dirty="0"/>
              <a:t> such that </a:t>
            </a:r>
            <a:r>
              <a:rPr lang="en-US" i="1" dirty="0" err="1"/>
              <a:t>sa</a:t>
            </a:r>
            <a:r>
              <a:rPr lang="en-US" dirty="0"/>
              <a:t> + </a:t>
            </a:r>
            <a:r>
              <a:rPr lang="en-US" i="1" dirty="0"/>
              <a:t>tm</a:t>
            </a:r>
            <a:r>
              <a:rPr lang="en-US" dirty="0"/>
              <a:t>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 (Bézout coefficients)</a:t>
            </a:r>
            <a:endParaRPr lang="en-US" dirty="0"/>
          </a:p>
          <a:p>
            <a:pPr marL="228600" lvl="1" indent="350838"/>
            <a:r>
              <a:rPr lang="en-US" dirty="0"/>
              <a:t>Hence, </a:t>
            </a:r>
            <a:r>
              <a:rPr lang="en-US" i="1" dirty="0" err="1"/>
              <a:t>sa</a:t>
            </a:r>
            <a:r>
              <a:rPr lang="en-US" i="1" dirty="0"/>
              <a:t> + tm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dirty="0"/>
              <a:t> (mod </a:t>
            </a:r>
            <a:r>
              <a:rPr lang="en-US" i="1" dirty="0"/>
              <a:t>m</a:t>
            </a:r>
            <a:r>
              <a:rPr lang="en-US" dirty="0"/>
              <a:t>).</a:t>
            </a:r>
          </a:p>
          <a:p>
            <a:pPr marL="228600" lvl="1" indent="350838"/>
            <a:r>
              <a:rPr lang="en-US" dirty="0"/>
              <a:t>Since </a:t>
            </a:r>
            <a:r>
              <a:rPr lang="en-US" i="1" dirty="0"/>
              <a:t>tm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0</a:t>
            </a:r>
            <a:r>
              <a:rPr lang="en-US" dirty="0"/>
              <a:t> ( mod </a:t>
            </a:r>
            <a:r>
              <a:rPr lang="en-US" i="1" dirty="0"/>
              <a:t>m</a:t>
            </a:r>
            <a:r>
              <a:rPr lang="en-US" dirty="0"/>
              <a:t>), it follows that </a:t>
            </a:r>
            <a:r>
              <a:rPr lang="en-US" i="1" dirty="0" err="1"/>
              <a:t>sa</a:t>
            </a:r>
            <a:r>
              <a:rPr lang="en-US" i="1" dirty="0"/>
              <a:t> </a:t>
            </a:r>
            <a:r>
              <a:rPr lang="en-US" dirty="0">
                <a:latin typeface="Cambria Math"/>
                <a:ea typeface="Cambria Math"/>
              </a:rPr>
              <a:t>≡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dirty="0"/>
              <a:t> ( mod </a:t>
            </a:r>
            <a:r>
              <a:rPr lang="en-US" i="1" dirty="0"/>
              <a:t>m</a:t>
            </a:r>
            <a:r>
              <a:rPr lang="en-US" dirty="0"/>
              <a:t>)</a:t>
            </a:r>
          </a:p>
          <a:p>
            <a:pPr marL="228600" lvl="1" indent="350838"/>
            <a:r>
              <a:rPr lang="en-US" dirty="0"/>
              <a:t>Consequently, </a:t>
            </a:r>
            <a:r>
              <a:rPr lang="en-US" i="1" dirty="0"/>
              <a:t>s</a:t>
            </a:r>
            <a:r>
              <a:rPr lang="en-US" dirty="0"/>
              <a:t> is an inverse of </a:t>
            </a:r>
            <a:r>
              <a:rPr lang="en-US" i="1" dirty="0"/>
              <a:t>a</a:t>
            </a:r>
            <a:r>
              <a:rPr lang="en-US" dirty="0"/>
              <a:t> modulo </a:t>
            </a:r>
            <a:r>
              <a:rPr lang="en-US" i="1" dirty="0"/>
              <a:t>m</a:t>
            </a:r>
            <a:r>
              <a:rPr lang="en-US" dirty="0"/>
              <a:t>.</a:t>
            </a:r>
          </a:p>
          <a:p>
            <a:pPr marL="228600" lvl="1" indent="350838"/>
            <a:r>
              <a:rPr lang="en-US" dirty="0"/>
              <a:t>The uniqueness of the inverse is Exercise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dirty="0"/>
              <a:t>. </a:t>
            </a:r>
          </a:p>
        </p:txBody>
      </p:sp>
      <p:sp>
        <p:nvSpPr>
          <p:cNvPr id="4" name="Isosceles Triangle 3"/>
          <p:cNvSpPr/>
          <p:nvPr/>
        </p:nvSpPr>
        <p:spPr>
          <a:xfrm rot="5400000" flipV="1">
            <a:off x="8382000" y="5562600"/>
            <a:ext cx="152400" cy="152400"/>
          </a:xfrm>
          <a:prstGeom prst="triangl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680" y="228600"/>
            <a:ext cx="8229600" cy="1143000"/>
          </a:xfrm>
        </p:spPr>
        <p:txBody>
          <a:bodyPr/>
          <a:lstStyle/>
          <a:p>
            <a:r>
              <a:rPr lang="en-US" dirty="0"/>
              <a:t>Finding Inverses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1000" y="1524000"/>
            <a:ext cx="8229600" cy="48768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/>
              <a:t>The Euclidean algorithm and B</a:t>
            </a:r>
            <a:r>
              <a:rPr lang="en-US" sz="2400" dirty="0">
                <a:ea typeface="Cambria Math"/>
              </a:rPr>
              <a:t>é</a:t>
            </a:r>
            <a:r>
              <a:rPr lang="en-US" sz="2400" dirty="0"/>
              <a:t>zout coefficients gives us a systematic approaches to finding inverses. </a:t>
            </a:r>
          </a:p>
          <a:p>
            <a:pPr marL="0" indent="15875">
              <a:buNone/>
            </a:pPr>
            <a:r>
              <a:rPr lang="en-US" sz="2400" b="1" dirty="0"/>
              <a:t>Example</a:t>
            </a:r>
            <a:r>
              <a:rPr lang="en-US" sz="2400" dirty="0"/>
              <a:t>: Find an inverse of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/>
              <a:t> modulo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7.</a:t>
            </a:r>
            <a:r>
              <a:rPr lang="en-US" sz="2400" dirty="0"/>
              <a:t> </a:t>
            </a:r>
          </a:p>
          <a:p>
            <a:pPr marL="228600" indent="-228600">
              <a:buNone/>
            </a:pPr>
            <a:r>
              <a:rPr lang="en-US" sz="2400" b="1" dirty="0"/>
              <a:t>Solution</a:t>
            </a:r>
            <a:r>
              <a:rPr lang="en-US" sz="2400" dirty="0"/>
              <a:t>: Because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3,7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/>
              <a:t>, by Theorem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1, </a:t>
            </a:r>
            <a:r>
              <a:rPr lang="en-US" sz="2400" dirty="0">
                <a:ea typeface="Cambria Math" pitchFamily="18" charset="0"/>
              </a:rPr>
              <a:t>an inverse of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>
                <a:ea typeface="Cambria Math" pitchFamily="18" charset="0"/>
              </a:rPr>
              <a:t> modulo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400" dirty="0">
                <a:ea typeface="Cambria Math" pitchFamily="18" charset="0"/>
              </a:rPr>
              <a:t> exists. </a:t>
            </a:r>
          </a:p>
          <a:p>
            <a:r>
              <a:rPr lang="en-US" sz="2400" dirty="0">
                <a:ea typeface="Cambria Math" pitchFamily="18" charset="0"/>
              </a:rPr>
              <a:t>Using the Euclidian algorithm: 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400" dirty="0">
                <a:ea typeface="Cambria Math" pitchFamily="18" charset="0"/>
              </a:rPr>
              <a:t>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>
                <a:latin typeface="Cambria Math"/>
                <a:ea typeface="Cambria Math"/>
              </a:rPr>
              <a:t>∙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>
                <a:ea typeface="Cambria Math" pitchFamily="18" charset="0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1.</a:t>
            </a:r>
          </a:p>
          <a:p>
            <a:r>
              <a:rPr lang="en-US" sz="2400" dirty="0">
                <a:ea typeface="Cambria Math" pitchFamily="18" charset="0"/>
              </a:rPr>
              <a:t>From this equation, we get  </a:t>
            </a:r>
            <a:r>
              <a:rPr lang="en-US" sz="2400" dirty="0">
                <a:latin typeface="Cambria Math"/>
                <a:ea typeface="Cambria Math"/>
              </a:rPr>
              <a:t>−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400" dirty="0">
                <a:latin typeface="Cambria Math"/>
                <a:ea typeface="Cambria Math"/>
              </a:rPr>
              <a:t>∙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>
                <a:ea typeface="Cambria Math" pitchFamily="18" charset="0"/>
              </a:rPr>
              <a:t> +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>
                <a:latin typeface="Cambria Math"/>
                <a:ea typeface="Cambria Math"/>
              </a:rPr>
              <a:t>∙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7 </a:t>
            </a:r>
            <a:r>
              <a:rPr lang="en-US" sz="2400" dirty="0">
                <a:ea typeface="Cambria Math" pitchFamily="18" charset="0"/>
              </a:rPr>
              <a:t>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1, and see that </a:t>
            </a:r>
            <a:r>
              <a:rPr lang="en-US" sz="2400" dirty="0">
                <a:latin typeface="Cambria Math"/>
                <a:ea typeface="Cambria Math"/>
              </a:rPr>
              <a:t>−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  and 1 are </a:t>
            </a:r>
            <a:r>
              <a:rPr lang="en-US" sz="2400" dirty="0"/>
              <a:t>B</a:t>
            </a:r>
            <a:r>
              <a:rPr lang="en-US" sz="2400" dirty="0">
                <a:latin typeface="Cambria Math"/>
                <a:ea typeface="Cambria Math"/>
              </a:rPr>
              <a:t>é</a:t>
            </a:r>
            <a:r>
              <a:rPr lang="en-US" sz="2400" dirty="0"/>
              <a:t>zout coefficients of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400" dirty="0">
                <a:ea typeface="Cambria Math" pitchFamily="18" charset="0"/>
              </a:rPr>
              <a:t> and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7.</a:t>
            </a:r>
          </a:p>
          <a:p>
            <a:r>
              <a:rPr lang="en-US" sz="2400" dirty="0">
                <a:latin typeface="Cambria Math" pitchFamily="18" charset="0"/>
                <a:ea typeface="Cambria Math" pitchFamily="18" charset="0"/>
              </a:rPr>
              <a:t>Hence,  </a:t>
            </a:r>
            <a:r>
              <a:rPr lang="en-US" sz="2400" dirty="0">
                <a:latin typeface="Cambria Math"/>
                <a:ea typeface="Cambria Math"/>
              </a:rPr>
              <a:t>−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2 is an inverse of 3 modulo 7. </a:t>
            </a:r>
          </a:p>
          <a:p>
            <a:r>
              <a:rPr lang="en-US" sz="2400" dirty="0">
                <a:latin typeface="Cambria Math" pitchFamily="18" charset="0"/>
                <a:ea typeface="Cambria Math" pitchFamily="18" charset="0"/>
              </a:rPr>
              <a:t>Any integer </a:t>
            </a:r>
            <a:r>
              <a:rPr lang="en-US" sz="2200" dirty="0">
                <a:latin typeface="Cambria Math"/>
                <a:ea typeface="Cambria Math"/>
              </a:rPr>
              <a:t>≡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mod 7 is an inverse of 3 mod 7:</a:t>
            </a:r>
          </a:p>
          <a:p>
            <a:pPr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…,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16, </a:t>
            </a:r>
            <a:r>
              <a:rPr lang="en-US" sz="2100" dirty="0">
                <a:latin typeface="Cambria Math"/>
                <a:ea typeface="Cambria Math"/>
              </a:rPr>
              <a:t>−</a:t>
            </a:r>
            <a:r>
              <a:rPr lang="en-US" sz="2100" dirty="0">
                <a:latin typeface="Cambria Math" pitchFamily="18" charset="0"/>
                <a:ea typeface="Cambria Math" pitchFamily="18" charset="0"/>
              </a:rPr>
              <a:t>2,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9, 5, 12, …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81100" y="27432"/>
            <a:ext cx="6781800" cy="1143000"/>
          </a:xfrm>
        </p:spPr>
        <p:txBody>
          <a:bodyPr/>
          <a:lstStyle/>
          <a:p>
            <a:r>
              <a:rPr lang="en-US" dirty="0"/>
              <a:t>Finding Inverses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31392"/>
            <a:ext cx="8229600" cy="438912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400" dirty="0"/>
              <a:t>   </a:t>
            </a:r>
            <a:r>
              <a:rPr lang="en-US" sz="2400" b="1" dirty="0"/>
              <a:t>Example</a:t>
            </a:r>
            <a:r>
              <a:rPr lang="en-US" sz="2400" dirty="0"/>
              <a:t>: Find an inverse of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101</a:t>
            </a:r>
            <a:r>
              <a:rPr lang="en-US" sz="2400" dirty="0"/>
              <a:t> modulo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4620</a:t>
            </a:r>
            <a:r>
              <a:rPr lang="en-US" sz="2400" dirty="0"/>
              <a:t>.</a:t>
            </a:r>
          </a:p>
          <a:p>
            <a:pPr>
              <a:buNone/>
            </a:pPr>
            <a:r>
              <a:rPr lang="en-US" sz="2400" b="1" dirty="0"/>
              <a:t>    Solution</a:t>
            </a:r>
            <a:r>
              <a:rPr lang="en-US" sz="2400" dirty="0"/>
              <a:t>: First use the Euclidian algorithm to show that  </a:t>
            </a:r>
            <a:r>
              <a:rPr lang="en-US" sz="2400" dirty="0" err="1"/>
              <a:t>gcd</a:t>
            </a:r>
            <a:r>
              <a:rPr lang="en-US" sz="2400" dirty="0"/>
              <a:t>(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101,4620</a:t>
            </a:r>
            <a:r>
              <a:rPr lang="en-US" sz="2400" dirty="0"/>
              <a:t>) = </a:t>
            </a:r>
            <a:r>
              <a:rPr lang="en-US" sz="24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400" dirty="0"/>
              <a:t>. </a:t>
            </a:r>
            <a:endParaRPr lang="en-US" sz="2400" dirty="0">
              <a:ea typeface="Cambria Math" pitchFamily="18" charset="0"/>
            </a:endParaRPr>
          </a:p>
          <a:p>
            <a:pPr lvl="1"/>
            <a:endParaRPr lang="en-US" sz="2200" dirty="0">
              <a:latin typeface="Cambria Math" pitchFamily="18" charset="0"/>
              <a:ea typeface="Cambria Math" pitchFamily="18" charset="0"/>
            </a:endParaRPr>
          </a:p>
          <a:p>
            <a:pPr lvl="1">
              <a:buNone/>
            </a:pPr>
            <a:endParaRPr lang="en-US" sz="2200" dirty="0">
              <a:latin typeface="Cambria Math" pitchFamily="18" charset="0"/>
              <a:ea typeface="Cambria Math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52400" y="2572512"/>
            <a:ext cx="3276600" cy="24622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42620</a:t>
            </a:r>
            <a:r>
              <a:rPr lang="en-US" sz="2200" dirty="0">
                <a:ea typeface="Cambria Math" pitchFamily="18" charset="0"/>
              </a:rPr>
              <a:t> =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45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101</a:t>
            </a:r>
            <a:r>
              <a:rPr lang="en-US" sz="2200" dirty="0">
                <a:ea typeface="Cambria Math" pitchFamily="18" charset="0"/>
              </a:rPr>
              <a:t> +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75</a:t>
            </a:r>
          </a:p>
          <a:p>
            <a:pPr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101</a:t>
            </a:r>
            <a:r>
              <a:rPr lang="en-US" sz="2200" dirty="0">
                <a:ea typeface="Cambria Math" pitchFamily="18" charset="0"/>
              </a:rPr>
              <a:t> =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75</a:t>
            </a:r>
            <a:r>
              <a:rPr lang="en-US" sz="2200" dirty="0">
                <a:ea typeface="Cambria Math" pitchFamily="18" charset="0"/>
              </a:rPr>
              <a:t> +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26</a:t>
            </a:r>
          </a:p>
          <a:p>
            <a:pPr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75</a:t>
            </a:r>
            <a:r>
              <a:rPr lang="en-US" sz="2200" dirty="0">
                <a:ea typeface="Cambria Math" pitchFamily="18" charset="0"/>
              </a:rPr>
              <a:t> =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sz="2200" dirty="0">
                <a:ea typeface="Cambria Math" pitchFamily="18" charset="0"/>
              </a:rPr>
              <a:t> +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23</a:t>
            </a:r>
          </a:p>
          <a:p>
            <a:pPr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sz="2200" dirty="0">
                <a:ea typeface="Cambria Math" pitchFamily="18" charset="0"/>
              </a:rPr>
              <a:t> =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23</a:t>
            </a:r>
            <a:r>
              <a:rPr lang="en-US" sz="2200" dirty="0">
                <a:ea typeface="Cambria Math" pitchFamily="18" charset="0"/>
              </a:rPr>
              <a:t> +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3</a:t>
            </a:r>
          </a:p>
          <a:p>
            <a:pPr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23</a:t>
            </a:r>
            <a:r>
              <a:rPr lang="en-US" sz="2200" dirty="0">
                <a:ea typeface="Cambria Math" pitchFamily="18" charset="0"/>
              </a:rPr>
              <a:t> =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200" dirty="0">
                <a:ea typeface="Cambria Math" pitchFamily="18" charset="0"/>
              </a:rPr>
              <a:t> +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200" dirty="0">
                <a:ea typeface="Cambria Math" pitchFamily="18" charset="0"/>
              </a:rPr>
              <a:t> =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200" dirty="0">
                <a:ea typeface="Cambria Math" pitchFamily="18" charset="0"/>
              </a:rPr>
              <a:t> +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</a:p>
          <a:p>
            <a:pPr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2 = 2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81000" y="5010912"/>
            <a:ext cx="297180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Since the last nonzero </a:t>
            </a:r>
          </a:p>
          <a:p>
            <a:r>
              <a:rPr lang="en-US" dirty="0"/>
              <a:t>remainder is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dirty="0"/>
              <a:t>, </a:t>
            </a:r>
          </a:p>
          <a:p>
            <a:r>
              <a:rPr lang="en-US" dirty="0" err="1"/>
              <a:t>gcd</a:t>
            </a:r>
            <a:r>
              <a:rPr lang="en-US" dirty="0"/>
              <a:t>(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101,4260</a:t>
            </a:r>
            <a:r>
              <a:rPr lang="en-US" dirty="0"/>
              <a:t>) =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3581400" y="2496312"/>
            <a:ext cx="541020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200" dirty="0">
                <a:ea typeface="Cambria Math" pitchFamily="18" charset="0"/>
              </a:rPr>
              <a:t> =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</a:t>
            </a:r>
          </a:p>
          <a:p>
            <a:pPr marL="0"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200" dirty="0">
                <a:ea typeface="Cambria Math" pitchFamily="18" charset="0"/>
              </a:rPr>
              <a:t> =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(23</a:t>
            </a:r>
            <a:r>
              <a:rPr lang="en-US" sz="2200" dirty="0">
                <a:latin typeface="Cambria Math"/>
                <a:ea typeface="Cambria Math"/>
              </a:rPr>
              <a:t> −</a:t>
            </a:r>
            <a:r>
              <a:rPr lang="en-US" sz="2200" dirty="0">
                <a:ea typeface="Cambria Math" pitchFamily="18" charset="0"/>
              </a:rPr>
              <a:t> 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3) =</a:t>
            </a:r>
            <a:r>
              <a:rPr lang="en-US" sz="2200" dirty="0">
                <a:latin typeface="Cambria Math"/>
                <a:ea typeface="Cambria Math"/>
              </a:rPr>
              <a:t> 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1</a:t>
            </a:r>
            <a:r>
              <a:rPr lang="en-US" sz="2200" dirty="0">
                <a:latin typeface="Cambria Math"/>
                <a:ea typeface="Cambria Math"/>
              </a:rPr>
              <a:t> 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23 + 8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3</a:t>
            </a:r>
          </a:p>
          <a:p>
            <a:pPr marL="0"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1 =</a:t>
            </a:r>
            <a:r>
              <a:rPr lang="en-US" sz="2200" dirty="0">
                <a:latin typeface="Cambria Math"/>
                <a:ea typeface="Cambria Math"/>
              </a:rPr>
              <a:t> 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23 + 8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(26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23) = 8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26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9</a:t>
            </a:r>
            <a:r>
              <a:rPr lang="en-US" sz="2200" dirty="0">
                <a:latin typeface="Cambria Math"/>
                <a:ea typeface="Cambria Math"/>
              </a:rPr>
              <a:t> 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23</a:t>
            </a:r>
          </a:p>
          <a:p>
            <a:pPr marL="0"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1 = 8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26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9</a:t>
            </a:r>
            <a:r>
              <a:rPr lang="en-US" sz="2200" dirty="0">
                <a:latin typeface="Cambria Math"/>
                <a:ea typeface="Cambria Math"/>
              </a:rPr>
              <a:t> 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(75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)= 26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26</a:t>
            </a:r>
            <a:r>
              <a:rPr lang="en-US" sz="2200" dirty="0">
                <a:latin typeface="Cambria Math"/>
                <a:ea typeface="Cambria Math"/>
              </a:rPr>
              <a:t> 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9</a:t>
            </a:r>
            <a:r>
              <a:rPr lang="en-US" sz="2200" dirty="0">
                <a:latin typeface="Cambria Math"/>
                <a:ea typeface="Cambria Math"/>
              </a:rPr>
              <a:t> 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75</a:t>
            </a:r>
          </a:p>
          <a:p>
            <a:pPr marL="0"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1 = 26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(101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75)</a:t>
            </a:r>
            <a:r>
              <a:rPr lang="en-US" sz="2200" dirty="0">
                <a:latin typeface="Cambria Math"/>
                <a:ea typeface="Cambria Math"/>
              </a:rPr>
              <a:t> 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9</a:t>
            </a:r>
            <a:r>
              <a:rPr lang="en-US" sz="2200" dirty="0">
                <a:latin typeface="Cambria Math"/>
                <a:ea typeface="Cambria Math"/>
              </a:rPr>
              <a:t> 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75 </a:t>
            </a:r>
          </a:p>
          <a:p>
            <a:pPr marL="0"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           = 26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101</a:t>
            </a:r>
            <a:r>
              <a:rPr lang="en-US" sz="2200" dirty="0">
                <a:latin typeface="Cambria Math"/>
                <a:ea typeface="Cambria Math"/>
              </a:rPr>
              <a:t> 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35</a:t>
            </a:r>
            <a:r>
              <a:rPr lang="en-US" sz="2200" dirty="0">
                <a:latin typeface="Cambria Math"/>
                <a:ea typeface="Cambria Math"/>
              </a:rPr>
              <a:t> 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75</a:t>
            </a:r>
          </a:p>
          <a:p>
            <a:pPr marL="0"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1 = 26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101</a:t>
            </a:r>
            <a:r>
              <a:rPr lang="en-US" sz="2200" dirty="0">
                <a:latin typeface="Cambria Math"/>
                <a:ea typeface="Cambria Math"/>
              </a:rPr>
              <a:t> 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35</a:t>
            </a:r>
            <a:r>
              <a:rPr lang="en-US" sz="2200" dirty="0">
                <a:latin typeface="Cambria Math"/>
                <a:ea typeface="Cambria Math"/>
              </a:rPr>
              <a:t> 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(42620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45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101) </a:t>
            </a:r>
          </a:p>
          <a:p>
            <a:pPr marL="0" lvl="1"/>
            <a:r>
              <a:rPr lang="en-US" sz="2200" dirty="0">
                <a:latin typeface="Cambria Math" pitchFamily="18" charset="0"/>
                <a:ea typeface="Cambria Math" pitchFamily="18" charset="0"/>
              </a:rPr>
              <a:t>       = </a:t>
            </a:r>
            <a:r>
              <a:rPr lang="en-US" sz="2200" dirty="0">
                <a:latin typeface="Cambria Math"/>
                <a:ea typeface="Cambria Math"/>
              </a:rPr>
              <a:t>−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 35</a:t>
            </a:r>
            <a:r>
              <a:rPr lang="en-US" sz="2200" dirty="0">
                <a:latin typeface="Cambria Math"/>
                <a:ea typeface="Cambria Math"/>
              </a:rPr>
              <a:t> 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42620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/>
                <a:ea typeface="Cambria Math"/>
              </a:rPr>
              <a:t>+</a:t>
            </a:r>
            <a:r>
              <a:rPr lang="en-US" sz="2200" dirty="0">
                <a:ea typeface="Cambria Math" pitchFamily="18" charset="0"/>
              </a:rPr>
              <a:t> 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1601</a:t>
            </a:r>
            <a:r>
              <a:rPr lang="en-US" sz="2200" dirty="0">
                <a:latin typeface="Cambria Math"/>
                <a:ea typeface="Cambria Math"/>
              </a:rPr>
              <a:t>∙</a:t>
            </a:r>
            <a:r>
              <a:rPr lang="en-US" sz="2200" dirty="0">
                <a:latin typeface="Cambria Math" pitchFamily="18" charset="0"/>
                <a:ea typeface="Cambria Math" pitchFamily="18" charset="0"/>
              </a:rPr>
              <a:t>101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343400" y="2191512"/>
            <a:ext cx="3886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Working Backwards: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743200" y="5315712"/>
            <a:ext cx="38862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  <a:r>
              <a:rPr lang="en-US" dirty="0">
                <a:latin typeface="Cambria Math"/>
                <a:ea typeface="Cambria Math"/>
              </a:rPr>
              <a:t>é</a:t>
            </a:r>
            <a:r>
              <a:rPr lang="en-US" dirty="0"/>
              <a:t>zout coefficients :</a:t>
            </a:r>
            <a:r>
              <a:rPr lang="en-US" dirty="0">
                <a:latin typeface="Cambria Math"/>
                <a:ea typeface="Cambria Math"/>
              </a:rPr>
              <a:t> −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 35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/>
              <a:t>and</a:t>
            </a:r>
            <a:r>
              <a:rPr lang="en-US" dirty="0">
                <a:latin typeface="Cambria Math"/>
                <a:ea typeface="Cambria Math"/>
              </a:rPr>
              <a:t> </a:t>
            </a:r>
            <a:r>
              <a:rPr lang="en-US" dirty="0">
                <a:ea typeface="Cambria Math" pitchFamily="18" charset="0"/>
              </a:rPr>
              <a:t> </a:t>
            </a:r>
            <a:r>
              <a:rPr lang="en-US" dirty="0">
                <a:latin typeface="Cambria Math" pitchFamily="18" charset="0"/>
                <a:ea typeface="Cambria Math" pitchFamily="18" charset="0"/>
              </a:rPr>
              <a:t>1601</a:t>
            </a:r>
            <a:r>
              <a:rPr lang="en-US" dirty="0"/>
              <a:t> 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6705600" y="5239512"/>
            <a:ext cx="2286000" cy="646331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>
                <a:latin typeface="Cambria Math" pitchFamily="18" charset="0"/>
                <a:ea typeface="Cambria Math" pitchFamily="18" charset="0"/>
              </a:rPr>
              <a:t>1601 is an inverse of 101 modulo 42620</a:t>
            </a:r>
            <a:endParaRPr lang="en-US" dirty="0"/>
          </a:p>
        </p:txBody>
      </p:sp>
      <p:cxnSp>
        <p:nvCxnSpPr>
          <p:cNvPr id="11" name="Straight Arrow Connector 10"/>
          <p:cNvCxnSpPr/>
          <p:nvPr/>
        </p:nvCxnSpPr>
        <p:spPr>
          <a:xfrm rot="5400000" flipH="1" flipV="1">
            <a:off x="2019300" y="2915412"/>
            <a:ext cx="1676400" cy="144780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  <p:bldP spid="6" grpId="0"/>
      <p:bldP spid="7" grpId="0"/>
      <p:bldP spid="8" grpId="0" animBg="1"/>
      <p:bldP spid="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>
            <a:normAutofit/>
          </a:bodyPr>
          <a:lstStyle/>
          <a:p>
            <a:r>
              <a:rPr lang="en-US" sz="4000" dirty="0"/>
              <a:t>Using Inverses to Solve </a:t>
            </a:r>
            <a:r>
              <a:rPr lang="en-US" sz="4000" dirty="0" err="1"/>
              <a:t>Congruences</a:t>
            </a: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38912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000" dirty="0"/>
              <a:t>We can solve </a:t>
            </a:r>
            <a:r>
              <a:rPr lang="en-US" sz="2000" i="1" dirty="0"/>
              <a:t>ax</a:t>
            </a:r>
            <a:r>
              <a:rPr lang="en-US" sz="2000" dirty="0">
                <a:latin typeface="Cambria Math"/>
                <a:ea typeface="Cambria Math"/>
              </a:rPr>
              <a:t>≡</a:t>
            </a:r>
            <a:r>
              <a:rPr lang="en-US" sz="2000" dirty="0"/>
              <a:t> </a:t>
            </a:r>
            <a:r>
              <a:rPr lang="en-US" sz="2000" i="1" dirty="0"/>
              <a:t>b </a:t>
            </a:r>
            <a:r>
              <a:rPr lang="en-US" sz="2000" dirty="0"/>
              <a:t>(mod </a:t>
            </a:r>
            <a:r>
              <a:rPr lang="en-US" sz="2000" i="1" dirty="0"/>
              <a:t>m</a:t>
            </a:r>
            <a:r>
              <a:rPr lang="en-US" sz="2000" dirty="0"/>
              <a:t>) by multiplying both sides by </a:t>
            </a:r>
            <a:r>
              <a:rPr lang="en-US" sz="2000" i="1" dirty="0"/>
              <a:t>ā.</a:t>
            </a:r>
          </a:p>
          <a:p>
            <a:pPr>
              <a:buNone/>
            </a:pPr>
            <a:r>
              <a:rPr lang="en-US" sz="2000" b="1" dirty="0"/>
              <a:t>     Example</a:t>
            </a:r>
            <a:r>
              <a:rPr lang="en-US" sz="2000" dirty="0"/>
              <a:t>:  Solve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3</a:t>
            </a:r>
            <a:r>
              <a:rPr lang="en-US" sz="2000" i="1" dirty="0"/>
              <a:t>x </a:t>
            </a:r>
            <a:r>
              <a:rPr lang="en-US" sz="2000" dirty="0">
                <a:latin typeface="Cambria Math"/>
                <a:ea typeface="Cambria Math"/>
              </a:rPr>
              <a:t>≡</a:t>
            </a:r>
            <a:r>
              <a:rPr lang="en-US" sz="2000" dirty="0"/>
              <a:t>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4 </a:t>
            </a:r>
            <a:r>
              <a:rPr lang="en-US" sz="2000" dirty="0"/>
              <a:t>(mod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     </a:t>
            </a:r>
            <a:r>
              <a:rPr lang="en-US" sz="2000" b="1" dirty="0"/>
              <a:t>Solution</a:t>
            </a:r>
            <a:r>
              <a:rPr lang="en-US" sz="2000" dirty="0"/>
              <a:t>:  We found that </a:t>
            </a:r>
            <a:r>
              <a:rPr lang="en-US" sz="2000" dirty="0">
                <a:latin typeface="Cambria Math"/>
                <a:ea typeface="Cambria Math"/>
              </a:rPr>
              <a:t>−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000" dirty="0">
                <a:ea typeface="Cambria Math" pitchFamily="18" charset="0"/>
              </a:rPr>
              <a:t>is an inverse of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3 </a:t>
            </a:r>
            <a:r>
              <a:rPr lang="en-US" sz="2000" dirty="0">
                <a:ea typeface="Cambria Math" pitchFamily="18" charset="0"/>
              </a:rPr>
              <a:t>modulo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7 </a:t>
            </a:r>
            <a:r>
              <a:rPr lang="en-US" sz="2000" dirty="0">
                <a:ea typeface="Cambria Math" pitchFamily="18" charset="0"/>
              </a:rPr>
              <a:t>(two slides back). Multiply both sides of by </a:t>
            </a:r>
            <a:r>
              <a:rPr lang="en-US" sz="2000" dirty="0">
                <a:latin typeface="Cambria Math"/>
                <a:ea typeface="Cambria Math"/>
              </a:rPr>
              <a:t>−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000" dirty="0">
                <a:ea typeface="Cambria Math" pitchFamily="18" charset="0"/>
              </a:rPr>
              <a:t>giving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</a:p>
          <a:p>
            <a:pPr>
              <a:buNone/>
            </a:pPr>
            <a:r>
              <a:rPr lang="en-US" sz="2000" dirty="0">
                <a:latin typeface="Cambria Math" pitchFamily="18" charset="0"/>
                <a:ea typeface="Cambria Math" pitchFamily="18" charset="0"/>
              </a:rPr>
              <a:t>                </a:t>
            </a:r>
            <a:r>
              <a:rPr lang="en-US" sz="2000" dirty="0">
                <a:latin typeface="Cambria Math"/>
                <a:ea typeface="Cambria Math"/>
              </a:rPr>
              <a:t>−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2  </a:t>
            </a:r>
            <a:r>
              <a:rPr lang="en-US" sz="2000" dirty="0">
                <a:latin typeface="Cambria Math"/>
                <a:ea typeface="Cambria Math"/>
              </a:rPr>
              <a:t>∙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3</a:t>
            </a:r>
            <a:r>
              <a:rPr lang="en-US" sz="2000" i="1" dirty="0"/>
              <a:t>x </a:t>
            </a:r>
            <a:r>
              <a:rPr lang="en-US" sz="2000" dirty="0">
                <a:latin typeface="Cambria Math"/>
                <a:ea typeface="Cambria Math"/>
              </a:rPr>
              <a:t>≡</a:t>
            </a:r>
            <a:r>
              <a:rPr lang="en-US" sz="2000" dirty="0"/>
              <a:t> </a:t>
            </a:r>
            <a:r>
              <a:rPr lang="en-US" sz="2000" dirty="0">
                <a:latin typeface="Cambria Math"/>
                <a:ea typeface="Cambria Math"/>
              </a:rPr>
              <a:t>−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2 </a:t>
            </a:r>
            <a:r>
              <a:rPr lang="en-US" sz="2000" dirty="0">
                <a:latin typeface="Cambria Math"/>
                <a:ea typeface="Cambria Math"/>
              </a:rPr>
              <a:t>∙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4</a:t>
            </a:r>
            <a:r>
              <a:rPr lang="en-US" sz="2000" dirty="0"/>
              <a:t>(mod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000" dirty="0"/>
              <a:t>).</a:t>
            </a:r>
          </a:p>
          <a:p>
            <a:pPr>
              <a:buNone/>
            </a:pPr>
            <a:r>
              <a:rPr lang="en-US" sz="2000" dirty="0"/>
              <a:t>     Because  </a:t>
            </a:r>
            <a:r>
              <a:rPr lang="en-US" sz="2000" dirty="0">
                <a:latin typeface="Cambria Math"/>
                <a:ea typeface="Cambria Math"/>
              </a:rPr>
              <a:t>−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6 </a:t>
            </a:r>
            <a:r>
              <a:rPr lang="en-US" sz="2000" dirty="0">
                <a:latin typeface="Cambria Math"/>
                <a:ea typeface="Cambria Math"/>
              </a:rPr>
              <a:t>≡</a:t>
            </a:r>
            <a:r>
              <a:rPr lang="en-US" sz="2000" dirty="0"/>
              <a:t> </a:t>
            </a:r>
            <a:r>
              <a:rPr lang="en-US" sz="2000" dirty="0">
                <a:latin typeface="Cambria Math"/>
                <a:ea typeface="Cambria Math"/>
              </a:rPr>
              <a:t>1 </a:t>
            </a:r>
            <a:r>
              <a:rPr lang="en-US" sz="2000" dirty="0"/>
              <a:t>(mod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000" dirty="0"/>
              <a:t>)  and </a:t>
            </a:r>
            <a:r>
              <a:rPr lang="en-US" sz="2000" dirty="0">
                <a:latin typeface="Cambria Math"/>
                <a:ea typeface="Cambria Math"/>
              </a:rPr>
              <a:t>−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8 </a:t>
            </a:r>
            <a:r>
              <a:rPr lang="en-US" sz="2000" dirty="0">
                <a:latin typeface="Cambria Math"/>
                <a:ea typeface="Cambria Math"/>
              </a:rPr>
              <a:t>≡</a:t>
            </a:r>
            <a:r>
              <a:rPr lang="en-US" sz="2000" dirty="0"/>
              <a:t> </a:t>
            </a:r>
            <a:r>
              <a:rPr lang="en-US" sz="2000" dirty="0">
                <a:latin typeface="Cambria Math"/>
                <a:ea typeface="Cambria Math"/>
              </a:rPr>
              <a:t>6 </a:t>
            </a:r>
            <a:r>
              <a:rPr lang="en-US" sz="2000" dirty="0"/>
              <a:t>(mod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000" dirty="0"/>
              <a:t>), it follows that if </a:t>
            </a:r>
            <a:r>
              <a:rPr lang="en-US" sz="2000" i="1" dirty="0"/>
              <a:t>x</a:t>
            </a:r>
            <a:r>
              <a:rPr lang="en-US" sz="2000" dirty="0"/>
              <a:t> is a solution, then </a:t>
            </a:r>
            <a:r>
              <a:rPr lang="en-US" sz="2000" i="1" dirty="0"/>
              <a:t>x</a:t>
            </a:r>
            <a:r>
              <a:rPr lang="en-US" sz="2000" dirty="0">
                <a:latin typeface="Cambria Math"/>
                <a:ea typeface="Cambria Math"/>
              </a:rPr>
              <a:t> ≡</a:t>
            </a:r>
            <a:r>
              <a:rPr lang="en-US" sz="2000" dirty="0"/>
              <a:t> </a:t>
            </a:r>
            <a:r>
              <a:rPr lang="en-US" sz="2000" dirty="0">
                <a:latin typeface="Cambria Math"/>
                <a:ea typeface="Cambria Math"/>
              </a:rPr>
              <a:t> −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8</a:t>
            </a:r>
            <a:r>
              <a:rPr lang="en-US" sz="2000" dirty="0">
                <a:latin typeface="Cambria Math"/>
                <a:ea typeface="Cambria Math"/>
              </a:rPr>
              <a:t> </a:t>
            </a:r>
            <a:r>
              <a:rPr lang="en-US" sz="2000" dirty="0"/>
              <a:t>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>
                <a:latin typeface="Cambria Math"/>
                <a:ea typeface="Cambria Math"/>
              </a:rPr>
              <a:t>≡</a:t>
            </a:r>
            <a:r>
              <a:rPr lang="en-US" sz="2000" dirty="0"/>
              <a:t> </a:t>
            </a:r>
            <a:r>
              <a:rPr lang="en-US" sz="2000" dirty="0">
                <a:latin typeface="Cambria Math"/>
                <a:ea typeface="Cambria Math"/>
              </a:rPr>
              <a:t>6 </a:t>
            </a:r>
            <a:r>
              <a:rPr lang="en-US" sz="2000" dirty="0"/>
              <a:t>(mod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000" dirty="0"/>
              <a:t>)</a:t>
            </a:r>
          </a:p>
          <a:p>
            <a:pPr>
              <a:buNone/>
            </a:pPr>
            <a:r>
              <a:rPr lang="en-US" sz="2000" dirty="0"/>
              <a:t>	The solutions are the integers </a:t>
            </a:r>
            <a:r>
              <a:rPr lang="en-US" sz="2000" i="1" dirty="0"/>
              <a:t>x</a:t>
            </a:r>
            <a:r>
              <a:rPr lang="en-US" sz="2000" dirty="0"/>
              <a:t> such that </a:t>
            </a:r>
            <a:r>
              <a:rPr lang="en-US" sz="2000" i="1" dirty="0"/>
              <a:t>x</a:t>
            </a:r>
            <a:r>
              <a:rPr lang="en-US" sz="2000" dirty="0"/>
              <a:t>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 </a:t>
            </a:r>
            <a:r>
              <a:rPr lang="en-US" sz="2000" dirty="0">
                <a:latin typeface="Cambria Math"/>
                <a:ea typeface="Cambria Math"/>
              </a:rPr>
              <a:t>≡</a:t>
            </a:r>
            <a:r>
              <a:rPr lang="en-US" sz="2000" dirty="0"/>
              <a:t> </a:t>
            </a:r>
            <a:r>
              <a:rPr lang="en-US" sz="2000" dirty="0">
                <a:latin typeface="Cambria Math"/>
                <a:ea typeface="Cambria Math"/>
              </a:rPr>
              <a:t>6 </a:t>
            </a:r>
            <a:r>
              <a:rPr lang="en-US" sz="2000" dirty="0"/>
              <a:t>(mod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7</a:t>
            </a:r>
            <a:r>
              <a:rPr lang="en-US" sz="2000" dirty="0"/>
              <a:t>), namely, </a:t>
            </a:r>
          </a:p>
          <a:p>
            <a:pPr algn="ctr">
              <a:buNone/>
            </a:pPr>
            <a:r>
              <a:rPr lang="en-US" sz="2000" dirty="0">
                <a:latin typeface="Cambria Math"/>
                <a:ea typeface="Cambria Math"/>
              </a:rPr>
              <a:t>…,−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15,</a:t>
            </a:r>
            <a:r>
              <a:rPr lang="en-US" sz="2000" dirty="0">
                <a:latin typeface="Cambria Math"/>
                <a:ea typeface="Cambria Math"/>
              </a:rPr>
              <a:t> − 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8,</a:t>
            </a:r>
            <a:r>
              <a:rPr lang="en-US" sz="2000" dirty="0">
                <a:latin typeface="Cambria Math"/>
                <a:ea typeface="Cambria Math"/>
              </a:rPr>
              <a:t>−</a:t>
            </a:r>
            <a:r>
              <a:rPr lang="en-US" sz="2000" dirty="0">
                <a:latin typeface="Cambria Math" pitchFamily="18" charset="0"/>
                <a:ea typeface="Cambria Math" pitchFamily="18" charset="0"/>
              </a:rPr>
              <a:t>1, 6, 13, 20 …</a:t>
            </a:r>
          </a:p>
          <a:p>
            <a:pPr>
              <a:buNone/>
            </a:pPr>
            <a:r>
              <a:rPr lang="en-US" sz="2000" dirty="0">
                <a:latin typeface="Cambria Math" pitchFamily="18" charset="0"/>
                <a:ea typeface="Cambria Math" pitchFamily="18" charset="0"/>
              </a:rPr>
              <a:t>	Typically, it would suffice to provide 6, our !representative in 0,…, m-1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24270</TotalTime>
  <Words>2799</Words>
  <Application>Microsoft Office PowerPoint</Application>
  <PresentationFormat>On-screen Show (4:3)</PresentationFormat>
  <Paragraphs>205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30" baseType="lpstr">
      <vt:lpstr>Arial</vt:lpstr>
      <vt:lpstr>Calibri</vt:lpstr>
      <vt:lpstr>Cambria Math</vt:lpstr>
      <vt:lpstr>宋体</vt:lpstr>
      <vt:lpstr>Courier New</vt:lpstr>
      <vt:lpstr>Wingdings 2</vt:lpstr>
      <vt:lpstr>SymbolPi</vt:lpstr>
      <vt:lpstr>Symbol</vt:lpstr>
      <vt:lpstr>Constantia</vt:lpstr>
      <vt:lpstr>Flow</vt:lpstr>
      <vt:lpstr>Number Theory and Cryptography</vt:lpstr>
      <vt:lpstr>Chapter Summary</vt:lpstr>
      <vt:lpstr>Solving Congruences</vt:lpstr>
      <vt:lpstr>Section Summary</vt:lpstr>
      <vt:lpstr>Linear Congruences</vt:lpstr>
      <vt:lpstr>Inverse of a modulo m</vt:lpstr>
      <vt:lpstr>Finding Inverses</vt:lpstr>
      <vt:lpstr>Finding Inverses</vt:lpstr>
      <vt:lpstr>Using Inverses to Solve Congruences</vt:lpstr>
      <vt:lpstr>Sun-Tsu’s Puzzle</vt:lpstr>
      <vt:lpstr>The Chinese Remainder Theorem</vt:lpstr>
      <vt:lpstr>The Chinese Remainder Theorem</vt:lpstr>
      <vt:lpstr>The Chinese Remainder Theorem</vt:lpstr>
      <vt:lpstr>Back Substitution</vt:lpstr>
      <vt:lpstr>Fermat’s Little Theorem</vt:lpstr>
      <vt:lpstr>Pseudoprimes</vt:lpstr>
      <vt:lpstr>Pseudoprimes</vt:lpstr>
      <vt:lpstr>Carmichael Numbers(optional)</vt:lpstr>
      <vt:lpstr>Primitive Roots (optional)</vt:lpstr>
      <vt:lpstr>Discrete Logarithms (optional)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Fundamentals: Algorithms, the Integers, and Matrices</dc:title>
  <dc:creator>Richard Scherl</dc:creator>
  <cp:lastModifiedBy>Ezra Halleck</cp:lastModifiedBy>
  <cp:revision>1013</cp:revision>
  <dcterms:created xsi:type="dcterms:W3CDTF">2014-01-07T19:45:03Z</dcterms:created>
  <dcterms:modified xsi:type="dcterms:W3CDTF">2018-05-02T20:00:25Z</dcterms:modified>
</cp:coreProperties>
</file>