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93" r:id="rId3"/>
    <p:sldId id="312" r:id="rId4"/>
    <p:sldId id="327" r:id="rId5"/>
    <p:sldId id="266" r:id="rId6"/>
    <p:sldId id="268" r:id="rId7"/>
    <p:sldId id="325" r:id="rId8"/>
    <p:sldId id="326" r:id="rId9"/>
    <p:sldId id="395" r:id="rId10"/>
    <p:sldId id="396" r:id="rId11"/>
    <p:sldId id="397" r:id="rId12"/>
    <p:sldId id="394" r:id="rId13"/>
    <p:sldId id="269" r:id="rId14"/>
    <p:sldId id="330" r:id="rId15"/>
    <p:sldId id="332" r:id="rId16"/>
    <p:sldId id="328" r:id="rId17"/>
    <p:sldId id="329" r:id="rId18"/>
    <p:sldId id="333" r:id="rId19"/>
    <p:sldId id="270" r:id="rId20"/>
    <p:sldId id="334" r:id="rId21"/>
    <p:sldId id="336" r:id="rId22"/>
    <p:sldId id="342" r:id="rId23"/>
    <p:sldId id="314" r:id="rId24"/>
    <p:sldId id="398" r:id="rId25"/>
    <p:sldId id="349" r:id="rId26"/>
    <p:sldId id="343" r:id="rId27"/>
    <p:sldId id="344" r:id="rId28"/>
    <p:sldId id="341" r:id="rId29"/>
    <p:sldId id="345" r:id="rId30"/>
    <p:sldId id="399" r:id="rId31"/>
    <p:sldId id="346" r:id="rId32"/>
    <p:sldId id="347" r:id="rId33"/>
    <p:sldId id="348" r:id="rId34"/>
  </p:sldIdLst>
  <p:sldSz cx="9144000" cy="6858000" type="screen4x3"/>
  <p:notesSz cx="6858000" cy="9144000"/>
  <p:embeddedFontLst>
    <p:embeddedFont>
      <p:font typeface="SymbolPi" panose="02000500070000020004" pitchFamily="2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Wingdings 2" panose="05020102010507070707" pitchFamily="18" charset="2"/>
      <p:regular r:id="rId43"/>
    </p:embeddedFont>
    <p:embeddedFont>
      <p:font typeface="Constantia" panose="02030602050306030303" pitchFamily="18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7922" autoAdjust="0"/>
  </p:normalViewPr>
  <p:slideViewPr>
    <p:cSldViewPr>
      <p:cViewPr varScale="1">
        <p:scale>
          <a:sx n="57" d="100"/>
          <a:sy n="57" d="100"/>
        </p:scale>
        <p:origin x="2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FA632-885D-4831-9476-D76FE939E0A1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64385-8513-453C-9E3D-636D0AA40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2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16AA0-8216-4751-9814-EA67007A7C0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76B2B-4BAF-43E6-B118-D588ADE20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E6E29A-1F8C-4624-8963-AF6D9447B968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ersenne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win_prime#cite_note-1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7.xml"/><Relationship Id="rId7" Type="http://schemas.openxmlformats.org/officeDocument/2006/relationships/image" Target="../media/image1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Number Theory and Cryptography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22302" y="6600477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32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l="1942" t="52083" r="51456" b="2266"/>
          <a:stretch/>
        </p:blipFill>
        <p:spPr>
          <a:xfrm>
            <a:off x="609600" y="174625"/>
            <a:ext cx="7620000" cy="6508750"/>
          </a:xfrm>
        </p:spPr>
      </p:pic>
    </p:spTree>
    <p:extLst>
      <p:ext uri="{BB962C8B-B14F-4D97-AF65-F5344CB8AC3E}">
        <p14:creationId xmlns:p14="http://schemas.microsoft.com/office/powerpoint/2010/main" val="282725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32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l="52427" t="52084" r="1942" b="1276"/>
          <a:stretch/>
        </p:blipFill>
        <p:spPr>
          <a:xfrm>
            <a:off x="609600" y="237067"/>
            <a:ext cx="7162800" cy="6383866"/>
          </a:xfrm>
        </p:spPr>
      </p:pic>
    </p:spTree>
    <p:extLst>
      <p:ext uri="{BB962C8B-B14F-4D97-AF65-F5344CB8AC3E}">
        <p14:creationId xmlns:p14="http://schemas.microsoft.com/office/powerpoint/2010/main" val="302704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9144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Why we can stop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914400" y="0"/>
                <a:ext cx="8229600" cy="1143000"/>
              </a:xfrm>
              <a:blipFill>
                <a:blip r:embed="rId2"/>
                <a:stretch>
                  <a:fillRect l="-4667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7866" y="1168400"/>
            <a:ext cx="83989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an integer </a:t>
            </a:r>
            <a:r>
              <a:rPr lang="en-US" sz="3200" i="1" dirty="0"/>
              <a:t>n</a:t>
            </a:r>
            <a:r>
              <a:rPr lang="en-US" sz="3200" dirty="0"/>
              <a:t> is a composite integer, then it has a prime divisor less than or equal to </a:t>
            </a:r>
            <a:r>
              <a:rPr lang="en-US" sz="3200" dirty="0">
                <a:latin typeface="Cambria Math"/>
                <a:ea typeface="Cambria Math"/>
              </a:rPr>
              <a:t>√</a:t>
            </a:r>
            <a:r>
              <a:rPr lang="en-US" sz="3200" i="1" dirty="0"/>
              <a:t>n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To see this, note that if </a:t>
            </a:r>
            <a:r>
              <a:rPr lang="en-US" sz="3200" i="1" dirty="0"/>
              <a:t>n</a:t>
            </a:r>
            <a:r>
              <a:rPr lang="en-US" sz="3200" dirty="0"/>
              <a:t> = </a:t>
            </a:r>
            <a:r>
              <a:rPr lang="en-US" sz="3200" i="1" dirty="0" err="1"/>
              <a:t>ab</a:t>
            </a:r>
            <a:r>
              <a:rPr lang="en-US" sz="3200" dirty="0"/>
              <a:t>, then  </a:t>
            </a:r>
            <a:r>
              <a:rPr lang="en-US" sz="3200" i="1" dirty="0"/>
              <a:t>a</a:t>
            </a:r>
            <a:r>
              <a:rPr lang="en-US" sz="3200" dirty="0"/>
              <a:t> </a:t>
            </a:r>
            <a:r>
              <a:rPr lang="en-US" sz="3200" dirty="0">
                <a:latin typeface="Cambria Math"/>
                <a:ea typeface="Cambria Math"/>
              </a:rPr>
              <a:t>≤ √</a:t>
            </a:r>
            <a:r>
              <a:rPr lang="en-US" sz="3200" i="1" dirty="0"/>
              <a:t>n </a:t>
            </a:r>
            <a:r>
              <a:rPr lang="en-US" sz="3200" dirty="0"/>
              <a:t> or </a:t>
            </a:r>
            <a:r>
              <a:rPr lang="en-US" sz="3200" i="1" dirty="0"/>
              <a:t>b </a:t>
            </a:r>
            <a:r>
              <a:rPr lang="en-US" sz="3200" dirty="0">
                <a:latin typeface="Cambria Math"/>
                <a:ea typeface="Cambria Math"/>
              </a:rPr>
              <a:t>≤√</a:t>
            </a:r>
            <a:r>
              <a:rPr lang="en-US" sz="3200" i="1" dirty="0"/>
              <a:t>n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i="1" dirty="0"/>
              <a:t>Trial division</a:t>
            </a:r>
            <a:r>
              <a:rPr lang="en-US" sz="3200" dirty="0"/>
              <a:t>, a very inefficient method of determining if a number </a:t>
            </a:r>
            <a:r>
              <a:rPr lang="en-US" sz="3200" i="1" dirty="0"/>
              <a:t>n</a:t>
            </a:r>
            <a:r>
              <a:rPr lang="en-US" sz="3200" dirty="0"/>
              <a:t>  is prime, is to try every integer </a:t>
            </a:r>
            <a:r>
              <a:rPr lang="en-US" sz="3200" i="1" dirty="0" err="1"/>
              <a:t>i</a:t>
            </a:r>
            <a:r>
              <a:rPr lang="en-US" sz="3200" dirty="0">
                <a:latin typeface="Cambria Math"/>
                <a:ea typeface="Cambria Math"/>
              </a:rPr>
              <a:t> ≤√</a:t>
            </a:r>
            <a:r>
              <a:rPr lang="en-US" sz="3200" i="1" dirty="0"/>
              <a:t>n </a:t>
            </a:r>
            <a:r>
              <a:rPr lang="en-US" sz="3200" dirty="0"/>
              <a:t>and see if </a:t>
            </a:r>
            <a:r>
              <a:rPr lang="en-US" sz="3200" i="1" dirty="0"/>
              <a:t>n</a:t>
            </a:r>
            <a:r>
              <a:rPr lang="en-US" sz="3200" dirty="0"/>
              <a:t> is divisible by </a:t>
            </a:r>
            <a:r>
              <a:rPr lang="en-US" sz="3200" i="1" dirty="0" err="1"/>
              <a:t>i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84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93"/>
            <a:ext cx="8229600" cy="1143000"/>
          </a:xfrm>
        </p:spPr>
        <p:txBody>
          <a:bodyPr/>
          <a:lstStyle/>
          <a:p>
            <a:r>
              <a:rPr lang="en-US" dirty="0"/>
              <a:t>Infinitude of Primes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5111"/>
            <a:ext cx="86868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</a:t>
            </a:r>
            <a:r>
              <a:rPr lang="en-US" sz="2400" b="1" dirty="0"/>
              <a:t>Theorem</a:t>
            </a:r>
            <a:r>
              <a:rPr lang="en-US" sz="2400" dirty="0"/>
              <a:t>: </a:t>
            </a:r>
            <a:r>
              <a:rPr lang="en-US" sz="2400" dirty="0">
                <a:sym typeface="Symbol" panose="05050102010706020507" pitchFamily="18" charset="2"/>
              </a:rPr>
              <a:t></a:t>
            </a:r>
            <a:r>
              <a:rPr lang="en-US" sz="2400" dirty="0"/>
              <a:t>infinitely many primes. (Euclid)</a:t>
            </a:r>
          </a:p>
          <a:p>
            <a:pPr>
              <a:buNone/>
            </a:pPr>
            <a:r>
              <a:rPr lang="en-US" sz="2400" dirty="0"/>
              <a:t>    </a:t>
            </a:r>
            <a:r>
              <a:rPr lang="en-US" sz="2400" b="1" dirty="0"/>
              <a:t>Proof</a:t>
            </a:r>
            <a:r>
              <a:rPr lang="en-US" sz="2400" dirty="0"/>
              <a:t>:  Assume finitely many primes:  </a:t>
            </a:r>
            <a:r>
              <a:rPr lang="en-US" sz="2400" i="1" dirty="0"/>
              <a:t>p</a:t>
            </a:r>
            <a:r>
              <a:rPr lang="en-US" sz="2400" baseline="-25000" dirty="0"/>
              <a:t>1 </a:t>
            </a:r>
            <a:r>
              <a:rPr lang="en-US" sz="2400" i="1" dirty="0"/>
              <a:t>, p</a:t>
            </a:r>
            <a:r>
              <a:rPr lang="en-US" sz="2400" baseline="-25000" dirty="0"/>
              <a:t>2 </a:t>
            </a:r>
            <a:r>
              <a:rPr lang="en-US" sz="2400" i="1" dirty="0"/>
              <a:t>, …..,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n</a:t>
            </a:r>
            <a:endParaRPr lang="en-US" sz="2400" i="1" dirty="0"/>
          </a:p>
          <a:p>
            <a:pPr lvl="1"/>
            <a:r>
              <a:rPr lang="en-US" dirty="0"/>
              <a:t>Let </a:t>
            </a:r>
            <a:r>
              <a:rPr lang="en-US" i="1" dirty="0"/>
              <a:t>q = p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/>
              <a:t>p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ea typeface="Cambria Math"/>
              </a:rPr>
              <a:t>∙∙∙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i="1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lvl="1"/>
            <a:r>
              <a:rPr lang="en-US" dirty="0"/>
              <a:t>By the fundamental theorem of arithmetic either </a:t>
            </a:r>
            <a:r>
              <a:rPr lang="en-US" i="1" dirty="0"/>
              <a:t>q</a:t>
            </a:r>
            <a:r>
              <a:rPr lang="en-US" dirty="0"/>
              <a:t> is prime or it is a product of primes. </a:t>
            </a:r>
          </a:p>
          <a:p>
            <a:pPr lvl="2"/>
            <a:r>
              <a:rPr lang="en-US" sz="2400" dirty="0"/>
              <a:t>But none of the primes</a:t>
            </a:r>
            <a:r>
              <a:rPr lang="en-US" sz="2400" i="1" dirty="0"/>
              <a:t> </a:t>
            </a:r>
            <a:r>
              <a:rPr lang="en-US" sz="2400" i="1" dirty="0" err="1"/>
              <a:t>p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r>
              <a:rPr lang="en-US" sz="2400" dirty="0"/>
              <a:t>divides </a:t>
            </a:r>
            <a:r>
              <a:rPr lang="en-US" sz="2400" i="1" dirty="0"/>
              <a:t>q</a:t>
            </a:r>
            <a:r>
              <a:rPr lang="en-US" sz="2400" dirty="0"/>
              <a:t> since if  </a:t>
            </a:r>
            <a:r>
              <a:rPr lang="en-US" sz="2400" i="1" dirty="0" err="1"/>
              <a:t>p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r>
              <a:rPr lang="en-US" sz="2400" dirty="0"/>
              <a:t>| </a:t>
            </a:r>
            <a:r>
              <a:rPr lang="en-US" sz="2400" i="1" dirty="0"/>
              <a:t>q</a:t>
            </a:r>
            <a:r>
              <a:rPr lang="en-US" sz="2400" dirty="0"/>
              <a:t>, then </a:t>
            </a:r>
            <a:r>
              <a:rPr lang="en-US" sz="2400" i="1" dirty="0" err="1"/>
              <a:t>p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r>
              <a:rPr lang="en-US" sz="2400" dirty="0"/>
              <a:t> divides </a:t>
            </a:r>
            <a:r>
              <a:rPr lang="en-US" sz="2400" i="1" dirty="0"/>
              <a:t>q </a:t>
            </a:r>
            <a:r>
              <a:rPr lang="en-US" sz="2400" i="1" dirty="0">
                <a:latin typeface="Cambria Math"/>
                <a:ea typeface="Cambria Math"/>
              </a:rPr>
              <a:t>−</a:t>
            </a:r>
            <a:r>
              <a:rPr lang="en-US" sz="2400" i="1" dirty="0"/>
              <a:t> p</a:t>
            </a:r>
            <a:r>
              <a:rPr lang="en-US" sz="2400" baseline="-25000" dirty="0"/>
              <a:t>1</a:t>
            </a:r>
            <a:r>
              <a:rPr lang="en-US" sz="2400" i="1" dirty="0"/>
              <a:t>p</a:t>
            </a:r>
            <a:r>
              <a:rPr lang="en-US" sz="2400" baseline="-25000" dirty="0"/>
              <a:t>2</a:t>
            </a:r>
            <a:r>
              <a:rPr lang="en-US" sz="2400" i="1" dirty="0">
                <a:ea typeface="Cambria Math"/>
              </a:rPr>
              <a:t>∙∙∙</a:t>
            </a:r>
            <a:r>
              <a:rPr lang="en-US" sz="2400" i="1" dirty="0">
                <a:latin typeface="Cambria Math"/>
                <a:ea typeface="Cambria Math"/>
              </a:rPr>
              <a:t>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n</a:t>
            </a:r>
            <a:r>
              <a:rPr lang="en-US" sz="2400" i="1" dirty="0"/>
              <a:t> =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i="1" dirty="0"/>
              <a:t> .</a:t>
            </a:r>
          </a:p>
          <a:p>
            <a:pPr lvl="2"/>
            <a:r>
              <a:rPr lang="en-US" sz="2400" dirty="0"/>
              <a:t>Hence</a:t>
            </a:r>
            <a:r>
              <a:rPr lang="en-US" sz="2400" i="1" dirty="0"/>
              <a:t>, </a:t>
            </a:r>
            <a:r>
              <a:rPr lang="en-US" sz="2400" dirty="0">
                <a:sym typeface="Symbol" panose="05050102010706020507" pitchFamily="18" charset="2"/>
              </a:rPr>
              <a:t></a:t>
            </a:r>
            <a:r>
              <a:rPr lang="en-US" sz="2400" dirty="0"/>
              <a:t>prime not on the list </a:t>
            </a:r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r>
              <a:rPr lang="en-US" sz="2400" i="1" dirty="0"/>
              <a:t>, p</a:t>
            </a:r>
            <a:r>
              <a:rPr lang="en-US" sz="2400" baseline="-25000" dirty="0"/>
              <a:t>2</a:t>
            </a:r>
            <a:r>
              <a:rPr lang="en-US" sz="2400" i="1" dirty="0"/>
              <a:t>, …..,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n</a:t>
            </a:r>
            <a:r>
              <a:rPr lang="en-US" sz="2400" dirty="0"/>
              <a:t>, contradicting the assumption that  </a:t>
            </a:r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r>
              <a:rPr lang="en-US" sz="2400" i="1" dirty="0"/>
              <a:t>, p</a:t>
            </a:r>
            <a:r>
              <a:rPr lang="en-US" sz="2400" baseline="-25000" dirty="0"/>
              <a:t>2</a:t>
            </a:r>
            <a:r>
              <a:rPr lang="en-US" sz="2400" i="1" dirty="0"/>
              <a:t>, …..,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n</a:t>
            </a:r>
            <a:r>
              <a:rPr lang="en-US" sz="2400" dirty="0"/>
              <a:t>  are all the primes. </a:t>
            </a:r>
          </a:p>
        </p:txBody>
      </p:sp>
      <p:pic>
        <p:nvPicPr>
          <p:cNvPr id="4" name="Picture 3" descr="0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6493"/>
            <a:ext cx="894588" cy="1038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8671" y="262194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Euclid </a:t>
            </a:r>
          </a:p>
          <a:p>
            <a:pPr algn="ctr"/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325</a:t>
            </a:r>
            <a:r>
              <a:rPr lang="en-US" dirty="0"/>
              <a:t> </a:t>
            </a:r>
            <a:r>
              <a:rPr lang="en-US" sz="1200" dirty="0"/>
              <a:t>B.C.E.</a:t>
            </a:r>
            <a:r>
              <a:rPr lang="en-US" dirty="0"/>
              <a:t> –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265</a:t>
            </a:r>
            <a:r>
              <a:rPr lang="en-US" dirty="0"/>
              <a:t> </a:t>
            </a:r>
            <a:r>
              <a:rPr lang="en-US" sz="1200" dirty="0"/>
              <a:t>B.C.E.</a:t>
            </a:r>
            <a:r>
              <a:rPr lang="en-US" dirty="0"/>
              <a:t>)</a:t>
            </a:r>
          </a:p>
        </p:txBody>
      </p:sp>
      <p:pic>
        <p:nvPicPr>
          <p:cNvPr id="6" name="Picture 5" descr="0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5027718"/>
            <a:ext cx="762000" cy="8887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769" y="5161551"/>
            <a:ext cx="65532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This proof was given by Euclid in </a:t>
            </a:r>
            <a:r>
              <a:rPr lang="en-US" sz="1600" i="1" dirty="0"/>
              <a:t>The Elements</a:t>
            </a:r>
            <a:r>
              <a:rPr lang="en-US" sz="1600" dirty="0"/>
              <a:t>. The proof is considered to be one of the most beautiful in all  mathematics.  It is  the first proof in </a:t>
            </a:r>
            <a:r>
              <a:rPr lang="en-US" sz="1600" i="1" dirty="0"/>
              <a:t>The Book, </a:t>
            </a:r>
            <a:r>
              <a:rPr lang="en-US" sz="1600" dirty="0"/>
              <a:t>inspired by the famous mathematician Paul </a:t>
            </a:r>
            <a:r>
              <a:rPr lang="en-US" sz="1600" dirty="0" err="1"/>
              <a:t>Erd</a:t>
            </a:r>
            <a:r>
              <a:rPr lang="hu-HU" sz="1600" dirty="0">
                <a:latin typeface="Cambria Math"/>
                <a:ea typeface="Cambria Math"/>
              </a:rPr>
              <a:t>ő</a:t>
            </a:r>
            <a:r>
              <a:rPr lang="en-US" sz="1600" dirty="0"/>
              <a:t>s’ imagined collection of perfect proofs maintained by God.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0" y="5952238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Paul  </a:t>
            </a:r>
            <a:r>
              <a:rPr lang="en-US" sz="1400" dirty="0" err="1"/>
              <a:t>Erd</a:t>
            </a:r>
            <a:r>
              <a:rPr lang="hu-HU" sz="1400" dirty="0">
                <a:latin typeface="Cambria Math"/>
                <a:ea typeface="Cambria Math"/>
              </a:rPr>
              <a:t>ő</a:t>
            </a:r>
            <a:r>
              <a:rPr lang="en-US" sz="1400" dirty="0"/>
              <a:t>s</a:t>
            </a:r>
          </a:p>
          <a:p>
            <a:r>
              <a:rPr lang="en-US" sz="1400" dirty="0"/>
              <a:t>(1913-1996)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451"/>
            <a:ext cx="8229600" cy="1143000"/>
          </a:xfrm>
        </p:spPr>
        <p:txBody>
          <a:bodyPr/>
          <a:lstStyle/>
          <a:p>
            <a:r>
              <a:rPr lang="en-US" dirty="0" err="1"/>
              <a:t>Mersene</a:t>
            </a:r>
            <a:r>
              <a:rPr lang="en-US" dirty="0"/>
              <a:t> Primes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354144"/>
            <a:ext cx="8229600" cy="55038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Prime numbers of the form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baseline="30000" dirty="0"/>
              <a:t> </a:t>
            </a:r>
            <a:r>
              <a:rPr lang="en-US" i="1" dirty="0">
                <a:latin typeface="Cambria Math"/>
                <a:ea typeface="Cambria Math"/>
              </a:rPr>
              <a:t>− </a:t>
            </a:r>
            <a:r>
              <a:rPr lang="en-US" dirty="0">
                <a:latin typeface="Cambria Math"/>
                <a:ea typeface="Cambria Math"/>
              </a:rPr>
              <a:t>1</a:t>
            </a:r>
            <a:r>
              <a:rPr lang="en-US" i="1" dirty="0">
                <a:latin typeface="Cambria Math"/>
                <a:ea typeface="Cambria Math"/>
              </a:rPr>
              <a:t> , </a:t>
            </a:r>
            <a:r>
              <a:rPr lang="en-US" dirty="0">
                <a:ea typeface="Cambria Math"/>
              </a:rPr>
              <a:t>where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baseline="30000" dirty="0"/>
              <a:t> </a:t>
            </a:r>
            <a:r>
              <a:rPr lang="en-US" i="1" dirty="0"/>
              <a:t>p</a:t>
            </a:r>
            <a:r>
              <a:rPr lang="en-US" dirty="0"/>
              <a:t> is prime, are called </a:t>
            </a:r>
            <a:r>
              <a:rPr lang="en-US" i="1" dirty="0" err="1"/>
              <a:t>Mersene</a:t>
            </a:r>
            <a:r>
              <a:rPr lang="en-US" i="1" dirty="0"/>
              <a:t> primes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/>
              <a:t> </a:t>
            </a:r>
            <a:r>
              <a:rPr lang="en-US" i="1" dirty="0">
                <a:latin typeface="Cambria Math"/>
                <a:ea typeface="Cambria Math"/>
              </a:rPr>
              <a:t>− </a:t>
            </a:r>
            <a:r>
              <a:rPr lang="en-US" dirty="0">
                <a:latin typeface="Cambria Math"/>
                <a:ea typeface="Cambria Math"/>
              </a:rPr>
              <a:t>1</a:t>
            </a:r>
            <a:r>
              <a:rPr lang="en-US" i="1" dirty="0">
                <a:latin typeface="Cambria Math"/>
                <a:ea typeface="Cambria Math"/>
              </a:rPr>
              <a:t>  = </a:t>
            </a:r>
            <a:r>
              <a:rPr lang="en-US" dirty="0">
                <a:latin typeface="Cambria Math"/>
                <a:ea typeface="Cambria Math"/>
              </a:rPr>
              <a:t>3</a:t>
            </a:r>
            <a:r>
              <a:rPr lang="en-US" i="1" dirty="0">
                <a:latin typeface="Cambria Math"/>
                <a:ea typeface="Cambria Math"/>
              </a:rPr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baseline="30000" dirty="0"/>
              <a:t> </a:t>
            </a:r>
            <a:r>
              <a:rPr lang="en-US" i="1" dirty="0">
                <a:latin typeface="Cambria Math"/>
                <a:ea typeface="Cambria Math"/>
              </a:rPr>
              <a:t>− </a:t>
            </a:r>
            <a:r>
              <a:rPr lang="en-US" dirty="0">
                <a:latin typeface="Cambria Math"/>
                <a:ea typeface="Cambria Math"/>
              </a:rPr>
              <a:t>1</a:t>
            </a:r>
            <a:r>
              <a:rPr lang="en-US" i="1" dirty="0">
                <a:latin typeface="Cambria Math"/>
                <a:ea typeface="Cambria Math"/>
              </a:rPr>
              <a:t>  = </a:t>
            </a:r>
            <a:r>
              <a:rPr lang="en-US" dirty="0">
                <a:latin typeface="Cambria Math"/>
                <a:ea typeface="Cambria Math"/>
              </a:rPr>
              <a:t>7,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i="1" baseline="30000" dirty="0"/>
              <a:t> </a:t>
            </a:r>
            <a:r>
              <a:rPr lang="en-US" i="1" dirty="0">
                <a:latin typeface="Cambria Math"/>
                <a:ea typeface="Cambria Math"/>
              </a:rPr>
              <a:t>− </a:t>
            </a:r>
            <a:r>
              <a:rPr lang="en-US" dirty="0">
                <a:latin typeface="Cambria Math"/>
                <a:ea typeface="Cambria Math"/>
              </a:rPr>
              <a:t>1</a:t>
            </a:r>
            <a:r>
              <a:rPr lang="en-US" i="1" dirty="0">
                <a:latin typeface="Cambria Math"/>
                <a:ea typeface="Cambria Math"/>
              </a:rPr>
              <a:t>  = </a:t>
            </a:r>
            <a:r>
              <a:rPr lang="en-US" dirty="0">
                <a:latin typeface="Cambria Math"/>
                <a:ea typeface="Cambria Math"/>
              </a:rPr>
              <a:t>37 , and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baseline="30000" dirty="0"/>
              <a:t> </a:t>
            </a:r>
            <a:r>
              <a:rPr lang="en-US" i="1" dirty="0">
                <a:latin typeface="Cambria Math"/>
                <a:ea typeface="Cambria Math"/>
              </a:rPr>
              <a:t>− </a:t>
            </a:r>
            <a:r>
              <a:rPr lang="en-US" dirty="0">
                <a:latin typeface="Cambria Math"/>
                <a:ea typeface="Cambria Math"/>
              </a:rPr>
              <a:t>1 </a:t>
            </a:r>
            <a:r>
              <a:rPr lang="en-US" i="1" dirty="0">
                <a:latin typeface="Cambria Math"/>
                <a:ea typeface="Cambria Math"/>
              </a:rPr>
              <a:t> = </a:t>
            </a:r>
            <a:r>
              <a:rPr lang="en-US" dirty="0">
                <a:latin typeface="Cambria Math"/>
                <a:ea typeface="Cambria Math"/>
              </a:rPr>
              <a:t>127  are </a:t>
            </a:r>
            <a:r>
              <a:rPr lang="en-US" dirty="0" err="1">
                <a:latin typeface="Cambria Math"/>
                <a:ea typeface="Cambria Math"/>
              </a:rPr>
              <a:t>Mersene</a:t>
            </a:r>
            <a:r>
              <a:rPr lang="en-US" dirty="0">
                <a:latin typeface="Cambria Math"/>
                <a:ea typeface="Cambria Math"/>
              </a:rPr>
              <a:t> primes.</a:t>
            </a:r>
          </a:p>
          <a:p>
            <a:pPr lvl="1"/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i="1" baseline="30000" dirty="0"/>
              <a:t> </a:t>
            </a:r>
            <a:r>
              <a:rPr lang="en-US" i="1" dirty="0">
                <a:latin typeface="Cambria Math"/>
                <a:ea typeface="Cambria Math"/>
              </a:rPr>
              <a:t>− </a:t>
            </a:r>
            <a:r>
              <a:rPr lang="en-US" dirty="0">
                <a:latin typeface="Cambria Math"/>
                <a:ea typeface="Cambria Math"/>
              </a:rPr>
              <a:t>1</a:t>
            </a:r>
            <a:r>
              <a:rPr lang="en-US" i="1" dirty="0">
                <a:latin typeface="Cambria Math"/>
                <a:ea typeface="Cambria Math"/>
              </a:rPr>
              <a:t>  = </a:t>
            </a:r>
            <a:r>
              <a:rPr lang="en-US" dirty="0">
                <a:latin typeface="Cambria Math"/>
                <a:ea typeface="Cambria Math"/>
              </a:rPr>
              <a:t>2047 </a:t>
            </a:r>
            <a:r>
              <a:rPr lang="en-US" i="1" dirty="0">
                <a:latin typeface="Cambria Math"/>
                <a:ea typeface="Cambria Math"/>
              </a:rPr>
              <a:t>  </a:t>
            </a:r>
            <a:r>
              <a:rPr lang="en-US" dirty="0">
                <a:ea typeface="Cambria Math"/>
              </a:rPr>
              <a:t>is not a </a:t>
            </a:r>
            <a:r>
              <a:rPr lang="en-US" dirty="0" err="1">
                <a:ea typeface="Cambria Math"/>
              </a:rPr>
              <a:t>Mersene</a:t>
            </a:r>
            <a:r>
              <a:rPr lang="en-US" dirty="0">
                <a:ea typeface="Cambria Math"/>
              </a:rPr>
              <a:t> prime</a:t>
            </a:r>
            <a:r>
              <a:rPr lang="en-US" dirty="0">
                <a:latin typeface="Cambria Math"/>
                <a:ea typeface="Cambria Math"/>
              </a:rPr>
              <a:t> since 2047 = 23∙89.</a:t>
            </a:r>
          </a:p>
          <a:p>
            <a:pPr lvl="1"/>
            <a:r>
              <a:rPr lang="en-US" dirty="0">
                <a:latin typeface="Cambria Math"/>
                <a:ea typeface="Cambria Math"/>
              </a:rPr>
              <a:t>There is an efficient test for determining if 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baseline="30000" dirty="0"/>
              <a:t> </a:t>
            </a:r>
            <a:r>
              <a:rPr lang="en-US" i="1" dirty="0">
                <a:latin typeface="Cambria Math"/>
                <a:ea typeface="Cambria Math"/>
              </a:rPr>
              <a:t>− </a:t>
            </a:r>
            <a:r>
              <a:rPr lang="en-US" dirty="0">
                <a:latin typeface="Cambria Math"/>
                <a:ea typeface="Cambria Math"/>
              </a:rPr>
              <a:t>1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 is prime.</a:t>
            </a:r>
          </a:p>
          <a:p>
            <a:pPr lvl="1"/>
            <a:r>
              <a:rPr lang="en-US" dirty="0">
                <a:latin typeface="Cambria Math"/>
                <a:ea typeface="Cambria Math"/>
              </a:rPr>
              <a:t>The largest known prime numbers are </a:t>
            </a:r>
            <a:r>
              <a:rPr lang="en-US" dirty="0" err="1">
                <a:latin typeface="Cambria Math"/>
                <a:ea typeface="Cambria Math"/>
              </a:rPr>
              <a:t>Mersene</a:t>
            </a:r>
            <a:r>
              <a:rPr lang="en-US" dirty="0">
                <a:latin typeface="Cambria Math"/>
                <a:ea typeface="Cambria Math"/>
              </a:rPr>
              <a:t> primes.</a:t>
            </a:r>
          </a:p>
          <a:p>
            <a:pPr lvl="1"/>
            <a:r>
              <a:rPr lang="en-US" dirty="0">
                <a:latin typeface="Cambria Math"/>
                <a:ea typeface="Cambria Math"/>
              </a:rPr>
              <a:t>As of mid 2011, 47 </a:t>
            </a:r>
            <a:r>
              <a:rPr lang="en-US" dirty="0" err="1">
                <a:latin typeface="Cambria Math"/>
                <a:ea typeface="Cambria Math"/>
              </a:rPr>
              <a:t>Mersene</a:t>
            </a:r>
            <a:r>
              <a:rPr lang="en-US" dirty="0">
                <a:latin typeface="Cambria Math"/>
                <a:ea typeface="Cambria Math"/>
              </a:rPr>
              <a:t> primes were known, the largest  is 2</a:t>
            </a:r>
            <a:r>
              <a:rPr lang="en-US" baseline="30000" dirty="0">
                <a:latin typeface="Cambria Math"/>
                <a:ea typeface="Cambria Math"/>
              </a:rPr>
              <a:t>43,112,609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i="1" dirty="0">
                <a:latin typeface="Cambria Math"/>
                <a:ea typeface="Cambria Math"/>
              </a:rPr>
              <a:t>− </a:t>
            </a:r>
            <a:r>
              <a:rPr lang="en-US" dirty="0">
                <a:latin typeface="Cambria Math"/>
                <a:ea typeface="Cambria Math"/>
              </a:rPr>
              <a:t>1, which has nearly 13 million decimal digits.</a:t>
            </a:r>
          </a:p>
          <a:p>
            <a:pPr lvl="1"/>
            <a:r>
              <a:rPr lang="en-US" dirty="0">
                <a:latin typeface="Cambria Math"/>
                <a:ea typeface="Cambria Math"/>
              </a:rPr>
              <a:t>The </a:t>
            </a:r>
            <a:r>
              <a:rPr lang="en-US" i="1" dirty="0">
                <a:ea typeface="Cambria Math"/>
              </a:rPr>
              <a:t>Great Internet </a:t>
            </a:r>
            <a:r>
              <a:rPr lang="en-US" i="1" dirty="0" err="1">
                <a:ea typeface="Cambria Math"/>
              </a:rPr>
              <a:t>Mersene</a:t>
            </a:r>
            <a:r>
              <a:rPr lang="en-US" i="1" dirty="0">
                <a:ea typeface="Cambria Math"/>
              </a:rPr>
              <a:t> Prime Search </a:t>
            </a:r>
            <a:r>
              <a:rPr lang="en-US" dirty="0">
                <a:latin typeface="Cambria Math"/>
                <a:ea typeface="Cambria Math"/>
              </a:rPr>
              <a:t>(</a:t>
            </a:r>
            <a:r>
              <a:rPr lang="en-US" i="1" dirty="0">
                <a:ea typeface="Cambria Math"/>
              </a:rPr>
              <a:t>GIMPS</a:t>
            </a:r>
            <a:r>
              <a:rPr lang="en-US" dirty="0">
                <a:latin typeface="Cambria Math"/>
                <a:ea typeface="Cambria Math"/>
              </a:rPr>
              <a:t>) is a distributed computing project to search  for new </a:t>
            </a:r>
            <a:r>
              <a:rPr lang="en-US" dirty="0" err="1">
                <a:latin typeface="Cambria Math"/>
                <a:ea typeface="Cambria Math"/>
              </a:rPr>
              <a:t>Mersene</a:t>
            </a:r>
            <a:r>
              <a:rPr lang="en-US" dirty="0">
                <a:latin typeface="Cambria Math"/>
                <a:ea typeface="Cambria Math"/>
              </a:rPr>
              <a:t> Primes.</a:t>
            </a:r>
          </a:p>
          <a:p>
            <a:pPr lvl="1">
              <a:buNone/>
            </a:pPr>
            <a:r>
              <a:rPr lang="en-US" dirty="0">
                <a:latin typeface="Cambria Math"/>
                <a:ea typeface="Cambria Math"/>
              </a:rPr>
              <a:t>                   </a:t>
            </a:r>
            <a:r>
              <a:rPr lang="en-US" dirty="0">
                <a:latin typeface="Cambria Math"/>
                <a:ea typeface="Cambria Math"/>
                <a:hlinkClick r:id="rId2"/>
              </a:rPr>
              <a:t>http://www.mersenne.org/</a:t>
            </a:r>
            <a:endParaRPr lang="en-US" dirty="0">
              <a:latin typeface="Cambria Math"/>
              <a:ea typeface="Cambria Math"/>
            </a:endParaRPr>
          </a:p>
          <a:p>
            <a:pPr lvl="1">
              <a:buNone/>
            </a:pPr>
            <a:r>
              <a:rPr lang="en-US" dirty="0">
                <a:latin typeface="Cambria Math"/>
                <a:ea typeface="Cambria Math"/>
              </a:rPr>
              <a:t>While no new </a:t>
            </a:r>
            <a:r>
              <a:rPr lang="en-US" dirty="0" err="1">
                <a:latin typeface="Cambria Math"/>
                <a:ea typeface="Cambria Math"/>
              </a:rPr>
              <a:t>Mersene</a:t>
            </a:r>
            <a:r>
              <a:rPr lang="en-US" dirty="0">
                <a:latin typeface="Cambria Math"/>
                <a:ea typeface="Cambria Math"/>
              </a:rPr>
              <a:t> Primes have been found, important results were added just a few weeks ago (April 8, 2018).</a:t>
            </a:r>
          </a:p>
          <a:p>
            <a:pPr lvl="1"/>
            <a:endParaRPr lang="en-US" dirty="0"/>
          </a:p>
        </p:txBody>
      </p:sp>
      <p:pic>
        <p:nvPicPr>
          <p:cNvPr id="4" name="Picture 3" descr="0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81000"/>
            <a:ext cx="895350" cy="1040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685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Marin </a:t>
            </a:r>
            <a:r>
              <a:rPr lang="en-US" dirty="0" err="1"/>
              <a:t>Mersenne</a:t>
            </a:r>
            <a:endParaRPr lang="en-US" dirty="0"/>
          </a:p>
          <a:p>
            <a:r>
              <a:rPr lang="en-US" dirty="0"/>
              <a:t>(1588-1648)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1143000"/>
          </a:xfrm>
        </p:spPr>
        <p:txBody>
          <a:bodyPr/>
          <a:lstStyle/>
          <a:p>
            <a:r>
              <a:rPr lang="en-US" dirty="0"/>
              <a:t>Distribution of Primes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4440"/>
            <a:ext cx="8432800" cy="4389120"/>
          </a:xfrm>
        </p:spPr>
        <p:txBody>
          <a:bodyPr>
            <a:normAutofit/>
          </a:bodyPr>
          <a:lstStyle/>
          <a:p>
            <a:r>
              <a:rPr lang="en-US" dirty="0"/>
              <a:t>Mathematicians have been interested in the distribution of prime numbers for several centuries.</a:t>
            </a:r>
          </a:p>
          <a:p>
            <a:r>
              <a:rPr lang="en-US" dirty="0"/>
              <a:t>Let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#primes </a:t>
            </a:r>
            <a:r>
              <a:rPr lang="en-US" dirty="0">
                <a:sym typeface="Symbol" panose="05050102010706020507" pitchFamily="18" charset="2"/>
              </a:rPr>
              <a:t> </a:t>
            </a:r>
            <a:r>
              <a:rPr lang="en-US" i="1" dirty="0"/>
              <a:t>n.</a:t>
            </a:r>
            <a:endParaRPr lang="en-US" dirty="0"/>
          </a:p>
          <a:p>
            <a:r>
              <a:rPr lang="en-US" dirty="0"/>
              <a:t>In the 19</a:t>
            </a:r>
            <a:r>
              <a:rPr lang="en-US" baseline="30000" dirty="0"/>
              <a:t>th</a:t>
            </a:r>
            <a:r>
              <a:rPr lang="en-US" dirty="0"/>
              <a:t> century, an asymptotic estimate for </a:t>
            </a:r>
            <a:r>
              <a:rPr lang="en-US" i="1" dirty="0"/>
              <a:t>f</a:t>
            </a:r>
            <a:r>
              <a:rPr lang="en-US" dirty="0"/>
              <a:t> was found: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Prime Number Theorem</a:t>
            </a:r>
            <a:r>
              <a:rPr lang="en-US" dirty="0"/>
              <a:t>: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is </a:t>
            </a:r>
            <a:r>
              <a:rPr lang="en-US" dirty="0">
                <a:latin typeface="SymbolPi" panose="02000500070000020004" pitchFamily="2" charset="0"/>
              </a:rPr>
              <a:t>Q(</a:t>
            </a:r>
            <a:r>
              <a:rPr lang="en-US" i="1" dirty="0"/>
              <a:t>n</a:t>
            </a:r>
            <a:r>
              <a:rPr lang="en-US" dirty="0"/>
              <a:t>/ln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marL="393192" lvl="1" indent="0">
              <a:buNone/>
            </a:pPr>
            <a:r>
              <a:rPr lang="en-US" dirty="0"/>
              <a:t>In other words, chance that randomly selected </a:t>
            </a:r>
            <a:r>
              <a:rPr lang="en-US" i="1" dirty="0"/>
              <a:t>x </a:t>
            </a:r>
            <a:r>
              <a:rPr lang="en-US" dirty="0">
                <a:sym typeface="Symbol" panose="05050102010706020507" pitchFamily="18" charset="2"/>
              </a:rPr>
              <a:t>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, …, </a:t>
            </a:r>
            <a:r>
              <a:rPr lang="en-US" i="1" dirty="0"/>
              <a:t>n</a:t>
            </a:r>
            <a:r>
              <a:rPr lang="en-US" dirty="0"/>
              <a:t>} is prime is approximately (</a:t>
            </a:r>
            <a:r>
              <a:rPr lang="en-US" i="1" dirty="0"/>
              <a:t>n</a:t>
            </a:r>
            <a:r>
              <a:rPr lang="en-US" dirty="0"/>
              <a:t>/ln </a:t>
            </a:r>
            <a:r>
              <a:rPr lang="en-US" i="1" dirty="0"/>
              <a:t>n</a:t>
            </a:r>
            <a:r>
              <a:rPr lang="en-US" dirty="0"/>
              <a:t>)/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/ln </a:t>
            </a:r>
            <a:r>
              <a:rPr lang="en-US" i="1" dirty="0"/>
              <a:t>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79168"/>
            <a:ext cx="8229600" cy="640080"/>
          </a:xfrm>
        </p:spPr>
        <p:txBody>
          <a:bodyPr>
            <a:noAutofit/>
          </a:bodyPr>
          <a:lstStyle/>
          <a:p>
            <a:r>
              <a:rPr lang="en-US" sz="4000" dirty="0"/>
              <a:t>Primes &amp; Arithmetic Progressions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39968"/>
            <a:ext cx="8534400" cy="46560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Euclid’s proof that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dirty="0">
                <a:latin typeface="SymbolPi" panose="02000500070000020004" pitchFamily="2" charset="0"/>
                <a:sym typeface="Symbol" panose="05050102010706020507" pitchFamily="18" charset="2"/>
              </a:rPr>
              <a:t>¥ </a:t>
            </a:r>
            <a:r>
              <a:rPr lang="en-US" dirty="0"/>
              <a:t>many primes can be easily adapted to show that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dirty="0">
                <a:latin typeface="SymbolPi" panose="02000500070000020004" pitchFamily="2" charset="0"/>
                <a:sym typeface="Symbol" panose="05050102010706020507" pitchFamily="18" charset="2"/>
              </a:rPr>
              <a:t>¥ </a:t>
            </a:r>
            <a:r>
              <a:rPr lang="en-US" dirty="0"/>
              <a:t>many primes in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/>
              <a:t>k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,… See Exercise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55</a:t>
            </a:r>
            <a:endParaRPr lang="en-US" dirty="0"/>
          </a:p>
          <a:p>
            <a:r>
              <a:rPr lang="en-US" dirty="0"/>
              <a:t>In 19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  <a:r>
              <a:rPr lang="en-US" dirty="0" err="1"/>
              <a:t>Dirchlet</a:t>
            </a:r>
            <a:r>
              <a:rPr lang="en-US" dirty="0"/>
              <a:t> showed every arithmetic progression </a:t>
            </a:r>
            <a:r>
              <a:rPr lang="en-US" i="1" dirty="0"/>
              <a:t>ka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…,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i="1" dirty="0">
                <a:ea typeface="Cambria Math" pitchFamily="18" charset="0"/>
              </a:rPr>
              <a:t>a, b</a:t>
            </a:r>
            <a:r>
              <a:rPr lang="en-US" dirty="0">
                <a:ea typeface="Cambria Math" pitchFamily="18" charset="0"/>
              </a:rPr>
              <a:t>)</a:t>
            </a:r>
            <a:r>
              <a:rPr lang="en-US" i="1" dirty="0">
                <a:ea typeface="Cambria Math" pitchFamily="18" charset="0"/>
              </a:rPr>
              <a:t> = 1</a:t>
            </a:r>
            <a:r>
              <a:rPr lang="en-US" dirty="0"/>
              <a:t> contains </a:t>
            </a:r>
            <a:r>
              <a:rPr lang="en-US" dirty="0">
                <a:latin typeface="SymbolPi" panose="02000500070000020004" pitchFamily="2" charset="0"/>
              </a:rPr>
              <a:t>¥ </a:t>
            </a:r>
            <a:r>
              <a:rPr lang="en-US" dirty="0"/>
              <a:t>many primes. </a:t>
            </a:r>
          </a:p>
          <a:p>
            <a:r>
              <a:rPr lang="en-US" dirty="0"/>
              <a:t>Do </a:t>
            </a:r>
            <a:r>
              <a:rPr lang="en-US" dirty="0">
                <a:sym typeface="Symbol" panose="05050102010706020507" pitchFamily="18" charset="2"/>
              </a:rPr>
              <a:t> </a:t>
            </a:r>
            <a:r>
              <a:rPr lang="en-US" dirty="0"/>
              <a:t>arithmetic progressions made up entirely of primes?</a:t>
            </a:r>
          </a:p>
          <a:p>
            <a:pPr lvl="1"/>
            <a:r>
              <a:rPr lang="en-US" dirty="0">
                <a:latin typeface="Cambria Math" pitchFamily="18" charset="0"/>
                <a:ea typeface="Cambria Math" pitchFamily="18" charset="0"/>
              </a:rPr>
              <a:t>5, 11, 17, 23, 29  </a:t>
            </a:r>
            <a:r>
              <a:rPr lang="en-US" dirty="0">
                <a:ea typeface="Cambria Math" pitchFamily="18" charset="0"/>
              </a:rPr>
              <a:t>is an arithmetic progression of five primes.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en-US" dirty="0">
                <a:latin typeface="Cambria Math" pitchFamily="18" charset="0"/>
                <a:ea typeface="Cambria Math" pitchFamily="18" charset="0"/>
              </a:rPr>
              <a:t>199, 409, 619, 829, 1039, 1249, 1459, 1669, 1879, 2089 </a:t>
            </a:r>
            <a:r>
              <a:rPr lang="en-US" dirty="0">
                <a:ea typeface="Cambria Math" pitchFamily="18" charset="0"/>
              </a:rPr>
              <a:t>is an arithmetic progression of ten primes.</a:t>
            </a:r>
          </a:p>
          <a:p>
            <a:r>
              <a:rPr lang="en-US" dirty="0">
                <a:ea typeface="Cambria Math" pitchFamily="18" charset="0"/>
              </a:rPr>
              <a:t>In the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1930</a:t>
            </a:r>
            <a:r>
              <a:rPr lang="en-US" dirty="0">
                <a:ea typeface="Cambria Math" pitchFamily="18" charset="0"/>
              </a:rPr>
              <a:t>s, </a:t>
            </a:r>
            <a:r>
              <a:rPr lang="en-US" dirty="0" err="1">
                <a:ea typeface="Cambria Math" pitchFamily="18" charset="0"/>
              </a:rPr>
              <a:t>Erd</a:t>
            </a:r>
            <a:r>
              <a:rPr lang="hu-HU" dirty="0">
                <a:latin typeface="Cambria Math"/>
                <a:ea typeface="Cambria Math"/>
              </a:rPr>
              <a:t>ő</a:t>
            </a:r>
            <a:r>
              <a:rPr lang="en-US" dirty="0">
                <a:ea typeface="Cambria Math" pitchFamily="18" charset="0"/>
              </a:rPr>
              <a:t>s  conjectured and in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2006</a:t>
            </a:r>
            <a:r>
              <a:rPr lang="en-US" dirty="0">
                <a:ea typeface="Cambria Math" pitchFamily="18" charset="0"/>
              </a:rPr>
              <a:t>, Green and Tau proved that </a:t>
            </a:r>
            <a:r>
              <a:rPr lang="en-US" dirty="0">
                <a:ea typeface="Cambria Math" pitchFamily="18" charset="0"/>
                <a:sym typeface="Symbol" panose="05050102010706020507" pitchFamily="18" charset="2"/>
              </a:rPr>
              <a:t>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n </a:t>
            </a:r>
            <a:r>
              <a:rPr lang="en-US" dirty="0">
                <a:sym typeface="Symbol" panose="05050102010706020507" pitchFamily="18" charset="2"/>
              </a:rPr>
              <a:t>  Z</a:t>
            </a:r>
            <a:r>
              <a:rPr lang="en-US" i="1" dirty="0">
                <a:sym typeface="Symbol" panose="05050102010706020507" pitchFamily="18" charset="2"/>
              </a:rPr>
              <a:t>, &gt;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ea typeface="Cambria Math" pitchFamily="18" charset="0"/>
              </a:rPr>
              <a:t>, </a:t>
            </a:r>
            <a:r>
              <a:rPr lang="en-US" dirty="0">
                <a:ea typeface="Cambria Math" pitchFamily="18" charset="0"/>
                <a:sym typeface="Symbol" panose="05050102010706020507" pitchFamily="18" charset="2"/>
              </a:rPr>
              <a:t> </a:t>
            </a:r>
            <a:r>
              <a:rPr lang="en-US" dirty="0">
                <a:ea typeface="Cambria Math" pitchFamily="18" charset="0"/>
              </a:rPr>
              <a:t>arithmetic progression of length </a:t>
            </a:r>
            <a:r>
              <a:rPr lang="en-US" i="1" dirty="0">
                <a:ea typeface="Cambria Math" pitchFamily="18" charset="0"/>
              </a:rPr>
              <a:t>n</a:t>
            </a:r>
            <a:r>
              <a:rPr lang="en-US" dirty="0">
                <a:ea typeface="Cambria Math" pitchFamily="18" charset="0"/>
              </a:rPr>
              <a:t> made up entirely of primes.</a:t>
            </a:r>
            <a:endParaRPr lang="en-US" dirty="0"/>
          </a:p>
        </p:txBody>
      </p:sp>
      <p:pic>
        <p:nvPicPr>
          <p:cNvPr id="4" name="Picture 3" descr="tao.jpg"/>
          <p:cNvPicPr>
            <a:picLocks noChangeAspect="1"/>
          </p:cNvPicPr>
          <p:nvPr/>
        </p:nvPicPr>
        <p:blipFill rotWithShape="1">
          <a:blip r:embed="rId2" cstate="print"/>
          <a:srcRect l="23154" r="23155" b="18425"/>
          <a:stretch/>
        </p:blipFill>
        <p:spPr>
          <a:xfrm>
            <a:off x="8229600" y="27503"/>
            <a:ext cx="609600" cy="713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7200" y="24687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Terence Tao (Born 1975)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Generating Primes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839199" cy="4389120"/>
              </a:xfrm>
              <a:solidFill>
                <a:schemeClr val="bg1"/>
              </a:solidFill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Large prime generation is of theoretical &amp; practical interest</a:t>
                </a:r>
              </a:p>
              <a:p>
                <a:pPr lvl="1"/>
                <a:r>
                  <a:rPr lang="en-US" dirty="0"/>
                  <a:t>Primes with 100’s of digits are important in cryptography (Sect 4.6) </a:t>
                </a:r>
              </a:p>
              <a:p>
                <a:r>
                  <a:rPr lang="en-US" dirty="0"/>
                  <a:t>So far,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lang="en-US" dirty="0"/>
                  <a:t>simple function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n</a:t>
                </a:r>
                <a:r>
                  <a:rPr lang="en-US" dirty="0"/>
                  <a:t>) such that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n</a:t>
                </a:r>
                <a:r>
                  <a:rPr lang="en-US" dirty="0"/>
                  <a:t>) is prime </a:t>
                </a:r>
                <a:r>
                  <a:rPr lang="en-US" dirty="0">
                    <a:ea typeface="Cambria Math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i="1" dirty="0">
                    <a:ea typeface="Cambria Math" pitchFamily="18" charset="0"/>
                  </a:rPr>
                  <a:t>n </a:t>
                </a:r>
                <a:r>
                  <a:rPr lang="en-US" dirty="0">
                    <a:sym typeface="Symbol" panose="05050102010706020507" pitchFamily="18" charset="2"/>
                  </a:rPr>
                  <a:t>  Z</a:t>
                </a:r>
                <a:r>
                  <a:rPr lang="en-US" baseline="30000" dirty="0">
                    <a:sym typeface="Symbol" panose="05050102010706020507" pitchFamily="18" charset="2"/>
                  </a:rPr>
                  <a:t>+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 e.g., 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n</a:t>
                </a:r>
                <a:r>
                  <a:rPr lang="en-US" dirty="0"/>
                  <a:t>) = </a:t>
                </a:r>
                <a:r>
                  <a:rPr lang="en-US" i="1" dirty="0"/>
                  <a:t>n</a:t>
                </a:r>
                <a:r>
                  <a:rPr lang="en-US" baseline="30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−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 +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41</a:t>
                </a:r>
                <a:r>
                  <a:rPr lang="en-US" dirty="0"/>
                  <a:t>  is prime for </a:t>
                </a:r>
                <a:r>
                  <a:rPr lang="en-US" i="1" dirty="0"/>
                  <a:t>n</a:t>
                </a:r>
                <a:r>
                  <a:rPr lang="en-US" dirty="0"/>
                  <a:t> =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1,2,…, 40</a:t>
                </a:r>
                <a:r>
                  <a:rPr lang="en-US" dirty="0"/>
                  <a:t>.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But not for 41. </a:t>
                </a:r>
              </a:p>
              <a:p>
                <a:r>
                  <a:rPr lang="en-US" dirty="0"/>
                  <a:t>More specifically,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lang="en-US" dirty="0"/>
                  <a:t>polynomial with integer coefficients such that 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n</a:t>
                </a:r>
                <a:r>
                  <a:rPr lang="en-US" dirty="0"/>
                  <a:t>) is prime </a:t>
                </a:r>
                <a:r>
                  <a:rPr lang="en-US" dirty="0">
                    <a:ea typeface="Cambria Math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i="1" dirty="0">
                    <a:ea typeface="Cambria Math" pitchFamily="18" charset="0"/>
                  </a:rPr>
                  <a:t>n </a:t>
                </a:r>
                <a:r>
                  <a:rPr lang="en-US" dirty="0">
                    <a:sym typeface="Symbol" panose="05050102010706020507" pitchFamily="18" charset="2"/>
                  </a:rPr>
                  <a:t>  Z</a:t>
                </a:r>
                <a:r>
                  <a:rPr lang="en-US" baseline="30000" dirty="0">
                    <a:sym typeface="Symbol" panose="05050102010706020507" pitchFamily="18" charset="2"/>
                  </a:rPr>
                  <a:t>+</a:t>
                </a:r>
                <a:r>
                  <a:rPr lang="en-US" i="1" dirty="0"/>
                  <a:t>. </a:t>
                </a:r>
                <a:r>
                  <a:rPr lang="en-US" dirty="0"/>
                  <a:t>(See supplementary Exercise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23</a:t>
                </a:r>
                <a:r>
                  <a:rPr lang="en-US" dirty="0"/>
                  <a:t>.)</a:t>
                </a:r>
              </a:p>
              <a:p>
                <a:r>
                  <a:rPr lang="en-US" dirty="0"/>
                  <a:t>Fortunately, we can generate large integers which are almost certainly primes. See Chapter</a:t>
                </a:r>
                <a:r>
                  <a:rPr lang="en-US" i="1" dirty="0"/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7</a:t>
                </a:r>
                <a:r>
                  <a:rPr lang="en-US" dirty="0"/>
                  <a:t>.</a:t>
                </a:r>
              </a:p>
              <a:p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lvl="1"/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839199" cy="4389120"/>
              </a:xfrm>
              <a:blipFill>
                <a:blip r:embed="rId2"/>
                <a:stretch>
                  <a:fillRect l="-690" t="-1111" r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Conjectures about Primes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Even though primes have been studied extensively for centuries, many conjectures about them are unresolved, including:</a:t>
            </a:r>
          </a:p>
          <a:p>
            <a:r>
              <a:rPr lang="en-US" i="1" dirty="0" err="1">
                <a:latin typeface="Cambria Math" pitchFamily="18" charset="0"/>
                <a:ea typeface="Cambria Math" pitchFamily="18" charset="0"/>
              </a:rPr>
              <a:t>Goldbach’s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Conjecture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: Every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 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 Z</a:t>
            </a:r>
            <a:r>
              <a:rPr lang="en-US" i="1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&gt; 2, even, is the sum of two primes. It has been verified by computer for n 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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1.6 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18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  </a:t>
            </a:r>
          </a:p>
          <a:p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dirty="0">
                <a:latin typeface="SymbolPi" panose="02000500070000020004" pitchFamily="2" charset="0"/>
                <a:sym typeface="Symbol" panose="05050102010706020507" pitchFamily="18" charset="2"/>
              </a:rPr>
              <a:t>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many primes of the form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+ 1,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 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 Z</a:t>
            </a:r>
            <a:r>
              <a:rPr lang="en-US" baseline="30000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+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 But it has been shown that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dirty="0">
                <a:latin typeface="SymbolPi" panose="02000500070000020004" pitchFamily="2" charset="0"/>
                <a:sym typeface="Symbol" panose="05050102010706020507" pitchFamily="18" charset="2"/>
              </a:rPr>
              <a:t>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many primes or the product of at most two primes of that form.</a:t>
            </a:r>
          </a:p>
          <a:p>
            <a:r>
              <a:rPr lang="en-US" i="1" dirty="0">
                <a:ea typeface="Cambria Math" pitchFamily="18" charset="0"/>
              </a:rPr>
              <a:t>The Twin Prime Conjecture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dirty="0">
                <a:latin typeface="SymbolPi" panose="02000500070000020004" pitchFamily="2" charset="0"/>
                <a:sym typeface="Symbol" panose="05050102010706020507" pitchFamily="18" charset="2"/>
              </a:rPr>
              <a:t>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many pairs of twin primes. Twin primes are pairs of primes that differ by 2. Examples are 3 and 5, 5 and 7, 11 and 13, etc. </a:t>
            </a:r>
          </a:p>
          <a:p>
            <a:r>
              <a:rPr lang="en-US" dirty="0"/>
              <a:t>Discovered in September 2016,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the current world’s record for twin primes are </a:t>
            </a:r>
            <a:r>
              <a:rPr lang="en-US" dirty="0"/>
              <a:t>2996863034895 · 2</a:t>
            </a:r>
            <a:r>
              <a:rPr lang="en-US" baseline="30000" dirty="0"/>
              <a:t>1290000</a:t>
            </a:r>
            <a:r>
              <a:rPr lang="en-US" dirty="0"/>
              <a:t> ± 1,</a:t>
            </a:r>
            <a:r>
              <a:rPr lang="en-US" baseline="30000" dirty="0">
                <a:hlinkClick r:id="rId2"/>
              </a:rPr>
              <a:t>[17]</a:t>
            </a:r>
            <a:r>
              <a:rPr lang="en-US" dirty="0"/>
              <a:t> with 388,342 decimal digits.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lvl="1"/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7" y="0"/>
            <a:ext cx="8229600" cy="1143000"/>
          </a:xfrm>
        </p:spPr>
        <p:txBody>
          <a:bodyPr/>
          <a:lstStyle/>
          <a:p>
            <a:r>
              <a:rPr lang="en-US" dirty="0"/>
              <a:t>Greatest Common Divisor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 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 Z</a:t>
            </a:r>
            <a:r>
              <a:rPr lang="en-US" dirty="0"/>
              <a:t>, not both zero. The </a:t>
            </a:r>
            <a:r>
              <a:rPr lang="en-US" i="1" dirty="0"/>
              <a:t>greatest common divisor</a:t>
            </a:r>
            <a:r>
              <a:rPr lang="en-US" dirty="0"/>
              <a:t> 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</a:t>
            </a:r>
          </a:p>
          <a:p>
            <a:pPr algn="ctr">
              <a:buNone/>
            </a:pP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i="1" dirty="0"/>
              <a:t>a, b</a:t>
            </a:r>
            <a:r>
              <a:rPr lang="en-US" dirty="0"/>
              <a:t>) = max(d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  Z, </a:t>
            </a:r>
            <a:r>
              <a:rPr lang="en-US" i="1" dirty="0"/>
              <a:t>d </a:t>
            </a:r>
            <a:r>
              <a:rPr lang="en-US" dirty="0"/>
              <a:t>|</a:t>
            </a:r>
            <a:r>
              <a:rPr lang="en-US" i="1" dirty="0"/>
              <a:t> a, d </a:t>
            </a:r>
            <a:r>
              <a:rPr lang="en-US" dirty="0"/>
              <a:t>| </a:t>
            </a:r>
            <a:r>
              <a:rPr lang="en-US" i="1" dirty="0"/>
              <a:t>b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One can find the </a:t>
            </a:r>
            <a:r>
              <a:rPr lang="en-US" dirty="0" err="1"/>
              <a:t>gcd</a:t>
            </a:r>
            <a:r>
              <a:rPr lang="en-US" dirty="0"/>
              <a:t> of small numbers by inspection.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Example</a:t>
            </a:r>
            <a:r>
              <a:rPr lang="en-US" dirty="0"/>
              <a:t>: What is the </a:t>
            </a:r>
            <a:r>
              <a:rPr lang="en-US" dirty="0" err="1"/>
              <a:t>gcd</a:t>
            </a:r>
            <a:r>
              <a:rPr lang="en-US" dirty="0"/>
              <a:t> of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24</a:t>
            </a:r>
            <a:r>
              <a:rPr lang="en-US" dirty="0"/>
              <a:t> and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36</a:t>
            </a:r>
            <a:r>
              <a:rPr lang="en-US" dirty="0"/>
              <a:t>?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Solution</a:t>
            </a:r>
            <a:r>
              <a:rPr lang="en-US" dirty="0"/>
              <a:t>: gcd(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24, 36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12</a:t>
            </a:r>
          </a:p>
          <a:p>
            <a:pPr>
              <a:buNone/>
            </a:pPr>
            <a:r>
              <a:rPr lang="en-US" b="1" dirty="0"/>
              <a:t>    Example</a:t>
            </a:r>
            <a:r>
              <a:rPr lang="en-US" dirty="0"/>
              <a:t>: What is the </a:t>
            </a:r>
            <a:r>
              <a:rPr lang="en-US" dirty="0" err="1"/>
              <a:t>gcd</a:t>
            </a:r>
            <a:r>
              <a:rPr lang="en-US" dirty="0"/>
              <a:t> of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17</a:t>
            </a:r>
            <a:r>
              <a:rPr lang="en-US" dirty="0"/>
              <a:t> and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22</a:t>
            </a:r>
            <a:r>
              <a:rPr lang="en-US" dirty="0"/>
              <a:t>?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Solution</a:t>
            </a:r>
            <a:r>
              <a:rPr lang="en-US" dirty="0"/>
              <a:t>: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17, 22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4.1</a:t>
            </a:r>
            <a:r>
              <a:rPr lang="en-US" dirty="0"/>
              <a:t> Divisibility and Modular Arithmetic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4.2</a:t>
            </a:r>
            <a:r>
              <a:rPr lang="en-US" dirty="0"/>
              <a:t> Integer Representations and Algorithms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4.3</a:t>
            </a:r>
            <a:r>
              <a:rPr lang="en-US" b="1" dirty="0"/>
              <a:t> Primes and Greatest Common Divisors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4.4</a:t>
            </a:r>
            <a:r>
              <a:rPr lang="en-US" dirty="0"/>
              <a:t> Solving Congruences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4.5</a:t>
            </a:r>
            <a:r>
              <a:rPr lang="en-US" dirty="0"/>
              <a:t> Applications of Congruences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4.6</a:t>
            </a:r>
            <a:r>
              <a:rPr lang="en-US" dirty="0"/>
              <a:t> Cryptography</a:t>
            </a:r>
          </a:p>
          <a:p>
            <a:pPr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72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67"/>
            <a:ext cx="8229600" cy="1143000"/>
          </a:xfrm>
        </p:spPr>
        <p:txBody>
          <a:bodyPr/>
          <a:lstStyle/>
          <a:p>
            <a:r>
              <a:rPr lang="en-US" dirty="0"/>
              <a:t>Greatest Common Divisor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 </a:t>
            </a:r>
            <a:r>
              <a:rPr lang="en-US" dirty="0"/>
              <a:t>are </a:t>
            </a:r>
            <a:r>
              <a:rPr lang="en-US" i="1" dirty="0"/>
              <a:t>relatively prime </a:t>
            </a:r>
            <a:r>
              <a:rPr lang="en-US" dirty="0"/>
              <a:t>if </a:t>
            </a:r>
            <a:r>
              <a:rPr lang="en-US" dirty="0" err="1"/>
              <a:t>gcd</a:t>
            </a:r>
            <a:r>
              <a:rPr lang="en-US" dirty="0"/>
              <a:t>(a, b)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.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b="1" dirty="0"/>
              <a:t>   Example</a:t>
            </a:r>
            <a:r>
              <a:rPr lang="en-US" dirty="0"/>
              <a:t>: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17</a:t>
            </a:r>
            <a:r>
              <a:rPr lang="en-US" dirty="0"/>
              <a:t> and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22</a:t>
            </a:r>
            <a:endParaRPr lang="en-US" dirty="0"/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Definition</a:t>
            </a:r>
            <a:r>
              <a:rPr lang="en-US" dirty="0"/>
              <a:t>: 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are </a:t>
            </a:r>
            <a:r>
              <a:rPr lang="en-US" i="1" dirty="0"/>
              <a:t>pairwise</a:t>
            </a:r>
            <a:r>
              <a:rPr lang="en-US" dirty="0"/>
              <a:t> </a:t>
            </a:r>
            <a:r>
              <a:rPr lang="en-US" i="1" dirty="0"/>
              <a:t>relatively prime </a:t>
            </a:r>
            <a:r>
              <a:rPr lang="en-US" dirty="0"/>
              <a:t>(</a:t>
            </a:r>
            <a:r>
              <a:rPr lang="en-US" dirty="0" err="1"/>
              <a:t>prp</a:t>
            </a:r>
            <a:r>
              <a:rPr lang="en-US" dirty="0"/>
              <a:t>) if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i="1" dirty="0" err="1"/>
              <a:t>a</a:t>
            </a:r>
            <a:r>
              <a:rPr lang="en-US" i="1" baseline="-25000" dirty="0" err="1"/>
              <a:t>i</a:t>
            </a:r>
            <a:r>
              <a:rPr lang="en-US" dirty="0"/>
              <a:t>, </a:t>
            </a:r>
            <a:r>
              <a:rPr lang="en-US" i="1" dirty="0" err="1"/>
              <a:t>a</a:t>
            </a:r>
            <a:r>
              <a:rPr lang="en-US" i="1" baseline="-25000" dirty="0" err="1"/>
              <a:t>j</a:t>
            </a:r>
            <a:r>
              <a:rPr lang="en-US" dirty="0"/>
              <a:t>)=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whenever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i="1" dirty="0" err="1">
                <a:ea typeface="Cambria Math"/>
              </a:rPr>
              <a:t>i</a:t>
            </a:r>
            <a:r>
              <a:rPr lang="en-US" i="1" dirty="0"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&lt; </a:t>
            </a:r>
            <a:r>
              <a:rPr lang="en-US" i="1" dirty="0">
                <a:ea typeface="Cambria Math"/>
              </a:rPr>
              <a:t>j</a:t>
            </a:r>
            <a:r>
              <a:rPr lang="en-US" dirty="0">
                <a:latin typeface="Cambria Math"/>
                <a:ea typeface="Cambria Math"/>
              </a:rPr>
              <a:t> ≤ </a:t>
            </a:r>
            <a:r>
              <a:rPr lang="en-US" i="1" dirty="0">
                <a:ea typeface="Cambria Math"/>
              </a:rPr>
              <a:t>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   Example</a:t>
            </a:r>
            <a:r>
              <a:rPr lang="en-US" dirty="0"/>
              <a:t>: Determine if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10, 17</a:t>
            </a:r>
            <a:r>
              <a:rPr lang="en-US" dirty="0"/>
              <a:t> &amp;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21 are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prp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</a:t>
            </a:r>
            <a:endParaRPr lang="en-US" i="1" dirty="0">
              <a:ea typeface="Cambria Math" pitchFamily="18" charset="0"/>
            </a:endParaRP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b="1" dirty="0"/>
              <a:t>Solution</a:t>
            </a:r>
            <a:r>
              <a:rPr lang="en-US" dirty="0"/>
              <a:t>: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gcd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(10,17) = 1,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gcd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(10,21) = 1, 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gcd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(17,21) = 1, so 10, 17, and 21 are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prp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b="1" dirty="0"/>
              <a:t>   Example</a:t>
            </a:r>
            <a:r>
              <a:rPr lang="en-US" dirty="0"/>
              <a:t>: Determine whether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10, 19, and 24 are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prp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b="1" dirty="0"/>
              <a:t> Solution</a:t>
            </a:r>
            <a:r>
              <a:rPr lang="en-US" dirty="0"/>
              <a:t>: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gcd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(10,24) = 2,  so 10, 19, and 24 are not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prp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64347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Finding </a:t>
            </a:r>
            <a:r>
              <a:rPr lang="en-US" sz="4000" dirty="0" err="1"/>
              <a:t>gcd</a:t>
            </a:r>
            <a:r>
              <a:rPr lang="en-US" sz="4000" dirty="0"/>
              <a:t> using Prime Factorizations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035" y="1371600"/>
                <a:ext cx="8229600" cy="438912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Suppose the prime factorizations of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  <a:r>
                  <a:rPr lang="en-US" dirty="0"/>
                  <a:t> are: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Then:</a:t>
                </a:r>
              </a:p>
              <a:p>
                <a:pPr>
                  <a:buNone/>
                </a:pPr>
                <a:endParaRPr lang="en-US" dirty="0"/>
              </a:p>
              <a:p>
                <a:r>
                  <a:rPr lang="en-US" dirty="0"/>
                  <a:t> Formula is valid since integer on right (of = sign) divides both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  <a:r>
                  <a:rPr lang="en-US" dirty="0"/>
                  <a:t>. No larger integer can divide both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dirty="0"/>
                  <a:t>  Example</a:t>
                </a:r>
                <a:r>
                  <a:rPr lang="en-US" dirty="0"/>
                  <a:t>:   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120</a:t>
                </a:r>
                <a:r>
                  <a:rPr lang="en-US" dirty="0"/>
                  <a:t> = 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baseline="30000" dirty="0"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∙3 ∙5     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500</a:t>
                </a:r>
                <a:r>
                  <a:rPr lang="en-US" dirty="0"/>
                  <a:t> = 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baseline="30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 ∙5</a:t>
                </a:r>
                <a:r>
                  <a:rPr lang="en-US" baseline="30000" dirty="0">
                    <a:latin typeface="Cambria Math"/>
                    <a:ea typeface="Cambria Math"/>
                  </a:rPr>
                  <a:t>3</a:t>
                </a:r>
                <a:r>
                  <a:rPr lang="en-US" dirty="0">
                    <a:latin typeface="Cambria Math"/>
                    <a:ea typeface="Cambria Math"/>
                  </a:rPr>
                  <a:t> </a:t>
                </a: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buNone/>
                </a:pPr>
                <a:r>
                  <a:rPr lang="en-US" dirty="0"/>
                  <a:t>       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120</a:t>
                </a:r>
                <a:r>
                  <a:rPr lang="en-US" dirty="0"/>
                  <a:t>,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500</a:t>
                </a:r>
                <a:r>
                  <a:rPr lang="en-US" dirty="0"/>
                  <a:t>) =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baseline="30000" dirty="0">
                    <a:latin typeface="Cambria Math" pitchFamily="18" charset="0"/>
                    <a:ea typeface="Cambria Math" pitchFamily="18" charset="0"/>
                  </a:rPr>
                  <a:t>min(3,2)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∙3</a:t>
                </a:r>
                <a:r>
                  <a:rPr lang="en-US" baseline="30000" dirty="0">
                    <a:latin typeface="Cambria Math" pitchFamily="18" charset="0"/>
                    <a:ea typeface="Cambria Math" pitchFamily="18" charset="0"/>
                  </a:rPr>
                  <a:t>min(1,0)</a:t>
                </a:r>
                <a:r>
                  <a:rPr lang="en-US" dirty="0">
                    <a:latin typeface="Cambria Math"/>
                    <a:ea typeface="Cambria Math"/>
                  </a:rPr>
                  <a:t> ∙5</a:t>
                </a:r>
                <a:r>
                  <a:rPr lang="en-US" baseline="30000" dirty="0">
                    <a:latin typeface="Cambria Math" pitchFamily="18" charset="0"/>
                    <a:ea typeface="Cambria Math" pitchFamily="18" charset="0"/>
                  </a:rPr>
                  <a:t>min(1,3)</a:t>
                </a:r>
                <a:r>
                  <a:rPr lang="en-US" dirty="0">
                    <a:latin typeface="Cambria Math"/>
                    <a:ea typeface="Cambria Math"/>
                  </a:rPr>
                  <a:t> =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2</a:t>
                </a:r>
                <a:r>
                  <a:rPr lang="en-US" baseline="30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∙3</a:t>
                </a:r>
                <a:r>
                  <a:rPr lang="en-US" baseline="30000" dirty="0">
                    <a:latin typeface="Cambria Math"/>
                    <a:ea typeface="Cambria Math"/>
                  </a:rPr>
                  <a:t>0</a:t>
                </a:r>
                <a:r>
                  <a:rPr lang="en-US" dirty="0">
                    <a:latin typeface="Cambria Math"/>
                    <a:ea typeface="Cambria Math"/>
                  </a:rPr>
                  <a:t> ∙5</a:t>
                </a:r>
                <a:r>
                  <a:rPr lang="en-US" baseline="30000" dirty="0">
                    <a:latin typeface="Cambria Math"/>
                    <a:ea typeface="Cambria Math"/>
                  </a:rPr>
                  <a:t>1</a:t>
                </a:r>
                <a:r>
                  <a:rPr lang="en-US" dirty="0">
                    <a:latin typeface="Cambria Math"/>
                    <a:ea typeface="Cambria Math"/>
                  </a:rPr>
                  <a:t> = 20</a:t>
                </a:r>
              </a:p>
              <a:p>
                <a:r>
                  <a:rPr lang="en-US" dirty="0"/>
                  <a:t>Finding </a:t>
                </a:r>
                <a:r>
                  <a:rPr lang="en-US" dirty="0" err="1"/>
                  <a:t>gcd</a:t>
                </a:r>
                <a:r>
                  <a:rPr lang="en-US" dirty="0"/>
                  <a:t> this way is not efficient because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efficient algorithm for finding prime factorization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035" y="1371600"/>
                <a:ext cx="8229600" cy="4389120"/>
              </a:xfrm>
              <a:blipFill>
                <a:blip r:embed="rId5"/>
                <a:stretch>
                  <a:fillRect l="-1185" t="-1111" r="-444" b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031402" y="1832187"/>
            <a:ext cx="2902211" cy="36957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237886" y="1832187"/>
            <a:ext cx="2650069" cy="41529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600200" y="2482237"/>
            <a:ext cx="6530348" cy="451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45720"/>
            <a:ext cx="8229600" cy="1143000"/>
          </a:xfrm>
        </p:spPr>
        <p:txBody>
          <a:bodyPr/>
          <a:lstStyle/>
          <a:p>
            <a:r>
              <a:rPr lang="en-US" dirty="0"/>
              <a:t>Least Common Multiple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34440"/>
            <a:ext cx="8229600" cy="43891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b="1" dirty="0"/>
              <a:t>           </a:t>
            </a:r>
            <a:r>
              <a:rPr lang="en-US" sz="8000" b="1" dirty="0"/>
              <a:t>Definition</a:t>
            </a:r>
            <a:r>
              <a:rPr lang="en-US" sz="8000" dirty="0"/>
              <a:t>: </a:t>
            </a:r>
            <a:r>
              <a:rPr lang="en-US" sz="8000" i="1" dirty="0"/>
              <a:t>a</a:t>
            </a:r>
            <a:r>
              <a:rPr lang="en-US" sz="8000" dirty="0"/>
              <a:t>, </a:t>
            </a:r>
            <a:r>
              <a:rPr lang="en-US" sz="8000" i="1" dirty="0"/>
              <a:t>b </a:t>
            </a:r>
            <a:r>
              <a:rPr lang="en-US" sz="8000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 Z</a:t>
            </a:r>
            <a:r>
              <a:rPr lang="en-US" sz="8000" dirty="0"/>
              <a:t>, not both zero. The </a:t>
            </a:r>
            <a:r>
              <a:rPr lang="en-US" sz="8000" i="1" dirty="0"/>
              <a:t>least common multiple </a:t>
            </a:r>
            <a:r>
              <a:rPr lang="en-US" sz="8000" dirty="0"/>
              <a:t>of </a:t>
            </a:r>
            <a:r>
              <a:rPr lang="en-US" sz="8000" i="1" dirty="0"/>
              <a:t>a</a:t>
            </a:r>
            <a:r>
              <a:rPr lang="en-US" sz="8000" dirty="0"/>
              <a:t> &amp; </a:t>
            </a:r>
            <a:r>
              <a:rPr lang="en-US" sz="8000" i="1" dirty="0"/>
              <a:t>b</a:t>
            </a:r>
            <a:r>
              <a:rPr lang="en-US" sz="8000" dirty="0"/>
              <a:t> </a:t>
            </a:r>
          </a:p>
          <a:p>
            <a:pPr algn="ctr">
              <a:buNone/>
            </a:pPr>
            <a:r>
              <a:rPr lang="en-US" sz="8000" dirty="0"/>
              <a:t>lcm(</a:t>
            </a:r>
            <a:r>
              <a:rPr lang="en-US" sz="8000" i="1" dirty="0"/>
              <a:t>a, b</a:t>
            </a:r>
            <a:r>
              <a:rPr lang="en-US" sz="8000" dirty="0"/>
              <a:t>) = min(d</a:t>
            </a:r>
            <a:r>
              <a:rPr lang="en-US" sz="8000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  Z, </a:t>
            </a:r>
            <a:r>
              <a:rPr lang="en-US" sz="8000" i="1" dirty="0"/>
              <a:t>a </a:t>
            </a:r>
            <a:r>
              <a:rPr lang="en-US" sz="8000" dirty="0"/>
              <a:t>|</a:t>
            </a:r>
            <a:r>
              <a:rPr lang="en-US" sz="8000" i="1" dirty="0"/>
              <a:t> d, b </a:t>
            </a:r>
            <a:r>
              <a:rPr lang="en-US" sz="8000" dirty="0"/>
              <a:t>| </a:t>
            </a:r>
            <a:r>
              <a:rPr lang="en-US" sz="8000" i="1" dirty="0"/>
              <a:t>d</a:t>
            </a:r>
            <a:r>
              <a:rPr lang="en-US" sz="8000" dirty="0"/>
              <a:t>)</a:t>
            </a:r>
          </a:p>
          <a:p>
            <a:pPr>
              <a:buNone/>
            </a:pPr>
            <a:endParaRPr lang="en-US" sz="8000" dirty="0">
              <a:latin typeface="Cambria Math" pitchFamily="18" charset="0"/>
              <a:ea typeface="Cambria Math" pitchFamily="18" charset="0"/>
            </a:endParaRPr>
          </a:p>
          <a:p>
            <a:r>
              <a:rPr lang="en-US" sz="8200" dirty="0"/>
              <a:t>The lcm can also be computed from the prime factorizations. </a:t>
            </a:r>
            <a:r>
              <a:rPr lang="en-US" sz="8200" b="1" dirty="0"/>
              <a:t> </a:t>
            </a:r>
          </a:p>
          <a:p>
            <a:endParaRPr lang="en-US" sz="8000" b="1" dirty="0"/>
          </a:p>
          <a:p>
            <a:pPr>
              <a:buNone/>
            </a:pPr>
            <a:endParaRPr lang="en-US" sz="8000" b="1" dirty="0"/>
          </a:p>
          <a:p>
            <a:pPr>
              <a:buNone/>
            </a:pPr>
            <a:r>
              <a:rPr lang="en-US" sz="8000" b="1" dirty="0"/>
              <a:t>	Example:  </a:t>
            </a:r>
          </a:p>
          <a:p>
            <a:pPr algn="ctr">
              <a:buNone/>
            </a:pPr>
            <a:r>
              <a:rPr lang="en-US" sz="9600" dirty="0"/>
              <a:t>lcm(</a:t>
            </a:r>
            <a:r>
              <a:rPr lang="en-US" sz="96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9600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96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9600" baseline="30000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sz="9600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sz="9600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9600" dirty="0"/>
              <a:t>,</a:t>
            </a:r>
            <a:r>
              <a:rPr lang="en-US" sz="9600" dirty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sz="9600" baseline="30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96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9600" baseline="30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9600" dirty="0"/>
              <a:t>) = </a:t>
            </a:r>
            <a:r>
              <a:rPr lang="en-US" sz="9600" dirty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sz="9600" baseline="30000" dirty="0">
                <a:latin typeface="Cambria Math" pitchFamily="18" charset="0"/>
                <a:ea typeface="Cambria Math" pitchFamily="18" charset="0"/>
              </a:rPr>
              <a:t>max(3,4)</a:t>
            </a:r>
            <a:r>
              <a:rPr lang="en-US" sz="9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9600" dirty="0">
                <a:latin typeface="Cambria Math"/>
                <a:ea typeface="Cambria Math"/>
              </a:rPr>
              <a:t>3</a:t>
            </a:r>
            <a:r>
              <a:rPr lang="en-US" sz="9600" baseline="30000" dirty="0">
                <a:latin typeface="Cambria Math" pitchFamily="18" charset="0"/>
                <a:ea typeface="Cambria Math" pitchFamily="18" charset="0"/>
              </a:rPr>
              <a:t>max(5,3)</a:t>
            </a:r>
            <a:r>
              <a:rPr lang="en-US" sz="9600" dirty="0">
                <a:latin typeface="Cambria Math"/>
                <a:ea typeface="Cambria Math"/>
              </a:rPr>
              <a:t> 7</a:t>
            </a:r>
            <a:r>
              <a:rPr lang="en-US" sz="9600" baseline="30000" dirty="0">
                <a:latin typeface="Cambria Math" pitchFamily="18" charset="0"/>
                <a:ea typeface="Cambria Math" pitchFamily="18" charset="0"/>
              </a:rPr>
              <a:t>max(2,0)</a:t>
            </a:r>
            <a:r>
              <a:rPr lang="en-US" sz="9600" dirty="0">
                <a:latin typeface="Cambria Math"/>
                <a:ea typeface="Cambria Math"/>
              </a:rPr>
              <a:t> =</a:t>
            </a:r>
            <a:r>
              <a:rPr lang="en-US" sz="9600" dirty="0">
                <a:latin typeface="Cambria Math" pitchFamily="18" charset="0"/>
                <a:ea typeface="Cambria Math" pitchFamily="18" charset="0"/>
              </a:rPr>
              <a:t> 2</a:t>
            </a:r>
            <a:r>
              <a:rPr lang="en-US" sz="9600" baseline="30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9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9600" dirty="0">
                <a:latin typeface="Cambria Math"/>
                <a:ea typeface="Cambria Math"/>
              </a:rPr>
              <a:t>3</a:t>
            </a:r>
            <a:r>
              <a:rPr lang="en-US" sz="9600" baseline="30000" dirty="0">
                <a:latin typeface="Cambria Math"/>
                <a:ea typeface="Cambria Math"/>
              </a:rPr>
              <a:t>5</a:t>
            </a:r>
            <a:r>
              <a:rPr lang="en-US" sz="9600" dirty="0">
                <a:latin typeface="Cambria Math"/>
                <a:ea typeface="Cambria Math"/>
              </a:rPr>
              <a:t> 7</a:t>
            </a:r>
            <a:r>
              <a:rPr lang="en-US" sz="9600" baseline="30000" dirty="0">
                <a:latin typeface="Cambria Math"/>
                <a:ea typeface="Cambria Math"/>
              </a:rPr>
              <a:t>2</a:t>
            </a:r>
          </a:p>
          <a:p>
            <a:pPr>
              <a:buNone/>
            </a:pPr>
            <a:endParaRPr lang="en-US" sz="8000" b="1" dirty="0"/>
          </a:p>
          <a:p>
            <a:r>
              <a:rPr lang="en-US" sz="8000" dirty="0"/>
              <a:t>The </a:t>
            </a:r>
            <a:r>
              <a:rPr lang="en-US" sz="8000" dirty="0" err="1"/>
              <a:t>gcd</a:t>
            </a:r>
            <a:r>
              <a:rPr lang="en-US" sz="8000" dirty="0"/>
              <a:t> and the lcm are related by:</a:t>
            </a:r>
          </a:p>
          <a:p>
            <a:pPr>
              <a:buNone/>
            </a:pPr>
            <a:r>
              <a:rPr lang="en-US" sz="8000" b="1" dirty="0"/>
              <a:t>     Theorem </a:t>
            </a:r>
            <a:r>
              <a:rPr lang="en-US" sz="8000" b="1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sz="8000" b="1" dirty="0"/>
              <a:t>: </a:t>
            </a:r>
            <a:r>
              <a:rPr lang="en-US" sz="8000" dirty="0"/>
              <a:t>Let </a:t>
            </a:r>
            <a:r>
              <a:rPr lang="en-US" sz="8000" i="1" dirty="0"/>
              <a:t>a</a:t>
            </a:r>
            <a:r>
              <a:rPr lang="en-US" sz="8000" dirty="0"/>
              <a:t>, </a:t>
            </a:r>
            <a:r>
              <a:rPr lang="en-US" sz="8000" i="1" dirty="0"/>
              <a:t>b </a:t>
            </a:r>
            <a:r>
              <a:rPr lang="en-US" sz="8000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 Z</a:t>
            </a:r>
            <a:r>
              <a:rPr lang="en-US" sz="8000" baseline="30000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+</a:t>
            </a:r>
            <a:r>
              <a:rPr lang="en-US" sz="8000" dirty="0"/>
              <a:t>. Then</a:t>
            </a:r>
          </a:p>
          <a:p>
            <a:pPr algn="ctr">
              <a:buNone/>
            </a:pPr>
            <a:r>
              <a:rPr lang="en-US" sz="8000" i="1" dirty="0"/>
              <a:t>ab</a:t>
            </a:r>
            <a:r>
              <a:rPr lang="en-US" sz="8000" dirty="0"/>
              <a:t> = </a:t>
            </a:r>
            <a:r>
              <a:rPr lang="en-US" sz="8000" dirty="0" err="1"/>
              <a:t>gcd</a:t>
            </a:r>
            <a:r>
              <a:rPr lang="en-US" sz="8000" dirty="0"/>
              <a:t>(</a:t>
            </a:r>
            <a:r>
              <a:rPr lang="en-US" sz="8000" i="1" dirty="0"/>
              <a:t>a</a:t>
            </a:r>
            <a:r>
              <a:rPr lang="en-US" sz="8000" dirty="0"/>
              <a:t>, </a:t>
            </a:r>
            <a:r>
              <a:rPr lang="en-US" sz="8000" i="1" dirty="0"/>
              <a:t>b</a:t>
            </a:r>
            <a:r>
              <a:rPr lang="en-US" sz="8000" dirty="0"/>
              <a:t>)</a:t>
            </a:r>
            <a:r>
              <a:rPr lang="en-US" sz="8000" dirty="0">
                <a:latin typeface="Cambria Math"/>
                <a:ea typeface="Cambria Math"/>
              </a:rPr>
              <a:t> ∙ lcm(</a:t>
            </a:r>
            <a:r>
              <a:rPr lang="en-US" sz="8000" i="1" dirty="0">
                <a:ea typeface="Cambria Math"/>
              </a:rPr>
              <a:t>a, b</a:t>
            </a:r>
            <a:r>
              <a:rPr lang="en-US" sz="8000" dirty="0">
                <a:latin typeface="Cambria Math"/>
                <a:ea typeface="Cambria Math"/>
              </a:rPr>
              <a:t>)</a:t>
            </a:r>
          </a:p>
          <a:p>
            <a:pPr>
              <a:buNone/>
            </a:pPr>
            <a:r>
              <a:rPr lang="en-US" sz="8000" dirty="0">
                <a:latin typeface="Cambria Math"/>
                <a:ea typeface="Cambria Math"/>
              </a:rPr>
              <a:t>         (</a:t>
            </a:r>
            <a:r>
              <a:rPr lang="en-US" sz="8000" i="1" dirty="0">
                <a:latin typeface="Cambria Math"/>
                <a:ea typeface="Cambria Math"/>
              </a:rPr>
              <a:t>proof  is Exercise </a:t>
            </a:r>
            <a:r>
              <a:rPr lang="en-US" sz="8000" dirty="0">
                <a:latin typeface="Cambria Math"/>
                <a:ea typeface="Cambria Math"/>
              </a:rPr>
              <a:t>31)</a:t>
            </a:r>
            <a:endParaRPr lang="en-US" sz="98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62000" y="2514600"/>
            <a:ext cx="6324080" cy="39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0"/>
            <a:ext cx="8229600" cy="1143000"/>
          </a:xfrm>
        </p:spPr>
        <p:txBody>
          <a:bodyPr/>
          <a:lstStyle/>
          <a:p>
            <a:r>
              <a:rPr lang="en-US" dirty="0"/>
              <a:t>Euclidean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380549"/>
            <a:ext cx="8229600" cy="1765182"/>
          </a:xfrm>
        </p:spPr>
        <p:txBody>
          <a:bodyPr>
            <a:normAutofit/>
          </a:bodyPr>
          <a:lstStyle/>
          <a:p>
            <a:r>
              <a:rPr lang="en-US" sz="2400" dirty="0"/>
              <a:t>The Euclidian algorithm is an efficient method for  computing the </a:t>
            </a:r>
            <a:r>
              <a:rPr lang="en-US" sz="2400" dirty="0" err="1"/>
              <a:t>gcd</a:t>
            </a:r>
            <a:r>
              <a:rPr lang="en-US" sz="2400" dirty="0"/>
              <a:t>.</a:t>
            </a:r>
          </a:p>
          <a:p>
            <a:r>
              <a:rPr lang="en-US" sz="2400" dirty="0"/>
              <a:t> It is based on the idea that </a:t>
            </a:r>
            <a:r>
              <a:rPr lang="en-US" sz="2400" dirty="0" err="1"/>
              <a:t>gcd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dirty="0"/>
              <a:t>) = </a:t>
            </a:r>
            <a:r>
              <a:rPr lang="en-US" sz="2400" dirty="0" err="1"/>
              <a:t>gcd</a:t>
            </a:r>
            <a:r>
              <a:rPr lang="en-US" sz="2400" dirty="0"/>
              <a:t>(</a:t>
            </a:r>
            <a:r>
              <a:rPr lang="en-US" sz="2400" i="1" dirty="0"/>
              <a:t>b</a:t>
            </a:r>
            <a:r>
              <a:rPr lang="en-US" sz="2400" dirty="0"/>
              <a:t>, </a:t>
            </a:r>
            <a:r>
              <a:rPr lang="en-US" sz="2400" i="1" dirty="0"/>
              <a:t>c</a:t>
            </a:r>
            <a:r>
              <a:rPr lang="en-US" sz="2400" dirty="0"/>
              <a:t>) when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>
                <a:latin typeface="Cambria Math"/>
                <a:ea typeface="Cambria Math"/>
              </a:rPr>
              <a:t>&gt;</a:t>
            </a:r>
            <a:r>
              <a:rPr lang="en-US" sz="2400" dirty="0"/>
              <a:t> </a:t>
            </a:r>
            <a:r>
              <a:rPr lang="en-US" sz="2400" i="1" dirty="0"/>
              <a:t>b</a:t>
            </a:r>
            <a:r>
              <a:rPr lang="en-US" sz="2400" dirty="0"/>
              <a:t> and </a:t>
            </a:r>
            <a:r>
              <a:rPr lang="en-US" sz="2400" i="1" dirty="0"/>
              <a:t>c</a:t>
            </a:r>
            <a:r>
              <a:rPr lang="en-US" sz="2400" dirty="0"/>
              <a:t> is the remainder when a is divided by </a:t>
            </a:r>
            <a:r>
              <a:rPr lang="en-US" sz="2400" i="1" dirty="0"/>
              <a:t>b</a:t>
            </a:r>
            <a:r>
              <a:rPr lang="en-US" sz="2400" dirty="0"/>
              <a:t>.</a:t>
            </a: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 descr="0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87611"/>
            <a:ext cx="894588" cy="1038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20446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Euclid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325</a:t>
            </a:r>
            <a:r>
              <a:rPr lang="en-US" dirty="0"/>
              <a:t> </a:t>
            </a:r>
            <a:r>
              <a:rPr lang="en-US" sz="1200" dirty="0"/>
              <a:t>B.C.E.</a:t>
            </a:r>
            <a:r>
              <a:rPr lang="en-US" dirty="0"/>
              <a:t> –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265</a:t>
            </a:r>
            <a:r>
              <a:rPr lang="en-US" dirty="0"/>
              <a:t> </a:t>
            </a:r>
            <a:r>
              <a:rPr lang="en-US" sz="1200" dirty="0"/>
              <a:t>B.C.E.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0"/>
            <a:ext cx="8229600" cy="1143000"/>
          </a:xfrm>
        </p:spPr>
        <p:txBody>
          <a:bodyPr/>
          <a:lstStyle/>
          <a:p>
            <a:r>
              <a:rPr lang="en-US" dirty="0"/>
              <a:t>Euclidean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380549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/>
              <a:t>The Euclidian algorithm is an efficient method for  computing the </a:t>
            </a:r>
            <a:r>
              <a:rPr lang="en-US" sz="2400" dirty="0" err="1"/>
              <a:t>gcd</a:t>
            </a:r>
            <a:r>
              <a:rPr lang="en-US" sz="2400" dirty="0"/>
              <a:t>.</a:t>
            </a:r>
          </a:p>
          <a:p>
            <a:r>
              <a:rPr lang="en-US" sz="2400" dirty="0"/>
              <a:t> It is based on the idea that </a:t>
            </a:r>
            <a:r>
              <a:rPr lang="en-US" sz="2400" dirty="0" err="1"/>
              <a:t>gcd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dirty="0"/>
              <a:t>) = </a:t>
            </a:r>
            <a:r>
              <a:rPr lang="en-US" sz="2400" dirty="0" err="1"/>
              <a:t>gcd</a:t>
            </a:r>
            <a:r>
              <a:rPr lang="en-US" sz="2400" dirty="0"/>
              <a:t>(</a:t>
            </a:r>
            <a:r>
              <a:rPr lang="en-US" sz="2400" i="1" dirty="0"/>
              <a:t>b</a:t>
            </a:r>
            <a:r>
              <a:rPr lang="en-US" sz="2400" dirty="0"/>
              <a:t>, </a:t>
            </a:r>
            <a:r>
              <a:rPr lang="en-US" sz="2400" i="1" dirty="0"/>
              <a:t>c</a:t>
            </a:r>
            <a:r>
              <a:rPr lang="en-US" sz="2400" dirty="0"/>
              <a:t>) when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>
                <a:latin typeface="Cambria Math"/>
                <a:ea typeface="Cambria Math"/>
              </a:rPr>
              <a:t>&gt;</a:t>
            </a:r>
            <a:r>
              <a:rPr lang="en-US" sz="2400" dirty="0"/>
              <a:t> </a:t>
            </a:r>
            <a:r>
              <a:rPr lang="en-US" sz="2400" i="1" dirty="0"/>
              <a:t>b</a:t>
            </a:r>
            <a:r>
              <a:rPr lang="en-US" sz="2400" dirty="0"/>
              <a:t> and </a:t>
            </a:r>
            <a:r>
              <a:rPr lang="en-US" sz="2400" i="1" dirty="0"/>
              <a:t>c</a:t>
            </a:r>
            <a:r>
              <a:rPr lang="en-US" sz="2400" dirty="0"/>
              <a:t> is the remainder when a is divided by </a:t>
            </a:r>
            <a:r>
              <a:rPr lang="en-US" sz="2400" i="1" dirty="0"/>
              <a:t>b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Example</a:t>
            </a:r>
            <a:r>
              <a:rPr lang="en-US" dirty="0"/>
              <a:t>: Find 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91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287</a:t>
            </a:r>
            <a:r>
              <a:rPr lang="en-US" dirty="0"/>
              <a:t>):</a:t>
            </a:r>
          </a:p>
          <a:p>
            <a:pPr lvl="2"/>
            <a:r>
              <a:rPr lang="en-US" dirty="0">
                <a:latin typeface="Cambria Math" pitchFamily="18" charset="0"/>
                <a:ea typeface="Cambria Math" pitchFamily="18" charset="0"/>
              </a:rPr>
              <a:t>287 = 91 ∙ 3 + 14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91 = 14 ∙ 6 + 7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14 =  7 ∙ 2 + 0</a:t>
            </a:r>
          </a:p>
          <a:p>
            <a:pPr lvl="1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lvl="1">
              <a:buNone/>
            </a:pPr>
            <a:r>
              <a:rPr lang="en-US" dirty="0"/>
              <a:t>So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287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91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91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14</a:t>
            </a:r>
            <a:r>
              <a:rPr lang="en-US" dirty="0"/>
              <a:t>) = 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14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/>
              <a:t>) 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</a:p>
        </p:txBody>
      </p:sp>
      <p:pic>
        <p:nvPicPr>
          <p:cNvPr id="4" name="Picture 3" descr="0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87611"/>
            <a:ext cx="894588" cy="1038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20446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Euclid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325</a:t>
            </a:r>
            <a:r>
              <a:rPr lang="en-US" dirty="0"/>
              <a:t> </a:t>
            </a:r>
            <a:r>
              <a:rPr lang="en-US" sz="1200" dirty="0"/>
              <a:t>B.C.E.</a:t>
            </a:r>
            <a:r>
              <a:rPr lang="en-US" dirty="0"/>
              <a:t> –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265</a:t>
            </a:r>
            <a:r>
              <a:rPr lang="en-US" dirty="0"/>
              <a:t> </a:t>
            </a:r>
            <a:r>
              <a:rPr lang="en-US" sz="1200" dirty="0"/>
              <a:t>B.C.E.</a:t>
            </a:r>
            <a:r>
              <a:rPr lang="en-US" dirty="0"/>
              <a:t>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1794933" y="3712269"/>
            <a:ext cx="3048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328333" y="3712269"/>
            <a:ext cx="8382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1794933" y="4093269"/>
            <a:ext cx="3048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328333" y="4017069"/>
            <a:ext cx="6858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42733" y="447426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Stopping condition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66733" y="3559869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Divide </a:t>
            </a:r>
            <a:r>
              <a:rPr lang="en-US" sz="1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287</a:t>
            </a:r>
            <a:r>
              <a:rPr lang="en-US" sz="1400" dirty="0">
                <a:solidFill>
                  <a:srgbClr val="C00000"/>
                </a:solidFill>
              </a:rPr>
              <a:t> by </a:t>
            </a:r>
            <a:r>
              <a:rPr lang="en-US" sz="1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91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66733" y="3940869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Divide </a:t>
            </a:r>
            <a:r>
              <a:rPr lang="en-US" sz="1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91</a:t>
            </a:r>
            <a:r>
              <a:rPr lang="en-US" sz="1400" dirty="0">
                <a:solidFill>
                  <a:srgbClr val="C00000"/>
                </a:solidFill>
              </a:rPr>
              <a:t> by </a:t>
            </a:r>
            <a:r>
              <a:rPr lang="en-US" sz="1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6733" y="4245669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Divide </a:t>
            </a:r>
            <a:r>
              <a:rPr lang="en-US" sz="1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14</a:t>
            </a:r>
            <a:r>
              <a:rPr lang="en-US" sz="1400" dirty="0">
                <a:solidFill>
                  <a:srgbClr val="C00000"/>
                </a:solidFill>
              </a:rPr>
              <a:t> by </a:t>
            </a:r>
            <a:r>
              <a:rPr lang="en-US" sz="1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7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3166533" y="4321869"/>
            <a:ext cx="3810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0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Euclidean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14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The Euclidean algorithm expressed in </a:t>
            </a:r>
            <a:r>
              <a:rPr lang="en-US" dirty="0" err="1"/>
              <a:t>pseudocode</a:t>
            </a:r>
            <a:r>
              <a:rPr lang="en-US" dirty="0"/>
              <a:t> 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Section 5.3, it is shown that the complexity is </a:t>
            </a:r>
          </a:p>
          <a:p>
            <a:pPr marL="0" indent="0" algn="ctr">
              <a:buNone/>
            </a:pPr>
            <a:r>
              <a:rPr lang="en-US" i="1" dirty="0"/>
              <a:t>O</a:t>
            </a:r>
            <a:r>
              <a:rPr lang="en-US" dirty="0"/>
              <a:t>(log </a:t>
            </a:r>
            <a:r>
              <a:rPr lang="en-US" i="1" dirty="0"/>
              <a:t>b</a:t>
            </a:r>
            <a:r>
              <a:rPr lang="en-US" dirty="0"/>
              <a:t>), where </a:t>
            </a:r>
            <a:r>
              <a:rPr lang="en-US" i="1" dirty="0"/>
              <a:t>a</a:t>
            </a:r>
            <a:r>
              <a:rPr lang="en-US" dirty="0"/>
              <a:t> &gt; b.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7700" y="2133600"/>
            <a:ext cx="7848600" cy="2362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/>
              <a:t>procedure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err="1"/>
              <a:t>gcd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600" i="1" noProof="0" dirty="0"/>
              <a:t>a</a:t>
            </a:r>
            <a:r>
              <a:rPr lang="en-US" sz="2600" i="1" dirty="0"/>
              <a:t>, b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en-US" sz="2600" dirty="0"/>
              <a:t>positive integers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i="1" dirty="0">
                <a:ea typeface="Cambria Math" pitchFamily="18" charset="0"/>
              </a:rPr>
              <a:t>x </a:t>
            </a:r>
            <a:r>
              <a:rPr lang="en-US" sz="2600" dirty="0">
                <a:ea typeface="Cambria Math" pitchFamily="18" charset="0"/>
              </a:rPr>
              <a:t>:= </a:t>
            </a:r>
            <a:r>
              <a:rPr lang="en-US" sz="2600" i="1" dirty="0">
                <a:ea typeface="Cambria Math" pitchFamily="18" charset="0"/>
              </a:rPr>
              <a:t>a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i="1" dirty="0">
                <a:ea typeface="Cambria Math" pitchFamily="18" charset="0"/>
              </a:rPr>
              <a:t>y </a:t>
            </a:r>
            <a:r>
              <a:rPr lang="en-US" sz="2600" dirty="0">
                <a:ea typeface="Cambria Math" pitchFamily="18" charset="0"/>
              </a:rPr>
              <a:t>:= </a:t>
            </a:r>
            <a:r>
              <a:rPr lang="en-US" sz="2600" i="1" dirty="0">
                <a:ea typeface="Cambria Math" pitchFamily="18" charset="0"/>
              </a:rPr>
              <a:t>b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dirty="0"/>
              <a:t>while   </a:t>
            </a:r>
            <a:r>
              <a:rPr lang="en-US" sz="2600" i="1" dirty="0"/>
              <a:t>y </a:t>
            </a:r>
            <a:r>
              <a:rPr lang="en-US" sz="2600" i="1" dirty="0">
                <a:latin typeface="Cambria Math"/>
                <a:ea typeface="Cambria Math"/>
              </a:rPr>
              <a:t>≠ </a:t>
            </a:r>
            <a:r>
              <a:rPr lang="en-US" sz="2600" dirty="0">
                <a:latin typeface="Cambria Math"/>
                <a:ea typeface="Cambria Math"/>
              </a:rPr>
              <a:t>0</a:t>
            </a: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600" dirty="0"/>
              <a:t>       </a:t>
            </a:r>
            <a:r>
              <a:rPr lang="en-US" sz="2600" i="1" dirty="0"/>
              <a:t>r</a:t>
            </a:r>
            <a:r>
              <a:rPr lang="en-US" sz="2600" dirty="0"/>
              <a:t> := </a:t>
            </a:r>
            <a:r>
              <a:rPr lang="en-US" sz="2600" i="1" dirty="0"/>
              <a:t>x</a:t>
            </a:r>
            <a:r>
              <a:rPr lang="en-US" sz="2600" dirty="0"/>
              <a:t> </a:t>
            </a:r>
            <a:r>
              <a:rPr lang="en-US" sz="2600" b="1" dirty="0"/>
              <a:t>mod</a:t>
            </a:r>
            <a:r>
              <a:rPr lang="en-US" sz="2600" dirty="0"/>
              <a:t> </a:t>
            </a:r>
            <a:r>
              <a:rPr lang="en-US" sz="2600" i="1" dirty="0"/>
              <a:t>y</a:t>
            </a:r>
          </a:p>
          <a:p>
            <a:pPr>
              <a:buNone/>
            </a:pPr>
            <a:r>
              <a:rPr lang="en-US" sz="2600" dirty="0"/>
              <a:t>       </a:t>
            </a:r>
            <a:r>
              <a:rPr lang="en-US" sz="2600" i="1" dirty="0"/>
              <a:t>x </a:t>
            </a:r>
            <a:r>
              <a:rPr lang="en-US" sz="2600" dirty="0"/>
              <a:t>:= </a:t>
            </a:r>
            <a:r>
              <a:rPr lang="en-US" sz="2600" i="1" dirty="0"/>
              <a:t>y</a:t>
            </a:r>
          </a:p>
          <a:p>
            <a:pPr>
              <a:buNone/>
            </a:pPr>
            <a:r>
              <a:rPr lang="en-US" sz="2600" dirty="0"/>
              <a:t>       </a:t>
            </a:r>
            <a:r>
              <a:rPr lang="en-US" sz="2600" i="1" dirty="0"/>
              <a:t>y</a:t>
            </a:r>
            <a:r>
              <a:rPr lang="en-US" sz="2600" dirty="0"/>
              <a:t> := </a:t>
            </a:r>
            <a:r>
              <a:rPr lang="en-US" sz="2600" i="1" dirty="0"/>
              <a:t>r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b="1" noProof="0" dirty="0"/>
              <a:t>r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eturn</a:t>
            </a:r>
            <a:r>
              <a:rPr lang="en-US" sz="2600" noProof="0" dirty="0"/>
              <a:t> </a:t>
            </a:r>
            <a:r>
              <a:rPr lang="en-US" sz="2600" i="1" noProof="0" dirty="0"/>
              <a:t>x</a:t>
            </a:r>
            <a:r>
              <a:rPr lang="en-US" sz="2600" noProof="0" dirty="0"/>
              <a:t> </a:t>
            </a:r>
            <a:r>
              <a:rPr lang="en-US" sz="2600" dirty="0"/>
              <a:t>{</a:t>
            </a:r>
            <a:r>
              <a:rPr lang="en-US" sz="2600" dirty="0" err="1"/>
              <a:t>gcd</a:t>
            </a:r>
            <a:r>
              <a:rPr lang="en-US" sz="2600" dirty="0"/>
              <a:t>(</a:t>
            </a:r>
            <a:r>
              <a:rPr lang="en-US" sz="2600" i="1" dirty="0" err="1"/>
              <a:t>a</a:t>
            </a:r>
            <a:r>
              <a:rPr lang="en-US" sz="2600" dirty="0" err="1"/>
              <a:t>,</a:t>
            </a:r>
            <a:r>
              <a:rPr lang="en-US" sz="2600" i="1" dirty="0" err="1"/>
              <a:t>b</a:t>
            </a:r>
            <a:r>
              <a:rPr lang="en-US" sz="2600" dirty="0"/>
              <a:t>) is </a:t>
            </a:r>
            <a:r>
              <a:rPr lang="en-US" sz="2600" i="1" dirty="0"/>
              <a:t>x</a:t>
            </a:r>
            <a:r>
              <a: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Correctness of Euclidean Algorithm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7828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Lemma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: Let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 err="1"/>
              <a:t>bq</a:t>
            </a:r>
            <a:r>
              <a:rPr lang="en-US" dirty="0"/>
              <a:t> + </a:t>
            </a:r>
            <a:r>
              <a:rPr lang="en-US" i="1" dirty="0"/>
              <a:t>r</a:t>
            </a:r>
            <a:r>
              <a:rPr lang="en-US" dirty="0"/>
              <a:t>, where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  Z</a:t>
            </a:r>
            <a:r>
              <a:rPr lang="en-US" dirty="0"/>
              <a:t>. Then</a:t>
            </a:r>
          </a:p>
          <a:p>
            <a:pPr algn="ctr">
              <a:buNone/>
            </a:pPr>
            <a:r>
              <a:rPr lang="en-US" dirty="0"/>
              <a:t>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i="1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i="1" dirty="0" err="1"/>
              <a:t>b,r</a:t>
            </a:r>
            <a:r>
              <a:rPr lang="en-US" dirty="0"/>
              <a:t>).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Proof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Suppose that </a:t>
            </a:r>
            <a:r>
              <a:rPr lang="en-US" i="1" dirty="0"/>
              <a:t>d</a:t>
            </a:r>
            <a:r>
              <a:rPr lang="en-US" dirty="0"/>
              <a:t> divides both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. Then </a:t>
            </a:r>
            <a:r>
              <a:rPr lang="en-US" i="1" dirty="0"/>
              <a:t>d</a:t>
            </a:r>
            <a:r>
              <a:rPr lang="en-US" dirty="0"/>
              <a:t> also divides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/>
              <a:t> </a:t>
            </a:r>
            <a:r>
              <a:rPr lang="en-US" i="1" dirty="0" err="1"/>
              <a:t>bq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 (by Theorem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of 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4.1</a:t>
            </a:r>
            <a:r>
              <a:rPr lang="en-US" dirty="0"/>
              <a:t>). Hence, any common divisor 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must also be any  common divisor of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Suppose that </a:t>
            </a:r>
            <a:r>
              <a:rPr lang="en-US" i="1" dirty="0"/>
              <a:t>d</a:t>
            </a:r>
            <a:r>
              <a:rPr lang="en-US" dirty="0"/>
              <a:t> divides both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dirty="0"/>
              <a:t>. Then </a:t>
            </a:r>
            <a:r>
              <a:rPr lang="en-US" i="1" dirty="0"/>
              <a:t>d</a:t>
            </a:r>
            <a:r>
              <a:rPr lang="en-US" dirty="0"/>
              <a:t> also divides </a:t>
            </a:r>
            <a:r>
              <a:rPr lang="en-US" i="1" dirty="0" err="1"/>
              <a:t>bq</a:t>
            </a:r>
            <a:r>
              <a:rPr lang="en-US" dirty="0"/>
              <a:t> + </a:t>
            </a:r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. Hence, any common divisor 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must also be a common divisor of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latin typeface="SymbolPi" panose="02000500070000020004" pitchFamily="2" charset="0"/>
              </a:rPr>
              <a:t>\</a:t>
            </a:r>
            <a:r>
              <a:rPr lang="en-US" dirty="0"/>
              <a:t>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i="1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i="1" dirty="0" err="1"/>
              <a:t>b,r</a:t>
            </a:r>
            <a:r>
              <a:rPr lang="en-US" dirty="0"/>
              <a:t>).</a:t>
            </a:r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458200" y="5715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Correctness of Euclidean Algorithm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7" y="1431366"/>
            <a:ext cx="8686800" cy="4993977"/>
          </a:xfrm>
        </p:spPr>
        <p:txBody>
          <a:bodyPr>
            <a:normAutofit/>
          </a:bodyPr>
          <a:lstStyle/>
          <a:p>
            <a:r>
              <a:rPr lang="en-US" sz="2000" dirty="0"/>
              <a:t>Suppose that a, b </a:t>
            </a:r>
            <a:r>
              <a:rPr lang="en-US" sz="2000" dirty="0">
                <a:sym typeface="Symbol" panose="05050102010706020507" pitchFamily="18" charset="2"/>
              </a:rPr>
              <a:t>  Z</a:t>
            </a:r>
            <a:r>
              <a:rPr lang="en-US" sz="2000" baseline="30000" dirty="0">
                <a:sym typeface="Symbol" panose="05050102010706020507" pitchFamily="18" charset="2"/>
              </a:rPr>
              <a:t>+</a:t>
            </a:r>
            <a:r>
              <a:rPr lang="en-US" sz="2000" dirty="0"/>
              <a:t>, </a:t>
            </a:r>
            <a:r>
              <a:rPr lang="en-US" sz="2000" i="1" dirty="0"/>
              <a:t>a </a:t>
            </a:r>
            <a:r>
              <a:rPr lang="en-US" sz="2000" dirty="0">
                <a:latin typeface="Cambria Math"/>
                <a:ea typeface="Cambria Math"/>
              </a:rPr>
              <a:t>≥ </a:t>
            </a:r>
            <a:r>
              <a:rPr lang="en-US" sz="2000" i="1" dirty="0">
                <a:latin typeface="Cambria Math"/>
                <a:ea typeface="Cambria Math"/>
              </a:rPr>
              <a:t>b. </a:t>
            </a:r>
          </a:p>
          <a:p>
            <a:pPr>
              <a:buNone/>
            </a:pPr>
            <a:r>
              <a:rPr lang="en-US" sz="2000" i="1" dirty="0">
                <a:latin typeface="Cambria Math"/>
                <a:ea typeface="Cambria Math"/>
              </a:rPr>
              <a:t>       </a:t>
            </a:r>
            <a:r>
              <a:rPr lang="en-US" sz="2000" dirty="0">
                <a:ea typeface="Cambria Math"/>
              </a:rPr>
              <a:t>Let </a:t>
            </a:r>
            <a:r>
              <a:rPr lang="en-US" sz="2000" i="1" dirty="0">
                <a:ea typeface="Cambria Math"/>
              </a:rPr>
              <a:t>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000" dirty="0">
                <a:ea typeface="Cambria Math"/>
              </a:rPr>
              <a:t> = </a:t>
            </a:r>
            <a:r>
              <a:rPr lang="en-US" sz="2000" i="1" dirty="0">
                <a:ea typeface="Cambria Math"/>
              </a:rPr>
              <a:t>a</a:t>
            </a:r>
            <a:r>
              <a:rPr lang="en-US" sz="2000" dirty="0">
                <a:ea typeface="Cambria Math"/>
              </a:rPr>
              <a:t> and </a:t>
            </a:r>
            <a:r>
              <a:rPr lang="en-US" sz="2000" i="1" dirty="0">
                <a:ea typeface="Cambria Math"/>
              </a:rPr>
              <a:t>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>
                <a:ea typeface="Cambria Math"/>
              </a:rPr>
              <a:t> = </a:t>
            </a:r>
            <a:r>
              <a:rPr lang="en-US" sz="2000" i="1" dirty="0">
                <a:ea typeface="Cambria Math"/>
              </a:rPr>
              <a:t>b</a:t>
            </a:r>
            <a:r>
              <a:rPr lang="en-US" sz="2000" dirty="0">
                <a:ea typeface="Cambria Math"/>
              </a:rPr>
              <a:t>. </a:t>
            </a:r>
          </a:p>
          <a:p>
            <a:pPr>
              <a:buNone/>
            </a:pPr>
            <a:r>
              <a:rPr lang="en-US" sz="2000" dirty="0">
                <a:ea typeface="Cambria Math"/>
              </a:rPr>
              <a:t>      Successive applications of the division </a:t>
            </a:r>
          </a:p>
          <a:p>
            <a:pPr>
              <a:buNone/>
            </a:pPr>
            <a:r>
              <a:rPr lang="en-US" sz="2000" dirty="0">
                <a:ea typeface="Cambria Math"/>
              </a:rPr>
              <a:t>      algorithm yields:</a:t>
            </a:r>
          </a:p>
          <a:p>
            <a:endParaRPr lang="en-US" sz="1000" dirty="0">
              <a:ea typeface="Cambria Math"/>
            </a:endParaRPr>
          </a:p>
          <a:p>
            <a:endParaRPr lang="en-US" sz="1000" dirty="0">
              <a:ea typeface="Cambria Math"/>
            </a:endParaRPr>
          </a:p>
          <a:p>
            <a:endParaRPr lang="en-US" sz="1000" dirty="0">
              <a:ea typeface="Cambria Math"/>
            </a:endParaRPr>
          </a:p>
          <a:p>
            <a:endParaRPr lang="en-US" sz="1000" dirty="0">
              <a:ea typeface="Cambria Math"/>
            </a:endParaRPr>
          </a:p>
          <a:p>
            <a:pPr marL="0" indent="0">
              <a:buNone/>
            </a:pPr>
            <a:endParaRPr lang="en-US" sz="1000" dirty="0">
              <a:ea typeface="Cambria Math"/>
            </a:endParaRPr>
          </a:p>
          <a:p>
            <a:endParaRPr lang="en-US" sz="1000" dirty="0">
              <a:ea typeface="Cambria Math"/>
            </a:endParaRPr>
          </a:p>
          <a:p>
            <a:r>
              <a:rPr lang="en-US" sz="2000" dirty="0">
                <a:ea typeface="Cambria Math"/>
              </a:rPr>
              <a:t>Eventually, a remainder of zero occurs in the sequence of terms:</a:t>
            </a:r>
          </a:p>
          <a:p>
            <a:pPr marL="0" indent="0" algn="ctr">
              <a:buNone/>
            </a:pPr>
            <a:r>
              <a:rPr lang="en-US" sz="2000" dirty="0">
                <a:ea typeface="Cambria Math"/>
              </a:rPr>
              <a:t> </a:t>
            </a:r>
            <a:r>
              <a:rPr lang="en-US" sz="2000" i="1" dirty="0">
                <a:ea typeface="Cambria Math"/>
              </a:rPr>
              <a:t>a</a:t>
            </a:r>
            <a:r>
              <a:rPr lang="en-US" sz="2000" dirty="0">
                <a:ea typeface="Cambria Math"/>
              </a:rPr>
              <a:t> = </a:t>
            </a:r>
            <a:r>
              <a:rPr lang="en-US" sz="2000" i="1" dirty="0">
                <a:ea typeface="Cambria Math"/>
              </a:rPr>
              <a:t>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sz="2000" dirty="0">
                <a:ea typeface="Cambria Math"/>
              </a:rPr>
              <a:t>&gt; </a:t>
            </a:r>
            <a:r>
              <a:rPr lang="en-US" sz="2000" i="1" dirty="0">
                <a:ea typeface="Cambria Math"/>
              </a:rPr>
              <a:t>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>
                <a:ea typeface="Cambria Math"/>
              </a:rPr>
              <a:t> &gt; </a:t>
            </a:r>
            <a:r>
              <a:rPr lang="en-US" sz="2000" i="1" dirty="0">
                <a:ea typeface="Cambria Math"/>
              </a:rPr>
              <a:t>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 &gt; </a:t>
            </a:r>
            <a:r>
              <a:rPr lang="en-US" sz="2000" dirty="0">
                <a:latin typeface="Cambria Math"/>
                <a:ea typeface="Cambria Math"/>
              </a:rPr>
              <a:t>∙ ∙ ∙  ≥ 0. </a:t>
            </a:r>
          </a:p>
          <a:p>
            <a:r>
              <a:rPr lang="en-US" sz="2000" dirty="0">
                <a:latin typeface="Cambria Math"/>
                <a:ea typeface="Cambria Math"/>
              </a:rPr>
              <a:t>The sequence can’t contain more than </a:t>
            </a:r>
            <a:r>
              <a:rPr lang="en-US" sz="2000" i="1" dirty="0">
                <a:ea typeface="Cambria Math"/>
              </a:rPr>
              <a:t>a</a:t>
            </a:r>
            <a:r>
              <a:rPr lang="en-US" sz="2000" dirty="0">
                <a:latin typeface="Cambria Math"/>
                <a:ea typeface="Cambria Math"/>
              </a:rPr>
              <a:t> terms.</a:t>
            </a:r>
          </a:p>
          <a:p>
            <a:r>
              <a:rPr lang="en-US" sz="2000" dirty="0">
                <a:latin typeface="Cambria Math"/>
                <a:ea typeface="Cambria Math"/>
              </a:rPr>
              <a:t>By Lemma 1 </a:t>
            </a:r>
            <a:endParaRPr lang="en-US" sz="2000" dirty="0">
              <a:ea typeface="Cambria Math"/>
            </a:endParaRPr>
          </a:p>
          <a:p>
            <a:pPr algn="ctr">
              <a:buNone/>
            </a:pPr>
            <a:r>
              <a:rPr lang="en-US" sz="2000" dirty="0">
                <a:ea typeface="Cambria Math"/>
              </a:rPr>
              <a:t>      </a:t>
            </a:r>
            <a:r>
              <a:rPr lang="en-US" sz="2000" dirty="0" err="1">
                <a:ea typeface="Cambria Math"/>
              </a:rPr>
              <a:t>gcd</a:t>
            </a:r>
            <a:r>
              <a:rPr lang="en-US" sz="2000" dirty="0">
                <a:ea typeface="Cambria Math"/>
              </a:rPr>
              <a:t>(</a:t>
            </a:r>
            <a:r>
              <a:rPr lang="en-US" sz="2000" i="1" dirty="0" err="1">
                <a:ea typeface="Cambria Math"/>
              </a:rPr>
              <a:t>a</a:t>
            </a:r>
            <a:r>
              <a:rPr lang="en-US" sz="2000" dirty="0" err="1">
                <a:ea typeface="Cambria Math"/>
              </a:rPr>
              <a:t>,</a:t>
            </a:r>
            <a:r>
              <a:rPr lang="en-US" sz="2000" i="1" dirty="0" err="1">
                <a:ea typeface="Cambria Math"/>
              </a:rPr>
              <a:t>b</a:t>
            </a:r>
            <a:r>
              <a:rPr lang="en-US" sz="2000" dirty="0">
                <a:ea typeface="Cambria Math"/>
              </a:rPr>
              <a:t>) = </a:t>
            </a:r>
            <a:r>
              <a:rPr lang="en-US" sz="2000" dirty="0" err="1">
                <a:ea typeface="Cambria Math"/>
              </a:rPr>
              <a:t>gcd</a:t>
            </a:r>
            <a:r>
              <a:rPr lang="en-US" sz="2000" dirty="0">
                <a:ea typeface="Cambria Math"/>
              </a:rPr>
              <a:t>(</a:t>
            </a:r>
            <a:r>
              <a:rPr lang="en-US" sz="2000" i="1" dirty="0">
                <a:ea typeface="Cambria Math"/>
              </a:rPr>
              <a:t>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000" dirty="0">
                <a:ea typeface="Cambria Math"/>
              </a:rPr>
              <a:t>,</a:t>
            </a:r>
            <a:r>
              <a:rPr lang="en-US" sz="2000" i="1" dirty="0">
                <a:ea typeface="Cambria Math"/>
              </a:rPr>
              <a:t>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>
                <a:ea typeface="Cambria Math"/>
              </a:rPr>
              <a:t>) = </a:t>
            </a:r>
            <a:r>
              <a:rPr lang="en-US" sz="2000" dirty="0">
                <a:latin typeface="Cambria Math"/>
                <a:ea typeface="Cambria Math"/>
              </a:rPr>
              <a:t>∙ ∙ ∙ = </a:t>
            </a:r>
            <a:r>
              <a:rPr lang="en-US" sz="2000" dirty="0" err="1">
                <a:latin typeface="Cambria Math"/>
                <a:ea typeface="Cambria Math"/>
              </a:rPr>
              <a:t>gcd</a:t>
            </a:r>
            <a:r>
              <a:rPr lang="en-US" sz="2000" dirty="0">
                <a:latin typeface="Cambria Math"/>
                <a:ea typeface="Cambria Math"/>
              </a:rPr>
              <a:t>(</a:t>
            </a:r>
            <a:r>
              <a:rPr lang="en-US" sz="2000" i="1" dirty="0">
                <a:latin typeface="Cambria Math"/>
                <a:ea typeface="Cambria Math"/>
              </a:rPr>
              <a:t>r</a:t>
            </a:r>
            <a:r>
              <a:rPr lang="en-US" sz="2000" i="1" baseline="-25000" dirty="0">
                <a:latin typeface="Cambria Math"/>
                <a:ea typeface="Cambria Math"/>
              </a:rPr>
              <a:t>n</a:t>
            </a:r>
            <a:r>
              <a:rPr lang="en-US" sz="2000" baseline="-25000" dirty="0">
                <a:latin typeface="Cambria Math"/>
                <a:ea typeface="Cambria Math"/>
              </a:rPr>
              <a:t>-1</a:t>
            </a:r>
            <a:r>
              <a:rPr lang="en-US" sz="2000" dirty="0">
                <a:latin typeface="Cambria Math"/>
                <a:ea typeface="Cambria Math"/>
              </a:rPr>
              <a:t>,</a:t>
            </a:r>
            <a:r>
              <a:rPr lang="en-US" sz="2000" i="1" dirty="0">
                <a:latin typeface="Cambria Math"/>
                <a:ea typeface="Cambria Math"/>
              </a:rPr>
              <a:t>r</a:t>
            </a:r>
            <a:r>
              <a:rPr lang="en-US" sz="2000" i="1" baseline="-25000" dirty="0">
                <a:latin typeface="Cambria Math"/>
                <a:ea typeface="Cambria Math"/>
              </a:rPr>
              <a:t>n</a:t>
            </a:r>
            <a:r>
              <a:rPr lang="en-US" sz="2000" dirty="0">
                <a:latin typeface="Cambria Math"/>
                <a:ea typeface="Cambria Math"/>
              </a:rPr>
              <a:t>) = </a:t>
            </a:r>
            <a:r>
              <a:rPr lang="en-US" sz="2000" dirty="0" err="1">
                <a:latin typeface="Cambria Math"/>
                <a:ea typeface="Cambria Math"/>
              </a:rPr>
              <a:t>gcd</a:t>
            </a:r>
            <a:r>
              <a:rPr lang="en-US" sz="2000" dirty="0">
                <a:latin typeface="Cambria Math"/>
                <a:ea typeface="Cambria Math"/>
              </a:rPr>
              <a:t>(</a:t>
            </a:r>
            <a:r>
              <a:rPr lang="en-US" sz="2000" dirty="0" err="1">
                <a:latin typeface="Cambria Math"/>
                <a:ea typeface="Cambria Math"/>
              </a:rPr>
              <a:t>r</a:t>
            </a:r>
            <a:r>
              <a:rPr lang="en-US" sz="2000" i="1" baseline="-25000" dirty="0" err="1">
                <a:latin typeface="Cambria Math"/>
                <a:ea typeface="Cambria Math"/>
              </a:rPr>
              <a:t>n</a:t>
            </a:r>
            <a:r>
              <a:rPr lang="en-US" sz="2000" i="1" baseline="-25000" dirty="0">
                <a:latin typeface="Cambria Math"/>
                <a:ea typeface="Cambria Math"/>
              </a:rPr>
              <a:t> </a:t>
            </a:r>
            <a:r>
              <a:rPr lang="en-US" sz="2000" dirty="0">
                <a:latin typeface="Cambria Math"/>
                <a:ea typeface="Cambria Math"/>
              </a:rPr>
              <a:t>, 0) = </a:t>
            </a:r>
            <a:r>
              <a:rPr lang="en-US" sz="2000" i="1" dirty="0" err="1">
                <a:latin typeface="Cambria Math"/>
                <a:ea typeface="Cambria Math"/>
              </a:rPr>
              <a:t>r</a:t>
            </a:r>
            <a:r>
              <a:rPr lang="en-US" sz="2000" i="1" baseline="-25000" dirty="0" err="1">
                <a:ea typeface="Cambria Math"/>
              </a:rPr>
              <a:t>n</a:t>
            </a:r>
            <a:r>
              <a:rPr lang="en-US" sz="2000" dirty="0">
                <a:latin typeface="Cambria Math"/>
                <a:ea typeface="Cambria Math"/>
              </a:rPr>
              <a:t>.</a:t>
            </a:r>
          </a:p>
          <a:p>
            <a:r>
              <a:rPr lang="en-US" sz="2000" dirty="0">
                <a:latin typeface="SymbolPi" panose="02000500070000020004" pitchFamily="2" charset="0"/>
                <a:ea typeface="Cambria Math"/>
              </a:rPr>
              <a:t>\ </a:t>
            </a:r>
            <a:r>
              <a:rPr lang="en-US" sz="2000" dirty="0" err="1">
                <a:latin typeface="Cambria Math"/>
                <a:ea typeface="Cambria Math"/>
              </a:rPr>
              <a:t>gcd</a:t>
            </a:r>
            <a:r>
              <a:rPr lang="en-US" sz="2000" dirty="0">
                <a:latin typeface="Cambria Math"/>
                <a:ea typeface="Cambria Math"/>
              </a:rPr>
              <a:t> is the last nonzero remainder in the sequence of divisions.</a:t>
            </a:r>
            <a:endParaRPr lang="en-US" sz="2000" dirty="0">
              <a:ea typeface="Cambria Math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1250699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ea typeface="Cambria Math"/>
              </a:rPr>
              <a:t>r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>
                <a:ea typeface="Cambria Math"/>
              </a:rPr>
              <a:t>  = </a:t>
            </a:r>
            <a:r>
              <a:rPr lang="en-US" sz="2400" i="1" dirty="0">
                <a:ea typeface="Cambria Math"/>
              </a:rPr>
              <a:t>r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i="1" dirty="0">
                <a:ea typeface="Cambria Math"/>
              </a:rPr>
              <a:t>q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dirty="0">
                <a:ea typeface="Cambria Math"/>
              </a:rPr>
              <a:t> + </a:t>
            </a:r>
            <a:r>
              <a:rPr lang="en-US" sz="2400" i="1" dirty="0">
                <a:ea typeface="Cambria Math"/>
              </a:rPr>
              <a:t>r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>
                <a:ea typeface="Cambria Math"/>
              </a:rPr>
              <a:t>            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400" dirty="0">
                <a:ea typeface="Cambria Math"/>
              </a:rPr>
              <a:t> </a:t>
            </a:r>
            <a:r>
              <a:rPr lang="en-US" sz="2400" dirty="0">
                <a:latin typeface="Cambria Math"/>
                <a:ea typeface="Cambria Math"/>
              </a:rPr>
              <a:t>≤</a:t>
            </a:r>
            <a:r>
              <a:rPr lang="en-US" sz="2400" dirty="0">
                <a:ea typeface="Cambria Math"/>
              </a:rPr>
              <a:t> </a:t>
            </a:r>
            <a:r>
              <a:rPr lang="en-US" sz="2400" i="1" dirty="0">
                <a:ea typeface="Cambria Math"/>
              </a:rPr>
              <a:t>r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>
                <a:ea typeface="Cambria Math"/>
              </a:rPr>
              <a:t> &lt; </a:t>
            </a:r>
            <a:r>
              <a:rPr lang="en-US" sz="2400" i="1" dirty="0">
                <a:ea typeface="Cambria Math"/>
              </a:rPr>
              <a:t>r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dirty="0">
                <a:ea typeface="Cambria Math"/>
              </a:rPr>
              <a:t>,</a:t>
            </a:r>
          </a:p>
          <a:p>
            <a:r>
              <a:rPr lang="en-US" sz="2400" i="1" dirty="0">
                <a:ea typeface="Cambria Math"/>
              </a:rPr>
              <a:t>r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>
                <a:ea typeface="Cambria Math"/>
              </a:rPr>
              <a:t>  = </a:t>
            </a:r>
            <a:r>
              <a:rPr lang="en-US" sz="2400" i="1" dirty="0">
                <a:ea typeface="Cambria Math"/>
              </a:rPr>
              <a:t>r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i="1" dirty="0">
                <a:ea typeface="Cambria Math"/>
              </a:rPr>
              <a:t>q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>
                <a:ea typeface="Cambria Math"/>
              </a:rPr>
              <a:t> + </a:t>
            </a:r>
            <a:r>
              <a:rPr lang="en-US" sz="2400" i="1" dirty="0">
                <a:ea typeface="Cambria Math"/>
              </a:rPr>
              <a:t>r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400" dirty="0">
                <a:ea typeface="Cambria Math"/>
              </a:rPr>
              <a:t>            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400" dirty="0">
                <a:ea typeface="Cambria Math"/>
              </a:rPr>
              <a:t> </a:t>
            </a:r>
            <a:r>
              <a:rPr lang="en-US" sz="2400" dirty="0">
                <a:latin typeface="Cambria Math"/>
                <a:ea typeface="Cambria Math"/>
              </a:rPr>
              <a:t>≤</a:t>
            </a:r>
            <a:r>
              <a:rPr lang="en-US" sz="2400" dirty="0">
                <a:ea typeface="Cambria Math"/>
              </a:rPr>
              <a:t> </a:t>
            </a:r>
            <a:r>
              <a:rPr lang="en-US" sz="2400" i="1" dirty="0">
                <a:ea typeface="Cambria Math"/>
              </a:rPr>
              <a:t>r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400" dirty="0">
                <a:ea typeface="Cambria Math"/>
              </a:rPr>
              <a:t> &lt; </a:t>
            </a:r>
            <a:r>
              <a:rPr lang="en-US" sz="2400" i="1" dirty="0">
                <a:ea typeface="Cambria Math"/>
              </a:rPr>
              <a:t>r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>
                <a:ea typeface="Cambria Math"/>
              </a:rPr>
              <a:t>,</a:t>
            </a:r>
          </a:p>
          <a:p>
            <a:r>
              <a:rPr lang="en-US" sz="2400" dirty="0">
                <a:ea typeface="Cambria Math"/>
              </a:rPr>
              <a:t>       </a:t>
            </a:r>
            <a:r>
              <a:rPr lang="en-US" sz="2400" dirty="0">
                <a:latin typeface="Cambria Math"/>
                <a:ea typeface="Cambria Math"/>
              </a:rPr>
              <a:t>∙</a:t>
            </a:r>
          </a:p>
          <a:p>
            <a:r>
              <a:rPr lang="en-US" sz="2400" dirty="0">
                <a:latin typeface="Cambria Math"/>
                <a:ea typeface="Cambria Math"/>
              </a:rPr>
              <a:t>        ∙</a:t>
            </a:r>
          </a:p>
          <a:p>
            <a:r>
              <a:rPr lang="en-US" sz="2400" dirty="0">
                <a:latin typeface="Cambria Math"/>
                <a:ea typeface="Cambria Math"/>
              </a:rPr>
              <a:t>        ∙</a:t>
            </a:r>
            <a:endParaRPr lang="en-US" sz="2400" dirty="0">
              <a:ea typeface="Cambria Math"/>
            </a:endParaRPr>
          </a:p>
          <a:p>
            <a:r>
              <a:rPr lang="en-US" sz="2400" i="1" dirty="0">
                <a:ea typeface="Cambria Math"/>
              </a:rPr>
              <a:t>r</a:t>
            </a:r>
            <a:r>
              <a:rPr lang="en-US" sz="2400" i="1" baseline="-25000" dirty="0">
                <a:ea typeface="Cambria Math" pitchFamily="18" charset="0"/>
              </a:rPr>
              <a:t>n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-2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>
                <a:ea typeface="Cambria Math"/>
              </a:rPr>
              <a:t>  = </a:t>
            </a:r>
            <a:r>
              <a:rPr lang="en-US" sz="2400" i="1" dirty="0">
                <a:ea typeface="Cambria Math"/>
              </a:rPr>
              <a:t>r</a:t>
            </a:r>
            <a:r>
              <a:rPr lang="en-US" sz="2400" i="1" baseline="-25000" dirty="0">
                <a:ea typeface="Cambria Math" pitchFamily="18" charset="0"/>
              </a:rPr>
              <a:t>n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-1</a:t>
            </a:r>
            <a:r>
              <a:rPr lang="en-US" sz="2400" i="1" dirty="0">
                <a:ea typeface="Cambria Math"/>
              </a:rPr>
              <a:t>q</a:t>
            </a:r>
            <a:r>
              <a:rPr lang="en-US" sz="2400" i="1" baseline="-25000" dirty="0">
                <a:ea typeface="Cambria Math" pitchFamily="18" charset="0"/>
              </a:rPr>
              <a:t>n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-1</a:t>
            </a:r>
            <a:r>
              <a:rPr lang="en-US" sz="2400" dirty="0">
                <a:ea typeface="Cambria Math"/>
              </a:rPr>
              <a:t> + </a:t>
            </a:r>
            <a:r>
              <a:rPr lang="en-US" sz="2400" i="1" dirty="0">
                <a:ea typeface="Cambria Math"/>
              </a:rPr>
              <a:t>r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>
                <a:ea typeface="Cambria Math"/>
              </a:rPr>
              <a:t>    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400" dirty="0">
                <a:ea typeface="Cambria Math"/>
              </a:rPr>
              <a:t> </a:t>
            </a:r>
            <a:r>
              <a:rPr lang="en-US" sz="2400" dirty="0">
                <a:latin typeface="Cambria Math"/>
                <a:ea typeface="Cambria Math"/>
              </a:rPr>
              <a:t>≤</a:t>
            </a:r>
            <a:r>
              <a:rPr lang="en-US" sz="2400" dirty="0">
                <a:ea typeface="Cambria Math"/>
              </a:rPr>
              <a:t> </a:t>
            </a:r>
            <a:r>
              <a:rPr lang="en-US" sz="2400" i="1" dirty="0" err="1">
                <a:ea typeface="Cambria Math"/>
              </a:rPr>
              <a:t>r</a:t>
            </a:r>
            <a:r>
              <a:rPr lang="en-US" sz="2400" i="1" baseline="-25000" dirty="0" err="1">
                <a:ea typeface="Cambria Math" pitchFamily="18" charset="0"/>
              </a:rPr>
              <a:t>n</a:t>
            </a:r>
            <a:r>
              <a:rPr lang="en-US" sz="2400" dirty="0">
                <a:ea typeface="Cambria Math"/>
              </a:rPr>
              <a:t> &lt; </a:t>
            </a:r>
            <a:r>
              <a:rPr lang="en-US" sz="2400" i="1" dirty="0">
                <a:ea typeface="Cambria Math"/>
              </a:rPr>
              <a:t>r</a:t>
            </a:r>
            <a:r>
              <a:rPr lang="en-US" sz="2400" i="1" baseline="-25000" dirty="0">
                <a:ea typeface="Cambria Math" pitchFamily="18" charset="0"/>
              </a:rPr>
              <a:t>n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-1</a:t>
            </a:r>
            <a:r>
              <a:rPr lang="en-US" sz="2400" dirty="0">
                <a:ea typeface="Cambria Math"/>
              </a:rPr>
              <a:t>,</a:t>
            </a:r>
          </a:p>
          <a:p>
            <a:r>
              <a:rPr lang="en-US" sz="2400" i="1" dirty="0">
                <a:ea typeface="Cambria Math"/>
              </a:rPr>
              <a:t>r</a:t>
            </a:r>
            <a:r>
              <a:rPr lang="en-US" sz="2400" i="1" baseline="-25000" dirty="0">
                <a:ea typeface="Cambria Math" pitchFamily="18" charset="0"/>
              </a:rPr>
              <a:t>n</a:t>
            </a:r>
            <a:r>
              <a:rPr lang="en-US" sz="2400" baseline="-25000" dirty="0">
                <a:latin typeface="Cambria Math" pitchFamily="18" charset="0"/>
                <a:ea typeface="Cambria Math" pitchFamily="18" charset="0"/>
              </a:rPr>
              <a:t>-1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>
                <a:ea typeface="Cambria Math"/>
              </a:rPr>
              <a:t>  = </a:t>
            </a:r>
            <a:r>
              <a:rPr lang="en-US" sz="2400" i="1" dirty="0" err="1">
                <a:ea typeface="Cambria Math"/>
              </a:rPr>
              <a:t>r</a:t>
            </a:r>
            <a:r>
              <a:rPr lang="en-US" sz="2400" i="1" baseline="-25000" dirty="0" err="1">
                <a:ea typeface="Cambria Math" pitchFamily="18" charset="0"/>
              </a:rPr>
              <a:t>n</a:t>
            </a:r>
            <a:r>
              <a:rPr lang="en-US" sz="2400" i="1" dirty="0" err="1">
                <a:ea typeface="Cambria Math"/>
              </a:rPr>
              <a:t>q</a:t>
            </a:r>
            <a:r>
              <a:rPr lang="en-US" sz="2400" i="1" baseline="-25000" dirty="0" err="1">
                <a:ea typeface="Cambria Math" pitchFamily="18" charset="0"/>
              </a:rPr>
              <a:t>n</a:t>
            </a:r>
            <a:r>
              <a:rPr lang="en-US" sz="2400" dirty="0">
                <a:ea typeface="Cambria Math"/>
              </a:rPr>
              <a:t> .</a:t>
            </a:r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8479543" y="6036561"/>
            <a:ext cx="224018" cy="190501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32588"/>
            <a:ext cx="8229600" cy="1143000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 as Linear Combination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7541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</a:t>
            </a:r>
            <a:r>
              <a:rPr lang="en-US" b="1" dirty="0" err="1"/>
              <a:t>B</a:t>
            </a:r>
            <a:r>
              <a:rPr lang="en-US" b="1" dirty="0" err="1">
                <a:latin typeface="Cambria Math"/>
                <a:ea typeface="Cambria Math"/>
              </a:rPr>
              <a:t>é</a:t>
            </a:r>
            <a:r>
              <a:rPr lang="en-US" b="1" dirty="0" err="1"/>
              <a:t>zout’s</a:t>
            </a:r>
            <a:r>
              <a:rPr lang="en-US" b="1" dirty="0"/>
              <a:t> Theorem</a:t>
            </a:r>
            <a:r>
              <a:rPr lang="en-US" dirty="0"/>
              <a:t>: If </a:t>
            </a:r>
            <a:r>
              <a:rPr lang="en-US" i="1" dirty="0"/>
              <a:t>a, b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  Z</a:t>
            </a:r>
            <a:r>
              <a:rPr lang="en-US" baseline="30000" dirty="0">
                <a:sym typeface="Symbol" panose="05050102010706020507" pitchFamily="18" charset="2"/>
              </a:rPr>
              <a:t>+</a:t>
            </a:r>
            <a:r>
              <a:rPr lang="en-US" dirty="0"/>
              <a:t>, then </a:t>
            </a:r>
            <a:r>
              <a:rPr lang="en-US" dirty="0">
                <a:sym typeface="Symbol" panose="05050102010706020507" pitchFamily="18" charset="2"/>
              </a:rPr>
              <a:t> </a:t>
            </a:r>
            <a:r>
              <a:rPr lang="en-US" i="1" dirty="0"/>
              <a:t>s, t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  Z</a:t>
            </a:r>
            <a:r>
              <a:rPr lang="en-US" baseline="30000" dirty="0">
                <a:sym typeface="Symbol" panose="05050102010706020507" pitchFamily="18" charset="2"/>
              </a:rPr>
              <a:t> </a:t>
            </a:r>
            <a:r>
              <a:rPr lang="en-US" dirty="0"/>
              <a:t>such that 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) = </a:t>
            </a:r>
            <a:r>
              <a:rPr lang="en-US" i="1" dirty="0" err="1"/>
              <a:t>sa</a:t>
            </a:r>
            <a:r>
              <a:rPr lang="en-US" dirty="0"/>
              <a:t> + </a:t>
            </a:r>
            <a:r>
              <a:rPr lang="en-US" i="1" dirty="0" err="1"/>
              <a:t>tb</a:t>
            </a:r>
            <a:r>
              <a:rPr lang="en-US" i="1" dirty="0"/>
              <a:t>, </a:t>
            </a:r>
          </a:p>
          <a:p>
            <a:pPr>
              <a:buNone/>
            </a:pPr>
            <a:r>
              <a:rPr lang="en-US" i="1" dirty="0"/>
              <a:t>	i.e., </a:t>
            </a:r>
            <a:r>
              <a:rPr lang="en-US" dirty="0"/>
              <a:t>the </a:t>
            </a:r>
            <a:r>
              <a:rPr lang="en-US" dirty="0" err="1"/>
              <a:t>gcd</a:t>
            </a:r>
            <a:r>
              <a:rPr lang="en-US" dirty="0"/>
              <a:t> 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can be written as a </a:t>
            </a:r>
            <a:r>
              <a:rPr lang="en-US" i="1" dirty="0"/>
              <a:t>linear combination </a:t>
            </a:r>
            <a:r>
              <a:rPr lang="en-US" dirty="0"/>
              <a:t>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 with integer coefficients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 (</a:t>
            </a:r>
            <a:r>
              <a:rPr lang="en-US" i="1" dirty="0"/>
              <a:t>proof  in exercises of 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5.2</a:t>
            </a:r>
            <a:r>
              <a:rPr lang="en-US" dirty="0"/>
              <a:t>)</a:t>
            </a:r>
          </a:p>
          <a:p>
            <a:r>
              <a:rPr lang="en-US" i="1" dirty="0"/>
              <a:t>s, t </a:t>
            </a:r>
            <a:r>
              <a:rPr lang="en-US" dirty="0">
                <a:sym typeface="Symbol" panose="05050102010706020507" pitchFamily="18" charset="2"/>
              </a:rPr>
              <a:t>  Z </a:t>
            </a:r>
            <a:r>
              <a:rPr lang="en-US" dirty="0"/>
              <a:t>are </a:t>
            </a:r>
            <a:r>
              <a:rPr lang="en-US" i="1" dirty="0" err="1"/>
              <a:t>B</a:t>
            </a:r>
            <a:r>
              <a:rPr lang="en-US" i="1" dirty="0" err="1">
                <a:latin typeface="Cambria Math"/>
                <a:ea typeface="Cambria Math"/>
              </a:rPr>
              <a:t>é</a:t>
            </a:r>
            <a:r>
              <a:rPr lang="en-US" i="1" dirty="0" err="1"/>
              <a:t>zout</a:t>
            </a:r>
            <a:r>
              <a:rPr lang="en-US" i="1" dirty="0"/>
              <a:t> coefficients.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sz="2800" b="1" dirty="0"/>
              <a:t>Example</a:t>
            </a:r>
            <a:r>
              <a:rPr lang="en-US" sz="2800" dirty="0"/>
              <a:t>: </a:t>
            </a:r>
            <a:r>
              <a:rPr lang="en-US" sz="2800" dirty="0" err="1"/>
              <a:t>gcd</a:t>
            </a:r>
            <a:r>
              <a:rPr lang="en-US" sz="2800" dirty="0"/>
              <a:t>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6,14</a:t>
            </a:r>
            <a:r>
              <a:rPr lang="en-US" sz="2800" dirty="0"/>
              <a:t>) = </a:t>
            </a:r>
            <a:r>
              <a:rPr lang="en-US" sz="2800" dirty="0">
                <a:latin typeface="Cambria Math"/>
                <a:ea typeface="Cambria Math"/>
              </a:rPr>
              <a:t>2  </a:t>
            </a:r>
            <a:r>
              <a:rPr lang="en-US" sz="2800" dirty="0"/>
              <a:t>= (</a:t>
            </a:r>
            <a:r>
              <a:rPr lang="en-US" sz="2800" dirty="0">
                <a:latin typeface="Cambria Math"/>
                <a:ea typeface="Cambria Math"/>
              </a:rPr>
              <a:t>−2)∙6 + 1∙14</a:t>
            </a:r>
            <a:endParaRPr lang="en-US" sz="2800" dirty="0"/>
          </a:p>
          <a:p>
            <a:pPr>
              <a:buNone/>
            </a:pPr>
            <a:endParaRPr lang="en-US" i="1" dirty="0"/>
          </a:p>
        </p:txBody>
      </p:sp>
      <p:pic>
        <p:nvPicPr>
          <p:cNvPr id="4" name="Picture 3" descr="bez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82677"/>
            <a:ext cx="906780" cy="1242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14713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/>
                <a:ea typeface="Cambria Math"/>
              </a:rPr>
              <a:t>É</a:t>
            </a:r>
            <a:r>
              <a:rPr lang="en-US" dirty="0"/>
              <a:t>tienne </a:t>
            </a:r>
            <a:r>
              <a:rPr lang="en-US" dirty="0" err="1"/>
              <a:t>B</a:t>
            </a:r>
            <a:r>
              <a:rPr lang="en-US" dirty="0" err="1">
                <a:latin typeface="Cambria Math"/>
                <a:ea typeface="Cambria Math"/>
              </a:rPr>
              <a:t>é</a:t>
            </a:r>
            <a:r>
              <a:rPr lang="en-US" dirty="0" err="1"/>
              <a:t>zout</a:t>
            </a:r>
            <a:r>
              <a:rPr lang="en-US" dirty="0"/>
              <a:t>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1730-1783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3386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Finding </a:t>
            </a:r>
            <a:r>
              <a:rPr lang="en-US" sz="4000" dirty="0" err="1"/>
              <a:t>gcds</a:t>
            </a:r>
            <a:r>
              <a:rPr lang="en-US" sz="4000" dirty="0"/>
              <a:t> as Linear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>
                <a:ea typeface="Cambria Math"/>
              </a:rPr>
              <a:t>We illustrate the two pass method for finding the </a:t>
            </a:r>
            <a:r>
              <a:rPr lang="en-US" dirty="0" err="1"/>
              <a:t>B</a:t>
            </a:r>
            <a:r>
              <a:rPr lang="en-US" dirty="0" err="1">
                <a:latin typeface="Cambria Math"/>
                <a:ea typeface="Cambria Math"/>
              </a:rPr>
              <a:t>é</a:t>
            </a:r>
            <a:r>
              <a:rPr lang="en-US" dirty="0" err="1"/>
              <a:t>zout</a:t>
            </a:r>
            <a:r>
              <a:rPr lang="en-US" dirty="0"/>
              <a:t> coefficients. </a:t>
            </a:r>
          </a:p>
          <a:p>
            <a:pPr lvl="1"/>
            <a:r>
              <a:rPr lang="en-US" dirty="0">
                <a:ea typeface="Cambria Math"/>
              </a:rPr>
              <a:t>It first uses the Euclidian algorithm to find the </a:t>
            </a:r>
            <a:r>
              <a:rPr lang="en-US" dirty="0" err="1">
                <a:ea typeface="Cambria Math"/>
              </a:rPr>
              <a:t>gcd</a:t>
            </a:r>
            <a:r>
              <a:rPr lang="en-US" dirty="0">
                <a:ea typeface="Cambria Math"/>
              </a:rPr>
              <a:t>;</a:t>
            </a:r>
          </a:p>
          <a:p>
            <a:pPr lvl="1"/>
            <a:r>
              <a:rPr lang="en-US" dirty="0">
                <a:ea typeface="Cambria Math"/>
              </a:rPr>
              <a:t>then works backwards to express the </a:t>
            </a:r>
            <a:r>
              <a:rPr lang="en-US" dirty="0" err="1">
                <a:ea typeface="Cambria Math"/>
              </a:rPr>
              <a:t>gcd</a:t>
            </a:r>
            <a:r>
              <a:rPr lang="en-US" dirty="0">
                <a:ea typeface="Cambria Math"/>
              </a:rPr>
              <a:t> as a linear combination of the original two integers.</a:t>
            </a:r>
          </a:p>
          <a:p>
            <a:r>
              <a:rPr lang="en-US" dirty="0">
                <a:ea typeface="Cambria Math"/>
              </a:rPr>
              <a:t>A one pass method, the </a:t>
            </a:r>
            <a:r>
              <a:rPr lang="en-US" i="1" dirty="0">
                <a:ea typeface="Cambria Math"/>
              </a:rPr>
              <a:t>extended Euclidean algorithm</a:t>
            </a:r>
            <a:r>
              <a:rPr lang="en-US" dirty="0">
                <a:ea typeface="Cambria Math"/>
              </a:rPr>
              <a:t>, is developed in the exercises</a:t>
            </a:r>
            <a:r>
              <a:rPr lang="en-US" dirty="0">
                <a:latin typeface="Cambria Math"/>
                <a:ea typeface="Cambria Math"/>
              </a:rPr>
              <a:t>.</a:t>
            </a:r>
          </a:p>
          <a:p>
            <a:pPr lvl="2"/>
            <a:endParaRPr lang="en-US" dirty="0">
              <a:latin typeface="Cambria Math"/>
              <a:ea typeface="Cambria Math"/>
            </a:endParaRPr>
          </a:p>
          <a:p>
            <a:pPr lvl="2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Primes and Greatest Common Divisors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4.3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Finding </a:t>
            </a:r>
            <a:r>
              <a:rPr lang="en-US" sz="4000" dirty="0" err="1"/>
              <a:t>gcds</a:t>
            </a:r>
            <a:r>
              <a:rPr lang="en-US" sz="4000" dirty="0"/>
              <a:t> as Linear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33" y="1295400"/>
            <a:ext cx="8229600" cy="4389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Example</a:t>
            </a:r>
            <a:r>
              <a:rPr lang="en-US" dirty="0"/>
              <a:t>: Express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252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198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18 as a linear combination of 252 and 198.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b="1" dirty="0"/>
              <a:t>Solution</a:t>
            </a:r>
            <a:r>
              <a:rPr lang="en-US" dirty="0"/>
              <a:t>: Use the Euclidean algorithm: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1181862" lvl="2" indent="-514350">
              <a:buFont typeface="+mj-lt"/>
              <a:buAutoNum type="romanLcPeriod"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252 = 1</a:t>
            </a:r>
            <a:r>
              <a:rPr lang="en-US" dirty="0">
                <a:latin typeface="Cambria Math"/>
                <a:ea typeface="Cambria Math"/>
              </a:rPr>
              <a:t>∙198 + 54</a:t>
            </a:r>
          </a:p>
          <a:p>
            <a:pPr marL="1181862" lvl="2" indent="-514350">
              <a:buFont typeface="+mj-lt"/>
              <a:buAutoNum type="romanLcPeriod"/>
            </a:pPr>
            <a:r>
              <a:rPr lang="en-US" dirty="0">
                <a:latin typeface="Cambria Math"/>
                <a:ea typeface="Cambria Math"/>
              </a:rPr>
              <a:t>198 = 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∙54 + 36</a:t>
            </a:r>
          </a:p>
          <a:p>
            <a:pPr marL="1181862" lvl="2" indent="-514350">
              <a:buFont typeface="+mj-lt"/>
              <a:buAutoNum type="romanLcPeriod"/>
            </a:pPr>
            <a:r>
              <a:rPr lang="en-US" dirty="0">
                <a:latin typeface="Cambria Math"/>
                <a:ea typeface="Cambria Math"/>
              </a:rPr>
              <a:t>54 = 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∙36 + 18</a:t>
            </a:r>
          </a:p>
          <a:p>
            <a:pPr marL="1181862" lvl="2" indent="-514350">
              <a:buFont typeface="+mj-lt"/>
              <a:buAutoNum type="romanLcPeriod"/>
            </a:pPr>
            <a:r>
              <a:rPr lang="en-US" dirty="0">
                <a:latin typeface="Cambria Math"/>
                <a:ea typeface="Cambria Math"/>
              </a:rPr>
              <a:t>36 = 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∙18 </a:t>
            </a:r>
          </a:p>
          <a:p>
            <a:pPr lvl="1"/>
            <a:r>
              <a:rPr lang="en-US" dirty="0">
                <a:latin typeface="Cambria Math"/>
                <a:ea typeface="Cambria Math"/>
              </a:rPr>
              <a:t>Solve for the remainders in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 Math"/>
                <a:ea typeface="Cambria Math"/>
              </a:rPr>
              <a:t>i</a:t>
            </a:r>
            <a:r>
              <a:rPr lang="en-US" dirty="0">
                <a:latin typeface="Cambria Math"/>
                <a:ea typeface="Cambria Math"/>
              </a:rPr>
              <a:t> to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/>
                <a:ea typeface="Cambria Math"/>
              </a:rPr>
              <a:t>iii</a:t>
            </a:r>
            <a:endParaRPr lang="en-US" dirty="0">
              <a:latin typeface="Cambria Math"/>
              <a:ea typeface="Cambria Math"/>
            </a:endParaRPr>
          </a:p>
          <a:p>
            <a:pPr marL="1181862" lvl="2" indent="-514350">
              <a:buFont typeface="+mj-lt"/>
              <a:buAutoNum type="romanLcPeriod"/>
            </a:pPr>
            <a:r>
              <a:rPr lang="en-US" dirty="0">
                <a:latin typeface="Cambria Math"/>
                <a:ea typeface="Cambria Math"/>
              </a:rPr>
              <a:t>54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252 </a:t>
            </a:r>
            <a:r>
              <a:rPr lang="en-US" dirty="0">
                <a:latin typeface="Cambria Math"/>
                <a:ea typeface="Cambria Math"/>
              </a:rPr>
              <a:t>−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/>
                <a:ea typeface="Cambria Math"/>
              </a:rPr>
              <a:t>∙198 </a:t>
            </a:r>
          </a:p>
          <a:p>
            <a:pPr marL="1181862" lvl="2" indent="-514350">
              <a:buFont typeface="+mj-lt"/>
              <a:buAutoNum type="romanLcPeriod"/>
            </a:pPr>
            <a:r>
              <a:rPr lang="en-US" dirty="0">
                <a:latin typeface="Cambria Math"/>
                <a:ea typeface="Cambria Math"/>
              </a:rPr>
              <a:t>36 = 198 −  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∙54</a:t>
            </a:r>
          </a:p>
          <a:p>
            <a:pPr marL="1181862" lvl="2" indent="-514350">
              <a:buFont typeface="+mj-lt"/>
              <a:buAutoNum type="romanLcPeriod"/>
            </a:pPr>
            <a:r>
              <a:rPr lang="en-US" dirty="0">
                <a:latin typeface="Cambria Math"/>
                <a:ea typeface="Cambria Math"/>
              </a:rPr>
              <a:t>18 = 54 −  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∙36 </a:t>
            </a:r>
          </a:p>
          <a:p>
            <a:pPr lvl="1"/>
            <a:r>
              <a:rPr lang="en-US" dirty="0">
                <a:latin typeface="Cambria Math"/>
                <a:ea typeface="Cambria Math"/>
              </a:rPr>
              <a:t>Substituting the 2</a:t>
            </a:r>
            <a:r>
              <a:rPr lang="en-US" baseline="30000" dirty="0">
                <a:latin typeface="Cambria Math"/>
                <a:ea typeface="Cambria Math"/>
              </a:rPr>
              <a:t>nd</a:t>
            </a:r>
            <a:r>
              <a:rPr lang="en-US" dirty="0">
                <a:latin typeface="Cambria Math"/>
                <a:ea typeface="Cambria Math"/>
              </a:rPr>
              <a:t> equation into the 3</a:t>
            </a:r>
            <a:r>
              <a:rPr lang="en-US" baseline="30000" dirty="0">
                <a:latin typeface="Cambria Math"/>
                <a:ea typeface="Cambria Math"/>
              </a:rPr>
              <a:t>rd</a:t>
            </a:r>
            <a:r>
              <a:rPr lang="en-US" dirty="0">
                <a:latin typeface="Cambria Math"/>
                <a:ea typeface="Cambria Math"/>
              </a:rPr>
              <a:t> yields:</a:t>
            </a:r>
          </a:p>
          <a:p>
            <a:pPr lvl="2"/>
            <a:r>
              <a:rPr lang="en-US" dirty="0">
                <a:latin typeface="Cambria Math"/>
                <a:ea typeface="Cambria Math"/>
              </a:rPr>
              <a:t>18 = 54 −  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∙(198 −  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∙54 )= 4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∙54 −  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∙198 </a:t>
            </a:r>
          </a:p>
          <a:p>
            <a:pPr lvl="1"/>
            <a:r>
              <a:rPr lang="en-US" dirty="0">
                <a:latin typeface="Cambria Math"/>
                <a:ea typeface="Cambria Math"/>
              </a:rPr>
              <a:t>Substituting the 1</a:t>
            </a:r>
            <a:r>
              <a:rPr lang="en-US" baseline="30000" dirty="0">
                <a:latin typeface="Cambria Math"/>
                <a:ea typeface="Cambria Math"/>
              </a:rPr>
              <a:t>st </a:t>
            </a:r>
            <a:r>
              <a:rPr lang="en-US" dirty="0">
                <a:latin typeface="Cambria Math"/>
                <a:ea typeface="Cambria Math"/>
              </a:rPr>
              <a:t>equation into this new equation yields:</a:t>
            </a:r>
          </a:p>
          <a:p>
            <a:pPr lvl="2"/>
            <a:r>
              <a:rPr lang="en-US" dirty="0">
                <a:latin typeface="Cambria Math"/>
                <a:ea typeface="Cambria Math"/>
              </a:rPr>
              <a:t> 18 = 4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∙(252 −  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∙198) −  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∙198 = </a:t>
            </a:r>
            <a:r>
              <a:rPr lang="en-US" dirty="0">
                <a:solidFill>
                  <a:srgbClr val="C00000"/>
                </a:solidFill>
                <a:latin typeface="Cambria Math"/>
                <a:ea typeface="Cambria Math"/>
              </a:rPr>
              <a:t>4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∙252 −  </a:t>
            </a:r>
            <a:r>
              <a:rPr lang="en-US" dirty="0">
                <a:solidFill>
                  <a:srgbClr val="C00000"/>
                </a:solidFill>
                <a:latin typeface="Cambria Math"/>
                <a:ea typeface="Cambria Math"/>
              </a:rPr>
              <a:t>5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∙198 </a:t>
            </a:r>
          </a:p>
          <a:p>
            <a:pPr lvl="2"/>
            <a:endParaRPr lang="en-US" dirty="0">
              <a:latin typeface="Cambria Math"/>
              <a:ea typeface="Cambria Math"/>
            </a:endParaRPr>
          </a:p>
          <a:p>
            <a:pPr lvl="2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Consequences of </a:t>
            </a:r>
            <a:r>
              <a:rPr lang="en-US" sz="4400" dirty="0" err="1"/>
              <a:t>B</a:t>
            </a:r>
            <a:r>
              <a:rPr lang="en-US" sz="4400" dirty="0" err="1">
                <a:ea typeface="Cambria Math"/>
              </a:rPr>
              <a:t>é</a:t>
            </a:r>
            <a:r>
              <a:rPr lang="en-US" sz="4400" dirty="0" err="1"/>
              <a:t>zout’s</a:t>
            </a:r>
            <a:r>
              <a:rPr lang="en-US" sz="4400" dirty="0"/>
              <a:t>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   Lemma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: If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and </a:t>
            </a:r>
            <a:r>
              <a:rPr lang="en-US" i="1" dirty="0"/>
              <a:t>c</a:t>
            </a:r>
            <a:r>
              <a:rPr lang="en-US" dirty="0"/>
              <a:t> are positive integers such that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i="1" dirty="0" err="1"/>
              <a:t>bc</a:t>
            </a:r>
            <a:r>
              <a:rPr lang="en-US" dirty="0"/>
              <a:t>, then </a:t>
            </a: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Proof</a:t>
            </a:r>
            <a:r>
              <a:rPr lang="en-US" dirty="0"/>
              <a:t>:  Assume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i="1" dirty="0" err="1"/>
              <a:t>bc</a:t>
            </a:r>
            <a:endParaRPr lang="en-US" dirty="0"/>
          </a:p>
          <a:p>
            <a:pPr lvl="1"/>
            <a:r>
              <a:rPr lang="en-US" dirty="0"/>
              <a:t>Since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by </a:t>
            </a:r>
            <a:r>
              <a:rPr lang="en-US" dirty="0" err="1"/>
              <a:t>B</a:t>
            </a:r>
            <a:r>
              <a:rPr lang="en-US" dirty="0" err="1">
                <a:latin typeface="Cambria Math"/>
                <a:ea typeface="Cambria Math"/>
              </a:rPr>
              <a:t>é</a:t>
            </a:r>
            <a:r>
              <a:rPr lang="en-US" dirty="0" err="1"/>
              <a:t>zout’s</a:t>
            </a:r>
            <a:r>
              <a:rPr lang="en-US" dirty="0"/>
              <a:t> Theorem  there are integers </a:t>
            </a:r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dirty="0"/>
              <a:t> such that    </a:t>
            </a:r>
          </a:p>
          <a:p>
            <a:pPr lvl="1">
              <a:buNone/>
            </a:pPr>
            <a:r>
              <a:rPr lang="en-US" i="1" dirty="0"/>
              <a:t>                           </a:t>
            </a:r>
            <a:r>
              <a:rPr lang="en-US" i="1" dirty="0" err="1"/>
              <a:t>sa</a:t>
            </a:r>
            <a:r>
              <a:rPr lang="en-US" dirty="0"/>
              <a:t> + </a:t>
            </a:r>
            <a:r>
              <a:rPr lang="en-US" i="1" dirty="0" err="1"/>
              <a:t>tb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Multiplying both sides of the equation by </a:t>
            </a:r>
            <a:r>
              <a:rPr lang="en-US" i="1" dirty="0"/>
              <a:t>c</a:t>
            </a:r>
            <a:r>
              <a:rPr lang="en-US" dirty="0"/>
              <a:t>, yields </a:t>
            </a:r>
            <a:r>
              <a:rPr lang="en-US" i="1" dirty="0"/>
              <a:t>sac + </a:t>
            </a:r>
            <a:r>
              <a:rPr lang="en-US" i="1" dirty="0" err="1"/>
              <a:t>tbc</a:t>
            </a:r>
            <a:r>
              <a:rPr lang="en-US" i="1" dirty="0"/>
              <a:t> = c.</a:t>
            </a:r>
          </a:p>
          <a:p>
            <a:pPr lvl="1"/>
            <a:r>
              <a:rPr lang="en-US" dirty="0"/>
              <a:t>From Theorem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of 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4.1</a:t>
            </a:r>
            <a:r>
              <a:rPr lang="en-US" dirty="0"/>
              <a:t>:</a:t>
            </a:r>
          </a:p>
          <a:p>
            <a:pPr lvl="2">
              <a:buNone/>
            </a:pPr>
            <a:r>
              <a:rPr lang="en-US" sz="2400" i="1" dirty="0"/>
              <a:t>  a | </a:t>
            </a:r>
            <a:r>
              <a:rPr lang="en-US" sz="2400" i="1" dirty="0" err="1"/>
              <a:t>tbc</a:t>
            </a:r>
            <a:r>
              <a:rPr lang="en-US" sz="2400" i="1" dirty="0"/>
              <a:t>  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2400" dirty="0"/>
              <a:t>part ii) and </a:t>
            </a:r>
            <a:r>
              <a:rPr lang="en-US" sz="2400" i="1" dirty="0"/>
              <a:t> a </a:t>
            </a:r>
            <a:r>
              <a:rPr lang="en-US" sz="2400" dirty="0"/>
              <a:t>divides</a:t>
            </a:r>
            <a:r>
              <a:rPr lang="en-US" sz="2400" i="1" dirty="0"/>
              <a:t> sac + </a:t>
            </a:r>
            <a:r>
              <a:rPr lang="en-US" sz="2400" i="1" dirty="0" err="1"/>
              <a:t>tbc</a:t>
            </a:r>
            <a:r>
              <a:rPr lang="en-US" sz="2400" i="1" dirty="0"/>
              <a:t> </a:t>
            </a:r>
            <a:r>
              <a:rPr lang="en-US" sz="2400" dirty="0"/>
              <a:t>since</a:t>
            </a:r>
            <a:r>
              <a:rPr lang="en-US" sz="2400" i="1" dirty="0"/>
              <a:t> a | sac </a:t>
            </a:r>
            <a:r>
              <a:rPr lang="en-US" sz="2400" dirty="0"/>
              <a:t>and</a:t>
            </a:r>
            <a:r>
              <a:rPr lang="en-US" sz="2400" i="1" dirty="0"/>
              <a:t> </a:t>
            </a:r>
            <a:r>
              <a:rPr lang="en-US" sz="2400" i="1" dirty="0" err="1"/>
              <a:t>a|tbc</a:t>
            </a:r>
            <a:r>
              <a:rPr lang="en-US" sz="2400" i="1" dirty="0"/>
              <a:t> </a:t>
            </a:r>
            <a:r>
              <a:rPr lang="en-US" sz="2400" dirty="0"/>
              <a:t>(part </a:t>
            </a:r>
            <a:r>
              <a:rPr lang="en-US" sz="2400" dirty="0" err="1"/>
              <a:t>i</a:t>
            </a:r>
            <a:r>
              <a:rPr lang="en-US" sz="2400" dirty="0"/>
              <a:t>)</a:t>
            </a:r>
          </a:p>
          <a:p>
            <a:pPr lvl="1"/>
            <a:r>
              <a:rPr lang="en-US" dirty="0"/>
              <a:t>We conclude </a:t>
            </a:r>
            <a:r>
              <a:rPr lang="en-US" i="1" dirty="0"/>
              <a:t>a | c, </a:t>
            </a:r>
            <a:r>
              <a:rPr lang="en-US" dirty="0"/>
              <a:t>since</a:t>
            </a:r>
            <a:r>
              <a:rPr lang="en-US" i="1" dirty="0"/>
              <a:t>  sac + </a:t>
            </a:r>
            <a:r>
              <a:rPr lang="en-US" i="1" dirty="0" err="1"/>
              <a:t>tbc</a:t>
            </a:r>
            <a:r>
              <a:rPr lang="en-US" i="1" dirty="0"/>
              <a:t> = c.</a:t>
            </a:r>
          </a:p>
          <a:p>
            <a:pPr lvl="1">
              <a:buNone/>
            </a:pPr>
            <a:endParaRPr lang="en-US" i="1" dirty="0"/>
          </a:p>
          <a:p>
            <a:pPr>
              <a:buNone/>
            </a:pPr>
            <a:r>
              <a:rPr lang="en-US" b="1" i="1" dirty="0"/>
              <a:t>    </a:t>
            </a:r>
            <a:r>
              <a:rPr lang="en-US" b="1" dirty="0"/>
              <a:t>Lemma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: If </a:t>
            </a:r>
            <a:r>
              <a:rPr lang="en-US" i="1" dirty="0"/>
              <a:t>p</a:t>
            </a:r>
            <a:r>
              <a:rPr lang="en-US" dirty="0"/>
              <a:t> is prime and  </a:t>
            </a:r>
            <a:r>
              <a:rPr lang="en-US" i="1" dirty="0"/>
              <a:t>p</a:t>
            </a:r>
            <a:r>
              <a:rPr lang="en-US" dirty="0"/>
              <a:t> | 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/>
                <a:ea typeface="Cambria Math"/>
              </a:rPr>
              <a:t>∙∙∙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, then </a:t>
            </a:r>
            <a:r>
              <a:rPr lang="en-US" i="1" dirty="0"/>
              <a:t>p</a:t>
            </a:r>
            <a:r>
              <a:rPr lang="en-US" dirty="0"/>
              <a:t> | </a:t>
            </a:r>
            <a:r>
              <a:rPr lang="en-US" i="1" dirty="0" err="1"/>
              <a:t>a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i="1" dirty="0"/>
              <a:t> </a:t>
            </a:r>
            <a:r>
              <a:rPr lang="en-US" dirty="0"/>
              <a:t>for some </a:t>
            </a:r>
            <a:r>
              <a:rPr lang="en-US" i="1" dirty="0" err="1"/>
              <a:t>i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i="1" dirty="0"/>
              <a:t>   </a:t>
            </a:r>
            <a:r>
              <a:rPr lang="en-US" dirty="0"/>
              <a:t>(</a:t>
            </a:r>
            <a:r>
              <a:rPr lang="en-US" i="1" dirty="0"/>
              <a:t>proof uses mathematical induction; see Exercise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64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/>
              <a:t>of 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5.1</a:t>
            </a:r>
            <a:r>
              <a:rPr lang="en-US" dirty="0"/>
              <a:t>)</a:t>
            </a:r>
          </a:p>
          <a:p>
            <a:pPr>
              <a:buNone/>
            </a:pPr>
            <a:endParaRPr lang="en-US" i="1" dirty="0"/>
          </a:p>
          <a:p>
            <a:r>
              <a:rPr lang="en-US" dirty="0"/>
              <a:t>Lemma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is crucial in proof of the uniqueness of prime factorizations.</a:t>
            </a:r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229600" y="4267200"/>
            <a:ext cx="228600" cy="762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Uniqueness of Prime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72" y="1293919"/>
            <a:ext cx="8695694" cy="49682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Given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 Z</a:t>
            </a:r>
            <a:r>
              <a:rPr lang="en-US" baseline="30000" dirty="0">
                <a:sym typeface="Symbol" panose="05050102010706020507" pitchFamily="18" charset="2"/>
              </a:rPr>
              <a:t>+ </a:t>
            </a:r>
            <a:r>
              <a:rPr lang="en-US" dirty="0">
                <a:sym typeface="Symbol" panose="05050102010706020507" pitchFamily="18" charset="2"/>
              </a:rPr>
              <a:t>, </a:t>
            </a:r>
            <a:r>
              <a:rPr lang="en-US" dirty="0"/>
              <a:t>then the prime factorization of </a:t>
            </a:r>
            <a:r>
              <a:rPr lang="en-US" i="1" dirty="0"/>
              <a:t>n,</a:t>
            </a:r>
            <a:r>
              <a:rPr lang="en-US" dirty="0"/>
              <a:t> where the primes are in nondecreasing order, is unique.</a:t>
            </a:r>
          </a:p>
          <a:p>
            <a:pPr marL="0" indent="0">
              <a:buNone/>
            </a:pPr>
            <a:r>
              <a:rPr lang="en-US" b="1" dirty="0"/>
              <a:t>Proof</a:t>
            </a:r>
            <a:r>
              <a:rPr lang="en-US" dirty="0"/>
              <a:t>: (</a:t>
            </a:r>
            <a:r>
              <a:rPr lang="en-US" i="1" dirty="0"/>
              <a:t>by contradiction</a:t>
            </a:r>
            <a:r>
              <a:rPr lang="en-US" dirty="0"/>
              <a:t>) Suppose that the positive integer </a:t>
            </a:r>
            <a:r>
              <a:rPr lang="en-US" i="1" dirty="0"/>
              <a:t>n</a:t>
            </a:r>
            <a:r>
              <a:rPr lang="en-US" dirty="0"/>
              <a:t> can be written as a product of primes in two distinct ways:</a:t>
            </a:r>
          </a:p>
          <a:p>
            <a:pPr>
              <a:buNone/>
            </a:pPr>
            <a:r>
              <a:rPr lang="en-US" dirty="0"/>
              <a:t>                       </a:t>
            </a:r>
            <a:r>
              <a:rPr lang="en-US" sz="3000" i="1" dirty="0"/>
              <a:t>n</a:t>
            </a:r>
            <a:r>
              <a:rPr lang="en-US" sz="3000" dirty="0"/>
              <a:t> = </a:t>
            </a:r>
            <a:r>
              <a:rPr lang="en-US" sz="3000" i="1" dirty="0"/>
              <a:t>p</a:t>
            </a:r>
            <a:r>
              <a:rPr lang="en-US" sz="30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3000" i="1" dirty="0"/>
              <a:t>p</a:t>
            </a:r>
            <a:r>
              <a:rPr lang="en-US" sz="30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3000" dirty="0"/>
              <a:t> </a:t>
            </a:r>
            <a:r>
              <a:rPr lang="en-US" sz="3000" dirty="0">
                <a:latin typeface="Cambria Math"/>
                <a:ea typeface="Cambria Math"/>
              </a:rPr>
              <a:t>∙∙∙</a:t>
            </a:r>
            <a:r>
              <a:rPr lang="en-US" sz="3000" dirty="0"/>
              <a:t> </a:t>
            </a:r>
            <a:r>
              <a:rPr lang="en-US" sz="3000" i="1" dirty="0" err="1"/>
              <a:t>p</a:t>
            </a:r>
            <a:r>
              <a:rPr lang="en-US" sz="3000" i="1" baseline="-25000" dirty="0" err="1"/>
              <a:t>s</a:t>
            </a:r>
            <a:r>
              <a:rPr lang="en-US" sz="3000" i="1" dirty="0"/>
              <a:t>  </a:t>
            </a:r>
            <a:r>
              <a:rPr lang="en-US" sz="3000" dirty="0"/>
              <a:t>and</a:t>
            </a:r>
            <a:r>
              <a:rPr lang="en-US" sz="3000" i="1" dirty="0"/>
              <a:t> n</a:t>
            </a:r>
            <a:r>
              <a:rPr lang="en-US" sz="3000" dirty="0"/>
              <a:t> = </a:t>
            </a:r>
            <a:r>
              <a:rPr lang="en-US" sz="3000" i="1" dirty="0"/>
              <a:t>q</a:t>
            </a:r>
            <a:r>
              <a:rPr lang="en-US" sz="30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3000" i="1" dirty="0"/>
              <a:t>q</a:t>
            </a:r>
            <a:r>
              <a:rPr lang="en-US" sz="30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3000" dirty="0"/>
              <a:t> </a:t>
            </a:r>
            <a:r>
              <a:rPr lang="en-US" sz="3000" dirty="0">
                <a:latin typeface="Cambria Math"/>
                <a:ea typeface="Cambria Math"/>
              </a:rPr>
              <a:t>∙∙∙</a:t>
            </a:r>
            <a:r>
              <a:rPr lang="en-US" sz="3000" dirty="0"/>
              <a:t> </a:t>
            </a:r>
            <a:r>
              <a:rPr lang="en-US" sz="3000" i="1" dirty="0"/>
              <a:t>p</a:t>
            </a:r>
            <a:r>
              <a:rPr lang="en-US" sz="3000" i="1" baseline="-25000" dirty="0"/>
              <a:t>t</a:t>
            </a:r>
            <a:r>
              <a:rPr lang="en-US" sz="3000" i="1" dirty="0"/>
              <a:t>.</a:t>
            </a:r>
          </a:p>
          <a:p>
            <a:pPr lvl="1"/>
            <a:r>
              <a:rPr lang="en-US" dirty="0"/>
              <a:t>Remove all common primes from the factorizations to get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By Lemma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, it follows that         divides          , for some </a:t>
            </a:r>
            <a:r>
              <a:rPr lang="en-US" i="1" dirty="0"/>
              <a:t>k,</a:t>
            </a:r>
            <a:r>
              <a:rPr lang="en-US" dirty="0"/>
              <a:t> contradicting assumption that          and         are distinct primes.</a:t>
            </a:r>
          </a:p>
          <a:p>
            <a:pPr marL="27432" indent="0">
              <a:buNone/>
            </a:pPr>
            <a:r>
              <a:rPr lang="en-US" dirty="0">
                <a:latin typeface="SymbolPi" panose="02000500070000020004" pitchFamily="2" charset="0"/>
              </a:rPr>
              <a:t>\</a:t>
            </a:r>
            <a:r>
              <a:rPr lang="en-US" dirty="0">
                <a:latin typeface="SymbolPi" panose="02000500070000020004" pitchFamily="2" charset="0"/>
                <a:sym typeface="Symbol" panose="05050102010706020507" pitchFamily="18" charset="2"/>
              </a:rPr>
              <a:t> </a:t>
            </a:r>
            <a:r>
              <a:rPr lang="en-US" dirty="0"/>
              <a:t>at most one factorization of </a:t>
            </a:r>
            <a:r>
              <a:rPr lang="en-US" i="1" dirty="0"/>
              <a:t>n</a:t>
            </a:r>
            <a:r>
              <a:rPr lang="en-US" dirty="0"/>
              <a:t> into primes in nondecreasing order.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720666" y="5791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209800" y="4053838"/>
            <a:ext cx="4718662" cy="289561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296372" y="4704579"/>
            <a:ext cx="457693" cy="289561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837661" y="4723822"/>
            <a:ext cx="394442" cy="270318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673172" y="5050278"/>
            <a:ext cx="433600" cy="274319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773523" y="5066134"/>
            <a:ext cx="394441" cy="270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0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Dividing </a:t>
            </a:r>
            <a:r>
              <a:rPr lang="en-US" dirty="0" err="1"/>
              <a:t>Congruences</a:t>
            </a:r>
            <a:r>
              <a:rPr lang="en-US" dirty="0"/>
              <a:t> by an Integer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1072"/>
            <a:ext cx="8610600" cy="5356861"/>
          </a:xfrm>
        </p:spPr>
        <p:txBody>
          <a:bodyPr>
            <a:normAutofit/>
          </a:bodyPr>
          <a:lstStyle/>
          <a:p>
            <a:r>
              <a:rPr lang="en-US" dirty="0"/>
              <a:t>Dividing both sides of a valid congruence by an integer does not always produce a valid congruence (see Sec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4.1</a:t>
            </a:r>
            <a:r>
              <a:rPr lang="en-US" dirty="0"/>
              <a:t>).</a:t>
            </a:r>
          </a:p>
          <a:p>
            <a:r>
              <a:rPr lang="en-US" dirty="0"/>
              <a:t>But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dividing by an integer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relatively prime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to the modulus does produce a valid congruence: 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b="1" dirty="0">
                <a:ea typeface="Cambria Math" pitchFamily="18" charset="0"/>
              </a:rPr>
              <a:t>Theorem 7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: Let m </a:t>
            </a:r>
            <a:r>
              <a:rPr lang="en-US" dirty="0">
                <a:sym typeface="Symbol" panose="05050102010706020507" pitchFamily="18" charset="2"/>
              </a:rPr>
              <a:t> Z</a:t>
            </a:r>
            <a:r>
              <a:rPr lang="en-US" baseline="30000" dirty="0">
                <a:sym typeface="Symbol" panose="05050102010706020507" pitchFamily="18" charset="2"/>
              </a:rPr>
              <a:t>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and let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ea typeface="Cambria Math" pitchFamily="18" charset="0"/>
              </a:rPr>
              <a:t>c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 Z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. If </a:t>
            </a:r>
          </a:p>
          <a:p>
            <a:pPr algn="ctr">
              <a:buNone/>
            </a:pPr>
            <a:r>
              <a:rPr lang="en-US" i="1" dirty="0">
                <a:ea typeface="Cambria Math" pitchFamily="18" charset="0"/>
              </a:rPr>
              <a:t>ac </a:t>
            </a:r>
            <a:r>
              <a:rPr lang="en-US" dirty="0">
                <a:latin typeface="Cambria Math"/>
                <a:ea typeface="Cambria Math"/>
              </a:rPr>
              <a:t>≡</a:t>
            </a:r>
            <a:r>
              <a:rPr lang="en-US" i="1" dirty="0">
                <a:ea typeface="Cambria Math" pitchFamily="18" charset="0"/>
              </a:rPr>
              <a:t> </a:t>
            </a:r>
            <a:r>
              <a:rPr lang="en-US" i="1" dirty="0" err="1">
                <a:ea typeface="Cambria Math" pitchFamily="18" charset="0"/>
              </a:rPr>
              <a:t>bc</a:t>
            </a:r>
            <a:r>
              <a:rPr lang="en-US" i="1" dirty="0">
                <a:ea typeface="Cambria Math" pitchFamily="18" charset="0"/>
              </a:rPr>
              <a:t> </a:t>
            </a:r>
            <a:r>
              <a:rPr lang="en-US" dirty="0">
                <a:ea typeface="Cambria Math" pitchFamily="18" charset="0"/>
              </a:rPr>
              <a:t>(mod</a:t>
            </a:r>
            <a:r>
              <a:rPr lang="en-US" i="1" dirty="0">
                <a:ea typeface="Cambria Math" pitchFamily="18" charset="0"/>
              </a:rPr>
              <a:t> m</a:t>
            </a:r>
            <a:r>
              <a:rPr lang="en-US" dirty="0">
                <a:ea typeface="Cambria Math" pitchFamily="18" charset="0"/>
              </a:rPr>
              <a:t>) and </a:t>
            </a:r>
            <a:r>
              <a:rPr lang="en-US" dirty="0" err="1">
                <a:ea typeface="Cambria Math" pitchFamily="18" charset="0"/>
              </a:rPr>
              <a:t>gcd</a:t>
            </a:r>
            <a:r>
              <a:rPr lang="en-US" dirty="0"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c, m</a:t>
            </a:r>
            <a:r>
              <a:rPr lang="en-US" dirty="0">
                <a:ea typeface="Cambria Math" pitchFamily="18" charset="0"/>
              </a:rPr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 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	 then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 </a:t>
            </a:r>
            <a:r>
              <a:rPr lang="en-US" dirty="0">
                <a:latin typeface="Cambria Math"/>
                <a:ea typeface="Cambria Math"/>
              </a:rPr>
              <a:t>≡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b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(mod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).</a:t>
            </a:r>
          </a:p>
          <a:p>
            <a:pPr>
              <a:buNone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b="1" dirty="0">
                <a:ea typeface="Cambria Math" pitchFamily="18" charset="0"/>
              </a:rPr>
              <a:t>Proof</a:t>
            </a:r>
            <a:r>
              <a:rPr lang="en-US" dirty="0">
                <a:ea typeface="Cambria Math" pitchFamily="18" charset="0"/>
              </a:rPr>
              <a:t>: Since </a:t>
            </a:r>
            <a:r>
              <a:rPr lang="en-US" i="1" dirty="0">
                <a:ea typeface="Cambria Math" pitchFamily="18" charset="0"/>
              </a:rPr>
              <a:t>ac </a:t>
            </a:r>
            <a:r>
              <a:rPr lang="en-US" dirty="0">
                <a:latin typeface="Cambria Math"/>
                <a:ea typeface="Cambria Math"/>
              </a:rPr>
              <a:t>≡</a:t>
            </a:r>
            <a:r>
              <a:rPr lang="en-US" i="1" dirty="0">
                <a:ea typeface="Cambria Math" pitchFamily="18" charset="0"/>
              </a:rPr>
              <a:t> </a:t>
            </a:r>
            <a:r>
              <a:rPr lang="en-US" i="1" dirty="0" err="1">
                <a:ea typeface="Cambria Math" pitchFamily="18" charset="0"/>
              </a:rPr>
              <a:t>bc</a:t>
            </a:r>
            <a:r>
              <a:rPr lang="en-US" i="1" dirty="0">
                <a:ea typeface="Cambria Math" pitchFamily="18" charset="0"/>
              </a:rPr>
              <a:t> </a:t>
            </a:r>
            <a:r>
              <a:rPr lang="en-US" dirty="0">
                <a:ea typeface="Cambria Math" pitchFamily="18" charset="0"/>
              </a:rPr>
              <a:t>(mod</a:t>
            </a:r>
            <a:r>
              <a:rPr lang="en-US" i="1" dirty="0">
                <a:ea typeface="Cambria Math" pitchFamily="18" charset="0"/>
              </a:rPr>
              <a:t> m</a:t>
            </a:r>
            <a:r>
              <a:rPr lang="en-US" dirty="0">
                <a:ea typeface="Cambria Math" pitchFamily="18" charset="0"/>
              </a:rPr>
              <a:t>), </a:t>
            </a:r>
            <a:r>
              <a:rPr lang="en-US" i="1" dirty="0">
                <a:ea typeface="Cambria Math" pitchFamily="18" charset="0"/>
              </a:rPr>
              <a:t>m</a:t>
            </a:r>
            <a:r>
              <a:rPr lang="en-US" dirty="0">
                <a:ea typeface="Cambria Math" pitchFamily="18" charset="0"/>
              </a:rPr>
              <a:t> | </a:t>
            </a:r>
            <a:r>
              <a:rPr lang="en-US" i="1" dirty="0">
                <a:ea typeface="Cambria Math" pitchFamily="18" charset="0"/>
              </a:rPr>
              <a:t>ac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i="1" dirty="0" err="1">
                <a:ea typeface="Cambria Math" pitchFamily="18" charset="0"/>
              </a:rPr>
              <a:t>bc</a:t>
            </a:r>
            <a:r>
              <a:rPr lang="en-US" dirty="0">
                <a:ea typeface="Cambria Math" pitchFamily="18" charset="0"/>
              </a:rPr>
              <a:t> = </a:t>
            </a:r>
            <a:r>
              <a:rPr lang="en-US" i="1" dirty="0">
                <a:ea typeface="Cambria Math" pitchFamily="18" charset="0"/>
              </a:rPr>
              <a:t>c</a:t>
            </a:r>
            <a:r>
              <a:rPr lang="en-US" dirty="0"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/>
                <a:ea typeface="Cambria Math"/>
              </a:rPr>
              <a:t> −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>
                <a:ea typeface="Cambria Math" pitchFamily="18" charset="0"/>
              </a:rPr>
              <a:t>)   by Lemma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ea typeface="Cambria Math" pitchFamily="18" charset="0"/>
              </a:rPr>
              <a:t>  and the fact that </a:t>
            </a:r>
            <a:r>
              <a:rPr lang="en-US" dirty="0" err="1">
                <a:ea typeface="Cambria Math" pitchFamily="18" charset="0"/>
              </a:rPr>
              <a:t>gcd</a:t>
            </a:r>
            <a:r>
              <a:rPr lang="en-US" dirty="0">
                <a:ea typeface="Cambria Math" pitchFamily="18" charset="0"/>
              </a:rPr>
              <a:t>(</a:t>
            </a:r>
            <a:r>
              <a:rPr lang="en-US" i="1" dirty="0" err="1">
                <a:ea typeface="Cambria Math" pitchFamily="18" charset="0"/>
              </a:rPr>
              <a:t>c</a:t>
            </a:r>
            <a:r>
              <a:rPr lang="en-US" dirty="0" err="1">
                <a:ea typeface="Cambria Math" pitchFamily="18" charset="0"/>
              </a:rPr>
              <a:t>,</a:t>
            </a:r>
            <a:r>
              <a:rPr lang="en-US" i="1" dirty="0" err="1">
                <a:ea typeface="Cambria Math" pitchFamily="18" charset="0"/>
              </a:rPr>
              <a:t>m</a:t>
            </a:r>
            <a:r>
              <a:rPr lang="en-US" dirty="0">
                <a:ea typeface="Cambria Math" pitchFamily="18" charset="0"/>
              </a:rPr>
              <a:t>)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ea typeface="Cambria Math" pitchFamily="18" charset="0"/>
              </a:rPr>
              <a:t>, it follows that   </a:t>
            </a:r>
            <a:r>
              <a:rPr lang="en-US" i="1" dirty="0">
                <a:ea typeface="Cambria Math" pitchFamily="18" charset="0"/>
              </a:rPr>
              <a:t>m</a:t>
            </a:r>
            <a:r>
              <a:rPr lang="en-US" dirty="0">
                <a:ea typeface="Cambria Math" pitchFamily="18" charset="0"/>
              </a:rPr>
              <a:t> |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/>
                <a:ea typeface="Cambria Math"/>
              </a:rPr>
              <a:t> −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b.</a:t>
            </a:r>
            <a:r>
              <a:rPr lang="en-US" dirty="0">
                <a:ea typeface="Cambria Math" pitchFamily="18" charset="0"/>
              </a:rPr>
              <a:t>  Hence,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≡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(mod </a:t>
            </a:r>
            <a:r>
              <a:rPr lang="en-US" i="1" dirty="0">
                <a:ea typeface="Cambria Math" pitchFamily="18" charset="0"/>
              </a:rPr>
              <a:t>m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).</a:t>
            </a:r>
            <a:r>
              <a:rPr lang="en-US" dirty="0">
                <a:ea typeface="Cambria Math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ea typeface="Cambria Math" pitchFamily="18" charset="0"/>
              </a:rPr>
              <a:t>	</a:t>
            </a:r>
            <a:r>
              <a:rPr lang="en-US" b="1" dirty="0">
                <a:ea typeface="Cambria Math" pitchFamily="18" charset="0"/>
              </a:rPr>
              <a:t>Example</a:t>
            </a:r>
            <a:r>
              <a:rPr lang="en-US" dirty="0">
                <a:ea typeface="Cambria Math" pitchFamily="18" charset="0"/>
              </a:rPr>
              <a:t>: 24</a:t>
            </a:r>
            <a:r>
              <a:rPr lang="en-US" i="1" dirty="0"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≡</a:t>
            </a:r>
            <a:r>
              <a:rPr lang="en-US" i="1" dirty="0">
                <a:ea typeface="Cambria Math" pitchFamily="18" charset="0"/>
              </a:rPr>
              <a:t> 6 </a:t>
            </a:r>
            <a:r>
              <a:rPr lang="en-US" dirty="0">
                <a:ea typeface="Cambria Math" pitchFamily="18" charset="0"/>
              </a:rPr>
              <a:t>(mod</a:t>
            </a:r>
            <a:r>
              <a:rPr lang="en-US" i="1" dirty="0">
                <a:ea typeface="Cambria Math" pitchFamily="18" charset="0"/>
              </a:rPr>
              <a:t> 9</a:t>
            </a:r>
            <a:r>
              <a:rPr lang="en-US" dirty="0">
                <a:ea typeface="Cambria Math" pitchFamily="18" charset="0"/>
              </a:rPr>
              <a:t>), </a:t>
            </a:r>
            <a:r>
              <a:rPr lang="en-US" dirty="0" err="1">
                <a:ea typeface="Cambria Math" pitchFamily="18" charset="0"/>
              </a:rPr>
              <a:t>gcd</a:t>
            </a:r>
            <a:r>
              <a:rPr lang="en-US" dirty="0">
                <a:ea typeface="Cambria Math" pitchFamily="18" charset="0"/>
              </a:rPr>
              <a:t>(2,9) = 1, so 12</a:t>
            </a:r>
            <a:r>
              <a:rPr lang="en-US" i="1" dirty="0"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≡</a:t>
            </a:r>
            <a:r>
              <a:rPr lang="en-US" i="1" dirty="0">
                <a:ea typeface="Cambria Math" pitchFamily="18" charset="0"/>
              </a:rPr>
              <a:t> 3 </a:t>
            </a:r>
            <a:r>
              <a:rPr lang="en-US" dirty="0">
                <a:ea typeface="Cambria Math" pitchFamily="18" charset="0"/>
              </a:rPr>
              <a:t>(mod</a:t>
            </a:r>
            <a:r>
              <a:rPr lang="en-US" i="1" dirty="0">
                <a:ea typeface="Cambria Math" pitchFamily="18" charset="0"/>
              </a:rPr>
              <a:t> 9</a:t>
            </a:r>
            <a:r>
              <a:rPr lang="en-US" dirty="0">
                <a:ea typeface="Cambria Math" pitchFamily="18" charset="0"/>
              </a:rPr>
              <a:t>)</a:t>
            </a:r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229600" y="5466928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228600"/>
            <a:ext cx="8229600" cy="1143000"/>
          </a:xfrm>
        </p:spPr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0668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Prime Numbers and their Properties</a:t>
            </a:r>
          </a:p>
          <a:p>
            <a:r>
              <a:rPr lang="en-US" dirty="0"/>
              <a:t>Conjectures and Open Problems About Primes</a:t>
            </a:r>
          </a:p>
          <a:p>
            <a:r>
              <a:rPr lang="en-US" dirty="0"/>
              <a:t>Greatest Common Divisors  (</a:t>
            </a:r>
            <a:r>
              <a:rPr lang="en-US" dirty="0" err="1"/>
              <a:t>gcd</a:t>
            </a:r>
            <a:r>
              <a:rPr lang="en-US" dirty="0"/>
              <a:t>)</a:t>
            </a:r>
          </a:p>
          <a:p>
            <a:r>
              <a:rPr lang="en-US" dirty="0"/>
              <a:t>Least Common Multiples (lcm)</a:t>
            </a:r>
          </a:p>
          <a:p>
            <a:r>
              <a:rPr lang="en-US" dirty="0"/>
              <a:t>The Euclidian Algorithm</a:t>
            </a:r>
          </a:p>
          <a:p>
            <a:r>
              <a:rPr lang="en-US" dirty="0" err="1"/>
              <a:t>gcd</a:t>
            </a:r>
            <a:r>
              <a:rPr lang="en-US" dirty="0"/>
              <a:t> as Linear Combination</a:t>
            </a:r>
          </a:p>
          <a:p>
            <a:pPr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Primes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 </a:t>
            </a:r>
            <a:r>
              <a:rPr lang="en-US" i="1" dirty="0"/>
              <a:t>p </a:t>
            </a:r>
            <a:r>
              <a:rPr lang="en-US" dirty="0">
                <a:sym typeface="Symbol" panose="05050102010706020507" pitchFamily="18" charset="2"/>
              </a:rPr>
              <a:t>  Z</a:t>
            </a:r>
            <a:r>
              <a:rPr lang="en-US" i="1" dirty="0">
                <a:sym typeface="Symbol" panose="05050102010706020507" pitchFamily="18" charset="2"/>
              </a:rPr>
              <a:t>, &gt;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is </a:t>
            </a:r>
            <a:r>
              <a:rPr lang="en-US" i="1" dirty="0"/>
              <a:t>prime</a:t>
            </a:r>
            <a:r>
              <a:rPr lang="en-US" dirty="0"/>
              <a:t> if the only positive factors of </a:t>
            </a:r>
            <a:r>
              <a:rPr lang="en-US" i="1" dirty="0"/>
              <a:t>p</a:t>
            </a:r>
            <a:r>
              <a:rPr lang="en-US" dirty="0"/>
              <a:t> are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and </a:t>
            </a:r>
            <a:r>
              <a:rPr lang="en-US" i="1" dirty="0"/>
              <a:t>p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i="1" dirty="0"/>
              <a:t> </a:t>
            </a:r>
            <a:r>
              <a:rPr lang="en-US" dirty="0"/>
              <a:t>(If </a:t>
            </a:r>
            <a:r>
              <a:rPr lang="en-US" i="1" dirty="0"/>
              <a:t>n </a:t>
            </a:r>
            <a:r>
              <a:rPr lang="en-US" dirty="0">
                <a:sym typeface="Symbol" panose="05050102010706020507" pitchFamily="18" charset="2"/>
              </a:rPr>
              <a:t>  Z</a:t>
            </a:r>
            <a:r>
              <a:rPr lang="en-US" i="1" dirty="0">
                <a:sym typeface="Symbol" panose="05050102010706020507" pitchFamily="18" charset="2"/>
              </a:rPr>
              <a:t>, &gt;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is not prime, then it is </a:t>
            </a:r>
            <a:r>
              <a:rPr lang="en-US" i="1" dirty="0"/>
              <a:t>composite</a:t>
            </a:r>
            <a:r>
              <a:rPr lang="en-US" dirty="0"/>
              <a:t>.)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Examples</a:t>
            </a:r>
            <a:r>
              <a:rPr lang="en-US" dirty="0"/>
              <a:t>:  </a:t>
            </a:r>
          </a:p>
          <a:p>
            <a:pPr lvl="1">
              <a:buNone/>
            </a:pPr>
            <a:r>
              <a:rPr lang="en-US" sz="2800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sz="2800" dirty="0"/>
              <a:t> is prime</a:t>
            </a:r>
          </a:p>
          <a:p>
            <a:pPr lvl="1">
              <a:buNone/>
            </a:pPr>
            <a:r>
              <a:rPr lang="en-US" sz="2800" dirty="0">
                <a:latin typeface="Cambria Math" pitchFamily="18" charset="0"/>
                <a:ea typeface="Cambria Math" pitchFamily="18" charset="0"/>
              </a:rPr>
              <a:t>9 </a:t>
            </a:r>
            <a:r>
              <a:rPr lang="en-US" sz="2800" dirty="0"/>
              <a:t>is composite</a:t>
            </a:r>
          </a:p>
          <a:p>
            <a:pPr lvl="1">
              <a:buNone/>
            </a:pPr>
            <a:r>
              <a:rPr lang="en-US" sz="2800" dirty="0"/>
              <a:t>What about 37, 43, 51, 59, 67, 143, 561?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The Fundamental </a:t>
            </a:r>
            <a:r>
              <a:rPr lang="en-US" sz="4000" dirty="0" err="1"/>
              <a:t>Thm</a:t>
            </a:r>
            <a:r>
              <a:rPr lang="en-US" sz="4000" dirty="0"/>
              <a:t> of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7" y="15240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Theorem</a:t>
            </a:r>
            <a:r>
              <a:rPr lang="en-US" dirty="0"/>
              <a:t>: 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i="1" dirty="0"/>
              <a:t>n </a:t>
            </a:r>
            <a:r>
              <a:rPr lang="en-US" dirty="0">
                <a:sym typeface="Symbol" panose="05050102010706020507" pitchFamily="18" charset="2"/>
              </a:rPr>
              <a:t>  Z</a:t>
            </a:r>
            <a:r>
              <a:rPr lang="en-US" i="1" dirty="0">
                <a:sym typeface="Symbol" panose="05050102010706020507" pitchFamily="18" charset="2"/>
              </a:rPr>
              <a:t>, &gt;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! </a:t>
            </a:r>
            <a:r>
              <a:rPr lang="en-US" dirty="0"/>
              <a:t>product expression of primes whose factors are nondecreasing.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Examples</a:t>
            </a:r>
            <a:r>
              <a:rPr lang="en-US" dirty="0"/>
              <a:t>:</a:t>
            </a: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100 = 2 </a:t>
            </a:r>
            <a:r>
              <a:rPr lang="en-US" dirty="0">
                <a:latin typeface="Cambria Math"/>
                <a:ea typeface="Cambria Math"/>
              </a:rPr>
              <a:t>∙ 2 ∙ 5 ∙ 5 = 2</a:t>
            </a:r>
            <a:r>
              <a:rPr lang="en-US" baseline="30000" dirty="0">
                <a:latin typeface="Cambria Math"/>
                <a:ea typeface="Cambria Math"/>
              </a:rPr>
              <a:t>2</a:t>
            </a:r>
            <a:r>
              <a:rPr lang="en-US" dirty="0">
                <a:latin typeface="Cambria Math"/>
                <a:ea typeface="Cambria Math"/>
              </a:rPr>
              <a:t> ∙ 5</a:t>
            </a:r>
            <a:r>
              <a:rPr lang="en-US" baseline="30000" dirty="0">
                <a:latin typeface="Cambria Math"/>
                <a:ea typeface="Cambria Math"/>
              </a:rPr>
              <a:t>2</a:t>
            </a:r>
            <a:r>
              <a:rPr lang="en-US" dirty="0">
                <a:latin typeface="Cambria Math"/>
                <a:ea typeface="Cambria Math"/>
              </a:rPr>
              <a:t> </a:t>
            </a:r>
          </a:p>
          <a:p>
            <a:r>
              <a:rPr lang="en-US" dirty="0">
                <a:latin typeface="Cambria Math"/>
                <a:ea typeface="Cambria Math"/>
              </a:rPr>
              <a:t>641 = 641</a:t>
            </a:r>
          </a:p>
          <a:p>
            <a:r>
              <a:rPr lang="en-US" dirty="0">
                <a:latin typeface="Cambria Math"/>
                <a:ea typeface="Cambria Math"/>
              </a:rPr>
              <a:t>999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3 </a:t>
            </a:r>
            <a:r>
              <a:rPr lang="en-US" dirty="0">
                <a:latin typeface="Cambria Math"/>
                <a:ea typeface="Cambria Math"/>
              </a:rPr>
              <a:t>∙ 3 ∙ 3 ∙ 37 = 3</a:t>
            </a:r>
            <a:r>
              <a:rPr lang="en-US" baseline="30000" dirty="0">
                <a:latin typeface="Cambria Math"/>
                <a:ea typeface="Cambria Math"/>
              </a:rPr>
              <a:t>3</a:t>
            </a:r>
            <a:r>
              <a:rPr lang="en-US" dirty="0">
                <a:latin typeface="Cambria Math"/>
                <a:ea typeface="Cambria Math"/>
              </a:rPr>
              <a:t> ∙ 37 </a:t>
            </a:r>
          </a:p>
          <a:p>
            <a:r>
              <a:rPr lang="en-US" dirty="0">
                <a:latin typeface="Cambria Math"/>
                <a:ea typeface="Cambria Math"/>
              </a:rPr>
              <a:t>1024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2 </a:t>
            </a:r>
            <a:r>
              <a:rPr lang="en-US" dirty="0">
                <a:latin typeface="Cambria Math"/>
                <a:ea typeface="Cambria Math"/>
              </a:rPr>
              <a:t>∙ 2 ∙ 2 ∙ 2 ∙ 2 ∙ 2 ∙ 2 ∙ 2 ∙ 2 ∙ 2 = 2</a:t>
            </a:r>
            <a:r>
              <a:rPr lang="en-US" baseline="30000" dirty="0">
                <a:latin typeface="Cambria Math"/>
                <a:ea typeface="Cambria Math"/>
              </a:rPr>
              <a:t>10</a:t>
            </a:r>
            <a:r>
              <a:rPr lang="en-US" dirty="0">
                <a:latin typeface="Cambria Math"/>
                <a:ea typeface="Cambria Math"/>
              </a:rPr>
              <a:t> </a:t>
            </a:r>
          </a:p>
          <a:p>
            <a:r>
              <a:rPr lang="en-US" sz="2400" dirty="0"/>
              <a:t>What about 37, 43, 51, 59, 67, 143, 561?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8048"/>
            <a:ext cx="8229600" cy="1143000"/>
          </a:xfrm>
        </p:spPr>
        <p:txBody>
          <a:bodyPr/>
          <a:lstStyle/>
          <a:p>
            <a:r>
              <a:rPr lang="en-US" dirty="0"/>
              <a:t>The Sieve of </a:t>
            </a:r>
            <a:r>
              <a:rPr lang="en-US" dirty="0" err="1"/>
              <a:t>Erastosthenes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05500" y="-3648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Erastothenes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276-194</a:t>
            </a:r>
            <a:r>
              <a:rPr lang="en-US" dirty="0"/>
              <a:t> B.C.)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91067" y="1346448"/>
                <a:ext cx="8229600" cy="508279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i="1" dirty="0"/>
                  <a:t>Sieve of </a:t>
                </a:r>
                <a:r>
                  <a:rPr lang="en-US" i="1" dirty="0" err="1"/>
                  <a:t>Erastosthenes</a:t>
                </a:r>
                <a:r>
                  <a:rPr lang="en-US" i="1" dirty="0"/>
                  <a:t> </a:t>
                </a:r>
                <a:r>
                  <a:rPr lang="en-US" dirty="0"/>
                  <a:t>can be used to find all primes not exceeding a specified </a:t>
                </a:r>
                <a:r>
                  <a:rPr lang="en-US" i="1" dirty="0"/>
                  <a:t>n </a:t>
                </a:r>
                <a:r>
                  <a:rPr lang="en-US" dirty="0">
                    <a:sym typeface="Symbol" panose="05050102010706020507" pitchFamily="18" charset="2"/>
                  </a:rPr>
                  <a:t>  Z</a:t>
                </a:r>
                <a:r>
                  <a:rPr lang="en-US" baseline="30000" dirty="0">
                    <a:sym typeface="Symbol" panose="05050102010706020507" pitchFamily="18" charset="2"/>
                  </a:rPr>
                  <a:t>+</a:t>
                </a:r>
                <a:r>
                  <a:rPr lang="en-US" dirty="0"/>
                  <a:t>. For example, </a:t>
                </a:r>
                <a:r>
                  <a:rPr lang="en-US" i="1" dirty="0"/>
                  <a:t>n</a:t>
                </a:r>
                <a:r>
                  <a:rPr lang="en-US" dirty="0"/>
                  <a:t> =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100</a:t>
                </a:r>
                <a:r>
                  <a:rPr lang="en-US" dirty="0"/>
                  <a:t>.</a:t>
                </a:r>
              </a:p>
              <a:p>
                <a:pPr marL="850392" lvl="1" indent="-457200">
                  <a:buFont typeface="+mj-lt"/>
                  <a:buAutoNum type="alphaLcPeriod"/>
                </a:pPr>
                <a:r>
                  <a:rPr lang="en-US" dirty="0"/>
                  <a:t>Delete all  multiples of 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 (except 2), then  multiples of 3, then multiples of 5, and finally 7,</a:t>
                </a:r>
              </a:p>
              <a:p>
                <a:pPr marL="850392" lvl="1" indent="-457200">
                  <a:buFont typeface="+mj-lt"/>
                  <a:buAutoNum type="alphaLcPeriod"/>
                </a:pPr>
                <a:r>
                  <a:rPr lang="en-US" dirty="0"/>
                  <a:t>the primes up to </a:t>
                </a:r>
                <a:r>
                  <a:rPr lang="en-US" i="1" dirty="0"/>
                  <a:t>n</a:t>
                </a:r>
                <a:r>
                  <a:rPr lang="en-US" dirty="0"/>
                  <a:t> =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100 are</a:t>
                </a:r>
                <a:endParaRPr lang="en-US" dirty="0"/>
              </a:p>
              <a:p>
                <a:pPr>
                  <a:buNone/>
                </a:pPr>
                <a:r>
                  <a:rPr lang="en-US" dirty="0"/>
                  <a:t>   </a:t>
                </a:r>
                <a:r>
                  <a:rPr lang="en-US" sz="2400" dirty="0"/>
                  <a:t>{</a:t>
                </a:r>
                <a:r>
                  <a:rPr lang="en-US" sz="2400" dirty="0">
                    <a:latin typeface="Cambria Math" pitchFamily="18" charset="0"/>
                    <a:ea typeface="Cambria Math" pitchFamily="18" charset="0"/>
                  </a:rPr>
                  <a:t>2, 3, 5, 7, 11, 13, 17, 19, 23, 29, 31, 37, 41, 43,</a:t>
                </a:r>
              </a:p>
              <a:p>
                <a:pPr lvl="1" algn="r">
                  <a:buNone/>
                </a:pP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47, 53, 59, 61, 67, 71, 73, 79, 83, 89, 97</a:t>
                </a:r>
                <a:r>
                  <a:rPr lang="en-US" dirty="0"/>
                  <a:t>}</a:t>
                </a:r>
              </a:p>
              <a:p>
                <a:pPr>
                  <a:buNone/>
                </a:pPr>
                <a:r>
                  <a:rPr lang="en-US" sz="2200" dirty="0"/>
                  <a:t> Note that we can stop at 7 because it is the largest prime smaller than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rad>
                      <m:r>
                        <a:rPr lang="en-US" sz="22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200" dirty="0"/>
              </a:p>
              <a:p>
                <a:pPr>
                  <a:buNone/>
                </a:pPr>
                <a:r>
                  <a:rPr lang="en-US" sz="2200" dirty="0"/>
                  <a:t>The process is best illustrated using an animation. Pictures after deleting multiples of 2, 3, 5 and 7 appear on the next 4 pages. 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067" y="1346448"/>
                <a:ext cx="8229600" cy="5082794"/>
              </a:xfrm>
              <a:blipFill>
                <a:blip r:embed="rId2"/>
                <a:stretch>
                  <a:fillRect l="-963" t="-1799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 descr="0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1356" y="53080"/>
            <a:ext cx="885444" cy="10218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32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l="1513" t="6433" r="52427" b="50143"/>
          <a:stretch/>
        </p:blipFill>
        <p:spPr>
          <a:xfrm>
            <a:off x="762000" y="190500"/>
            <a:ext cx="7878884" cy="6477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32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l="52427" t="6433" r="1941" b="50143"/>
          <a:stretch/>
        </p:blipFill>
        <p:spPr>
          <a:xfrm>
            <a:off x="447649" y="152401"/>
            <a:ext cx="7805616" cy="6477000"/>
          </a:xfrm>
        </p:spPr>
      </p:pic>
    </p:spTree>
    <p:extLst>
      <p:ext uri="{BB962C8B-B14F-4D97-AF65-F5344CB8AC3E}">
        <p14:creationId xmlns:p14="http://schemas.microsoft.com/office/powerpoint/2010/main" val="39249488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 = p_1^{a_1}p_2^{a_2}\ldots p_n^{a_n}\;,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b = p_1^{b_1}p_2^{b_2}\ldots p_n^{b_n}\; ,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box{gcd}(a,b) = p_1^{\mbox{min}(a_1,b_1)}p_2^{\mbox{min}(a_2,b_2)}\ldots p_n^{\mbox{min}(a_n,b_n)}\;.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box{lcm}(a,b) = p_1^{\mbox{max}(a_1,b_1)}p_2^{\mbox{max}(a_2,b_2)}\cdots p_n^{\mbox{max}(a_n,b_n)}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p_{i_1} p_{i_2} \cdots p_{i_u} = q_{j_1}q_{j_2}\cdots q_{j_v}.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p_{i_1}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q_{j_k}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p_{i_1}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q_{j_k}$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24351</TotalTime>
  <Words>2945</Words>
  <Application>Microsoft Office PowerPoint</Application>
  <PresentationFormat>On-screen Show (4:3)</PresentationFormat>
  <Paragraphs>272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SymbolPi</vt:lpstr>
      <vt:lpstr>Calibri</vt:lpstr>
      <vt:lpstr>Cambria Math</vt:lpstr>
      <vt:lpstr>Wingdings 2</vt:lpstr>
      <vt:lpstr>Symbol</vt:lpstr>
      <vt:lpstr>Constantia</vt:lpstr>
      <vt:lpstr>Flow</vt:lpstr>
      <vt:lpstr>Number Theory and Cryptography</vt:lpstr>
      <vt:lpstr>Chapter Summary</vt:lpstr>
      <vt:lpstr>Primes and Greatest Common Divisors</vt:lpstr>
      <vt:lpstr>Section Summary</vt:lpstr>
      <vt:lpstr>Primes</vt:lpstr>
      <vt:lpstr>The Fundamental Thm of Arithmetic</vt:lpstr>
      <vt:lpstr>The Sieve of Erastosthenes</vt:lpstr>
      <vt:lpstr>PowerPoint Presentation</vt:lpstr>
      <vt:lpstr>PowerPoint Presentation</vt:lpstr>
      <vt:lpstr>PowerPoint Presentation</vt:lpstr>
      <vt:lpstr>PowerPoint Presentation</vt:lpstr>
      <vt:lpstr>Why we can stop at √n  </vt:lpstr>
      <vt:lpstr>Infinitude of Primes</vt:lpstr>
      <vt:lpstr>Mersene Primes</vt:lpstr>
      <vt:lpstr>Distribution of Primes</vt:lpstr>
      <vt:lpstr>Primes &amp; Arithmetic Progressions</vt:lpstr>
      <vt:lpstr>Generating Primes</vt:lpstr>
      <vt:lpstr>Conjectures about Primes</vt:lpstr>
      <vt:lpstr>Greatest Common Divisor</vt:lpstr>
      <vt:lpstr>Greatest Common Divisor</vt:lpstr>
      <vt:lpstr>Finding gcd using Prime Factorizations</vt:lpstr>
      <vt:lpstr>Least Common Multiple</vt:lpstr>
      <vt:lpstr>Euclidean Algorithm</vt:lpstr>
      <vt:lpstr>Euclidean Algorithm</vt:lpstr>
      <vt:lpstr>Euclidean Algorithm</vt:lpstr>
      <vt:lpstr>Correctness of Euclidean Algorithm </vt:lpstr>
      <vt:lpstr>Correctness of Euclidean Algorithm </vt:lpstr>
      <vt:lpstr>gcd as Linear Combination</vt:lpstr>
      <vt:lpstr>Finding gcds as Linear Combinations</vt:lpstr>
      <vt:lpstr>Finding gcds as Linear Combinations</vt:lpstr>
      <vt:lpstr>Consequences of Bézout’s Theorem</vt:lpstr>
      <vt:lpstr>Uniqueness of Prime Factorization</vt:lpstr>
      <vt:lpstr>Dividing Congruences by an Integer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Fundamentals: Algorithms, the Integers, and Matrices</dc:title>
  <dc:creator>Richard Scherl</dc:creator>
  <cp:lastModifiedBy>Ezra Halleck</cp:lastModifiedBy>
  <cp:revision>1019</cp:revision>
  <dcterms:created xsi:type="dcterms:W3CDTF">2014-01-07T19:45:03Z</dcterms:created>
  <dcterms:modified xsi:type="dcterms:W3CDTF">2018-04-30T03:50:15Z</dcterms:modified>
</cp:coreProperties>
</file>