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4" r:id="rId3"/>
    <p:sldId id="293" r:id="rId4"/>
    <p:sldId id="303" r:id="rId5"/>
    <p:sldId id="306" r:id="rId6"/>
    <p:sldId id="294" r:id="rId7"/>
    <p:sldId id="295" r:id="rId8"/>
    <p:sldId id="305" r:id="rId9"/>
    <p:sldId id="308" r:id="rId10"/>
    <p:sldId id="307" r:id="rId11"/>
    <p:sldId id="297" r:id="rId12"/>
    <p:sldId id="309" r:id="rId13"/>
    <p:sldId id="310" r:id="rId14"/>
    <p:sldId id="311" r:id="rId15"/>
    <p:sldId id="319" r:id="rId16"/>
    <p:sldId id="322" r:id="rId17"/>
    <p:sldId id="324" r:id="rId18"/>
    <p:sldId id="323" r:id="rId19"/>
  </p:sldIdLst>
  <p:sldSz cx="9144000" cy="6858000" type="screen4x3"/>
  <p:notesSz cx="6858000" cy="9144000"/>
  <p:embeddedFontLst>
    <p:embeddedFont>
      <p:font typeface="SymbolPi" panose="02000500070000020004" pitchFamily="2" charset="0"/>
      <p:regular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  <p:embeddedFont>
      <p:font typeface="Cambria Math" panose="02040503050406030204" pitchFamily="18" charset="0"/>
      <p:regular r:id="rId27"/>
    </p:embeddedFont>
    <p:embeddedFont>
      <p:font typeface="Wingdings 2" panose="05020102010507070707" pitchFamily="18" charset="2"/>
      <p:regular r:id="rId28"/>
    </p:embeddedFont>
    <p:embeddedFont>
      <p:font typeface="Constantia" panose="02030602050306030303" pitchFamily="18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7922" autoAdjust="0"/>
  </p:normalViewPr>
  <p:slideViewPr>
    <p:cSldViewPr>
      <p:cViewPr varScale="1">
        <p:scale>
          <a:sx n="69" d="100"/>
          <a:sy n="69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FA632-885D-4831-9476-D76FE939E0A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4385-8513-453C-9E3D-636D0AA40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6AA0-8216-4751-9814-EA67007A7C0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6B2B-4BAF-43E6-B118-D588ADE20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6E29A-1F8C-4624-8963-AF6D9447B968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Theory and 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2302" y="6600477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304800"/>
            <a:ext cx="8229600" cy="1143000"/>
          </a:xfrm>
        </p:spPr>
        <p:txBody>
          <a:bodyPr/>
          <a:lstStyle/>
          <a:p>
            <a:r>
              <a:rPr lang="en-US" dirty="0"/>
              <a:t>Decimal to Base  </a:t>
            </a:r>
            <a:r>
              <a:rPr lang="en-US" i="1" dirty="0"/>
              <a:t>b</a:t>
            </a:r>
            <a:r>
              <a:rPr lang="en-US" dirty="0"/>
              <a:t>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53619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To construct base </a:t>
            </a:r>
            <a:r>
              <a:rPr lang="en-US" i="1" dirty="0"/>
              <a:t>b</a:t>
            </a:r>
            <a:r>
              <a:rPr lang="en-US" dirty="0"/>
              <a:t> expansion of </a:t>
            </a:r>
            <a:r>
              <a:rPr lang="en-US" i="1" dirty="0"/>
              <a:t>n </a:t>
            </a:r>
            <a:r>
              <a:rPr lang="en-US" dirty="0">
                <a:sym typeface="Symbol" panose="05050102010706020507" pitchFamily="18" charset="2"/>
              </a:rPr>
              <a:t> Z</a:t>
            </a:r>
            <a:r>
              <a:rPr lang="en-US" baseline="30000" dirty="0">
                <a:sym typeface="Symbol" panose="05050102010706020507" pitchFamily="18" charset="2"/>
              </a:rPr>
              <a:t>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Divide </a:t>
            </a:r>
            <a:r>
              <a:rPr lang="en-US" i="1" dirty="0"/>
              <a:t>n</a:t>
            </a:r>
            <a:r>
              <a:rPr lang="en-US" dirty="0"/>
              <a:t> by </a:t>
            </a:r>
            <a:r>
              <a:rPr lang="en-US" i="1" dirty="0"/>
              <a:t>b</a:t>
            </a:r>
          </a:p>
          <a:p>
            <a:pPr marL="393192" lvl="1" indent="0" algn="ctr">
              <a:buNone/>
            </a:pP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bq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0</a:t>
            </a:r>
            <a:r>
              <a:rPr lang="en-US" dirty="0">
                <a:latin typeface="Cambria Math"/>
                <a:ea typeface="Cambria Math"/>
              </a:rPr>
              <a:t> ≤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/>
              <a:t>b</a:t>
            </a:r>
          </a:p>
          <a:p>
            <a:pPr lvl="2"/>
            <a:r>
              <a:rPr lang="en-US" dirty="0">
                <a:ea typeface="Cambria Math" pitchFamily="18" charset="0"/>
              </a:rPr>
              <a:t>The remainder,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>
                <a:ea typeface="Cambria Math" pitchFamily="18" charset="0"/>
              </a:rPr>
              <a:t>is rightmost digit. </a:t>
            </a:r>
          </a:p>
          <a:p>
            <a:pPr lvl="1"/>
            <a:r>
              <a:rPr lang="en-US" dirty="0">
                <a:ea typeface="Cambria Math" pitchFamily="18" charset="0"/>
              </a:rPr>
              <a:t>Next, divide </a:t>
            </a:r>
            <a:r>
              <a:rPr lang="en-US" i="1" dirty="0">
                <a:ea typeface="Cambria Math" pitchFamily="18" charset="0"/>
              </a:rPr>
              <a:t>q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ea typeface="Cambria Math" pitchFamily="18" charset="0"/>
              </a:rPr>
              <a:t> by </a:t>
            </a:r>
            <a:r>
              <a:rPr lang="en-US" i="1" dirty="0">
                <a:ea typeface="Cambria Math" pitchFamily="18" charset="0"/>
              </a:rPr>
              <a:t>b </a:t>
            </a:r>
            <a:r>
              <a:rPr lang="en-US" dirty="0">
                <a:ea typeface="Cambria Math" pitchFamily="18" charset="0"/>
              </a:rPr>
              <a:t>(previous quotient is new dividend)</a:t>
            </a:r>
          </a:p>
          <a:p>
            <a:pPr marL="393192" lvl="1" indent="0" algn="ctr">
              <a:buNone/>
            </a:pPr>
            <a:r>
              <a:rPr lang="en-US" i="1" dirty="0"/>
              <a:t>q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= </a:t>
            </a:r>
            <a:r>
              <a:rPr lang="en-US" i="1" dirty="0"/>
              <a:t>bq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0</a:t>
            </a:r>
            <a:r>
              <a:rPr lang="en-US" dirty="0">
                <a:latin typeface="Cambria Math"/>
                <a:ea typeface="Cambria Math"/>
              </a:rPr>
              <a:t> ≤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/>
              <a:t>b</a:t>
            </a:r>
          </a:p>
          <a:p>
            <a:pPr lvl="2"/>
            <a:r>
              <a:rPr lang="en-US" dirty="0"/>
              <a:t>The remainder,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is 2</a:t>
            </a:r>
            <a:r>
              <a:rPr lang="en-US" baseline="30000" dirty="0"/>
              <a:t>nd</a:t>
            </a:r>
            <a:r>
              <a:rPr lang="en-US" dirty="0"/>
              <a:t> digit from right.</a:t>
            </a:r>
          </a:p>
          <a:p>
            <a:pPr lvl="1"/>
            <a:r>
              <a:rPr lang="en-US" dirty="0"/>
              <a:t>Continue by successively dividing the quotients by </a:t>
            </a:r>
            <a:r>
              <a:rPr lang="en-US" i="1" dirty="0"/>
              <a:t>b</a:t>
            </a:r>
            <a:r>
              <a:rPr lang="en-US" dirty="0"/>
              <a:t>,</a:t>
            </a:r>
          </a:p>
          <a:p>
            <a:pPr lvl="2"/>
            <a:r>
              <a:rPr lang="en-US" dirty="0"/>
              <a:t>obtaining additional base </a:t>
            </a:r>
            <a:r>
              <a:rPr lang="en-US" i="1" dirty="0"/>
              <a:t>b</a:t>
            </a:r>
            <a:r>
              <a:rPr lang="en-US" dirty="0"/>
              <a:t> digits as the remainder.</a:t>
            </a:r>
          </a:p>
          <a:p>
            <a:pPr lvl="1"/>
            <a:r>
              <a:rPr lang="en-US" dirty="0"/>
              <a:t>The process terminates when the quotient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.</a:t>
            </a:r>
          </a:p>
          <a:p>
            <a:pPr lvl="1"/>
            <a:endParaRPr lang="en-US" dirty="0"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592531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continued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→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Algorithm: Constructing Base </a:t>
            </a:r>
            <a:r>
              <a:rPr lang="en-US" sz="3600" i="1" dirty="0"/>
              <a:t>b</a:t>
            </a:r>
            <a:r>
              <a:rPr lang="en-US" sz="3600" dirty="0"/>
              <a:t> Expansions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 q </a:t>
            </a:r>
            <a:r>
              <a:rPr lang="en-US" dirty="0"/>
              <a:t>represents the quotient obtained by successive divisions by </a:t>
            </a:r>
            <a:r>
              <a:rPr lang="en-US" i="1" dirty="0"/>
              <a:t>b</a:t>
            </a:r>
            <a:r>
              <a:rPr lang="en-US" dirty="0"/>
              <a:t>, starting with </a:t>
            </a:r>
            <a:r>
              <a:rPr lang="en-US" i="1" dirty="0"/>
              <a:t>q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The digits in the expansion are the remainders of the division given by</a:t>
            </a:r>
            <a:r>
              <a:rPr lang="en-US" i="1" dirty="0"/>
              <a:t> q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b.</a:t>
            </a:r>
          </a:p>
          <a:p>
            <a:r>
              <a:rPr lang="en-US" dirty="0"/>
              <a:t>The algorithm terminates when </a:t>
            </a:r>
            <a:r>
              <a:rPr lang="en-US" i="1" dirty="0"/>
              <a:t>q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is reached</a:t>
            </a:r>
            <a:r>
              <a:rPr lang="en-US" i="1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295400"/>
            <a:ext cx="6858000" cy="2496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procedure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/>
              <a:t>expansion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600" i="1" dirty="0"/>
              <a:t>n, b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 Z</a:t>
            </a:r>
            <a:r>
              <a:rPr lang="en-US" sz="2800" baseline="30000" dirty="0">
                <a:sym typeface="Symbol" panose="05050102010706020507" pitchFamily="18" charset="2"/>
              </a:rPr>
              <a:t>+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i="1" dirty="0" err="1"/>
              <a:t>q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lang="en-US" sz="2600" i="1" dirty="0">
                <a:ea typeface="Cambria Math" pitchFamily="18" charset="0"/>
              </a:rPr>
              <a:t>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i="1" dirty="0">
                <a:ea typeface="Cambria Math" pitchFamily="18" charset="0"/>
              </a:rPr>
              <a:t>k </a:t>
            </a:r>
            <a:r>
              <a:rPr lang="en-US" sz="2600" dirty="0">
                <a:ea typeface="Cambria Math" pitchFamily="18" charset="0"/>
              </a:rPr>
              <a:t>:=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sz="2600" i="1" dirty="0"/>
              <a:t>q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en-US" sz="2600" dirty="0"/>
              <a:t>       </a:t>
            </a:r>
            <a:r>
              <a:rPr lang="en-US" sz="2600" i="1" dirty="0" err="1"/>
              <a:t>a</a:t>
            </a:r>
            <a:r>
              <a:rPr lang="en-US" sz="2600" i="1" baseline="-25000" dirty="0" err="1"/>
              <a:t>k</a:t>
            </a:r>
            <a:r>
              <a:rPr lang="en-US" sz="2600" dirty="0"/>
              <a:t> := </a:t>
            </a:r>
            <a:r>
              <a:rPr lang="en-US" sz="2600" i="1" dirty="0"/>
              <a:t>q</a:t>
            </a:r>
            <a:r>
              <a:rPr lang="en-US" sz="2600" dirty="0"/>
              <a:t> </a:t>
            </a:r>
            <a:r>
              <a:rPr lang="en-US" sz="2600" b="1" dirty="0"/>
              <a:t>mod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</a:p>
          <a:p>
            <a:pPr>
              <a:buNone/>
            </a:pPr>
            <a:r>
              <a:rPr lang="en-US" sz="2600" dirty="0"/>
              <a:t>       </a:t>
            </a:r>
            <a:r>
              <a:rPr lang="en-US" sz="2600" i="1" dirty="0"/>
              <a:t>q</a:t>
            </a:r>
            <a:r>
              <a:rPr lang="en-US" sz="2600" dirty="0"/>
              <a:t> := </a:t>
            </a:r>
            <a:r>
              <a:rPr lang="en-US" sz="2600" i="1" dirty="0"/>
              <a:t>q</a:t>
            </a:r>
            <a:r>
              <a:rPr lang="en-US" sz="2600" dirty="0"/>
              <a:t> </a:t>
            </a:r>
            <a:r>
              <a:rPr lang="en-US" sz="2600" b="1" dirty="0"/>
              <a:t>div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</a:p>
          <a:p>
            <a:pPr>
              <a:buNone/>
            </a:pPr>
            <a:r>
              <a:rPr lang="en-US" sz="2600" dirty="0"/>
              <a:t>       </a:t>
            </a:r>
            <a:r>
              <a:rPr lang="en-US" sz="2600" i="1" dirty="0"/>
              <a:t>k</a:t>
            </a:r>
            <a:r>
              <a:rPr lang="en-US" sz="2600" dirty="0"/>
              <a:t> := </a:t>
            </a:r>
            <a:r>
              <a:rPr lang="en-US" sz="2600" i="1" dirty="0"/>
              <a:t>k</a:t>
            </a:r>
            <a:r>
              <a:rPr lang="en-US" sz="2600" dirty="0"/>
              <a:t>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r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eturn</a:t>
            </a:r>
            <a:r>
              <a:rPr lang="en-US" sz="2600" dirty="0"/>
              <a:t>(</a:t>
            </a:r>
            <a:r>
              <a:rPr lang="en-US" sz="2600" i="1" dirty="0"/>
              <a:t>a</a:t>
            </a:r>
            <a:r>
              <a:rPr lang="en-US" sz="2600" i="1" baseline="-25000" dirty="0"/>
              <a:t>k-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dirty="0"/>
              <a:t> ,…, a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dirty="0"/>
              <a:t>,a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600" dirty="0"/>
              <a:t>){(</a:t>
            </a:r>
            <a:r>
              <a:rPr lang="en-US" sz="2600" i="1" dirty="0"/>
              <a:t>a</a:t>
            </a:r>
            <a:r>
              <a:rPr lang="en-US" sz="2600" i="1" baseline="-25000" dirty="0"/>
              <a:t>k-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dirty="0"/>
              <a:t> … a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dirty="0"/>
              <a:t>a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600" dirty="0"/>
              <a:t>)</a:t>
            </a:r>
            <a:r>
              <a:rPr lang="en-US" sz="2600" i="1" baseline="-25000" dirty="0"/>
              <a:t>b</a:t>
            </a:r>
            <a:r>
              <a:rPr lang="en-US" sz="2600" dirty="0"/>
              <a:t> 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  <a:r>
              <a:rPr lang="en-US" sz="2600" dirty="0"/>
              <a:t>base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/>
              <a:t>b </a:t>
            </a:r>
            <a:r>
              <a:rPr lang="en-US" sz="2600" dirty="0"/>
              <a:t>expansion of </a:t>
            </a:r>
            <a:r>
              <a:rPr lang="en-US" sz="2600" i="1" dirty="0"/>
              <a:t>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to octal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Example</a:t>
            </a:r>
            <a:r>
              <a:rPr lang="en-US" dirty="0"/>
              <a:t>: Find octal expansion of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12345 </a:t>
            </a:r>
          </a:p>
          <a:p>
            <a:pPr>
              <a:buNone/>
            </a:pPr>
            <a:r>
              <a:rPr lang="en-US" b="1" dirty="0"/>
              <a:t>Solution</a:t>
            </a:r>
            <a:r>
              <a:rPr lang="en-US" dirty="0"/>
              <a:t>:  Successively divide by 8:</a:t>
            </a:r>
            <a:endParaRPr lang="en-US" baseline="-25000" dirty="0"/>
          </a:p>
          <a:p>
            <a:pPr lvl="1"/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12345</a:t>
            </a:r>
            <a:r>
              <a:rPr lang="en-US" dirty="0"/>
              <a:t> = 8 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1543</a:t>
            </a:r>
            <a:r>
              <a:rPr lang="en-US" dirty="0"/>
              <a:t> +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lvl="1"/>
            <a:r>
              <a:rPr lang="en-US" dirty="0"/>
              <a:t>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1543</a:t>
            </a:r>
            <a:r>
              <a:rPr lang="en-US" dirty="0"/>
              <a:t> = 8 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192</a:t>
            </a:r>
            <a:r>
              <a:rPr lang="en-US" dirty="0"/>
              <a:t> +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7</a:t>
            </a:r>
          </a:p>
          <a:p>
            <a:pPr lvl="1"/>
            <a:r>
              <a:rPr lang="en-US" dirty="0"/>
              <a:t>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192</a:t>
            </a:r>
            <a:r>
              <a:rPr lang="en-US" dirty="0"/>
              <a:t> = 8 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24</a:t>
            </a:r>
            <a:r>
              <a:rPr lang="en-US" dirty="0"/>
              <a:t> +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lvl="1"/>
            <a:r>
              <a:rPr lang="en-US" dirty="0"/>
              <a:t>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24</a:t>
            </a:r>
            <a:r>
              <a:rPr lang="en-US" dirty="0"/>
              <a:t> = 8 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+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   3</a:t>
            </a:r>
            <a:r>
              <a:rPr lang="en-US" dirty="0"/>
              <a:t>  = 8 ∙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+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(stop when the quotient is 0)</a:t>
            </a:r>
          </a:p>
          <a:p>
            <a:pPr>
              <a:buNone/>
            </a:pPr>
            <a:r>
              <a:rPr lang="en-US" dirty="0"/>
              <a:t>   The digits are the remainders read backwards:</a:t>
            </a:r>
          </a:p>
          <a:p>
            <a:pPr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30071</a:t>
            </a:r>
            <a:r>
              <a:rPr lang="en-US" dirty="0"/>
              <a:t>)</a:t>
            </a:r>
            <a:r>
              <a:rPr lang="en-US" baseline="-250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21898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Hex, Octal and Binary Chart</a:t>
            </a:r>
          </a:p>
        </p:txBody>
      </p:sp>
      <p:pic>
        <p:nvPicPr>
          <p:cNvPr id="4" name="Content Placeholder 3" descr="table31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2287"/>
          <a:stretch/>
        </p:blipFill>
        <p:spPr>
          <a:xfrm>
            <a:off x="360216" y="1423587"/>
            <a:ext cx="8782417" cy="2819098"/>
          </a:xfrm>
        </p:spPr>
      </p:pic>
      <p:sp>
        <p:nvSpPr>
          <p:cNvPr id="5" name="TextBox 4"/>
          <p:cNvSpPr txBox="1"/>
          <p:nvPr/>
        </p:nvSpPr>
        <p:spPr>
          <a:xfrm>
            <a:off x="858982" y="48006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Each octal digit corresponds to a block of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dirty="0"/>
              <a:t> binary digits.</a:t>
            </a:r>
          </a:p>
          <a:p>
            <a:r>
              <a:rPr lang="en-US" sz="2000" dirty="0"/>
              <a:t>Each hexadecimal digit corresponds to a block of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000" dirty="0"/>
              <a:t> binary digits. </a:t>
            </a:r>
          </a:p>
          <a:p>
            <a:r>
              <a:rPr lang="en-US" sz="2000" dirty="0"/>
              <a:t>So, conversion between binary, octal, and hexadecimal is easy.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4376993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Initial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dirty="0"/>
              <a:t>s are not shown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9A417-8A78-469A-AC19-0314535F01D1}"/>
              </a:ext>
            </a:extLst>
          </p:cNvPr>
          <p:cNvSpPr txBox="1"/>
          <p:nvPr/>
        </p:nvSpPr>
        <p:spPr>
          <a:xfrm>
            <a:off x="-1" y="2085209"/>
            <a:ext cx="36021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/>
              <a:t>D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H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O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Conversion within Hex, Octal &amp; Binary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   Example</a:t>
            </a:r>
            <a:r>
              <a:rPr lang="en-US" dirty="0"/>
              <a:t>: Find octal and hex expansions of </a:t>
            </a:r>
          </a:p>
          <a:p>
            <a:pPr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11 1110 1011 1100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Solution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Octal: group into blocks of </a:t>
            </a:r>
            <a:r>
              <a:rPr lang="en-US" b="1" dirty="0"/>
              <a:t>three</a:t>
            </a:r>
            <a:r>
              <a:rPr lang="en-US" dirty="0"/>
              <a:t> adding initial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s as needed</a:t>
            </a:r>
          </a:p>
          <a:p>
            <a:pPr marL="393192" lvl="1" indent="0"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011 111 010 111 100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.</a:t>
            </a:r>
          </a:p>
          <a:p>
            <a:pPr marL="393192" lvl="1" indent="0">
              <a:buNone/>
            </a:pPr>
            <a:r>
              <a:rPr lang="en-US" dirty="0"/>
              <a:t>  Blocks correspond to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3      7      2      7      4</a:t>
            </a:r>
            <a:r>
              <a:rPr lang="en-US" dirty="0"/>
              <a:t>.        Hence, solution is</a:t>
            </a:r>
          </a:p>
          <a:p>
            <a:pPr marL="393192" lvl="1" indent="0"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37274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Hex: group into blocks of </a:t>
            </a:r>
            <a:r>
              <a:rPr lang="en-US" b="1" dirty="0"/>
              <a:t>four</a:t>
            </a:r>
            <a:r>
              <a:rPr lang="en-US" dirty="0"/>
              <a:t> adding initial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s as needed</a:t>
            </a:r>
          </a:p>
          <a:p>
            <a:pPr marL="393192" lvl="1" indent="0"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0011 1110 1011 1100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.</a:t>
            </a:r>
            <a:endParaRPr lang="en-US" baseline="-25000" dirty="0">
              <a:latin typeface="Cambria Math" pitchFamily="18" charset="0"/>
              <a:ea typeface="Cambria Math" pitchFamily="18" charset="0"/>
            </a:endParaRPr>
          </a:p>
          <a:p>
            <a:pPr marL="393192" lvl="1" indent="0">
              <a:buNone/>
            </a:pPr>
            <a:r>
              <a:rPr lang="en-US" dirty="0"/>
              <a:t>  Blocks correspond to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	     E        B         C</a:t>
            </a:r>
            <a:r>
              <a:rPr lang="en-US" dirty="0"/>
              <a:t>.          Hence, solution is </a:t>
            </a:r>
          </a:p>
          <a:p>
            <a:pPr marL="393192" lvl="1" indent="0" algn="ctr">
              <a:buNone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3EBC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Binary Addition of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5093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computer chips work with binary numbers, algorithms for performing operations are important.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#operations is 4</a:t>
            </a:r>
            <a:r>
              <a:rPr lang="en-US" i="1" dirty="0"/>
              <a:t>n</a:t>
            </a:r>
            <a:r>
              <a:rPr lang="en-US" dirty="0"/>
              <a:t> (2</a:t>
            </a:r>
            <a:r>
              <a:rPr lang="en-US" i="1" dirty="0"/>
              <a:t>n</a:t>
            </a:r>
            <a:r>
              <a:rPr lang="en-US" dirty="0"/>
              <a:t> bit adds,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 err="1"/>
              <a:t>div</a:t>
            </a:r>
            <a:r>
              <a:rPr lang="en-US" dirty="0" err="1"/>
              <a:t>’s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’s).</a:t>
            </a:r>
          </a:p>
          <a:p>
            <a:r>
              <a:rPr lang="en-US" dirty="0"/>
              <a:t>So in particular, #bit additions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420112"/>
            <a:ext cx="8534400" cy="2819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dirty="0"/>
              <a:t>procedure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i="1" noProof="0" dirty="0"/>
              <a:t>add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n-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,a</a:t>
            </a:r>
            <a:r>
              <a:rPr lang="en-US" i="1" baseline="-25000" dirty="0"/>
              <a:t>n-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/>
              <a:t>,…,a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,(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i="1" baseline="-25000" dirty="0"/>
              <a:t>n-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,b</a:t>
            </a:r>
            <a:r>
              <a:rPr lang="en-US" i="1" baseline="-25000" dirty="0"/>
              <a:t>n-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/>
              <a:t>,…,b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){binary expansions for </a:t>
            </a:r>
            <a:r>
              <a:rPr kumimoji="0" lang="en-US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i="1" dirty="0">
                <a:ea typeface="Cambria Math" pitchFamily="18" charset="0"/>
              </a:rPr>
              <a:t>c </a:t>
            </a:r>
            <a:r>
              <a:rPr lang="en-US" dirty="0">
                <a:ea typeface="Cambria Math" pitchFamily="18" charset="0"/>
              </a:rPr>
              <a:t>:=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 (carry from previous addition)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dirty="0"/>
              <a:t>for  </a:t>
            </a:r>
            <a:r>
              <a:rPr lang="en-US" i="1" dirty="0"/>
              <a:t>j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ea typeface="Cambria Math" pitchFamily="18" charset="0"/>
              </a:rPr>
              <a:t>:=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dirty="0"/>
              <a:t>to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− 1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/>
              <a:t>       </a:t>
            </a:r>
            <a:r>
              <a:rPr lang="en-US" i="1" dirty="0"/>
              <a:t>t</a:t>
            </a:r>
            <a:r>
              <a:rPr lang="en-US" dirty="0"/>
              <a:t> :=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i="1" dirty="0" err="1"/>
              <a:t>b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+</a:t>
            </a:r>
            <a:r>
              <a:rPr lang="en-US" i="1" dirty="0"/>
              <a:t> c</a:t>
            </a:r>
          </a:p>
          <a:p>
            <a:r>
              <a:rPr lang="en-US" i="1" dirty="0"/>
              <a:t>       c</a:t>
            </a:r>
            <a:r>
              <a:rPr lang="en-US" dirty="0"/>
              <a:t> := </a:t>
            </a:r>
            <a:r>
              <a:rPr lang="en-US" i="1" dirty="0"/>
              <a:t>t </a:t>
            </a:r>
            <a:r>
              <a:rPr lang="en-US" b="1" dirty="0"/>
              <a:t>div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endParaRPr lang="en-US" i="1" dirty="0"/>
          </a:p>
          <a:p>
            <a:r>
              <a:rPr lang="en-US" dirty="0"/>
              <a:t>       </a:t>
            </a:r>
            <a:r>
              <a:rPr lang="en-US" i="1" dirty="0" err="1"/>
              <a:t>s</a:t>
            </a:r>
            <a:r>
              <a:rPr lang="en-US" i="1" baseline="-25000" dirty="0" err="1"/>
              <a:t>j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/>
              <a:t>:= </a:t>
            </a:r>
            <a:r>
              <a:rPr lang="en-US" i="1" dirty="0"/>
              <a:t>t </a:t>
            </a:r>
            <a:r>
              <a:rPr lang="en-US" b="1" dirty="0"/>
              <a:t>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endParaRPr lang="en-US" i="1" dirty="0"/>
          </a:p>
          <a:p>
            <a:pPr>
              <a:buNone/>
            </a:pP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/>
              <a:t>:= </a:t>
            </a:r>
            <a:r>
              <a:rPr lang="en-US" i="1" dirty="0"/>
              <a:t> c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dirty="0"/>
              <a:t>r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eturn</a:t>
            </a:r>
            <a:r>
              <a:rPr lang="en-US" dirty="0"/>
              <a:t>(s = (</a:t>
            </a:r>
            <a:r>
              <a:rPr lang="en-US" i="1" dirty="0"/>
              <a:t>s</a:t>
            </a:r>
            <a:r>
              <a:rPr lang="en-US" i="1" baseline="-25000" dirty="0"/>
              <a:t>n</a:t>
            </a:r>
            <a:r>
              <a:rPr lang="en-US" i="1" dirty="0"/>
              <a:t>,s</a:t>
            </a:r>
            <a:r>
              <a:rPr lang="en-US" i="1" baseline="-25000" dirty="0"/>
              <a:t>n-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,…,s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){</a:t>
            </a:r>
            <a:r>
              <a:rPr lang="en-US" i="1" dirty="0"/>
              <a:t>s,</a:t>
            </a:r>
            <a:r>
              <a:rPr lang="en-US" dirty="0"/>
              <a:t> t</a:t>
            </a:r>
            <a:r>
              <a:rPr lang="en-US" noProof="0" dirty="0"/>
              <a:t>he binary expansion of </a:t>
            </a:r>
            <a:r>
              <a:rPr lang="en-US" i="1" noProof="0" dirty="0"/>
              <a:t>a</a:t>
            </a:r>
            <a:r>
              <a:rPr lang="en-US" noProof="0" dirty="0"/>
              <a:t> + </a:t>
            </a:r>
            <a:r>
              <a:rPr lang="en-US" i="1" noProof="0" dirty="0"/>
              <a:t>b</a:t>
            </a:r>
            <a:r>
              <a:rPr lang="en-US" noProof="0" dirty="0"/>
              <a:t>.</a:t>
            </a:r>
            <a:r>
              <a:rPr kumimoji="0" lang="en-US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Binary Multiplication of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876800"/>
            <a:ext cx="8229600" cy="17602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Output will be of length 2</a:t>
            </a:r>
            <a:r>
              <a:rPr lang="en-US" i="1" dirty="0"/>
              <a:t>n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7 </a:t>
            </a:r>
            <a:r>
              <a:rPr lang="en-US" dirty="0"/>
              <a:t>(</a:t>
            </a:r>
            <a:r>
              <a:rPr lang="en-US" dirty="0">
                <a:latin typeface="Cambria Math"/>
                <a:ea typeface="Cambria Math"/>
              </a:rPr>
              <a:t>1, 1, 1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>
                <a:latin typeface="SymbolPi" panose="02000500070000020004" pitchFamily="2" charset="0"/>
              </a:rPr>
              <a:t>´ </a:t>
            </a:r>
            <a:r>
              <a:rPr lang="en-US" dirty="0">
                <a:latin typeface="Cambria Math"/>
                <a:ea typeface="Cambria Math"/>
              </a:rPr>
              <a:t>7 </a:t>
            </a:r>
            <a:r>
              <a:rPr lang="en-US" dirty="0"/>
              <a:t>(</a:t>
            </a:r>
            <a:r>
              <a:rPr lang="en-US" dirty="0">
                <a:latin typeface="Cambria Math"/>
                <a:ea typeface="Cambria Math"/>
              </a:rPr>
              <a:t>1, 1, 1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dirty="0">
                <a:latin typeface="Cambria Math"/>
                <a:ea typeface="Cambria Math"/>
              </a:rPr>
              <a:t>49 </a:t>
            </a:r>
            <a:r>
              <a:rPr lang="en-US" dirty="0"/>
              <a:t>(</a:t>
            </a:r>
            <a:r>
              <a:rPr lang="en-US" dirty="0">
                <a:latin typeface="Cambria Math"/>
                <a:ea typeface="Cambria Math"/>
              </a:rPr>
              <a:t>1, 1, 0, 0, 0, 1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</a:t>
            </a:r>
            <a:endParaRPr lang="en-US" dirty="0"/>
          </a:p>
          <a:p>
            <a:r>
              <a:rPr lang="en-US" dirty="0"/>
              <a:t>#additions of bits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).</a:t>
            </a:r>
          </a:p>
          <a:p>
            <a:r>
              <a:rPr lang="en-US" dirty="0"/>
              <a:t>Could easily modify so that inputs are of lengths m, 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24000"/>
            <a:ext cx="8610600" cy="304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9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procedure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err="1"/>
              <a:t>mult</a:t>
            </a:r>
            <a:r>
              <a:rPr lang="en-US" sz="26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 = (</a:t>
            </a:r>
            <a:r>
              <a:rPr lang="en-US" sz="2800" i="1" dirty="0"/>
              <a:t>a</a:t>
            </a:r>
            <a:r>
              <a:rPr lang="en-US" sz="2800" i="1" baseline="-25000" dirty="0"/>
              <a:t>n-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i="1" dirty="0"/>
              <a:t>,a</a:t>
            </a:r>
            <a:r>
              <a:rPr lang="en-US" sz="2800" i="1" baseline="-25000" dirty="0"/>
              <a:t>n-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i="1" dirty="0"/>
              <a:t>,…,a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dirty="0"/>
              <a:t>)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dirty="0"/>
              <a:t> ,(</a:t>
            </a:r>
            <a:r>
              <a:rPr lang="en-US" sz="2800" i="1" dirty="0"/>
              <a:t>b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i="1" baseline="-25000" dirty="0"/>
              <a:t>n-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i="1" dirty="0"/>
              <a:t>,b</a:t>
            </a:r>
            <a:r>
              <a:rPr lang="en-US" sz="2800" i="1" baseline="-25000" dirty="0"/>
              <a:t>n-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i="1" dirty="0"/>
              <a:t>,…,b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dirty="0"/>
              <a:t>)</a:t>
            </a:r>
            <a:r>
              <a:rPr lang="en-US" sz="2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600" dirty="0"/>
              <a:t>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for  </a:t>
            </a:r>
            <a:r>
              <a:rPr lang="en-US" sz="2600" i="1" dirty="0"/>
              <a:t>j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>
                <a:ea typeface="Cambria Math" pitchFamily="18" charset="0"/>
              </a:rPr>
              <a:t>:=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600" dirty="0"/>
              <a:t>to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latin typeface="Cambria Math"/>
                <a:ea typeface="Cambria Math"/>
              </a:rPr>
              <a:t>− 1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/>
                <a:cs typeface="+mn-cs"/>
              </a:rPr>
              <a:t>        if </a:t>
            </a:r>
            <a:r>
              <a:rPr lang="en-US" sz="2600" i="1" dirty="0" err="1"/>
              <a:t>b</a:t>
            </a:r>
            <a:r>
              <a:rPr lang="en-US" sz="2600" i="1" baseline="-25000" dirty="0" err="1"/>
              <a:t>j</a:t>
            </a:r>
            <a:r>
              <a:rPr lang="en-US" sz="2600" i="1" baseline="-25000" dirty="0"/>
              <a:t> </a:t>
            </a:r>
            <a:r>
              <a:rPr lang="en-US" sz="2600" dirty="0">
                <a:ea typeface="Cambria Math" pitchFamily="18" charset="0"/>
              </a:rPr>
              <a:t>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600" b="1" dirty="0">
                <a:ea typeface="Cambria Math" pitchFamily="18" charset="0"/>
              </a:rPr>
              <a:t>then </a:t>
            </a:r>
            <a:r>
              <a:rPr lang="en-US" sz="2600" i="1" dirty="0" err="1"/>
              <a:t>c</a:t>
            </a:r>
            <a:r>
              <a:rPr lang="en-US" sz="2600" i="1" baseline="-25000" dirty="0" err="1"/>
              <a:t>j</a:t>
            </a:r>
            <a:r>
              <a:rPr lang="en-US" sz="2600" i="1" baseline="-25000" dirty="0"/>
              <a:t> </a:t>
            </a:r>
            <a:r>
              <a:rPr lang="en-US" sz="2600" dirty="0">
                <a:ea typeface="Cambria Math" pitchFamily="18" charset="0"/>
              </a:rPr>
              <a:t>= </a:t>
            </a:r>
            <a:r>
              <a:rPr lang="en-US" sz="2600" i="1" dirty="0">
                <a:ea typeface="Cambria Math" pitchFamily="18" charset="0"/>
              </a:rPr>
              <a:t>a</a:t>
            </a:r>
            <a:r>
              <a:rPr lang="en-US" sz="2600" dirty="0">
                <a:ea typeface="Cambria Math" pitchFamily="18" charset="0"/>
              </a:rPr>
              <a:t>  shifted </a:t>
            </a:r>
            <a:r>
              <a:rPr lang="en-US" sz="2600" i="1" dirty="0">
                <a:ea typeface="Cambria Math" pitchFamily="18" charset="0"/>
              </a:rPr>
              <a:t>j</a:t>
            </a:r>
            <a:r>
              <a:rPr lang="en-US" sz="2600" dirty="0">
                <a:ea typeface="Cambria Math" pitchFamily="18" charset="0"/>
              </a:rPr>
              <a:t> places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 pitchFamily="18" charset="0"/>
                <a:cs typeface="+mn-cs"/>
              </a:rPr>
              <a:t>        else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 pitchFamily="18" charset="0"/>
                <a:cs typeface="+mn-cs"/>
              </a:rPr>
              <a:t> </a:t>
            </a:r>
            <a:r>
              <a:rPr lang="en-US" sz="2600" i="1" noProof="0" dirty="0"/>
              <a:t>c</a:t>
            </a:r>
            <a:r>
              <a:rPr lang="en-US" sz="2600" i="1" baseline="-25000" dirty="0"/>
              <a:t>j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/>
              <a:t>:=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kumimoji="0" lang="en-US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en-US" sz="2600" i="1" noProof="0" dirty="0"/>
              <a:t>c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2600" i="1" dirty="0"/>
              <a:t>, c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dirty="0"/>
              <a:t>,…, c</a:t>
            </a:r>
            <a:r>
              <a:rPr lang="en-US" sz="2600" i="1" baseline="-25000" dirty="0"/>
              <a:t>n-</a:t>
            </a:r>
            <a:r>
              <a:rPr lang="en-US" sz="2600" baseline="-25000" dirty="0"/>
              <a:t>1 </a:t>
            </a:r>
            <a:r>
              <a:rPr lang="en-US" sz="2600" dirty="0">
                <a:ea typeface="Cambria Math" pitchFamily="18" charset="0"/>
              </a:rPr>
              <a:t>are the partial products}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/>
              <a:t> </a:t>
            </a:r>
            <a:r>
              <a:rPr lang="en-US" sz="2600" i="1" dirty="0"/>
              <a:t>p</a:t>
            </a:r>
            <a:r>
              <a:rPr lang="en-US" sz="2600" dirty="0"/>
              <a:t> :=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for  </a:t>
            </a:r>
            <a:r>
              <a:rPr lang="en-US" sz="2600" i="1" dirty="0"/>
              <a:t>j</a:t>
            </a:r>
            <a:r>
              <a:rPr lang="en-US" sz="2600" dirty="0"/>
              <a:t> </a:t>
            </a:r>
            <a:r>
              <a:rPr lang="en-US" sz="2600" dirty="0">
                <a:ea typeface="Cambria Math" pitchFamily="18" charset="0"/>
              </a:rPr>
              <a:t>:=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600" dirty="0"/>
              <a:t>to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latin typeface="Cambria Math"/>
                <a:ea typeface="Cambria Math"/>
              </a:rPr>
              <a:t>− 1</a:t>
            </a:r>
            <a:endParaRPr kumimoji="0" lang="en-US" sz="2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buNone/>
            </a:pPr>
            <a:r>
              <a:rPr lang="en-US" sz="2600" i="1" dirty="0"/>
              <a:t>    p 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/>
              <a:t>:= </a:t>
            </a:r>
            <a:r>
              <a:rPr lang="en-US" sz="2600" i="1" dirty="0"/>
              <a:t>p</a:t>
            </a:r>
            <a:r>
              <a:rPr lang="en-US" sz="2600" i="1" baseline="-25000" dirty="0"/>
              <a:t> </a:t>
            </a:r>
            <a:r>
              <a:rPr lang="en-US" sz="2600" dirty="0"/>
              <a:t>+</a:t>
            </a:r>
            <a:r>
              <a:rPr lang="en-US" sz="2600" i="1" dirty="0"/>
              <a:t> </a:t>
            </a:r>
            <a:r>
              <a:rPr lang="en-US" sz="2600" i="1" dirty="0" err="1"/>
              <a:t>c</a:t>
            </a:r>
            <a:r>
              <a:rPr lang="en-US" sz="2600" i="1" baseline="-25000" dirty="0" err="1"/>
              <a:t>j</a:t>
            </a:r>
            <a:endParaRPr lang="en-US" sz="2600" i="1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/>
              <a:t>r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eturn</a:t>
            </a:r>
            <a:r>
              <a:rPr lang="en-US" sz="2600" noProof="0" dirty="0"/>
              <a:t> </a:t>
            </a:r>
            <a:r>
              <a:rPr lang="en-US" sz="2600" i="1" dirty="0"/>
              <a:t>p </a:t>
            </a:r>
            <a:r>
              <a:rPr lang="en-US" sz="2600" dirty="0"/>
              <a:t>{p is the value of </a:t>
            </a:r>
            <a:r>
              <a:rPr lang="en-US" sz="2600" i="1" dirty="0" err="1"/>
              <a:t>ab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Binary Modular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In cryptography, it  is important to be able to find 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efficiently, where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, and </a:t>
            </a:r>
            <a:r>
              <a:rPr lang="en-US" i="1" dirty="0"/>
              <a:t>m</a:t>
            </a:r>
            <a:r>
              <a:rPr lang="en-US" dirty="0"/>
              <a:t>  are large integers.</a:t>
            </a:r>
          </a:p>
          <a:p>
            <a:r>
              <a:rPr lang="en-US" dirty="0"/>
              <a:t>Use the binary expansion of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i="1" baseline="-25000" dirty="0"/>
              <a:t>k-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,…,a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,a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, to compute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i="1" baseline="30000" dirty="0"/>
              <a:t> 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Note that:</a:t>
            </a:r>
          </a:p>
          <a:p>
            <a:pPr>
              <a:buNone/>
            </a:pPr>
            <a:endParaRPr lang="en-US" sz="4100" dirty="0"/>
          </a:p>
          <a:p>
            <a:r>
              <a:rPr lang="en-US" dirty="0">
                <a:latin typeface="SymbolPi" panose="02000500070000020004" pitchFamily="2" charset="0"/>
              </a:rPr>
              <a:t>\</a:t>
            </a:r>
            <a:r>
              <a:rPr lang="en-US" dirty="0"/>
              <a:t>to compute 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i="1" dirty="0"/>
              <a:t>, </a:t>
            </a:r>
            <a:r>
              <a:rPr lang="en-US" dirty="0"/>
              <a:t>compute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, (</a:t>
            </a:r>
            <a:r>
              <a:rPr lang="en-US" i="1" dirty="0"/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=</a:t>
            </a:r>
            <a:r>
              <a:rPr lang="en-US" i="1" dirty="0"/>
              <a:t> 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, (</a:t>
            </a:r>
            <a:r>
              <a:rPr lang="en-US" i="1" dirty="0"/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=</a:t>
            </a:r>
            <a:r>
              <a:rPr lang="en-US" i="1" dirty="0"/>
              <a:t> 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/>
              <a:t> , …,       and then multiply the terms           in this list, where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Compute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i="1" dirty="0"/>
              <a:t> </a:t>
            </a:r>
            <a:r>
              <a:rPr lang="en-US" dirty="0"/>
              <a:t>using this method</a:t>
            </a:r>
            <a:r>
              <a:rPr lang="en-US" i="1" dirty="0"/>
              <a:t>.</a:t>
            </a:r>
          </a:p>
          <a:p>
            <a:pPr>
              <a:buNone/>
            </a:pPr>
            <a:r>
              <a:rPr lang="en-US" b="1" dirty="0"/>
              <a:t>Solution</a:t>
            </a:r>
            <a:r>
              <a:rPr lang="en-US" dirty="0"/>
              <a:t>: Note that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 </a:t>
            </a:r>
            <a:r>
              <a:rPr lang="en-US" dirty="0"/>
              <a:t>= 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1011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so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/>
              <a:t>=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((3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   </a:t>
            </a:r>
          </a:p>
          <a:p>
            <a:pPr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	= (9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 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= (81)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 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=6561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 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=117,147</a:t>
            </a:r>
            <a:r>
              <a:rPr lang="en-US" dirty="0"/>
              <a:t>.</a:t>
            </a:r>
            <a:endParaRPr lang="en-US" baseline="-25000" dirty="0"/>
          </a:p>
        </p:txBody>
      </p:sp>
      <p:pic>
        <p:nvPicPr>
          <p:cNvPr id="15" name="Picture 1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806412" y="2869810"/>
            <a:ext cx="8108988" cy="369331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810000" y="3753183"/>
            <a:ext cx="383216" cy="369331"/>
          </a:xfrm>
          <a:prstGeom prst="rect">
            <a:avLst/>
          </a:prstGeom>
        </p:spPr>
      </p:pic>
      <p:pic>
        <p:nvPicPr>
          <p:cNvPr id="8" name="Picture 7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685809" y="3447842"/>
            <a:ext cx="383216" cy="30513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00800" y="562051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continued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→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0025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/>
              <a:t>Binary Modular Exponentiation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4" y="4116533"/>
            <a:ext cx="8444345" cy="2055668"/>
          </a:xfrm>
        </p:spPr>
        <p:txBody>
          <a:bodyPr>
            <a:normAutofit/>
          </a:bodyPr>
          <a:lstStyle/>
          <a:p>
            <a:r>
              <a:rPr lang="en-US" dirty="0"/>
              <a:t>Algorithm successively finds</a:t>
            </a:r>
          </a:p>
          <a:p>
            <a:pPr marL="393192" lvl="1" indent="0">
              <a:buNone/>
            </a:pP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m,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m,  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m, …,         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</a:t>
            </a:r>
          </a:p>
          <a:p>
            <a:r>
              <a:rPr lang="en-US" dirty="0"/>
              <a:t>And multiplies together the terms        where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.</a:t>
            </a:r>
          </a:p>
          <a:p>
            <a:r>
              <a:rPr lang="en-US" i="1" dirty="0"/>
              <a:t>O</a:t>
            </a:r>
            <a:r>
              <a:rPr lang="en-US" dirty="0"/>
              <a:t>((log </a:t>
            </a:r>
            <a:r>
              <a:rPr lang="en-US" i="1" dirty="0"/>
              <a:t>m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) bit operations used.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4854" y="1487003"/>
            <a:ext cx="8444345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92500"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b="1" dirty="0"/>
              <a:t>procedure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dirty="0"/>
              <a:t>modular exponentiation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000" i="1" dirty="0"/>
              <a:t>b</a:t>
            </a:r>
            <a:r>
              <a:rPr lang="en-US" sz="2000" dirty="0"/>
              <a:t>: integer, </a:t>
            </a:r>
            <a:r>
              <a:rPr lang="en-US" sz="2000" i="1" dirty="0"/>
              <a:t>n</a:t>
            </a:r>
            <a:r>
              <a:rPr lang="en-US" sz="2000" dirty="0"/>
              <a:t> = (</a:t>
            </a:r>
            <a:r>
              <a:rPr lang="en-US" sz="2000" i="1" dirty="0"/>
              <a:t>a</a:t>
            </a:r>
            <a:r>
              <a:rPr lang="en-US" sz="2000" i="1" baseline="-25000" dirty="0"/>
              <a:t>k-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i="1" dirty="0"/>
              <a:t>a</a:t>
            </a:r>
            <a:r>
              <a:rPr lang="en-US" sz="2000" i="1" baseline="-25000" dirty="0"/>
              <a:t>k-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/>
              <a:t>…a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i="1" dirty="0"/>
              <a:t>a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dirty="0"/>
              <a:t>)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dirty="0"/>
              <a:t> , </a:t>
            </a:r>
            <a:r>
              <a:rPr lang="en-US" sz="2000" i="1" dirty="0"/>
              <a:t>m</a:t>
            </a:r>
            <a:r>
              <a:rPr lang="en-US" sz="2400" dirty="0">
                <a:sym typeface="Symbol" panose="05050102010706020507" pitchFamily="18" charset="2"/>
              </a:rPr>
              <a:t>  Z</a:t>
            </a:r>
            <a:r>
              <a:rPr lang="en-US" sz="2400" i="1" baseline="30000" dirty="0">
                <a:sym typeface="Symbol" panose="05050102010706020507" pitchFamily="18" charset="2"/>
              </a:rPr>
              <a:t>+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b="1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ea typeface="Cambria Math" pitchFamily="18" charset="0"/>
              </a:rPr>
              <a:t>:=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i="1" dirty="0"/>
              <a:t>power</a:t>
            </a:r>
            <a:r>
              <a:rPr lang="en-US" sz="2000" dirty="0"/>
              <a:t> </a:t>
            </a:r>
            <a:r>
              <a:rPr lang="en-US" sz="2000" dirty="0">
                <a:ea typeface="Cambria Math" pitchFamily="18" charset="0"/>
              </a:rPr>
              <a:t>:= </a:t>
            </a:r>
            <a:r>
              <a:rPr lang="en-US" sz="2000" i="1" dirty="0">
                <a:ea typeface="Cambria Math" pitchFamily="18" charset="0"/>
              </a:rPr>
              <a:t>b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b="1" dirty="0">
                <a:ea typeface="Cambria Math" pitchFamily="18" charset="0"/>
              </a:rPr>
              <a:t>mod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i="1" dirty="0">
                <a:ea typeface="Cambria Math" pitchFamily="18" charset="0"/>
              </a:rPr>
              <a:t>m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b="1" dirty="0"/>
              <a:t>for  </a:t>
            </a:r>
            <a:r>
              <a:rPr lang="en-US" sz="2000" i="1" dirty="0"/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ea typeface="Cambria Math" pitchFamily="18" charset="0"/>
              </a:rPr>
              <a:t>:=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000" dirty="0"/>
              <a:t>to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− 1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/>
                <a:cs typeface="+mn-cs"/>
              </a:rPr>
              <a:t>        if </a:t>
            </a:r>
            <a:r>
              <a:rPr lang="en-US" sz="2000" i="1" noProof="0" dirty="0"/>
              <a:t>a</a:t>
            </a:r>
            <a:r>
              <a:rPr lang="en-US" sz="2000" i="1" baseline="-25000" dirty="0" err="1"/>
              <a:t>i</a:t>
            </a:r>
            <a:r>
              <a:rPr lang="en-US" sz="2000" dirty="0">
                <a:ea typeface="Cambria Math" pitchFamily="18" charset="0"/>
              </a:rPr>
              <a:t>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000" b="1" dirty="0">
                <a:ea typeface="Cambria Math" pitchFamily="18" charset="0"/>
              </a:rPr>
              <a:t>then </a:t>
            </a:r>
            <a:r>
              <a:rPr lang="en-US" sz="2000" i="1" dirty="0"/>
              <a:t>x</a:t>
            </a:r>
            <a:r>
              <a:rPr lang="en-US" sz="2000" i="1" baseline="-25000" dirty="0"/>
              <a:t> </a:t>
            </a:r>
            <a:r>
              <a:rPr lang="en-US" sz="2000" dirty="0">
                <a:ea typeface="Cambria Math" pitchFamily="18" charset="0"/>
              </a:rPr>
              <a:t>:= (</a:t>
            </a:r>
            <a:r>
              <a:rPr lang="en-US" sz="2000" i="1" dirty="0">
                <a:ea typeface="Cambria Math" pitchFamily="18" charset="0"/>
              </a:rPr>
              <a:t>x</a:t>
            </a:r>
            <a:r>
              <a:rPr lang="en-US" sz="2000" i="1" dirty="0">
                <a:latin typeface="Cambria Math"/>
                <a:ea typeface="Cambria Math"/>
              </a:rPr>
              <a:t>∙ </a:t>
            </a:r>
            <a:r>
              <a:rPr lang="en-US" sz="2000" i="1" dirty="0">
                <a:ea typeface="Cambria Math"/>
              </a:rPr>
              <a:t>power</a:t>
            </a:r>
            <a:r>
              <a:rPr lang="en-US" sz="2000" dirty="0"/>
              <a:t>)</a:t>
            </a:r>
            <a:r>
              <a:rPr lang="en-US" sz="2000" b="1" dirty="0">
                <a:ea typeface="Cambria Math" pitchFamily="18" charset="0"/>
              </a:rPr>
              <a:t> mod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i="1" dirty="0">
                <a:ea typeface="Cambria Math" pitchFamily="18" charset="0"/>
              </a:rPr>
              <a:t>m</a:t>
            </a:r>
            <a:endParaRPr lang="en-US" sz="2000" dirty="0">
              <a:ea typeface="Cambria Math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 pitchFamily="18" charset="0"/>
                <a:cs typeface="+mn-cs"/>
              </a:rPr>
              <a:t>        </a:t>
            </a:r>
            <a:r>
              <a:rPr lang="en-US" sz="2000" i="1" dirty="0"/>
              <a:t>power</a:t>
            </a:r>
            <a:r>
              <a:rPr lang="en-US" sz="2000" dirty="0"/>
              <a:t> </a:t>
            </a:r>
            <a:r>
              <a:rPr lang="en-US" sz="2000" dirty="0">
                <a:ea typeface="Cambria Math" pitchFamily="18" charset="0"/>
              </a:rPr>
              <a:t>:= (</a:t>
            </a:r>
            <a:r>
              <a:rPr lang="en-US" sz="2000" i="1" dirty="0">
                <a:ea typeface="Cambria Math" pitchFamily="18" charset="0"/>
              </a:rPr>
              <a:t>power</a:t>
            </a:r>
            <a:r>
              <a:rPr lang="en-US" sz="2000" i="1" dirty="0">
                <a:latin typeface="Cambria Math"/>
                <a:ea typeface="Cambria Math"/>
              </a:rPr>
              <a:t>∙ </a:t>
            </a:r>
            <a:r>
              <a:rPr lang="en-US" sz="2000" i="1" dirty="0">
                <a:ea typeface="Cambria Math"/>
              </a:rPr>
              <a:t>power</a:t>
            </a:r>
            <a:r>
              <a:rPr lang="en-US" sz="2000" dirty="0"/>
              <a:t> )</a:t>
            </a:r>
            <a:r>
              <a:rPr lang="en-US" sz="2000" b="1" dirty="0">
                <a:ea typeface="Cambria Math" pitchFamily="18" charset="0"/>
              </a:rPr>
              <a:t> mod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i="1" dirty="0">
                <a:ea typeface="Cambria Math" pitchFamily="18" charset="0"/>
              </a:rPr>
              <a:t>m</a:t>
            </a:r>
            <a:endParaRPr lang="en-US" sz="2000" i="1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b="1" dirty="0"/>
              <a:t>r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eturn</a:t>
            </a:r>
            <a:r>
              <a:rPr lang="en-US" sz="2000" noProof="0" dirty="0"/>
              <a:t> </a:t>
            </a:r>
            <a:r>
              <a:rPr lang="en-US" sz="2000" i="1" noProof="0" dirty="0"/>
              <a:t>x</a:t>
            </a:r>
            <a:r>
              <a:rPr lang="en-US" sz="2000" i="1" dirty="0"/>
              <a:t> </a:t>
            </a:r>
            <a:r>
              <a:rPr lang="en-US" sz="2000" dirty="0"/>
              <a:t>{</a:t>
            </a:r>
            <a:r>
              <a:rPr lang="en-US" sz="2000" i="1" dirty="0"/>
              <a:t>x</a:t>
            </a:r>
            <a:r>
              <a:rPr lang="en-US" sz="2000" dirty="0"/>
              <a:t> equals </a:t>
            </a:r>
            <a:r>
              <a:rPr lang="en-US" sz="2000" i="1" dirty="0" err="1"/>
              <a:t>b</a:t>
            </a:r>
            <a:r>
              <a:rPr lang="en-US" sz="2000" i="1" baseline="30000" dirty="0" err="1"/>
              <a:t>n</a:t>
            </a:r>
            <a:r>
              <a:rPr lang="en-US" sz="2000" dirty="0"/>
              <a:t>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 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639990" y="4614246"/>
            <a:ext cx="631031" cy="32385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791200" y="5071761"/>
            <a:ext cx="328613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4.1</a:t>
            </a:r>
            <a:r>
              <a:rPr lang="en-US" dirty="0"/>
              <a:t> Divisibility and Modular Arithmetic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4.2</a:t>
            </a:r>
            <a:r>
              <a:rPr lang="en-US" b="1" dirty="0"/>
              <a:t> Integer Representations and Algorithms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4.3</a:t>
            </a:r>
            <a:r>
              <a:rPr lang="en-US" dirty="0"/>
              <a:t> Primes and Greatest Common Divisors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4.4</a:t>
            </a:r>
            <a:r>
              <a:rPr lang="en-US" dirty="0"/>
              <a:t> Solving Congruences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4.5</a:t>
            </a:r>
            <a:r>
              <a:rPr lang="en-US" dirty="0"/>
              <a:t> Applications of Congruences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4.6</a:t>
            </a:r>
            <a:r>
              <a:rPr lang="en-US" dirty="0"/>
              <a:t> Cryptography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Integer Representations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4.2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/>
              <a:t>Integer Representations</a:t>
            </a:r>
          </a:p>
          <a:p>
            <a:pPr lvl="1"/>
            <a:r>
              <a:rPr lang="en-US" dirty="0"/>
              <a:t> Base </a:t>
            </a:r>
            <a:r>
              <a:rPr lang="en-US" i="1" dirty="0"/>
              <a:t>b</a:t>
            </a:r>
            <a:r>
              <a:rPr lang="en-US" dirty="0"/>
              <a:t> Expansions</a:t>
            </a:r>
          </a:p>
          <a:p>
            <a:pPr lvl="1"/>
            <a:r>
              <a:rPr lang="en-US" dirty="0"/>
              <a:t> Binary Expansions</a:t>
            </a:r>
          </a:p>
          <a:p>
            <a:pPr lvl="1"/>
            <a:r>
              <a:rPr lang="en-US" dirty="0"/>
              <a:t> Octal Expansions</a:t>
            </a:r>
          </a:p>
          <a:p>
            <a:pPr lvl="1"/>
            <a:r>
              <a:rPr lang="en-US" dirty="0"/>
              <a:t>Hexadecimal Expansions</a:t>
            </a:r>
          </a:p>
          <a:p>
            <a:r>
              <a:rPr lang="en-US" dirty="0"/>
              <a:t>Base Conversion Algorithm</a:t>
            </a:r>
          </a:p>
          <a:p>
            <a:r>
              <a:rPr lang="en-US" dirty="0"/>
              <a:t>Algorithms for Integer Operations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48" y="228600"/>
            <a:ext cx="8229600" cy="1143000"/>
          </a:xfrm>
        </p:spPr>
        <p:txBody>
          <a:bodyPr/>
          <a:lstStyle/>
          <a:p>
            <a:r>
              <a:rPr lang="en-US" dirty="0"/>
              <a:t>Representations of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modern world uses </a:t>
            </a:r>
            <a:r>
              <a:rPr lang="en-US" i="1" dirty="0"/>
              <a:t>decimal,</a:t>
            </a:r>
            <a:r>
              <a:rPr lang="en-US" dirty="0"/>
              <a:t> or </a:t>
            </a:r>
            <a:r>
              <a:rPr lang="en-US" i="1" dirty="0"/>
              <a:t>base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10,</a:t>
            </a:r>
            <a:r>
              <a:rPr lang="en-US" dirty="0"/>
              <a:t> </a:t>
            </a:r>
            <a:r>
              <a:rPr lang="en-US" i="1" dirty="0"/>
              <a:t>notation</a:t>
            </a:r>
            <a:r>
              <a:rPr lang="en-US" dirty="0"/>
              <a:t>: 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965 </a:t>
            </a:r>
            <a:r>
              <a:rPr lang="en-US" dirty="0"/>
              <a:t>means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dirty="0">
                <a:latin typeface="Cambria Math"/>
                <a:ea typeface="Cambria Math"/>
              </a:rPr>
              <a:t>∙10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>
                <a:latin typeface="Cambria Math"/>
                <a:ea typeface="Cambria Math"/>
              </a:rPr>
              <a:t>∙10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/>
                <a:ea typeface="Cambria Math"/>
              </a:rPr>
              <a:t>∙10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/>
              <a:t>. </a:t>
            </a:r>
          </a:p>
          <a:p>
            <a:r>
              <a:rPr lang="en-US" dirty="0"/>
              <a:t>We can represent #’s using any base </a:t>
            </a:r>
            <a:r>
              <a:rPr lang="en-US" i="1" dirty="0"/>
              <a:t>b &gt;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 Z</a:t>
            </a:r>
            <a:r>
              <a:rPr lang="en-US" i="1" baseline="30000" dirty="0">
                <a:sym typeface="Symbol" panose="05050102010706020507" pitchFamily="18" charset="2"/>
              </a:rPr>
              <a:t>+</a:t>
            </a:r>
            <a:endParaRPr lang="en-US" i="1" baseline="30000" dirty="0"/>
          </a:p>
          <a:p>
            <a:r>
              <a:rPr lang="en-US" dirty="0"/>
              <a:t>For computing and communications, bases </a:t>
            </a:r>
            <a:r>
              <a:rPr lang="en-US" i="1" dirty="0"/>
              <a:t>b</a:t>
            </a:r>
            <a:r>
              <a:rPr lang="en-US" dirty="0"/>
              <a:t> = 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binary</a:t>
            </a:r>
            <a:r>
              <a:rPr lang="en-US" dirty="0">
                <a:ea typeface="Cambria Math" pitchFamily="18" charset="0"/>
              </a:rPr>
              <a:t>)</a:t>
            </a:r>
          </a:p>
          <a:p>
            <a:pPr lvl="1"/>
            <a:r>
              <a:rPr lang="en-US" dirty="0"/>
              <a:t>8 (</a:t>
            </a:r>
            <a:r>
              <a:rPr lang="en-US" i="1" dirty="0"/>
              <a:t>octal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16 </a:t>
            </a:r>
            <a:r>
              <a:rPr lang="en-US" dirty="0"/>
              <a:t>(</a:t>
            </a:r>
            <a:r>
              <a:rPr lang="en-US" i="1" dirty="0"/>
              <a:t>hexadecimal</a:t>
            </a:r>
            <a:r>
              <a:rPr lang="en-US" dirty="0"/>
              <a:t>) </a:t>
            </a:r>
          </a:p>
          <a:p>
            <a:pPr marL="393192" lvl="1" indent="0">
              <a:buNone/>
            </a:pPr>
            <a:r>
              <a:rPr lang="en-US" dirty="0"/>
              <a:t>are important</a:t>
            </a:r>
          </a:p>
          <a:p>
            <a:r>
              <a:rPr lang="en-US" dirty="0"/>
              <a:t>The ancient</a:t>
            </a:r>
          </a:p>
          <a:p>
            <a:pPr lvl="1"/>
            <a:r>
              <a:rPr lang="en-US" dirty="0"/>
              <a:t>Mayans used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Babylonians used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60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531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Base </a:t>
            </a:r>
            <a:r>
              <a:rPr lang="en-US" i="1" dirty="0"/>
              <a:t>b</a:t>
            </a:r>
            <a:r>
              <a:rPr lang="en-US" dirty="0"/>
              <a:t>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154"/>
            <a:ext cx="8229600" cy="4875245"/>
          </a:xfrm>
        </p:spPr>
        <p:txBody>
          <a:bodyPr>
            <a:normAutofit fontScale="92500"/>
          </a:bodyPr>
          <a:lstStyle/>
          <a:p>
            <a:r>
              <a:rPr lang="en-US" dirty="0"/>
              <a:t>We can use any base </a:t>
            </a:r>
            <a:r>
              <a:rPr lang="en-US" i="1" dirty="0"/>
              <a:t>b &gt;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 Z</a:t>
            </a:r>
            <a:r>
              <a:rPr lang="en-US" i="1" baseline="30000" dirty="0">
                <a:sym typeface="Symbol" panose="05050102010706020507" pitchFamily="18" charset="2"/>
              </a:rPr>
              <a:t>+  </a:t>
            </a:r>
            <a:r>
              <a:rPr lang="en-US" dirty="0"/>
              <a:t>because of this theorem:</a:t>
            </a:r>
          </a:p>
          <a:p>
            <a:pPr>
              <a:buNone/>
            </a:pPr>
            <a:r>
              <a:rPr lang="en-US" b="1" dirty="0"/>
              <a:t>    Theorem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: Let </a:t>
            </a:r>
            <a:r>
              <a:rPr lang="en-US" i="1" dirty="0"/>
              <a:t>b &gt;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 Z</a:t>
            </a:r>
            <a:r>
              <a:rPr lang="en-US" i="1" baseline="30000" dirty="0">
                <a:sym typeface="Symbol" panose="05050102010706020507" pitchFamily="18" charset="2"/>
              </a:rPr>
              <a:t>+ </a:t>
            </a:r>
            <a:r>
              <a:rPr lang="en-US" dirty="0"/>
              <a:t>. Then if </a:t>
            </a:r>
            <a:r>
              <a:rPr lang="en-US" i="1" dirty="0"/>
              <a:t>n</a:t>
            </a:r>
            <a:r>
              <a:rPr lang="en-US" dirty="0">
                <a:sym typeface="Symbol" panose="05050102010706020507" pitchFamily="18" charset="2"/>
              </a:rPr>
              <a:t>  Z</a:t>
            </a:r>
            <a:r>
              <a:rPr lang="en-US" i="1" baseline="30000" dirty="0">
                <a:sym typeface="Symbol" panose="05050102010706020507" pitchFamily="18" charset="2"/>
              </a:rPr>
              <a:t>+</a:t>
            </a:r>
            <a:r>
              <a:rPr lang="en-US" dirty="0"/>
              <a:t>, it can be expressed uniquely in the form:</a:t>
            </a:r>
          </a:p>
          <a:p>
            <a:pPr>
              <a:buNone/>
            </a:pPr>
            <a:r>
              <a:rPr lang="en-US" dirty="0"/>
              <a:t>              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i="1" dirty="0" err="1"/>
              <a:t>b</a:t>
            </a:r>
            <a:r>
              <a:rPr lang="en-US" i="1" baseline="30000" dirty="0" err="1"/>
              <a:t>k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baseline="-25000" dirty="0"/>
              <a:t>-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b</a:t>
            </a:r>
            <a:r>
              <a:rPr lang="en-US" i="1" baseline="30000" dirty="0"/>
              <a:t>k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30000" dirty="0"/>
              <a:t> </a:t>
            </a:r>
            <a:r>
              <a:rPr lang="en-US" dirty="0"/>
              <a:t>+ …. +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>
              <a:buNone/>
            </a:pPr>
            <a:r>
              <a:rPr lang="en-US" dirty="0"/>
              <a:t>    where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N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,….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N, &lt;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i="1" dirty="0"/>
              <a:t>≠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(We will prove this using math induction in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5.1</a:t>
            </a:r>
            <a:r>
              <a:rPr lang="en-US" dirty="0"/>
              <a:t>.)</a:t>
            </a:r>
          </a:p>
          <a:p>
            <a:r>
              <a:rPr lang="en-US" i="1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are </a:t>
            </a:r>
            <a:r>
              <a:rPr lang="en-US" i="1" dirty="0"/>
              <a:t>digits</a:t>
            </a:r>
            <a:r>
              <a:rPr lang="en-US" dirty="0"/>
              <a:t> (or bits in case b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2)</a:t>
            </a:r>
            <a:r>
              <a:rPr lang="en-US" dirty="0"/>
              <a:t>.</a:t>
            </a:r>
          </a:p>
          <a:p>
            <a:r>
              <a:rPr lang="en-US" dirty="0"/>
              <a:t>The</a:t>
            </a:r>
            <a:r>
              <a:rPr lang="en-US" i="1" dirty="0"/>
              <a:t> base b representation or expansion </a:t>
            </a:r>
            <a:r>
              <a:rPr lang="en-US" dirty="0"/>
              <a:t>is denoted 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baseline="-25000" dirty="0"/>
              <a:t>-1</a:t>
            </a:r>
            <a:r>
              <a:rPr lang="en-US" dirty="0"/>
              <a:t>….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)</a:t>
            </a:r>
            <a:r>
              <a:rPr lang="en-US" i="1" baseline="-25000" dirty="0"/>
              <a:t>b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(We usually omit the subscript for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/>
              <a:t> expansions.)</a:t>
            </a:r>
            <a:endParaRPr lang="en-US" sz="1800" dirty="0"/>
          </a:p>
          <a:p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304800"/>
            <a:ext cx="8229600" cy="1143000"/>
          </a:xfrm>
        </p:spPr>
        <p:txBody>
          <a:bodyPr/>
          <a:lstStyle/>
          <a:p>
            <a:r>
              <a:rPr lang="en-US" dirty="0"/>
              <a:t>Binary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78280"/>
            <a:ext cx="8229600" cy="499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Most computers represent integers and do arithmetic with binary (base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), using digits (bits)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 and 1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What are the decimals for the following binary representations?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11011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1 0101 1111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Solution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11011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1 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4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3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=27. 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1 0101 1111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8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7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6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5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4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3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∙2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=351.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Octal Expansions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octal expansion (base 8) uses the digits {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0,1,…7</a:t>
            </a:r>
            <a:r>
              <a:rPr lang="en-US" dirty="0"/>
              <a:t>}.</a:t>
            </a:r>
          </a:p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Find decimal expansions for</a:t>
            </a:r>
            <a:endParaRPr lang="en-US" baseline="-25000" dirty="0"/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111</a:t>
            </a:r>
            <a:r>
              <a:rPr lang="en-US" dirty="0"/>
              <a:t>)</a:t>
            </a:r>
            <a:r>
              <a:rPr lang="en-US" baseline="-25000" dirty="0"/>
              <a:t>8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7016</a:t>
            </a:r>
            <a:r>
              <a:rPr lang="en-US" dirty="0"/>
              <a:t>)</a:t>
            </a:r>
            <a:r>
              <a:rPr lang="en-US" baseline="-25000" dirty="0"/>
              <a:t>8</a:t>
            </a:r>
            <a:endParaRPr lang="en-US" dirty="0"/>
          </a:p>
          <a:p>
            <a:pPr>
              <a:buNone/>
            </a:pPr>
            <a:r>
              <a:rPr lang="en-US" b="1" dirty="0"/>
              <a:t>Solution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 64 + 8 + 1 = 73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3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>
                <a:latin typeface="Cambria Math"/>
                <a:ea typeface="Cambria Math"/>
              </a:rPr>
              <a:t>∙8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=3598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Hexadecimal Expansions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66760" cy="5029200"/>
          </a:xfrm>
        </p:spPr>
        <p:txBody>
          <a:bodyPr>
            <a:normAutofit/>
          </a:bodyPr>
          <a:lstStyle/>
          <a:p>
            <a:pPr marL="692150" indent="-457200">
              <a:buNone/>
            </a:pPr>
            <a:r>
              <a:rPr lang="en-US" dirty="0"/>
              <a:t>Hexadecimal expansion needs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dirty="0"/>
              <a:t> digits, but decimals provide only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/>
              <a:t>. So 6 letters are used:</a:t>
            </a:r>
          </a:p>
          <a:p>
            <a:pPr marL="692150" indent="-457200">
              <a:buNone/>
            </a:pPr>
            <a:r>
              <a:rPr lang="en-US" dirty="0"/>
              <a:t>		{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0,1,2,3,4,5,6,7,8,9</a:t>
            </a:r>
            <a:r>
              <a:rPr lang="en-US" dirty="0"/>
              <a:t>,A,B,C,D,E,F}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Example</a:t>
            </a:r>
            <a:r>
              <a:rPr lang="en-US" dirty="0"/>
              <a:t>: Find decimal expansions for </a:t>
            </a:r>
          </a:p>
          <a:p>
            <a:pPr marL="914400" indent="-514350">
              <a:buFont typeface="+mj-lt"/>
              <a:buAutoNum type="alphaLcPeriod"/>
            </a:pPr>
            <a:r>
              <a:rPr lang="en-US" dirty="0"/>
              <a:t>(E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16</a:t>
            </a:r>
          </a:p>
          <a:p>
            <a:pPr marL="91440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2AE0B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baseline="-25000" dirty="0"/>
              <a:t> </a:t>
            </a:r>
            <a:endParaRPr lang="en-US" dirty="0"/>
          </a:p>
          <a:p>
            <a:pPr>
              <a:buNone/>
            </a:pPr>
            <a:r>
              <a:rPr lang="en-US" b="1" dirty="0"/>
              <a:t>Solution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(E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16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14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 224 + 5 = 229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2AE0B</a:t>
            </a:r>
            <a:r>
              <a:rPr lang="en-US" dirty="0"/>
              <a:t>)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baseline="-25000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2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4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3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2 </a:t>
            </a:r>
            <a:endParaRPr lang="en-US" dirty="0">
              <a:latin typeface="Cambria Math"/>
              <a:ea typeface="Cambria Math"/>
            </a:endParaRPr>
          </a:p>
          <a:p>
            <a:pPr marL="0" indent="0" algn="r">
              <a:buNone/>
            </a:pPr>
            <a:r>
              <a:rPr lang="en-US" dirty="0">
                <a:latin typeface="Cambria Math"/>
                <a:ea typeface="Cambria Math"/>
              </a:rPr>
              <a:t>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1 </a:t>
            </a:r>
            <a:r>
              <a:rPr lang="en-US" dirty="0">
                <a:latin typeface="Cambria Math"/>
                <a:ea typeface="Cambria Math"/>
              </a:rPr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>
                <a:latin typeface="Cambria Math"/>
                <a:ea typeface="Cambria Math"/>
              </a:rPr>
              <a:t>∙16</a:t>
            </a:r>
            <a:r>
              <a:rPr lang="en-US" baseline="30000" dirty="0">
                <a:latin typeface="Cambria Math"/>
                <a:ea typeface="Cambria Math"/>
              </a:rPr>
              <a:t>0 </a:t>
            </a:r>
            <a:r>
              <a:rPr lang="en-US" dirty="0">
                <a:latin typeface="Cambria Math"/>
                <a:ea typeface="Cambria Math"/>
              </a:rPr>
              <a:t> =175627</a:t>
            </a:r>
            <a:endParaRPr lang="en-US" dirty="0"/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938690-8A0B-48A9-A243-67851A195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56634"/>
              </p:ext>
            </p:extLst>
          </p:nvPr>
        </p:nvGraphicFramePr>
        <p:xfrm>
          <a:off x="7101840" y="2237942"/>
          <a:ext cx="1569720" cy="3186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542">
                  <a:extLst>
                    <a:ext uri="{9D8B030D-6E8A-4147-A177-3AD203B41FA5}">
                      <a16:colId xmlns:a16="http://schemas.microsoft.com/office/drawing/2014/main" val="3039803786"/>
                    </a:ext>
                  </a:extLst>
                </a:gridCol>
                <a:gridCol w="763178">
                  <a:extLst>
                    <a:ext uri="{9D8B030D-6E8A-4147-A177-3AD203B41FA5}">
                      <a16:colId xmlns:a16="http://schemas.microsoft.com/office/drawing/2014/main" val="1223736159"/>
                    </a:ext>
                  </a:extLst>
                </a:gridCol>
              </a:tblGrid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dec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hex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045914"/>
                  </a:ext>
                </a:extLst>
              </a:tr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3189480"/>
                  </a:ext>
                </a:extLst>
              </a:tr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908505"/>
                  </a:ext>
                </a:extLst>
              </a:tr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4911843"/>
                  </a:ext>
                </a:extLst>
              </a:tr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305036"/>
                  </a:ext>
                </a:extLst>
              </a:tr>
              <a:tr h="451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0874017"/>
                  </a:ext>
                </a:extLst>
              </a:tr>
              <a:tr h="474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0291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^n = b^{a_{k-1}\cdot2 ^{k-1} + \dots + a_1 \cdot 2 + a_0} = b^{a_{k-1}\cdot 2^{k-1}} \cdots b^{a_1 \cdot 2 } \cdot b^{a_0}.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^{2^j}$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^{2^k}$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^{2^{k-1}}$&#10;\end{document}"/>
  <p:tag name="IGUANATEXSIZE" val="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^{2^j}$&#10;\end{document}"/>
  <p:tag name="IGUANATEXSIZE" val="2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24362</TotalTime>
  <Words>1457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SymbolPi</vt:lpstr>
      <vt:lpstr>Calibri</vt:lpstr>
      <vt:lpstr>Cambria Math</vt:lpstr>
      <vt:lpstr>Wingdings 2</vt:lpstr>
      <vt:lpstr>Symbol</vt:lpstr>
      <vt:lpstr>Constantia</vt:lpstr>
      <vt:lpstr>Flow</vt:lpstr>
      <vt:lpstr>Number Theory and Cryptography</vt:lpstr>
      <vt:lpstr>Chapter Summary</vt:lpstr>
      <vt:lpstr>Integer Representations and Algorithms</vt:lpstr>
      <vt:lpstr>Section Summary</vt:lpstr>
      <vt:lpstr>Representations of Integers</vt:lpstr>
      <vt:lpstr>Base b Representations</vt:lpstr>
      <vt:lpstr>Binary Representations</vt:lpstr>
      <vt:lpstr>Octal Expansions</vt:lpstr>
      <vt:lpstr>Hexadecimal Expansions</vt:lpstr>
      <vt:lpstr>Decimal to Base  b Conversion</vt:lpstr>
      <vt:lpstr>Algorithm: Constructing Base b Expansions</vt:lpstr>
      <vt:lpstr>Conversion to octal</vt:lpstr>
      <vt:lpstr>Hex, Octal and Binary Chart</vt:lpstr>
      <vt:lpstr>Conversion within Hex, Octal &amp; Binary </vt:lpstr>
      <vt:lpstr>Binary Addition of Integers</vt:lpstr>
      <vt:lpstr>Binary Multiplication of Integers</vt:lpstr>
      <vt:lpstr>Binary Modular Exponentiation</vt:lpstr>
      <vt:lpstr>Binary Modular Exponentiation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Fundamentals: Algorithms, the Integers, and Matrices</dc:title>
  <dc:creator>Richard Scherl</dc:creator>
  <cp:lastModifiedBy>Ezra Halleck</cp:lastModifiedBy>
  <cp:revision>1018</cp:revision>
  <dcterms:created xsi:type="dcterms:W3CDTF">2014-01-07T19:45:03Z</dcterms:created>
  <dcterms:modified xsi:type="dcterms:W3CDTF">2018-04-25T15:54:23Z</dcterms:modified>
</cp:coreProperties>
</file>