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3" r:id="rId3"/>
    <p:sldId id="284" r:id="rId4"/>
    <p:sldId id="280" r:id="rId5"/>
    <p:sldId id="282" r:id="rId6"/>
    <p:sldId id="259" r:id="rId7"/>
    <p:sldId id="261" r:id="rId8"/>
    <p:sldId id="260" r:id="rId9"/>
    <p:sldId id="263" r:id="rId10"/>
    <p:sldId id="331" r:id="rId11"/>
    <p:sldId id="264" r:id="rId12"/>
    <p:sldId id="287" r:id="rId13"/>
    <p:sldId id="392" r:id="rId14"/>
    <p:sldId id="292" r:id="rId15"/>
    <p:sldId id="288" r:id="rId16"/>
    <p:sldId id="290" r:id="rId17"/>
    <p:sldId id="291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Wingdings 2" panose="05020102010507070707" pitchFamily="18" charset="2"/>
      <p:regular r:id="rId26"/>
    </p:embeddedFont>
    <p:embeddedFont>
      <p:font typeface="Constantia" panose="02030602050306030303" pitchFamily="18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  <p:embeddedFont>
      <p:font typeface="SymbolPi" panose="02000500070000020004" pitchFamily="2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7922" autoAdjust="0"/>
  </p:normalViewPr>
  <p:slideViewPr>
    <p:cSldViewPr>
      <p:cViewPr varScale="1">
        <p:scale>
          <a:sx n="52" d="100"/>
          <a:sy n="52" d="100"/>
        </p:scale>
        <p:origin x="90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FA632-885D-4831-9476-D76FE939E0A1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64385-8513-453C-9E3D-636D0AA40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2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6AA0-8216-4751-9814-EA67007A7C0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76B2B-4BAF-43E6-B118-D588ADE20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76B2B-4BAF-43E6-B118-D588ADE2078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E6E29A-1F8C-4624-8963-AF6D9447B968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 Theory and Cryptography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22302" y="6600477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/>
              <a:t>More on </a:t>
            </a:r>
            <a:r>
              <a:rPr lang="en-US" dirty="0" err="1"/>
              <a:t>Congruences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173480"/>
                <a:ext cx="8077200" cy="547116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b="1" dirty="0"/>
                  <a:t>   Theorem </a:t>
                </a:r>
                <a:r>
                  <a:rPr lang="en-US" b="1" dirty="0">
                    <a:latin typeface="Cambria Math" pitchFamily="18" charset="0"/>
                    <a:ea typeface="Cambria Math" pitchFamily="18" charset="0"/>
                  </a:rPr>
                  <a:t>4</a:t>
                </a:r>
                <a:r>
                  <a:rPr lang="en-US" dirty="0"/>
                  <a:t>: Let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</a:t>
                </a:r>
                <a:r>
                  <a:rPr lang="en-US" i="1" dirty="0">
                    <a:sym typeface="Symbol" panose="05050102010706020507" pitchFamily="18" charset="2"/>
                  </a:rPr>
                  <a:t> Z</a:t>
                </a:r>
                <a:r>
                  <a:rPr lang="en-US" dirty="0">
                    <a:sym typeface="Symbol" panose="05050102010706020507" pitchFamily="18" charset="2"/>
                  </a:rPr>
                  <a:t>, </a:t>
                </a:r>
                <a:r>
                  <a:rPr lang="en-US" i="1" dirty="0"/>
                  <a:t>m</a:t>
                </a:r>
                <a:r>
                  <a:rPr lang="en-US" dirty="0">
                    <a:sym typeface="Symbol" panose="05050102010706020507" pitchFamily="18" charset="2"/>
                  </a:rPr>
                  <a:t> </a:t>
                </a:r>
                <a:r>
                  <a:rPr lang="en-US" i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i="1" dirty="0"/>
                  <a:t>a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i="1" dirty="0"/>
                  <a:t>b </a:t>
                </a:r>
                <a:r>
                  <a:rPr lang="en-US" dirty="0"/>
                  <a:t>(mod</a:t>
                </a:r>
                <a:r>
                  <a:rPr lang="en-US" i="1" dirty="0"/>
                  <a:t> m</a:t>
                </a:r>
                <a:r>
                  <a:rPr lang="en-US" dirty="0"/>
                  <a:t>)</a:t>
                </a:r>
              </a:p>
              <a:p>
                <a:pPr>
                  <a:buNone/>
                </a:pPr>
                <a:r>
                  <a:rPr lang="en-US" dirty="0"/>
                  <a:t>if and only if </a:t>
                </a:r>
                <a:r>
                  <a:rPr lang="en-US" dirty="0">
                    <a:sym typeface="Symbol" panose="05050102010706020507" pitchFamily="18" charset="2"/>
                  </a:rPr>
                  <a:t></a:t>
                </a:r>
                <a:r>
                  <a:rPr lang="en-US" i="1" dirty="0"/>
                  <a:t>k</a:t>
                </a:r>
                <a:r>
                  <a:rPr lang="en-US" dirty="0">
                    <a:sym typeface="Symbol" panose="05050102010706020507" pitchFamily="18" charset="2"/>
                  </a:rPr>
                  <a:t> </a:t>
                </a:r>
                <a:r>
                  <a:rPr lang="en-US" i="1" dirty="0">
                    <a:sym typeface="Symbol" panose="05050102010706020507" pitchFamily="18" charset="2"/>
                  </a:rPr>
                  <a:t> Z</a:t>
                </a:r>
                <a:r>
                  <a:rPr lang="en-US" dirty="0"/>
                  <a:t> such that </a:t>
                </a:r>
                <a:r>
                  <a:rPr lang="en-US" i="1" dirty="0"/>
                  <a:t>a</a:t>
                </a:r>
                <a:r>
                  <a:rPr lang="en-US" dirty="0"/>
                  <a:t> = </a:t>
                </a:r>
                <a:r>
                  <a:rPr lang="en-US" i="1" dirty="0"/>
                  <a:t>b</a:t>
                </a:r>
                <a:r>
                  <a:rPr lang="en-US" dirty="0"/>
                  <a:t> + </a:t>
                </a:r>
                <a:r>
                  <a:rPr lang="en-US" i="1" dirty="0"/>
                  <a:t>km</a:t>
                </a:r>
                <a:r>
                  <a:rPr lang="en-US" dirty="0"/>
                  <a:t>.</a:t>
                </a:r>
              </a:p>
              <a:p>
                <a:pPr>
                  <a:buNone/>
                </a:pPr>
                <a:r>
                  <a:rPr lang="en-US" dirty="0"/>
                  <a:t>    </a:t>
                </a:r>
                <a:r>
                  <a:rPr lang="en-US" b="1" dirty="0"/>
                  <a:t>Proof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i="1" dirty="0"/>
                  <a:t>a 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i="1" dirty="0"/>
                  <a:t>b </a:t>
                </a:r>
                <a:r>
                  <a:rPr lang="en-US" dirty="0"/>
                  <a:t>(mod</a:t>
                </a:r>
                <a:r>
                  <a:rPr lang="en-US" i="1" dirty="0"/>
                  <a:t> m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i="1" dirty="0"/>
                  <a:t>m</a:t>
                </a:r>
                <a:r>
                  <a:rPr lang="en-US" dirty="0"/>
                  <a:t> | </a:t>
                </a:r>
                <a:r>
                  <a:rPr lang="en-US" i="1" dirty="0"/>
                  <a:t>a – b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</a:t>
                </a:r>
                <a:r>
                  <a:rPr lang="en-US" i="1" dirty="0"/>
                  <a:t>k</a:t>
                </a:r>
                <a:r>
                  <a:rPr lang="en-US" dirty="0">
                    <a:sym typeface="Symbol" panose="05050102010706020507" pitchFamily="18" charset="2"/>
                  </a:rPr>
                  <a:t> </a:t>
                </a:r>
                <a:r>
                  <a:rPr lang="en-US" i="1" dirty="0">
                    <a:sym typeface="Symbol" panose="05050102010706020507" pitchFamily="18" charset="2"/>
                  </a:rPr>
                  <a:t> Z</a:t>
                </a:r>
                <a:r>
                  <a:rPr lang="en-US" dirty="0"/>
                  <a:t> such that </a:t>
                </a:r>
                <a:r>
                  <a:rPr lang="en-US" i="1" dirty="0"/>
                  <a:t>a – b = km </a:t>
                </a:r>
              </a:p>
              <a:p>
                <a:pPr marL="0" indent="0">
                  <a:buNone/>
                </a:pP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</a:t>
                </a:r>
                <a:r>
                  <a:rPr lang="en-US" i="1" dirty="0"/>
                  <a:t>k</a:t>
                </a:r>
                <a:r>
                  <a:rPr lang="en-US" dirty="0">
                    <a:sym typeface="Symbol" panose="05050102010706020507" pitchFamily="18" charset="2"/>
                  </a:rPr>
                  <a:t> </a:t>
                </a:r>
                <a:r>
                  <a:rPr lang="en-US" i="1" dirty="0">
                    <a:sym typeface="Symbol" panose="05050102010706020507" pitchFamily="18" charset="2"/>
                  </a:rPr>
                  <a:t> Z</a:t>
                </a:r>
                <a:r>
                  <a:rPr lang="en-US" dirty="0"/>
                  <a:t> such that </a:t>
                </a:r>
                <a:r>
                  <a:rPr lang="en-US" i="1" dirty="0"/>
                  <a:t>a = b + km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173480"/>
                <a:ext cx="8077200" cy="5471160"/>
              </a:xfrm>
              <a:blipFill>
                <a:blip r:embed="rId2"/>
                <a:stretch>
                  <a:fillRect l="-1358" t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5400000" flipV="1">
            <a:off x="5295900" y="4152900"/>
            <a:ext cx="304800" cy="2286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Relationship between         (mod </a:t>
            </a:r>
            <a:r>
              <a:rPr lang="en-US" i="1" dirty="0"/>
              <a:t>m</a:t>
            </a:r>
            <a:r>
              <a:rPr lang="en-US" dirty="0"/>
              <a:t>) and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i="1" dirty="0"/>
              <a:t>m </a:t>
            </a:r>
            <a:r>
              <a:rPr lang="en-US" dirty="0"/>
              <a:t>Notations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35480"/>
                <a:ext cx="8458200" cy="43891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“mod” in </a:t>
                </a:r>
                <a:r>
                  <a:rPr lang="en-US" i="1" dirty="0"/>
                  <a:t>a 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i="1" dirty="0"/>
                  <a:t>b </a:t>
                </a:r>
                <a:r>
                  <a:rPr lang="en-US" dirty="0"/>
                  <a:t>(mod</a:t>
                </a:r>
                <a:r>
                  <a:rPr lang="en-US" i="1" dirty="0"/>
                  <a:t> m</a:t>
                </a:r>
                <a:r>
                  <a:rPr lang="en-US" dirty="0"/>
                  <a:t>)</a:t>
                </a:r>
                <a:r>
                  <a:rPr lang="en-US" i="1" dirty="0"/>
                  <a:t> </a:t>
                </a:r>
                <a:r>
                  <a:rPr lang="en-US" dirty="0"/>
                  <a:t>and</a:t>
                </a:r>
                <a:r>
                  <a:rPr lang="en-US" i="1" dirty="0"/>
                  <a:t> a </a:t>
                </a:r>
                <a:r>
                  <a:rPr lang="en-US" b="1" dirty="0"/>
                  <a:t>mod</a:t>
                </a:r>
                <a:r>
                  <a:rPr lang="en-US" i="1" dirty="0"/>
                  <a:t> m = b </a:t>
                </a:r>
                <a:r>
                  <a:rPr lang="en-US" dirty="0"/>
                  <a:t>are different</a:t>
                </a:r>
                <a:r>
                  <a:rPr lang="en-US" i="1" dirty="0"/>
                  <a:t>.</a:t>
                </a:r>
              </a:p>
              <a:p>
                <a:pPr lvl="1"/>
                <a:r>
                  <a:rPr lang="en-US" i="1" dirty="0"/>
                  <a:t>a 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i="1" dirty="0"/>
                  <a:t>b </a:t>
                </a:r>
                <a:r>
                  <a:rPr lang="en-US" dirty="0"/>
                  <a:t>(mod</a:t>
                </a:r>
                <a:r>
                  <a:rPr lang="en-US" i="1" dirty="0"/>
                  <a:t> m</a:t>
                </a:r>
                <a:r>
                  <a:rPr lang="en-US" dirty="0"/>
                  <a:t>) is a relation on the set of integers.</a:t>
                </a:r>
              </a:p>
              <a:p>
                <a:pPr lvl="1"/>
                <a:r>
                  <a:rPr lang="en-US" dirty="0"/>
                  <a:t>In</a:t>
                </a:r>
                <a:r>
                  <a:rPr lang="en-US" i="1" dirty="0"/>
                  <a:t> a </a:t>
                </a:r>
                <a:r>
                  <a:rPr lang="en-US" b="1" dirty="0"/>
                  <a:t>mod</a:t>
                </a:r>
                <a:r>
                  <a:rPr lang="en-US" i="1" dirty="0"/>
                  <a:t> m = b,  </a:t>
                </a:r>
                <a:r>
                  <a:rPr lang="en-US" dirty="0"/>
                  <a:t>the notation </a:t>
                </a:r>
                <a:r>
                  <a:rPr lang="en-US" b="1" dirty="0"/>
                  <a:t>mod</a:t>
                </a:r>
                <a:r>
                  <a:rPr lang="en-US" dirty="0"/>
                  <a:t> denotes a function</a:t>
                </a:r>
                <a:r>
                  <a:rPr lang="en-US" i="1" dirty="0"/>
                  <a:t>.</a:t>
                </a:r>
              </a:p>
              <a:p>
                <a:r>
                  <a:rPr lang="en-US" sz="2400" dirty="0"/>
                  <a:t>The relationship between these notations is made clear by: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Theorem </a:t>
                </a:r>
                <a:r>
                  <a:rPr lang="en-US" b="1" dirty="0"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lang="en-US" dirty="0"/>
                  <a:t>: Let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</a:t>
                </a:r>
                <a:r>
                  <a:rPr lang="en-US" i="1" dirty="0">
                    <a:sym typeface="Symbol" panose="05050102010706020507" pitchFamily="18" charset="2"/>
                  </a:rPr>
                  <a:t> Z</a:t>
                </a:r>
                <a:r>
                  <a:rPr lang="en-US" dirty="0">
                    <a:sym typeface="Symbol" panose="05050102010706020507" pitchFamily="18" charset="2"/>
                  </a:rPr>
                  <a:t>, </a:t>
                </a:r>
                <a:r>
                  <a:rPr lang="en-US" i="1" dirty="0"/>
                  <a:t>m</a:t>
                </a:r>
                <a:r>
                  <a:rPr lang="en-US" dirty="0">
                    <a:sym typeface="Symbol" panose="05050102010706020507" pitchFamily="18" charset="2"/>
                  </a:rPr>
                  <a:t> </a:t>
                </a:r>
                <a:r>
                  <a:rPr lang="en-US" i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. Then </a:t>
                </a:r>
                <a:r>
                  <a:rPr lang="en-US" i="1" dirty="0"/>
                  <a:t>a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i="1" dirty="0"/>
                  <a:t> b </a:t>
                </a:r>
                <a:r>
                  <a:rPr lang="en-US" dirty="0"/>
                  <a:t>(mod</a:t>
                </a:r>
                <a:r>
                  <a:rPr lang="en-US" i="1" dirty="0"/>
                  <a:t> m</a:t>
                </a:r>
                <a:r>
                  <a:rPr lang="en-US" dirty="0"/>
                  <a:t>) 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i="1" dirty="0"/>
                  <a:t>a </a:t>
                </a:r>
                <a:r>
                  <a:rPr lang="en-US" b="1" dirty="0"/>
                  <a:t>mod</a:t>
                </a:r>
                <a:r>
                  <a:rPr lang="en-US" i="1" dirty="0"/>
                  <a:t> m = b </a:t>
                </a:r>
                <a:r>
                  <a:rPr lang="en-US" b="1" dirty="0"/>
                  <a:t>mod</a:t>
                </a:r>
                <a:r>
                  <a:rPr lang="en-US" i="1" dirty="0"/>
                  <a:t> m. </a:t>
                </a:r>
              </a:p>
              <a:p>
                <a:pPr marL="0" indent="0">
                  <a:buNone/>
                </a:pPr>
                <a:r>
                  <a:rPr lang="en-US" dirty="0"/>
                  <a:t>(</a:t>
                </a:r>
                <a:r>
                  <a:rPr lang="en-US" i="1" dirty="0"/>
                  <a:t>Proof  in the exercises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35480"/>
                <a:ext cx="8458200" cy="4389120"/>
              </a:xfrm>
              <a:blipFill>
                <a:blip r:embed="rId2"/>
                <a:stretch>
                  <a:fillRect l="-1297" t="-1667" r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996"/>
            <a:ext cx="8229600" cy="128666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Congruences</a:t>
            </a:r>
            <a:r>
              <a:rPr lang="en-US" dirty="0"/>
              <a:t> of Sums and Products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36192"/>
                <a:ext cx="8534400" cy="4940808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b="1" dirty="0"/>
                  <a:t>  Theorem </a:t>
                </a:r>
                <a:r>
                  <a:rPr lang="en-US" b="1" dirty="0">
                    <a:latin typeface="Cambria Math" pitchFamily="18" charset="0"/>
                    <a:ea typeface="Cambria Math" pitchFamily="18" charset="0"/>
                  </a:rPr>
                  <a:t>5</a:t>
                </a:r>
                <a:r>
                  <a:rPr lang="en-US" dirty="0"/>
                  <a:t>: If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b, c, d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</a:t>
                </a:r>
                <a:r>
                  <a:rPr lang="en-US" i="1" dirty="0">
                    <a:sym typeface="Symbol" panose="05050102010706020507" pitchFamily="18" charset="2"/>
                  </a:rPr>
                  <a:t> Z</a:t>
                </a:r>
                <a:r>
                  <a:rPr lang="en-US" dirty="0">
                    <a:sym typeface="Symbol" panose="05050102010706020507" pitchFamily="18" charset="2"/>
                  </a:rPr>
                  <a:t>, </a:t>
                </a:r>
                <a:r>
                  <a:rPr lang="en-US" i="1" dirty="0"/>
                  <a:t>m</a:t>
                </a:r>
                <a:r>
                  <a:rPr lang="en-US" dirty="0">
                    <a:sym typeface="Symbol" panose="05050102010706020507" pitchFamily="18" charset="2"/>
                  </a:rPr>
                  <a:t> </a:t>
                </a:r>
                <a:r>
                  <a:rPr lang="en-US" i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a 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i="1" dirty="0"/>
                  <a:t>b</a:t>
                </a:r>
                <a:r>
                  <a:rPr lang="en-US" dirty="0"/>
                  <a:t>, </a:t>
                </a:r>
                <a:r>
                  <a:rPr lang="en-US" i="1" dirty="0"/>
                  <a:t>c 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i="1" dirty="0"/>
                  <a:t>d </a:t>
                </a:r>
                <a:r>
                  <a:rPr lang="en-US" dirty="0"/>
                  <a:t>(mod</a:t>
                </a:r>
                <a:r>
                  <a:rPr lang="en-US" i="1" dirty="0"/>
                  <a:t> m</a:t>
                </a:r>
                <a:r>
                  <a:rPr lang="en-US" dirty="0"/>
                  <a:t>), then </a:t>
                </a:r>
                <a:r>
                  <a:rPr lang="en-US" i="1" dirty="0"/>
                  <a:t>a + c 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i="1" dirty="0"/>
                  <a:t>b + d </a:t>
                </a:r>
                <a:r>
                  <a:rPr lang="en-US" dirty="0"/>
                  <a:t>(mod</a:t>
                </a:r>
                <a:r>
                  <a:rPr lang="en-US" i="1" dirty="0"/>
                  <a:t> m</a:t>
                </a:r>
                <a:r>
                  <a:rPr lang="en-US" dirty="0"/>
                  <a:t>) and </a:t>
                </a:r>
                <a:r>
                  <a:rPr lang="en-US" i="1" dirty="0"/>
                  <a:t>ac 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i="1" dirty="0" err="1"/>
                  <a:t>bd</a:t>
                </a:r>
                <a:r>
                  <a:rPr lang="en-US" i="1" dirty="0"/>
                  <a:t> </a:t>
                </a:r>
                <a:r>
                  <a:rPr lang="en-US" dirty="0"/>
                  <a:t>(mod</a:t>
                </a:r>
                <a:r>
                  <a:rPr lang="en-US" i="1" dirty="0"/>
                  <a:t> m</a:t>
                </a:r>
                <a:r>
                  <a:rPr lang="en-US" dirty="0"/>
                  <a:t>) </a:t>
                </a:r>
              </a:p>
              <a:p>
                <a:pPr>
                  <a:buNone/>
                </a:pPr>
                <a:r>
                  <a:rPr lang="en-US" dirty="0"/>
                  <a:t>  </a:t>
                </a:r>
                <a:r>
                  <a:rPr lang="en-US" b="1" dirty="0"/>
                  <a:t>Proof</a:t>
                </a:r>
                <a:r>
                  <a:rPr lang="en-US" dirty="0"/>
                  <a:t>: Because </a:t>
                </a:r>
                <a:r>
                  <a:rPr lang="en-US" i="1" dirty="0"/>
                  <a:t>a 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i="1" dirty="0"/>
                  <a:t>b, c 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i="1" dirty="0"/>
                  <a:t>d </a:t>
                </a:r>
                <a:r>
                  <a:rPr lang="en-US" dirty="0"/>
                  <a:t>(mod</a:t>
                </a:r>
                <a:r>
                  <a:rPr lang="en-US" i="1" dirty="0"/>
                  <a:t> m</a:t>
                </a:r>
                <a:r>
                  <a:rPr lang="en-US" dirty="0"/>
                  <a:t>), by Theorem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4</a:t>
                </a:r>
                <a:r>
                  <a:rPr lang="en-US" dirty="0"/>
                  <a:t> </a:t>
                </a:r>
              </a:p>
              <a:p>
                <a:pPr marL="393192" lvl="1" indent="0" algn="ctr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</a:t>
                </a:r>
                <a:r>
                  <a:rPr lang="en-US" i="1" dirty="0"/>
                  <a:t>s,</a:t>
                </a:r>
                <a:r>
                  <a:rPr lang="en-US" dirty="0"/>
                  <a:t> </a:t>
                </a:r>
                <a:r>
                  <a:rPr lang="en-US" i="1" dirty="0"/>
                  <a:t>t</a:t>
                </a:r>
                <a:r>
                  <a:rPr lang="en-US" dirty="0"/>
                  <a:t> with </a:t>
                </a:r>
                <a:r>
                  <a:rPr lang="en-US" i="1" dirty="0"/>
                  <a:t>b</a:t>
                </a:r>
                <a:r>
                  <a:rPr lang="en-US" dirty="0"/>
                  <a:t> = </a:t>
                </a:r>
                <a:r>
                  <a:rPr lang="en-US" i="1" dirty="0"/>
                  <a:t>a</a:t>
                </a:r>
                <a:r>
                  <a:rPr lang="en-US" dirty="0"/>
                  <a:t> + </a:t>
                </a:r>
                <a:r>
                  <a:rPr lang="en-US" i="1" dirty="0" err="1"/>
                  <a:t>sm</a:t>
                </a:r>
                <a:r>
                  <a:rPr lang="en-US" dirty="0"/>
                  <a:t> and </a:t>
                </a:r>
                <a:r>
                  <a:rPr lang="en-US" i="1" dirty="0"/>
                  <a:t>d</a:t>
                </a:r>
                <a:r>
                  <a:rPr lang="en-US" dirty="0"/>
                  <a:t> = </a:t>
                </a:r>
                <a:r>
                  <a:rPr lang="en-US" i="1" dirty="0"/>
                  <a:t>c </a:t>
                </a:r>
                <a:r>
                  <a:rPr lang="en-US" dirty="0"/>
                  <a:t>+ </a:t>
                </a:r>
                <a:r>
                  <a:rPr lang="en-US" i="1" dirty="0"/>
                  <a:t>tm. S</a:t>
                </a:r>
                <a:r>
                  <a:rPr lang="en-US" dirty="0"/>
                  <a:t>o</a:t>
                </a:r>
              </a:p>
              <a:p>
                <a:pPr lvl="2"/>
                <a:r>
                  <a:rPr lang="en-US" i="1" dirty="0"/>
                  <a:t>b + d = </a:t>
                </a:r>
                <a:r>
                  <a:rPr lang="en-US" dirty="0"/>
                  <a:t>(</a:t>
                </a:r>
                <a:r>
                  <a:rPr lang="en-US" i="1" dirty="0"/>
                  <a:t>a  </a:t>
                </a:r>
                <a:r>
                  <a:rPr lang="en-US" dirty="0"/>
                  <a:t>+</a:t>
                </a:r>
                <a:r>
                  <a:rPr lang="en-US" i="1" dirty="0"/>
                  <a:t> </a:t>
                </a:r>
                <a:r>
                  <a:rPr lang="en-US" i="1" dirty="0" err="1"/>
                  <a:t>sm</a:t>
                </a:r>
                <a:r>
                  <a:rPr lang="en-US" dirty="0"/>
                  <a:t>)</a:t>
                </a:r>
                <a:r>
                  <a:rPr lang="en-US" i="1" dirty="0"/>
                  <a:t> + </a:t>
                </a:r>
                <a:r>
                  <a:rPr lang="en-US" dirty="0"/>
                  <a:t>(</a:t>
                </a:r>
                <a:r>
                  <a:rPr lang="en-US" i="1" dirty="0"/>
                  <a:t>c + tm</a:t>
                </a:r>
                <a:r>
                  <a:rPr lang="en-US" dirty="0"/>
                  <a:t>)</a:t>
                </a:r>
                <a:r>
                  <a:rPr lang="en-US" i="1" dirty="0"/>
                  <a:t> </a:t>
                </a:r>
                <a:r>
                  <a:rPr lang="en-US" dirty="0"/>
                  <a:t>=</a:t>
                </a:r>
                <a:r>
                  <a:rPr lang="en-US" i="1" dirty="0"/>
                  <a:t> </a:t>
                </a:r>
                <a:r>
                  <a:rPr lang="en-US" dirty="0"/>
                  <a:t>(</a:t>
                </a:r>
                <a:r>
                  <a:rPr lang="en-US" i="1" dirty="0"/>
                  <a:t>a + c</a:t>
                </a:r>
                <a:r>
                  <a:rPr lang="en-US" dirty="0"/>
                  <a:t>)</a:t>
                </a:r>
                <a:r>
                  <a:rPr lang="en-US" i="1" dirty="0"/>
                  <a:t> + m</a:t>
                </a:r>
                <a:r>
                  <a:rPr lang="en-US" dirty="0"/>
                  <a:t>(</a:t>
                </a:r>
                <a:r>
                  <a:rPr lang="en-US" i="1" dirty="0"/>
                  <a:t>s + t</a:t>
                </a:r>
                <a:r>
                  <a:rPr lang="en-US" dirty="0"/>
                  <a:t>) and</a:t>
                </a:r>
              </a:p>
              <a:p>
                <a:pPr lvl="2"/>
                <a:r>
                  <a:rPr lang="en-US" i="1" dirty="0"/>
                  <a:t>b d = </a:t>
                </a:r>
                <a:r>
                  <a:rPr lang="en-US" dirty="0"/>
                  <a:t>(</a:t>
                </a:r>
                <a:r>
                  <a:rPr lang="en-US" i="1" dirty="0"/>
                  <a:t>a  </a:t>
                </a:r>
                <a:r>
                  <a:rPr lang="en-US" dirty="0"/>
                  <a:t>+</a:t>
                </a:r>
                <a:r>
                  <a:rPr lang="en-US" i="1" dirty="0"/>
                  <a:t> </a:t>
                </a:r>
                <a:r>
                  <a:rPr lang="en-US" i="1" dirty="0" err="1"/>
                  <a:t>sm</a:t>
                </a:r>
                <a:r>
                  <a:rPr lang="en-US" dirty="0"/>
                  <a:t>)</a:t>
                </a:r>
                <a:r>
                  <a:rPr lang="en-US" i="1" dirty="0"/>
                  <a:t> </a:t>
                </a:r>
                <a:r>
                  <a:rPr lang="en-US" dirty="0"/>
                  <a:t>(</a:t>
                </a:r>
                <a:r>
                  <a:rPr lang="en-US" i="1" dirty="0"/>
                  <a:t>c + tm</a:t>
                </a:r>
                <a:r>
                  <a:rPr lang="en-US" dirty="0"/>
                  <a:t>)</a:t>
                </a:r>
                <a:r>
                  <a:rPr lang="en-US" i="1" dirty="0"/>
                  <a:t> </a:t>
                </a:r>
                <a:r>
                  <a:rPr lang="en-US" dirty="0"/>
                  <a:t>=</a:t>
                </a:r>
                <a:r>
                  <a:rPr lang="en-US" i="1" dirty="0"/>
                  <a:t> ac + m</a:t>
                </a:r>
                <a:r>
                  <a:rPr lang="en-US" dirty="0"/>
                  <a:t>(</a:t>
                </a:r>
                <a:r>
                  <a:rPr lang="en-US" i="1" dirty="0"/>
                  <a:t>at + </a:t>
                </a:r>
                <a:r>
                  <a:rPr lang="en-US" i="1" dirty="0" err="1"/>
                  <a:t>cs</a:t>
                </a:r>
                <a:r>
                  <a:rPr lang="en-US" i="1" dirty="0"/>
                  <a:t> + </a:t>
                </a:r>
                <a:r>
                  <a:rPr lang="en-US" i="1" dirty="0" err="1"/>
                  <a:t>stm</a:t>
                </a:r>
                <a:r>
                  <a:rPr lang="en-US" dirty="0"/>
                  <a:t>).</a:t>
                </a:r>
              </a:p>
              <a:p>
                <a:pPr marL="393192" lvl="1" indent="0">
                  <a:buNone/>
                </a:pPr>
                <a:r>
                  <a:rPr lang="en-US" dirty="0">
                    <a:latin typeface="SymbolPi" panose="02000500070000020004" pitchFamily="2" charset="0"/>
                  </a:rPr>
                  <a:t>\</a:t>
                </a:r>
                <a:r>
                  <a:rPr lang="en-US" dirty="0"/>
                  <a:t> </a:t>
                </a:r>
                <a:r>
                  <a:rPr lang="en-US" i="1" dirty="0"/>
                  <a:t>a + c 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i="1" dirty="0"/>
                  <a:t>b + d </a:t>
                </a:r>
                <a:r>
                  <a:rPr lang="en-US" dirty="0"/>
                  <a:t>(mod</a:t>
                </a:r>
                <a:r>
                  <a:rPr lang="en-US" i="1" dirty="0"/>
                  <a:t> m</a:t>
                </a:r>
                <a:r>
                  <a:rPr lang="en-US" dirty="0"/>
                  <a:t>) and </a:t>
                </a:r>
                <a:r>
                  <a:rPr lang="en-US" i="1" dirty="0"/>
                  <a:t>ac 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i="1" dirty="0" err="1"/>
                  <a:t>bd</a:t>
                </a:r>
                <a:r>
                  <a:rPr lang="en-US" i="1" dirty="0"/>
                  <a:t> </a:t>
                </a:r>
                <a:r>
                  <a:rPr lang="en-US" dirty="0"/>
                  <a:t>(mod</a:t>
                </a:r>
                <a:r>
                  <a:rPr lang="en-US" i="1" dirty="0"/>
                  <a:t> m</a:t>
                </a:r>
                <a:r>
                  <a:rPr lang="en-US" dirty="0"/>
                  <a:t>). </a:t>
                </a:r>
              </a:p>
              <a:p>
                <a:pPr>
                  <a:buNone/>
                </a:pPr>
                <a:r>
                  <a:rPr lang="en-US" b="1" dirty="0"/>
                  <a:t>  Example</a:t>
                </a:r>
                <a:r>
                  <a:rPr lang="en-US" dirty="0"/>
                  <a:t>: Because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7</a:t>
                </a:r>
                <a:r>
                  <a:rPr lang="en-US" i="1" dirty="0"/>
                  <a:t> 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i="1" dirty="0"/>
                  <a:t> </a:t>
                </a:r>
                <a:r>
                  <a:rPr lang="en-US" dirty="0"/>
                  <a:t>(mod</a:t>
                </a:r>
                <a:r>
                  <a:rPr lang="en-US" i="1" dirty="0"/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5</a:t>
                </a:r>
                <a:r>
                  <a:rPr lang="en-US" dirty="0"/>
                  <a:t>) and 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11</a:t>
                </a:r>
                <a:r>
                  <a:rPr lang="en-US" i="1" dirty="0"/>
                  <a:t> 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</a:t>
                </a:r>
                <a:r>
                  <a:rPr lang="en-US" i="1" dirty="0"/>
                  <a:t> </a:t>
                </a:r>
                <a:r>
                  <a:rPr lang="en-US" dirty="0"/>
                  <a:t>(mod</a:t>
                </a:r>
                <a:r>
                  <a:rPr lang="en-US" i="1" dirty="0"/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5</a:t>
                </a:r>
                <a:r>
                  <a:rPr lang="en-US" dirty="0"/>
                  <a:t>), </a:t>
                </a:r>
              </a:p>
              <a:p>
                <a:pPr lvl="2">
                  <a:buNone/>
                </a:pPr>
                <a:r>
                  <a:rPr lang="en-US" dirty="0"/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18 = 7 + 11</a:t>
                </a:r>
                <a:r>
                  <a:rPr lang="en-US" i="1" dirty="0"/>
                  <a:t> 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 + 1 = 3</a:t>
                </a:r>
                <a:r>
                  <a:rPr lang="en-US" i="1" dirty="0"/>
                  <a:t> </a:t>
                </a:r>
                <a:r>
                  <a:rPr lang="en-US" dirty="0"/>
                  <a:t>(mod</a:t>
                </a:r>
                <a:r>
                  <a:rPr lang="en-US" i="1" dirty="0"/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5</a:t>
                </a:r>
                <a:r>
                  <a:rPr lang="en-US" dirty="0"/>
                  <a:t>)  </a:t>
                </a:r>
              </a:p>
              <a:p>
                <a:pPr lvl="2">
                  <a:buNone/>
                </a:pPr>
                <a:r>
                  <a:rPr lang="en-US" dirty="0"/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77 = 7 </a:t>
                </a:r>
                <a:r>
                  <a:rPr lang="en-US" dirty="0">
                    <a:latin typeface="Cambria Math"/>
                    <a:ea typeface="Cambria Math"/>
                  </a:rPr>
                  <a:t>∙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11</a:t>
                </a:r>
                <a:r>
                  <a:rPr lang="en-US" i="1" dirty="0"/>
                  <a:t> 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 </a:t>
                </a:r>
                <a:r>
                  <a:rPr lang="en-US" dirty="0">
                    <a:latin typeface="Cambria Math"/>
                    <a:ea typeface="Cambria Math"/>
                  </a:rPr>
                  <a:t>∙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1 = 2</a:t>
                </a:r>
                <a:r>
                  <a:rPr lang="en-US" i="1" dirty="0"/>
                  <a:t> </a:t>
                </a:r>
                <a:r>
                  <a:rPr lang="en-US" dirty="0"/>
                  <a:t>(mod</a:t>
                </a:r>
                <a:r>
                  <a:rPr lang="en-US" i="1" dirty="0"/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5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36192"/>
                <a:ext cx="8534400" cy="4940808"/>
              </a:xfrm>
              <a:blipFill>
                <a:blip r:embed="rId2"/>
                <a:stretch>
                  <a:fillRect t="-1356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5400000" flipV="1">
            <a:off x="8143822" y="4200578"/>
            <a:ext cx="171556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Algebraic Manipulation of </a:t>
            </a:r>
            <a:r>
              <a:rPr lang="en-US" sz="4000" dirty="0" err="1"/>
              <a:t>Congruences</a:t>
            </a:r>
            <a:r>
              <a:rPr lang="en-US" sz="40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792"/>
            <a:ext cx="8229600" cy="5017008"/>
          </a:xfrm>
        </p:spPr>
        <p:txBody>
          <a:bodyPr>
            <a:normAutofit/>
          </a:bodyPr>
          <a:lstStyle/>
          <a:p>
            <a:r>
              <a:rPr lang="en-US" dirty="0"/>
              <a:t>Multiplying or adding to both sides preserves validity:</a:t>
            </a:r>
          </a:p>
          <a:p>
            <a:pPr lvl="1">
              <a:buNone/>
            </a:pPr>
            <a:r>
              <a:rPr lang="en-US" dirty="0"/>
              <a:t>If  </a:t>
            </a:r>
            <a:r>
              <a:rPr lang="en-US" i="1" dirty="0"/>
              <a:t>a  </a:t>
            </a:r>
            <a:r>
              <a:rPr lang="en-US" b="1" dirty="0">
                <a:latin typeface="Cambria Math"/>
                <a:ea typeface="Cambria Math"/>
              </a:rPr>
              <a:t>≡</a:t>
            </a:r>
            <a:r>
              <a:rPr lang="en-US" b="1" dirty="0"/>
              <a:t>  </a:t>
            </a:r>
            <a:r>
              <a:rPr lang="en-US" i="1" dirty="0"/>
              <a:t>b </a:t>
            </a:r>
            <a:r>
              <a:rPr lang="en-US" dirty="0"/>
              <a:t>(mod</a:t>
            </a:r>
            <a:r>
              <a:rPr lang="en-US" i="1" dirty="0"/>
              <a:t> m</a:t>
            </a:r>
            <a:r>
              <a:rPr lang="en-US" dirty="0"/>
              <a:t>) holds and c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i="1" dirty="0">
                <a:sym typeface="Symbol" panose="05050102010706020507" pitchFamily="18" charset="2"/>
              </a:rPr>
              <a:t> Z</a:t>
            </a:r>
            <a:r>
              <a:rPr lang="en-US" dirty="0"/>
              <a:t> then </a:t>
            </a:r>
          </a:p>
          <a:p>
            <a:pPr lvl="1" algn="ctr">
              <a:buNone/>
            </a:pPr>
            <a:r>
              <a:rPr lang="en-US" i="1" dirty="0" err="1"/>
              <a:t>c</a:t>
            </a:r>
            <a:r>
              <a:rPr lang="en-US" dirty="0" err="1">
                <a:ea typeface="Cambria Math"/>
              </a:rPr>
              <a:t>∙</a:t>
            </a:r>
            <a:r>
              <a:rPr lang="en-US" i="1" dirty="0" err="1"/>
              <a:t>a</a:t>
            </a:r>
            <a:r>
              <a:rPr lang="en-US" i="1" dirty="0"/>
              <a:t>  </a:t>
            </a:r>
            <a:r>
              <a:rPr lang="en-US" b="1" dirty="0">
                <a:latin typeface="Cambria Math"/>
                <a:ea typeface="Cambria Math"/>
              </a:rPr>
              <a:t>≡</a:t>
            </a:r>
            <a:r>
              <a:rPr lang="en-US" b="1" dirty="0"/>
              <a:t> </a:t>
            </a:r>
            <a:r>
              <a:rPr lang="en-US" i="1" dirty="0" err="1"/>
              <a:t>c</a:t>
            </a:r>
            <a:r>
              <a:rPr lang="en-US" dirty="0" err="1">
                <a:ea typeface="Cambria Math"/>
              </a:rPr>
              <a:t>∙</a:t>
            </a:r>
            <a:r>
              <a:rPr lang="en-US" i="1" dirty="0" err="1"/>
              <a:t>b</a:t>
            </a:r>
            <a:r>
              <a:rPr lang="en-US" i="1" dirty="0"/>
              <a:t> </a:t>
            </a:r>
            <a:r>
              <a:rPr lang="en-US" dirty="0"/>
              <a:t>(mod</a:t>
            </a:r>
            <a:r>
              <a:rPr lang="en-US" i="1" dirty="0"/>
              <a:t> m</a:t>
            </a:r>
            <a:r>
              <a:rPr lang="en-US" dirty="0"/>
              <a:t>) and </a:t>
            </a:r>
            <a:r>
              <a:rPr lang="en-US" i="1" dirty="0"/>
              <a:t>c</a:t>
            </a:r>
            <a:r>
              <a:rPr lang="en-US" dirty="0">
                <a:ea typeface="Cambria Math"/>
              </a:rPr>
              <a:t> + </a:t>
            </a:r>
            <a:r>
              <a:rPr lang="en-US" i="1" dirty="0"/>
              <a:t>a  </a:t>
            </a:r>
            <a:r>
              <a:rPr lang="en-US" b="1" dirty="0">
                <a:latin typeface="Cambria Math"/>
                <a:ea typeface="Cambria Math"/>
              </a:rPr>
              <a:t>≡</a:t>
            </a:r>
            <a:r>
              <a:rPr lang="en-US" b="1" dirty="0"/>
              <a:t> </a:t>
            </a:r>
            <a:r>
              <a:rPr lang="en-US" i="1" dirty="0"/>
              <a:t>c</a:t>
            </a:r>
            <a:r>
              <a:rPr lang="en-US" dirty="0">
                <a:ea typeface="Cambria Math"/>
              </a:rPr>
              <a:t> + </a:t>
            </a:r>
            <a:r>
              <a:rPr lang="en-US" i="1" dirty="0"/>
              <a:t>b </a:t>
            </a:r>
            <a:r>
              <a:rPr lang="en-US" dirty="0"/>
              <a:t>(mod</a:t>
            </a:r>
            <a:r>
              <a:rPr lang="en-US" i="1" dirty="0"/>
              <a:t> m</a:t>
            </a:r>
            <a:r>
              <a:rPr lang="en-US" dirty="0"/>
              <a:t>)</a:t>
            </a:r>
          </a:p>
          <a:p>
            <a:pPr lvl="1">
              <a:buNone/>
            </a:pPr>
            <a:r>
              <a:rPr lang="en-US" dirty="0"/>
              <a:t>hold by Theorem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/>
              <a:t> with </a:t>
            </a:r>
            <a:r>
              <a:rPr lang="en-US" i="1" dirty="0"/>
              <a:t>d</a:t>
            </a:r>
            <a:r>
              <a:rPr lang="en-US" dirty="0"/>
              <a:t> =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r>
              <a:rPr lang="en-US" dirty="0"/>
              <a:t>Dividing does not always produce a valid congruence.</a:t>
            </a:r>
          </a:p>
          <a:p>
            <a:pPr>
              <a:buNone/>
            </a:pPr>
            <a:r>
              <a:rPr lang="en-US" sz="2400" b="1" dirty="0"/>
              <a:t>Example</a:t>
            </a:r>
            <a:r>
              <a:rPr lang="en-US" sz="2400" dirty="0"/>
              <a:t>: The congruence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14</a:t>
            </a:r>
            <a:r>
              <a:rPr lang="en-US" sz="2400" dirty="0">
                <a:latin typeface="Cambria Math"/>
                <a:ea typeface="Cambria Math"/>
              </a:rPr>
              <a:t>≡</a:t>
            </a:r>
            <a:r>
              <a:rPr lang="en-US" sz="2400" dirty="0"/>
              <a:t>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sz="2400" dirty="0"/>
              <a:t> (mod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sz="2400" dirty="0"/>
              <a:t>) holds. But dividing both sides by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2400" dirty="0"/>
              <a:t>does not produce a valid congruence since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14/2 = 7 and 8/2 = 4, but 7</a:t>
            </a:r>
            <a:r>
              <a:rPr lang="en-US" sz="2400" dirty="0">
                <a:latin typeface="Cambria Math"/>
                <a:ea typeface="Cambria Math"/>
              </a:rPr>
              <a:t>≢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4 (mod 6). </a:t>
            </a:r>
          </a:p>
          <a:p>
            <a:pPr>
              <a:buNone/>
            </a:pPr>
            <a:r>
              <a:rPr lang="en-US" sz="2400" dirty="0">
                <a:latin typeface="Cambria Math" pitchFamily="18" charset="0"/>
                <a:ea typeface="Cambria Math" pitchFamily="18" charset="0"/>
              </a:rPr>
              <a:t>     See Section 4.3 for conditions when division is 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Computing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i="1" dirty="0"/>
              <a:t>m </a:t>
            </a:r>
            <a:r>
              <a:rPr lang="en-US" dirty="0"/>
              <a:t>for </a:t>
            </a:r>
            <a:r>
              <a:rPr lang="en-US" sz="5400" dirty="0">
                <a:latin typeface="Cambria Math"/>
                <a:ea typeface="Cambria Math"/>
              </a:rPr>
              <a:t>∙</a:t>
            </a:r>
            <a:r>
              <a:rPr lang="en-US" dirty="0"/>
              <a:t> and +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93371"/>
                <a:ext cx="8229600" cy="43891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Use the following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to compute the remainder of product or sum when divided by 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m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:</a:t>
                </a:r>
                <a:endParaRPr lang="en-US" b="1" dirty="0"/>
              </a:p>
              <a:p>
                <a:pPr>
                  <a:buNone/>
                </a:pPr>
                <a:r>
                  <a:rPr lang="en-US" b="1" dirty="0"/>
                  <a:t>   Corollary</a:t>
                </a:r>
                <a:r>
                  <a:rPr lang="en-US" dirty="0"/>
                  <a:t>: If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</a:t>
                </a:r>
                <a:r>
                  <a:rPr lang="en-US" i="1" dirty="0">
                    <a:sym typeface="Symbol" panose="05050102010706020507" pitchFamily="18" charset="2"/>
                  </a:rPr>
                  <a:t> Z</a:t>
                </a:r>
                <a:r>
                  <a:rPr lang="en-US" dirty="0">
                    <a:sym typeface="Symbol" panose="05050102010706020507" pitchFamily="18" charset="2"/>
                  </a:rPr>
                  <a:t>, </a:t>
                </a:r>
                <a:r>
                  <a:rPr lang="en-US" i="1" dirty="0"/>
                  <a:t>m</a:t>
                </a:r>
                <a:r>
                  <a:rPr lang="en-US" dirty="0">
                    <a:sym typeface="Symbol" panose="05050102010706020507" pitchFamily="18" charset="2"/>
                  </a:rPr>
                  <a:t> </a:t>
                </a:r>
                <a:r>
                  <a:rPr lang="en-US" i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then</a:t>
                </a:r>
              </a:p>
              <a:p>
                <a:pPr>
                  <a:buNone/>
                </a:pPr>
                <a:r>
                  <a:rPr lang="en-US" dirty="0"/>
                  <a:t>   (</a:t>
                </a:r>
                <a:r>
                  <a:rPr lang="en-US" i="1" dirty="0"/>
                  <a:t>a + b</a:t>
                </a:r>
                <a:r>
                  <a:rPr lang="en-US" dirty="0"/>
                  <a:t>)</a:t>
                </a:r>
                <a:r>
                  <a:rPr lang="en-US" i="1" dirty="0"/>
                  <a:t> </a:t>
                </a:r>
                <a:r>
                  <a:rPr lang="en-US" dirty="0"/>
                  <a:t>(</a:t>
                </a:r>
                <a:r>
                  <a:rPr lang="en-US" b="1" dirty="0"/>
                  <a:t>mod</a:t>
                </a:r>
                <a:r>
                  <a:rPr lang="en-US" i="1" dirty="0"/>
                  <a:t> m</a:t>
                </a:r>
                <a:r>
                  <a:rPr lang="en-US" dirty="0"/>
                  <a:t>) =  ((</a:t>
                </a:r>
                <a:r>
                  <a:rPr lang="en-US" i="1" dirty="0"/>
                  <a:t>a </a:t>
                </a:r>
                <a:r>
                  <a:rPr lang="en-US" b="1" dirty="0"/>
                  <a:t>mod</a:t>
                </a:r>
                <a:r>
                  <a:rPr lang="en-US" i="1" dirty="0"/>
                  <a:t> m</a:t>
                </a:r>
                <a:r>
                  <a:rPr lang="en-US" dirty="0"/>
                  <a:t>) + (</a:t>
                </a:r>
                <a:r>
                  <a:rPr lang="en-US" i="1" dirty="0"/>
                  <a:t>b </a:t>
                </a:r>
                <a:r>
                  <a:rPr lang="en-US" b="1" dirty="0"/>
                  <a:t>mod</a:t>
                </a:r>
                <a:r>
                  <a:rPr lang="en-US" i="1" dirty="0"/>
                  <a:t> m</a:t>
                </a:r>
                <a:r>
                  <a:rPr lang="en-US" dirty="0"/>
                  <a:t>)) </a:t>
                </a:r>
                <a:r>
                  <a:rPr lang="en-US" b="1" dirty="0"/>
                  <a:t>mod</a:t>
                </a:r>
                <a:r>
                  <a:rPr lang="en-US" i="1" dirty="0"/>
                  <a:t> m</a:t>
                </a:r>
              </a:p>
              <a:p>
                <a:pPr algn="ctr">
                  <a:buNone/>
                </a:pPr>
                <a:r>
                  <a:rPr lang="en-US" i="1" dirty="0"/>
                  <a:t>    </a:t>
                </a:r>
                <a:r>
                  <a:rPr lang="en-US" dirty="0"/>
                  <a:t>and</a:t>
                </a:r>
              </a:p>
              <a:p>
                <a:pPr>
                  <a:buNone/>
                </a:pPr>
                <a:r>
                  <a:rPr lang="en-US" dirty="0"/>
                  <a:t>    </a:t>
                </a:r>
                <a:r>
                  <a:rPr lang="en-US" i="1" dirty="0" err="1"/>
                  <a:t>ab</a:t>
                </a:r>
                <a:r>
                  <a:rPr lang="en-US" i="1" dirty="0"/>
                  <a:t> </a:t>
                </a:r>
                <a:r>
                  <a:rPr lang="en-US" b="1" dirty="0"/>
                  <a:t>mod</a:t>
                </a:r>
                <a:r>
                  <a:rPr lang="en-US" i="1" dirty="0"/>
                  <a:t> m</a:t>
                </a:r>
                <a:r>
                  <a:rPr lang="en-US" dirty="0"/>
                  <a:t> </a:t>
                </a:r>
                <a:r>
                  <a:rPr lang="en-US" i="1" dirty="0"/>
                  <a:t>= </a:t>
                </a:r>
                <a:r>
                  <a:rPr lang="en-US" dirty="0"/>
                  <a:t>((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  <a:r>
                  <a:rPr lang="en-US" b="1" dirty="0"/>
                  <a:t>mod</a:t>
                </a:r>
                <a:r>
                  <a:rPr lang="en-US" i="1" dirty="0"/>
                  <a:t> m</a:t>
                </a:r>
                <a:r>
                  <a:rPr lang="en-US" dirty="0"/>
                  <a:t>)</a:t>
                </a:r>
                <a:r>
                  <a:rPr lang="en-US" i="1" dirty="0"/>
                  <a:t> </a:t>
                </a:r>
                <a:r>
                  <a:rPr lang="en-US" dirty="0"/>
                  <a:t>(</a:t>
                </a:r>
                <a:r>
                  <a:rPr lang="en-US" i="1" dirty="0"/>
                  <a:t>b</a:t>
                </a:r>
                <a:r>
                  <a:rPr lang="en-US" dirty="0"/>
                  <a:t> </a:t>
                </a:r>
                <a:r>
                  <a:rPr lang="en-US" b="1" dirty="0"/>
                  <a:t>mod</a:t>
                </a:r>
                <a:r>
                  <a:rPr lang="en-US" i="1" dirty="0"/>
                  <a:t> m</a:t>
                </a:r>
                <a:r>
                  <a:rPr lang="en-US" dirty="0"/>
                  <a:t>)) </a:t>
                </a:r>
                <a:r>
                  <a:rPr lang="en-US" b="1" dirty="0"/>
                  <a:t>mod</a:t>
                </a:r>
                <a:r>
                  <a:rPr lang="en-US" i="1" dirty="0"/>
                  <a:t> m</a:t>
                </a:r>
                <a:r>
                  <a:rPr lang="en-US" dirty="0"/>
                  <a:t>. </a:t>
                </a:r>
              </a:p>
              <a:p>
                <a:pPr>
                  <a:buNone/>
                </a:pPr>
                <a:r>
                  <a:rPr lang="en-US" dirty="0"/>
                  <a:t>        (</a:t>
                </a:r>
                <a:r>
                  <a:rPr lang="en-US" i="1" dirty="0"/>
                  <a:t>proof  in text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93371"/>
                <a:ext cx="8229600" cy="4389120"/>
              </a:xfrm>
              <a:blipFill>
                <a:blip r:embed="rId2"/>
                <a:stretch>
                  <a:fillRect l="-1333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Definitions: Arithmetic Modulo </a:t>
            </a:r>
            <a:r>
              <a:rPr lang="en-US" i="1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Let </a:t>
            </a:r>
            <a:r>
              <a:rPr lang="en-US" b="1" dirty="0" err="1"/>
              <a:t>Z</a:t>
            </a:r>
            <a:r>
              <a:rPr lang="en-US" i="1" baseline="-25000" dirty="0" err="1"/>
              <a:t>m</a:t>
            </a:r>
            <a:r>
              <a:rPr lang="en-US" i="1" baseline="-25000" dirty="0"/>
              <a:t> </a:t>
            </a:r>
            <a:r>
              <a:rPr lang="en-US" dirty="0"/>
              <a:t> be the set of nonnegative integers less than </a:t>
            </a:r>
            <a:r>
              <a:rPr lang="en-US" i="1" dirty="0"/>
              <a:t>m</a:t>
            </a:r>
            <a:r>
              <a:rPr lang="en-US" dirty="0"/>
              <a:t>: </a:t>
            </a:r>
          </a:p>
          <a:p>
            <a:pPr algn="ctr">
              <a:buNone/>
            </a:pPr>
            <a:r>
              <a:rPr lang="en-US" dirty="0"/>
              <a:t>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, …., </a:t>
            </a:r>
            <a:r>
              <a:rPr lang="en-US" i="1" dirty="0"/>
              <a:t>m</a:t>
            </a:r>
            <a:r>
              <a:rPr lang="en-US" dirty="0">
                <a:latin typeface="Cambria Math"/>
                <a:ea typeface="Cambria Math"/>
              </a:rPr>
              <a:t>−1</a:t>
            </a:r>
            <a:r>
              <a:rPr lang="en-US" dirty="0">
                <a:ea typeface="Cambria Math"/>
              </a:rPr>
              <a:t>}</a:t>
            </a:r>
          </a:p>
          <a:p>
            <a:r>
              <a:rPr lang="en-US" i="1" dirty="0">
                <a:ea typeface="Cambria Math"/>
              </a:rPr>
              <a:t>addition modulo m </a:t>
            </a:r>
            <a:r>
              <a:rPr lang="en-US" dirty="0">
                <a:ea typeface="Cambria Math"/>
              </a:rPr>
              <a:t>+</a:t>
            </a:r>
            <a:r>
              <a:rPr lang="en-US" i="1" baseline="-25000" dirty="0">
                <a:ea typeface="Cambria Math"/>
              </a:rPr>
              <a:t>m</a:t>
            </a:r>
            <a:r>
              <a:rPr lang="en-US" baseline="-25000" dirty="0">
                <a:ea typeface="Cambria Math"/>
              </a:rPr>
              <a:t> </a:t>
            </a:r>
            <a:r>
              <a:rPr lang="en-US" dirty="0">
                <a:ea typeface="Cambria Math"/>
              </a:rPr>
              <a:t> is </a:t>
            </a:r>
            <a:r>
              <a:rPr lang="en-US" i="1" dirty="0">
                <a:ea typeface="Cambria Math"/>
              </a:rPr>
              <a:t>a</a:t>
            </a:r>
            <a:r>
              <a:rPr lang="en-US" dirty="0">
                <a:ea typeface="Cambria Math"/>
              </a:rPr>
              <a:t> +</a:t>
            </a:r>
            <a:r>
              <a:rPr lang="en-US" i="1" baseline="-25000" dirty="0">
                <a:ea typeface="Cambria Math"/>
              </a:rPr>
              <a:t>m </a:t>
            </a:r>
            <a:r>
              <a:rPr lang="en-US" i="1" dirty="0">
                <a:ea typeface="Cambria Math"/>
              </a:rPr>
              <a:t>b</a:t>
            </a:r>
            <a:r>
              <a:rPr lang="en-US" dirty="0">
                <a:ea typeface="Cambria Math"/>
              </a:rPr>
              <a:t> = (</a:t>
            </a:r>
            <a:r>
              <a:rPr lang="en-US" i="1" dirty="0">
                <a:ea typeface="Cambria Math"/>
              </a:rPr>
              <a:t>a</a:t>
            </a:r>
            <a:r>
              <a:rPr lang="en-US" dirty="0">
                <a:ea typeface="Cambria Math"/>
              </a:rPr>
              <a:t> + </a:t>
            </a:r>
            <a:r>
              <a:rPr lang="en-US" i="1" dirty="0">
                <a:ea typeface="Cambria Math"/>
              </a:rPr>
              <a:t>b</a:t>
            </a:r>
            <a:r>
              <a:rPr lang="en-US" dirty="0">
                <a:ea typeface="Cambria Math"/>
              </a:rPr>
              <a:t>) </a:t>
            </a:r>
            <a:r>
              <a:rPr lang="en-US" b="1" dirty="0">
                <a:ea typeface="Cambria Math"/>
              </a:rPr>
              <a:t>mod</a:t>
            </a:r>
            <a:r>
              <a:rPr lang="en-US" dirty="0">
                <a:ea typeface="Cambria Math"/>
              </a:rPr>
              <a:t> </a:t>
            </a:r>
            <a:r>
              <a:rPr lang="en-US" i="1" dirty="0">
                <a:ea typeface="Cambria Math"/>
              </a:rPr>
              <a:t>m</a:t>
            </a:r>
            <a:r>
              <a:rPr lang="en-US" dirty="0">
                <a:ea typeface="Cambria Math"/>
              </a:rPr>
              <a:t>. </a:t>
            </a:r>
          </a:p>
          <a:p>
            <a:r>
              <a:rPr lang="en-US" i="1" dirty="0">
                <a:ea typeface="Cambria Math"/>
              </a:rPr>
              <a:t>multiplication modulo m 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i="1" baseline="-25000" dirty="0">
                <a:ea typeface="Cambria Math"/>
              </a:rPr>
              <a:t>m</a:t>
            </a:r>
            <a:r>
              <a:rPr lang="en-US" baseline="-25000" dirty="0">
                <a:ea typeface="Cambria Math"/>
              </a:rPr>
              <a:t> </a:t>
            </a:r>
            <a:r>
              <a:rPr lang="en-US" dirty="0">
                <a:ea typeface="Cambria Math"/>
              </a:rPr>
              <a:t> is </a:t>
            </a:r>
            <a:r>
              <a:rPr lang="en-US" i="1" dirty="0">
                <a:ea typeface="Cambria Math"/>
              </a:rPr>
              <a:t>a</a:t>
            </a:r>
            <a:r>
              <a:rPr lang="en-US" dirty="0">
                <a:latin typeface="Cambria Math"/>
                <a:ea typeface="Cambria Math"/>
              </a:rPr>
              <a:t> ∙</a:t>
            </a:r>
            <a:r>
              <a:rPr lang="en-US" i="1" baseline="-25000" dirty="0">
                <a:ea typeface="Cambria Math"/>
              </a:rPr>
              <a:t>m</a:t>
            </a:r>
            <a:r>
              <a:rPr lang="en-US" dirty="0">
                <a:ea typeface="Cambria Math"/>
              </a:rPr>
              <a:t> </a:t>
            </a:r>
            <a:r>
              <a:rPr lang="en-US" i="1" dirty="0">
                <a:ea typeface="Cambria Math"/>
              </a:rPr>
              <a:t>b</a:t>
            </a:r>
            <a:r>
              <a:rPr lang="en-US" dirty="0">
                <a:ea typeface="Cambria Math"/>
              </a:rPr>
              <a:t> = (</a:t>
            </a:r>
            <a:r>
              <a:rPr lang="en-US" i="1" dirty="0">
                <a:ea typeface="Cambria Math"/>
              </a:rPr>
              <a:t>a</a:t>
            </a:r>
            <a:r>
              <a:rPr lang="en-US" dirty="0"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>
                <a:ea typeface="Cambria Math"/>
              </a:rPr>
              <a:t> </a:t>
            </a:r>
            <a:r>
              <a:rPr lang="en-US" i="1" dirty="0">
                <a:ea typeface="Cambria Math"/>
              </a:rPr>
              <a:t>b</a:t>
            </a:r>
            <a:r>
              <a:rPr lang="en-US" dirty="0">
                <a:ea typeface="Cambria Math"/>
              </a:rPr>
              <a:t>) </a:t>
            </a:r>
            <a:r>
              <a:rPr lang="en-US" b="1" dirty="0">
                <a:ea typeface="Cambria Math"/>
              </a:rPr>
              <a:t>mod</a:t>
            </a:r>
            <a:r>
              <a:rPr lang="en-US" dirty="0">
                <a:ea typeface="Cambria Math"/>
              </a:rPr>
              <a:t> </a:t>
            </a:r>
            <a:r>
              <a:rPr lang="en-US" i="1" dirty="0">
                <a:ea typeface="Cambria Math"/>
              </a:rPr>
              <a:t>m</a:t>
            </a:r>
            <a:r>
              <a:rPr lang="en-US" dirty="0">
                <a:ea typeface="Cambria Math"/>
              </a:rPr>
              <a:t>.</a:t>
            </a:r>
          </a:p>
          <a:p>
            <a:pPr marL="0" indent="0">
              <a:buNone/>
            </a:pPr>
            <a:r>
              <a:rPr lang="en-US" dirty="0">
                <a:ea typeface="Cambria Math"/>
              </a:rPr>
              <a:t>Using these operations is doing </a:t>
            </a:r>
            <a:r>
              <a:rPr lang="en-US" i="1" dirty="0">
                <a:ea typeface="Cambria Math"/>
              </a:rPr>
              <a:t>arithmetic modulo m</a:t>
            </a:r>
            <a:r>
              <a:rPr lang="en-US" dirty="0">
                <a:ea typeface="Cambria Math"/>
              </a:rPr>
              <a:t>.</a:t>
            </a:r>
            <a:endParaRPr lang="en-US" dirty="0"/>
          </a:p>
          <a:p>
            <a:pPr>
              <a:buNone/>
            </a:pPr>
            <a:r>
              <a:rPr lang="en-US" b="1" dirty="0"/>
              <a:t>  Example</a:t>
            </a:r>
            <a:r>
              <a:rPr lang="en-US" dirty="0"/>
              <a:t>: Find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 </a:t>
            </a:r>
            <a:r>
              <a:rPr lang="en-US" dirty="0">
                <a:ea typeface="Cambria Math"/>
              </a:rPr>
              <a:t>+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9</a:t>
            </a:r>
            <a:r>
              <a:rPr lang="en-US" dirty="0"/>
              <a:t>  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 </a:t>
            </a:r>
            <a:r>
              <a:rPr lang="en-US" dirty="0">
                <a:ea typeface="Cambria Math"/>
              </a:rPr>
              <a:t>∙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9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</a:t>
            </a:r>
            <a:r>
              <a:rPr lang="en-US" b="1" dirty="0"/>
              <a:t>Solution</a:t>
            </a:r>
            <a:r>
              <a:rPr lang="en-US" dirty="0"/>
              <a:t>: Using the definitions above:</a:t>
            </a: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7 </a:t>
            </a:r>
            <a:r>
              <a:rPr lang="en-US" dirty="0">
                <a:ea typeface="Cambria Math"/>
              </a:rPr>
              <a:t>+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9 = (7 + 9) 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mod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11 = 16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mod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11 = 5</a:t>
            </a: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7 </a:t>
            </a:r>
            <a:r>
              <a:rPr lang="en-US" dirty="0">
                <a:ea typeface="Cambria Math"/>
              </a:rPr>
              <a:t>∙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9 = (7 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9) 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mod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11 = 63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mod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11 = 8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Arithmetic Modulo </a:t>
            </a:r>
            <a:r>
              <a:rPr lang="en-US" i="1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59992"/>
            <a:ext cx="8458200" cy="516940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500" dirty="0">
                <a:ea typeface="Cambria Math"/>
              </a:rPr>
              <a:t>+</a:t>
            </a:r>
            <a:r>
              <a:rPr lang="en-US" sz="5500" i="1" baseline="-25000" dirty="0">
                <a:ea typeface="Cambria Math"/>
              </a:rPr>
              <a:t>m</a:t>
            </a:r>
            <a:r>
              <a:rPr lang="en-US" sz="5500" dirty="0">
                <a:ea typeface="Cambria Math"/>
              </a:rPr>
              <a:t> and  </a:t>
            </a:r>
            <a:r>
              <a:rPr lang="en-US" sz="5500" dirty="0">
                <a:latin typeface="Cambria Math"/>
                <a:ea typeface="Cambria Math"/>
              </a:rPr>
              <a:t>∙</a:t>
            </a:r>
            <a:r>
              <a:rPr lang="en-US" sz="5500" i="1" baseline="-25000" dirty="0">
                <a:ea typeface="Cambria Math"/>
              </a:rPr>
              <a:t>m    </a:t>
            </a:r>
            <a:r>
              <a:rPr lang="en-US" sz="5500" dirty="0">
                <a:ea typeface="Cambria Math"/>
              </a:rPr>
              <a:t>satisfy many of same props as ordinary + and </a:t>
            </a:r>
            <a:r>
              <a:rPr lang="en-US" sz="5500" dirty="0">
                <a:latin typeface="Cambria Math"/>
                <a:ea typeface="Cambria Math"/>
              </a:rPr>
              <a:t>∙</a:t>
            </a:r>
            <a:r>
              <a:rPr lang="en-US" sz="5500" dirty="0">
                <a:ea typeface="Cambria Math"/>
              </a:rPr>
              <a:t>.</a:t>
            </a:r>
          </a:p>
          <a:p>
            <a:r>
              <a:rPr lang="en-US" sz="5100" i="1" dirty="0">
                <a:ea typeface="Cambria Math"/>
              </a:rPr>
              <a:t>Closure</a:t>
            </a:r>
            <a:r>
              <a:rPr lang="en-US" sz="5100" dirty="0">
                <a:ea typeface="Cambria Math"/>
              </a:rPr>
              <a:t>: If </a:t>
            </a:r>
            <a:r>
              <a:rPr lang="en-US" sz="5100" i="1" dirty="0">
                <a:ea typeface="Cambria Math"/>
              </a:rPr>
              <a:t>a, b </a:t>
            </a:r>
            <a:r>
              <a:rPr lang="en-US" sz="5100" dirty="0">
                <a:ea typeface="Cambria Math"/>
                <a:sym typeface="Symbol" panose="05050102010706020507" pitchFamily="18" charset="2"/>
              </a:rPr>
              <a:t></a:t>
            </a:r>
            <a:r>
              <a:rPr lang="en-US" sz="5100" i="1" dirty="0">
                <a:ea typeface="Cambria Math"/>
                <a:sym typeface="Symbol" panose="05050102010706020507" pitchFamily="18" charset="2"/>
              </a:rPr>
              <a:t> </a:t>
            </a:r>
            <a:r>
              <a:rPr lang="en-US" sz="5100" b="1" dirty="0" err="1"/>
              <a:t>Z</a:t>
            </a:r>
            <a:r>
              <a:rPr lang="en-US" sz="5100" i="1" baseline="-25000" dirty="0" err="1"/>
              <a:t>m</a:t>
            </a:r>
            <a:r>
              <a:rPr lang="en-US" sz="5100" i="1" baseline="-25000" dirty="0"/>
              <a:t> </a:t>
            </a:r>
            <a:r>
              <a:rPr lang="en-US" sz="5100" dirty="0">
                <a:ea typeface="Cambria Math"/>
              </a:rPr>
              <a:t>, then</a:t>
            </a:r>
            <a:r>
              <a:rPr lang="en-US" sz="5100" i="1" baseline="-25000" dirty="0"/>
              <a:t>  </a:t>
            </a: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ea typeface="Cambria Math"/>
              </a:rPr>
              <a:t> +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b</a:t>
            </a:r>
            <a:r>
              <a:rPr lang="en-US" sz="5100" dirty="0">
                <a:ea typeface="Cambria Math"/>
              </a:rPr>
              <a:t> </a:t>
            </a:r>
            <a:r>
              <a:rPr lang="en-US" sz="5100" dirty="0">
                <a:ea typeface="Cambria Math"/>
                <a:sym typeface="Symbol" panose="05050102010706020507" pitchFamily="18" charset="2"/>
              </a:rPr>
              <a:t></a:t>
            </a:r>
            <a:r>
              <a:rPr lang="en-US" sz="5100" i="1" dirty="0">
                <a:ea typeface="Cambria Math"/>
                <a:sym typeface="Symbol" panose="05050102010706020507" pitchFamily="18" charset="2"/>
              </a:rPr>
              <a:t> </a:t>
            </a:r>
            <a:r>
              <a:rPr lang="en-US" sz="5100" b="1" dirty="0" err="1"/>
              <a:t>Z</a:t>
            </a:r>
            <a:r>
              <a:rPr lang="en-US" sz="5100" i="1" baseline="-25000" dirty="0" err="1"/>
              <a:t>m</a:t>
            </a:r>
            <a:r>
              <a:rPr lang="en-US" sz="5100" i="1" baseline="-25000" dirty="0"/>
              <a:t> </a:t>
            </a:r>
            <a:r>
              <a:rPr lang="en-US" sz="5100" dirty="0">
                <a:ea typeface="Cambria Math"/>
              </a:rPr>
              <a:t>and </a:t>
            </a: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ea typeface="Cambria Math"/>
              </a:rPr>
              <a:t> </a:t>
            </a:r>
            <a:r>
              <a:rPr lang="en-US" sz="5100" dirty="0">
                <a:latin typeface="Cambria Math"/>
                <a:ea typeface="Cambria Math"/>
              </a:rPr>
              <a:t>∙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b</a:t>
            </a:r>
            <a:r>
              <a:rPr lang="en-US" sz="5100" dirty="0">
                <a:ea typeface="Cambria Math"/>
              </a:rPr>
              <a:t> </a:t>
            </a:r>
            <a:r>
              <a:rPr lang="en-US" sz="5100" dirty="0">
                <a:ea typeface="Cambria Math"/>
                <a:sym typeface="Symbol" panose="05050102010706020507" pitchFamily="18" charset="2"/>
              </a:rPr>
              <a:t></a:t>
            </a:r>
            <a:r>
              <a:rPr lang="en-US" sz="5100" i="1" dirty="0">
                <a:ea typeface="Cambria Math"/>
                <a:sym typeface="Symbol" panose="05050102010706020507" pitchFamily="18" charset="2"/>
              </a:rPr>
              <a:t> </a:t>
            </a:r>
            <a:r>
              <a:rPr lang="en-US" sz="5100" b="1" dirty="0" err="1"/>
              <a:t>Z</a:t>
            </a:r>
            <a:r>
              <a:rPr lang="en-US" sz="5100" i="1" baseline="-25000" dirty="0" err="1"/>
              <a:t>m</a:t>
            </a:r>
            <a:r>
              <a:rPr lang="en-US" sz="5100" i="1" baseline="-25000" dirty="0">
                <a:ea typeface="Cambria Math"/>
              </a:rPr>
              <a:t> </a:t>
            </a:r>
            <a:r>
              <a:rPr lang="en-US" sz="5100" dirty="0">
                <a:ea typeface="Cambria Math"/>
              </a:rPr>
              <a:t>as well. </a:t>
            </a:r>
          </a:p>
          <a:p>
            <a:r>
              <a:rPr lang="en-US" sz="5100" i="1" dirty="0">
                <a:ea typeface="Cambria Math"/>
              </a:rPr>
              <a:t>Associativity</a:t>
            </a:r>
            <a:r>
              <a:rPr lang="en-US" sz="5100" dirty="0">
                <a:ea typeface="Cambria Math"/>
              </a:rPr>
              <a:t>: If </a:t>
            </a: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ea typeface="Cambria Math"/>
              </a:rPr>
              <a:t>, </a:t>
            </a:r>
            <a:r>
              <a:rPr lang="en-US" sz="5100" i="1" dirty="0">
                <a:ea typeface="Cambria Math"/>
              </a:rPr>
              <a:t>b, c</a:t>
            </a:r>
            <a:r>
              <a:rPr lang="en-US" sz="5100" dirty="0">
                <a:ea typeface="Cambria Math"/>
              </a:rPr>
              <a:t> </a:t>
            </a:r>
            <a:r>
              <a:rPr lang="en-US" sz="5100" dirty="0">
                <a:ea typeface="Cambria Math"/>
                <a:sym typeface="Symbol" panose="05050102010706020507" pitchFamily="18" charset="2"/>
              </a:rPr>
              <a:t></a:t>
            </a:r>
            <a:r>
              <a:rPr lang="en-US" sz="5100" i="1" dirty="0">
                <a:ea typeface="Cambria Math"/>
                <a:sym typeface="Symbol" panose="05050102010706020507" pitchFamily="18" charset="2"/>
              </a:rPr>
              <a:t> </a:t>
            </a:r>
            <a:r>
              <a:rPr lang="en-US" sz="5100" b="1" dirty="0" err="1"/>
              <a:t>Z</a:t>
            </a:r>
            <a:r>
              <a:rPr lang="en-US" sz="5100" i="1" baseline="-25000" dirty="0" err="1"/>
              <a:t>m</a:t>
            </a:r>
            <a:r>
              <a:rPr lang="en-US" sz="5100" i="1" baseline="-25000" dirty="0"/>
              <a:t> </a:t>
            </a:r>
            <a:r>
              <a:rPr lang="en-US" sz="5100" dirty="0">
                <a:ea typeface="Cambria Math"/>
              </a:rPr>
              <a:t>, then                                                                                       (</a:t>
            </a: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ea typeface="Cambria Math"/>
              </a:rPr>
              <a:t> +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b)</a:t>
            </a:r>
            <a:r>
              <a:rPr lang="en-US" sz="5100" dirty="0">
                <a:ea typeface="Cambria Math"/>
              </a:rPr>
              <a:t> +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c  = a</a:t>
            </a:r>
            <a:r>
              <a:rPr lang="en-US" sz="5100" dirty="0">
                <a:ea typeface="Cambria Math"/>
              </a:rPr>
              <a:t> +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dirty="0">
                <a:ea typeface="Cambria Math"/>
              </a:rPr>
              <a:t>(</a:t>
            </a:r>
            <a:r>
              <a:rPr lang="en-US" sz="5100" i="1" dirty="0">
                <a:ea typeface="Cambria Math"/>
              </a:rPr>
              <a:t>b</a:t>
            </a:r>
            <a:r>
              <a:rPr lang="en-US" sz="5100" dirty="0">
                <a:ea typeface="Cambria Math"/>
              </a:rPr>
              <a:t> +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c</a:t>
            </a:r>
            <a:r>
              <a:rPr lang="en-US" sz="5100" dirty="0">
                <a:ea typeface="Cambria Math"/>
              </a:rPr>
              <a:t>) and (</a:t>
            </a: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ea typeface="Cambria Math"/>
              </a:rPr>
              <a:t> </a:t>
            </a:r>
            <a:r>
              <a:rPr lang="en-US" sz="5100" dirty="0">
                <a:latin typeface="Cambria Math"/>
                <a:ea typeface="Cambria Math"/>
              </a:rPr>
              <a:t>∙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b)</a:t>
            </a:r>
            <a:r>
              <a:rPr lang="en-US" sz="5100" dirty="0">
                <a:ea typeface="Cambria Math"/>
              </a:rPr>
              <a:t> </a:t>
            </a:r>
            <a:r>
              <a:rPr lang="en-US" sz="5100" dirty="0">
                <a:latin typeface="Cambria Math"/>
                <a:ea typeface="Cambria Math"/>
              </a:rPr>
              <a:t>∙</a:t>
            </a:r>
            <a:r>
              <a:rPr lang="en-US" sz="5100" i="1" baseline="-25000" dirty="0">
                <a:ea typeface="Cambria Math"/>
              </a:rPr>
              <a:t>m  </a:t>
            </a:r>
            <a:r>
              <a:rPr lang="en-US" sz="5100" i="1" dirty="0">
                <a:ea typeface="Cambria Math"/>
              </a:rPr>
              <a:t>c  = a</a:t>
            </a:r>
            <a:r>
              <a:rPr lang="en-US" sz="5100" dirty="0">
                <a:ea typeface="Cambria Math"/>
              </a:rPr>
              <a:t> </a:t>
            </a:r>
            <a:r>
              <a:rPr lang="en-US" sz="5100" dirty="0">
                <a:latin typeface="Cambria Math"/>
                <a:ea typeface="Cambria Math"/>
              </a:rPr>
              <a:t>∙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dirty="0">
                <a:ea typeface="Cambria Math"/>
              </a:rPr>
              <a:t>(</a:t>
            </a:r>
            <a:r>
              <a:rPr lang="en-US" sz="5100" i="1" dirty="0">
                <a:ea typeface="Cambria Math"/>
              </a:rPr>
              <a:t>b</a:t>
            </a:r>
            <a:r>
              <a:rPr lang="en-US" sz="5100" dirty="0">
                <a:ea typeface="Cambria Math"/>
              </a:rPr>
              <a:t> </a:t>
            </a:r>
            <a:r>
              <a:rPr lang="en-US" sz="5100" dirty="0">
                <a:latin typeface="Cambria Math"/>
                <a:ea typeface="Cambria Math"/>
              </a:rPr>
              <a:t>∙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c</a:t>
            </a:r>
            <a:r>
              <a:rPr lang="en-US" sz="5100" dirty="0">
                <a:ea typeface="Cambria Math"/>
              </a:rPr>
              <a:t>).</a:t>
            </a:r>
          </a:p>
          <a:p>
            <a:r>
              <a:rPr lang="en-US" sz="5100" i="1" dirty="0">
                <a:ea typeface="Cambria Math"/>
              </a:rPr>
              <a:t>Commutativity</a:t>
            </a:r>
            <a:r>
              <a:rPr lang="en-US" sz="5100" dirty="0">
                <a:ea typeface="Cambria Math"/>
              </a:rPr>
              <a:t>: If </a:t>
            </a:r>
            <a:r>
              <a:rPr lang="en-US" sz="5100" i="1" dirty="0">
                <a:ea typeface="Cambria Math"/>
              </a:rPr>
              <a:t>a, b </a:t>
            </a:r>
            <a:r>
              <a:rPr lang="en-US" sz="5100" dirty="0">
                <a:ea typeface="Cambria Math"/>
                <a:sym typeface="Symbol" panose="05050102010706020507" pitchFamily="18" charset="2"/>
              </a:rPr>
              <a:t></a:t>
            </a:r>
            <a:r>
              <a:rPr lang="en-US" sz="5100" i="1" dirty="0">
                <a:ea typeface="Cambria Math"/>
                <a:sym typeface="Symbol" panose="05050102010706020507" pitchFamily="18" charset="2"/>
              </a:rPr>
              <a:t> </a:t>
            </a:r>
            <a:r>
              <a:rPr lang="en-US" sz="5100" b="1" dirty="0" err="1"/>
              <a:t>Z</a:t>
            </a:r>
            <a:r>
              <a:rPr lang="en-US" sz="5100" i="1" baseline="-25000" dirty="0" err="1"/>
              <a:t>m</a:t>
            </a:r>
            <a:r>
              <a:rPr lang="en-US" sz="5100" dirty="0">
                <a:ea typeface="Cambria Math"/>
              </a:rPr>
              <a:t>, then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ea typeface="Cambria Math"/>
              </a:rPr>
              <a:t> +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b  = b</a:t>
            </a:r>
            <a:r>
              <a:rPr lang="en-US" sz="5100" dirty="0">
                <a:ea typeface="Cambria Math"/>
              </a:rPr>
              <a:t> +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ea typeface="Cambria Math"/>
              </a:rPr>
              <a:t>  and </a:t>
            </a: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ea typeface="Cambria Math"/>
              </a:rPr>
              <a:t> </a:t>
            </a:r>
            <a:r>
              <a:rPr lang="en-US" sz="5100" dirty="0">
                <a:latin typeface="Cambria Math"/>
                <a:ea typeface="Cambria Math"/>
              </a:rPr>
              <a:t>∙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b  = b</a:t>
            </a:r>
            <a:r>
              <a:rPr lang="en-US" sz="5100" dirty="0">
                <a:ea typeface="Cambria Math"/>
              </a:rPr>
              <a:t> </a:t>
            </a:r>
            <a:r>
              <a:rPr lang="en-US" sz="5100" dirty="0">
                <a:latin typeface="Cambria Math"/>
                <a:ea typeface="Cambria Math"/>
              </a:rPr>
              <a:t>∙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ea typeface="Cambria Math"/>
              </a:rPr>
              <a:t>.</a:t>
            </a:r>
          </a:p>
          <a:p>
            <a:r>
              <a:rPr lang="en-US" sz="5100" i="1" dirty="0">
                <a:ea typeface="Cambria Math"/>
              </a:rPr>
              <a:t>Identity</a:t>
            </a:r>
            <a:r>
              <a:rPr lang="en-US" sz="5100" dirty="0">
                <a:ea typeface="Cambria Math"/>
              </a:rPr>
              <a:t>: </a:t>
            </a:r>
            <a:r>
              <a:rPr lang="en-US" sz="51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5100" dirty="0">
                <a:ea typeface="Cambria Math"/>
              </a:rPr>
              <a:t> and </a:t>
            </a:r>
            <a:r>
              <a:rPr lang="en-US" sz="51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5100" dirty="0">
                <a:ea typeface="Cambria Math"/>
              </a:rPr>
              <a:t> are identity elements for +  and * mod </a:t>
            </a:r>
            <a:r>
              <a:rPr lang="en-US" sz="5100" i="1" dirty="0">
                <a:ea typeface="Cambria Math"/>
              </a:rPr>
              <a:t>m</a:t>
            </a:r>
            <a:r>
              <a:rPr lang="en-US" sz="5100" dirty="0">
                <a:ea typeface="Cambria Math"/>
              </a:rPr>
              <a:t>:</a:t>
            </a:r>
          </a:p>
          <a:p>
            <a:pPr lvl="1"/>
            <a:r>
              <a:rPr lang="en-US" sz="5100" dirty="0">
                <a:ea typeface="Cambria Math"/>
              </a:rPr>
              <a:t>If </a:t>
            </a: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ea typeface="Cambria Math"/>
              </a:rPr>
              <a:t> </a:t>
            </a:r>
            <a:r>
              <a:rPr lang="en-US" sz="5900" dirty="0">
                <a:ea typeface="Cambria Math"/>
                <a:sym typeface="Symbol" panose="05050102010706020507" pitchFamily="18" charset="2"/>
              </a:rPr>
              <a:t></a:t>
            </a:r>
            <a:r>
              <a:rPr lang="en-US" sz="5900" i="1" dirty="0">
                <a:ea typeface="Cambria Math"/>
                <a:sym typeface="Symbol" panose="05050102010706020507" pitchFamily="18" charset="2"/>
              </a:rPr>
              <a:t> </a:t>
            </a:r>
            <a:r>
              <a:rPr lang="en-US" sz="5100" b="1" dirty="0" err="1"/>
              <a:t>Z</a:t>
            </a:r>
            <a:r>
              <a:rPr lang="en-US" sz="5100" i="1" baseline="-25000" dirty="0" err="1"/>
              <a:t>m</a:t>
            </a:r>
            <a:r>
              <a:rPr lang="en-US" sz="5100" i="1" baseline="-25000" dirty="0"/>
              <a:t> </a:t>
            </a:r>
            <a:r>
              <a:rPr lang="en-US" sz="5100" dirty="0">
                <a:ea typeface="Cambria Math"/>
              </a:rPr>
              <a:t>, then </a:t>
            </a: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ea typeface="Cambria Math"/>
              </a:rPr>
              <a:t> +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5100" i="1" dirty="0">
                <a:ea typeface="Cambria Math"/>
              </a:rPr>
              <a:t>  = </a:t>
            </a:r>
            <a:r>
              <a:rPr lang="en-US" sz="5100" i="1" baseline="-25000" dirty="0">
                <a:ea typeface="Cambria Math"/>
              </a:rPr>
              <a:t> </a:t>
            </a: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ea typeface="Cambria Math"/>
              </a:rPr>
              <a:t>  and </a:t>
            </a: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ea typeface="Cambria Math"/>
              </a:rPr>
              <a:t> </a:t>
            </a:r>
            <a:r>
              <a:rPr lang="en-US" sz="5100" dirty="0">
                <a:latin typeface="Cambria Math"/>
                <a:ea typeface="Cambria Math"/>
              </a:rPr>
              <a:t>∙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5100" dirty="0">
                <a:ea typeface="Cambria Math"/>
              </a:rPr>
              <a:t> </a:t>
            </a:r>
            <a:r>
              <a:rPr lang="en-US" sz="5100" i="1" dirty="0">
                <a:ea typeface="Cambria Math"/>
              </a:rPr>
              <a:t> = a</a:t>
            </a:r>
            <a:r>
              <a:rPr lang="en-US" sz="5100" dirty="0">
                <a:ea typeface="Cambria Math"/>
              </a:rPr>
              <a:t>.</a:t>
            </a:r>
          </a:p>
          <a:p>
            <a:r>
              <a:rPr lang="en-US" sz="5600" i="1" dirty="0">
                <a:ea typeface="Cambria Math"/>
              </a:rPr>
              <a:t>a</a:t>
            </a:r>
            <a:r>
              <a:rPr lang="en-US" sz="5600" i="1" dirty="0">
                <a:latin typeface="Cambria Math"/>
                <a:ea typeface="Cambria Math"/>
              </a:rPr>
              <a:t>≠ </a:t>
            </a:r>
            <a:r>
              <a:rPr lang="en-US" sz="5600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sz="5600" dirty="0">
                <a:ea typeface="Cambria Math"/>
              </a:rPr>
              <a:t> </a:t>
            </a:r>
            <a:r>
              <a:rPr lang="en-US" sz="6000" dirty="0">
                <a:ea typeface="Cambria Math"/>
                <a:sym typeface="Symbol" panose="05050102010706020507" pitchFamily="18" charset="2"/>
              </a:rPr>
              <a:t></a:t>
            </a:r>
            <a:r>
              <a:rPr lang="en-US" sz="5600" dirty="0">
                <a:ea typeface="Cambria Math"/>
              </a:rPr>
              <a:t> </a:t>
            </a:r>
            <a:r>
              <a:rPr lang="en-US" sz="5600" b="1" dirty="0" err="1"/>
              <a:t>Z</a:t>
            </a:r>
            <a:r>
              <a:rPr lang="en-US" sz="5600" i="1" baseline="-25000" dirty="0" err="1"/>
              <a:t>m</a:t>
            </a:r>
            <a:r>
              <a:rPr lang="en-US" sz="5600" i="1" baseline="-25000" dirty="0"/>
              <a:t> </a:t>
            </a:r>
            <a:r>
              <a:rPr lang="en-US" sz="5600" dirty="0">
                <a:latin typeface="SymbolPi" panose="02000500070000020004" pitchFamily="2" charset="0"/>
                <a:ea typeface="Cambria Math"/>
              </a:rPr>
              <a:t>Þ</a:t>
            </a:r>
            <a:r>
              <a:rPr lang="en-US" sz="5600" i="1" baseline="-25000" dirty="0"/>
              <a:t> </a:t>
            </a:r>
            <a:r>
              <a:rPr lang="en-US" sz="5600" i="1" baseline="-25000" dirty="0">
                <a:ea typeface="Cambria Math"/>
              </a:rPr>
              <a:t> </a:t>
            </a:r>
            <a:r>
              <a:rPr lang="en-US" sz="5600" i="1" dirty="0">
                <a:ea typeface="Cambria Math"/>
              </a:rPr>
              <a:t>m</a:t>
            </a:r>
            <a:r>
              <a:rPr lang="en-US" sz="5600" i="1" dirty="0">
                <a:latin typeface="Cambria Math"/>
                <a:ea typeface="Cambria Math"/>
              </a:rPr>
              <a:t>− </a:t>
            </a:r>
            <a:r>
              <a:rPr lang="en-US" sz="5600" i="1" dirty="0">
                <a:ea typeface="Cambria Math"/>
              </a:rPr>
              <a:t>a </a:t>
            </a:r>
            <a:r>
              <a:rPr lang="en-US" sz="5600" dirty="0">
                <a:ea typeface="Cambria Math"/>
              </a:rPr>
              <a:t>is the </a:t>
            </a:r>
            <a:r>
              <a:rPr lang="en-US" sz="5600" i="1" dirty="0">
                <a:ea typeface="Cambria Math"/>
              </a:rPr>
              <a:t>additive inverse </a:t>
            </a:r>
            <a:r>
              <a:rPr lang="en-US" sz="5600" dirty="0">
                <a:ea typeface="Cambria Math"/>
              </a:rPr>
              <a:t>of </a:t>
            </a:r>
            <a:r>
              <a:rPr lang="en-US" sz="5600" i="1" dirty="0">
                <a:ea typeface="Cambria Math"/>
              </a:rPr>
              <a:t>a </a:t>
            </a:r>
            <a:r>
              <a:rPr lang="en-US" sz="5600" dirty="0">
                <a:ea typeface="Cambria Math"/>
              </a:rPr>
              <a:t>mod</a:t>
            </a:r>
            <a:r>
              <a:rPr lang="en-US" sz="5600" i="1" dirty="0">
                <a:ea typeface="Cambria Math"/>
              </a:rPr>
              <a:t> m.</a:t>
            </a:r>
            <a:endParaRPr lang="en-US" sz="5600" dirty="0">
              <a:ea typeface="Cambria Math"/>
            </a:endParaRPr>
          </a:p>
          <a:p>
            <a:pPr lvl="1"/>
            <a:r>
              <a:rPr lang="en-US" sz="5400" i="1" dirty="0">
                <a:ea typeface="Cambria Math"/>
              </a:rPr>
              <a:t>a</a:t>
            </a:r>
            <a:r>
              <a:rPr lang="en-US" sz="5400" dirty="0">
                <a:ea typeface="Cambria Math"/>
              </a:rPr>
              <a:t> +</a:t>
            </a:r>
            <a:r>
              <a:rPr lang="en-US" sz="5400" i="1" baseline="-25000" dirty="0">
                <a:ea typeface="Cambria Math"/>
              </a:rPr>
              <a:t>m </a:t>
            </a:r>
            <a:r>
              <a:rPr lang="en-US" sz="5400" dirty="0">
                <a:ea typeface="Cambria Math"/>
              </a:rPr>
              <a:t>(</a:t>
            </a:r>
            <a:r>
              <a:rPr lang="en-US" sz="5400" i="1" dirty="0">
                <a:ea typeface="Cambria Math"/>
              </a:rPr>
              <a:t>m</a:t>
            </a:r>
            <a:r>
              <a:rPr lang="en-US" sz="5400" i="1" dirty="0">
                <a:latin typeface="Cambria Math"/>
                <a:ea typeface="Cambria Math"/>
              </a:rPr>
              <a:t>− </a:t>
            </a:r>
            <a:r>
              <a:rPr lang="en-US" sz="5400" i="1" dirty="0">
                <a:ea typeface="Cambria Math"/>
              </a:rPr>
              <a:t>a</a:t>
            </a:r>
            <a:r>
              <a:rPr lang="en-US" sz="5400" dirty="0">
                <a:ea typeface="Cambria Math"/>
              </a:rPr>
              <a:t>) </a:t>
            </a:r>
            <a:r>
              <a:rPr lang="en-US" sz="5400" i="1" dirty="0">
                <a:ea typeface="Cambria Math"/>
              </a:rPr>
              <a:t> = </a:t>
            </a:r>
            <a:r>
              <a:rPr lang="en-US" sz="54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5400" dirty="0">
                <a:ea typeface="Cambria Math"/>
              </a:rPr>
              <a:t> and </a:t>
            </a:r>
            <a:r>
              <a:rPr lang="en-US" sz="54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5400" dirty="0">
                <a:ea typeface="Cambria Math"/>
              </a:rPr>
              <a:t> +</a:t>
            </a:r>
            <a:r>
              <a:rPr lang="en-US" sz="5400" i="1" baseline="-25000" dirty="0">
                <a:ea typeface="Cambria Math"/>
              </a:rPr>
              <a:t>m </a:t>
            </a:r>
            <a:r>
              <a:rPr lang="en-US" sz="54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sz="5400" i="1" dirty="0">
                <a:ea typeface="Cambria Math"/>
              </a:rPr>
              <a:t>  = </a:t>
            </a:r>
            <a:r>
              <a:rPr lang="en-US" sz="5400" dirty="0">
                <a:latin typeface="Cambria Math" pitchFamily="18" charset="0"/>
                <a:ea typeface="Cambria Math" pitchFamily="18" charset="0"/>
              </a:rPr>
              <a:t>0 (</a:t>
            </a:r>
            <a:r>
              <a:rPr lang="en-US" sz="5400" dirty="0">
                <a:latin typeface="Cambria"/>
                <a:ea typeface="Cambria Math"/>
                <a:cs typeface="Cambria"/>
              </a:rPr>
              <a:t>0</a:t>
            </a:r>
            <a:r>
              <a:rPr lang="en-US" sz="5400" dirty="0">
                <a:ea typeface="Cambria Math"/>
              </a:rPr>
              <a:t> is its own add inv.)</a:t>
            </a:r>
          </a:p>
          <a:p>
            <a:r>
              <a:rPr lang="en-US" sz="5000" i="1" dirty="0">
                <a:ea typeface="Cambria Math" pitchFamily="18" charset="0"/>
              </a:rPr>
              <a:t>Distributivity</a:t>
            </a:r>
            <a:r>
              <a:rPr lang="en-US" sz="5000" dirty="0">
                <a:latin typeface="Cambria Math" pitchFamily="18" charset="0"/>
                <a:ea typeface="Cambria Math" pitchFamily="18" charset="0"/>
              </a:rPr>
              <a:t>:</a:t>
            </a:r>
            <a:r>
              <a:rPr lang="en-US" sz="5000" dirty="0">
                <a:ea typeface="Cambria Math"/>
              </a:rPr>
              <a:t> If </a:t>
            </a:r>
            <a:r>
              <a:rPr lang="en-US" sz="5000" i="1" dirty="0">
                <a:ea typeface="Cambria Math"/>
              </a:rPr>
              <a:t>a</a:t>
            </a:r>
            <a:r>
              <a:rPr lang="en-US" sz="5000" dirty="0">
                <a:ea typeface="Cambria Math"/>
              </a:rPr>
              <a:t>, </a:t>
            </a:r>
            <a:r>
              <a:rPr lang="en-US" sz="5000" i="1" dirty="0">
                <a:ea typeface="Cambria Math"/>
              </a:rPr>
              <a:t>b, </a:t>
            </a:r>
            <a:r>
              <a:rPr lang="en-US" sz="5000" dirty="0">
                <a:ea typeface="Cambria Math"/>
              </a:rPr>
              <a:t>and</a:t>
            </a:r>
            <a:r>
              <a:rPr lang="en-US" sz="5000" i="1" dirty="0">
                <a:ea typeface="Cambria Math"/>
              </a:rPr>
              <a:t> c</a:t>
            </a:r>
            <a:r>
              <a:rPr lang="en-US" sz="5000" dirty="0">
                <a:ea typeface="Cambria Math"/>
              </a:rPr>
              <a:t> belong to </a:t>
            </a:r>
            <a:r>
              <a:rPr lang="en-US" sz="5000" b="1" dirty="0" err="1"/>
              <a:t>Z</a:t>
            </a:r>
            <a:r>
              <a:rPr lang="en-US" sz="5000" i="1" baseline="-25000" dirty="0" err="1"/>
              <a:t>m</a:t>
            </a:r>
            <a:r>
              <a:rPr lang="en-US" sz="5000" i="1" baseline="-25000" dirty="0"/>
              <a:t> </a:t>
            </a:r>
            <a:r>
              <a:rPr lang="en-US" sz="5000" dirty="0">
                <a:ea typeface="Cambria Math"/>
              </a:rPr>
              <a:t>, then </a:t>
            </a:r>
          </a:p>
          <a:p>
            <a:pPr lvl="1"/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ea typeface="Cambria Math"/>
              </a:rPr>
              <a:t> </a:t>
            </a:r>
            <a:r>
              <a:rPr lang="en-US" sz="5100" dirty="0">
                <a:latin typeface="Cambria Math"/>
                <a:ea typeface="Cambria Math"/>
              </a:rPr>
              <a:t>∙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dirty="0">
                <a:ea typeface="Cambria Math"/>
              </a:rPr>
              <a:t>(</a:t>
            </a:r>
            <a:r>
              <a:rPr lang="en-US" sz="5100" i="1" dirty="0">
                <a:ea typeface="Cambria Math"/>
              </a:rPr>
              <a:t>b</a:t>
            </a:r>
            <a:r>
              <a:rPr lang="en-US" sz="5100" dirty="0">
                <a:ea typeface="Cambria Math"/>
              </a:rPr>
              <a:t> +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c</a:t>
            </a:r>
            <a:r>
              <a:rPr lang="en-US" sz="5100" dirty="0">
                <a:ea typeface="Cambria Math"/>
              </a:rPr>
              <a:t>) </a:t>
            </a:r>
            <a:r>
              <a:rPr lang="en-US" sz="5100" i="1" dirty="0">
                <a:ea typeface="Cambria Math"/>
              </a:rPr>
              <a:t>= </a:t>
            </a:r>
            <a:r>
              <a:rPr lang="en-US" sz="5100" dirty="0">
                <a:ea typeface="Cambria Math"/>
              </a:rPr>
              <a:t> (</a:t>
            </a: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ea typeface="Cambria Math"/>
              </a:rPr>
              <a:t> </a:t>
            </a:r>
            <a:r>
              <a:rPr lang="en-US" sz="5100" dirty="0">
                <a:latin typeface="Cambria Math"/>
                <a:ea typeface="Cambria Math"/>
              </a:rPr>
              <a:t>∙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b)</a:t>
            </a:r>
            <a:r>
              <a:rPr lang="en-US" sz="5100" dirty="0">
                <a:ea typeface="Cambria Math"/>
              </a:rPr>
              <a:t> +</a:t>
            </a:r>
            <a:r>
              <a:rPr lang="en-US" sz="5100" i="1" baseline="-25000" dirty="0">
                <a:ea typeface="Cambria Math"/>
              </a:rPr>
              <a:t>m</a:t>
            </a:r>
            <a:r>
              <a:rPr lang="en-US" sz="5100" dirty="0">
                <a:ea typeface="Cambria Math"/>
              </a:rPr>
              <a:t> (</a:t>
            </a: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latin typeface="Cambria Math"/>
                <a:ea typeface="Cambria Math"/>
              </a:rPr>
              <a:t> ∙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c</a:t>
            </a:r>
            <a:r>
              <a:rPr lang="en-US" sz="5100" dirty="0">
                <a:ea typeface="Cambria Math"/>
              </a:rPr>
              <a:t>)</a:t>
            </a:r>
          </a:p>
          <a:p>
            <a:pPr lvl="1"/>
            <a:r>
              <a:rPr lang="en-US" sz="5100" dirty="0">
                <a:ea typeface="Cambria Math"/>
              </a:rPr>
              <a:t>(</a:t>
            </a: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ea typeface="Cambria Math"/>
              </a:rPr>
              <a:t> </a:t>
            </a:r>
            <a:r>
              <a:rPr lang="en-US" sz="5100" dirty="0">
                <a:latin typeface="Cambria Math"/>
                <a:ea typeface="Cambria Math"/>
              </a:rPr>
              <a:t>+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b)</a:t>
            </a:r>
            <a:r>
              <a:rPr lang="en-US" sz="5100" dirty="0">
                <a:ea typeface="Cambria Math"/>
              </a:rPr>
              <a:t> </a:t>
            </a:r>
            <a:r>
              <a:rPr lang="en-US" sz="5100" dirty="0">
                <a:latin typeface="Cambria Math"/>
                <a:ea typeface="Cambria Math"/>
              </a:rPr>
              <a:t>∙</a:t>
            </a:r>
            <a:r>
              <a:rPr lang="en-US" sz="5100" i="1" baseline="-25000" dirty="0">
                <a:ea typeface="Cambria Math"/>
              </a:rPr>
              <a:t>m  </a:t>
            </a:r>
            <a:r>
              <a:rPr lang="en-US" sz="5100" i="1" dirty="0">
                <a:ea typeface="Cambria Math"/>
              </a:rPr>
              <a:t>c  = </a:t>
            </a:r>
            <a:r>
              <a:rPr lang="en-US" sz="5100" dirty="0">
                <a:ea typeface="Cambria Math"/>
              </a:rPr>
              <a:t>(</a:t>
            </a:r>
            <a:r>
              <a:rPr lang="en-US" sz="5100" i="1" dirty="0">
                <a:ea typeface="Cambria Math"/>
              </a:rPr>
              <a:t>a</a:t>
            </a:r>
            <a:r>
              <a:rPr lang="en-US" sz="5100" dirty="0">
                <a:latin typeface="Cambria Math"/>
                <a:ea typeface="Cambria Math"/>
              </a:rPr>
              <a:t> ∙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c</a:t>
            </a:r>
            <a:r>
              <a:rPr lang="en-US" sz="5100" dirty="0">
                <a:ea typeface="Cambria Math"/>
              </a:rPr>
              <a:t>) </a:t>
            </a:r>
            <a:r>
              <a:rPr lang="en-US" sz="5100" dirty="0">
                <a:latin typeface="Cambria Math"/>
                <a:ea typeface="Cambria Math"/>
              </a:rPr>
              <a:t>+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dirty="0">
                <a:ea typeface="Cambria Math"/>
              </a:rPr>
              <a:t>(</a:t>
            </a:r>
            <a:r>
              <a:rPr lang="en-US" sz="5100" i="1" dirty="0">
                <a:ea typeface="Cambria Math"/>
              </a:rPr>
              <a:t>b</a:t>
            </a:r>
            <a:r>
              <a:rPr lang="en-US" sz="5100" dirty="0">
                <a:ea typeface="Cambria Math"/>
              </a:rPr>
              <a:t> </a:t>
            </a:r>
            <a:r>
              <a:rPr lang="en-US" sz="5100" dirty="0">
                <a:latin typeface="Cambria Math"/>
                <a:ea typeface="Cambria Math"/>
              </a:rPr>
              <a:t>∙</a:t>
            </a:r>
            <a:r>
              <a:rPr lang="en-US" sz="5100" i="1" baseline="-25000" dirty="0">
                <a:ea typeface="Cambria Math"/>
              </a:rPr>
              <a:t>m </a:t>
            </a:r>
            <a:r>
              <a:rPr lang="en-US" sz="5100" i="1" dirty="0">
                <a:ea typeface="Cambria Math"/>
              </a:rPr>
              <a:t>c</a:t>
            </a:r>
            <a:r>
              <a:rPr lang="en-US" sz="5100" dirty="0">
                <a:ea typeface="Cambria Math"/>
              </a:rPr>
              <a:t>)</a:t>
            </a:r>
            <a:endParaRPr lang="en-US" sz="5900" dirty="0">
              <a:ea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9641"/>
            <a:ext cx="8229600" cy="1143000"/>
          </a:xfrm>
        </p:spPr>
        <p:txBody>
          <a:bodyPr/>
          <a:lstStyle/>
          <a:p>
            <a:r>
              <a:rPr lang="en-US" dirty="0"/>
              <a:t>Arithmetic Modulo </a:t>
            </a:r>
            <a:r>
              <a:rPr lang="en-US" i="1" dirty="0"/>
              <a:t>m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641"/>
            <a:ext cx="8382000" cy="433095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mbria Math" pitchFamily="18" charset="0"/>
                <a:ea typeface="Cambria Math" pitchFamily="18" charset="0"/>
              </a:rPr>
              <a:t>Exercises 42-44 ask for proofs of these properties.</a:t>
            </a:r>
          </a:p>
          <a:p>
            <a:r>
              <a:rPr lang="en-US" sz="2800" dirty="0">
                <a:latin typeface="Cambria Math" pitchFamily="18" charset="0"/>
                <a:ea typeface="Cambria Math" pitchFamily="18" charset="0"/>
              </a:rPr>
              <a:t>Multiplicative inverses have not been included since they do not always exist. </a:t>
            </a: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For example, there is no multiplicative inverse of 2 mod 6.</a:t>
            </a: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Existence of an inverse is closely tied to existence of division already mentioned,  as we will see in section 4.4.</a:t>
            </a:r>
            <a:endParaRPr lang="en-US" dirty="0">
              <a:ea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/>
              <a:t>Chapter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0279"/>
            <a:ext cx="88392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Number theory </a:t>
            </a:r>
            <a:r>
              <a:rPr lang="en-US" dirty="0"/>
              <a:t>is the study of </a:t>
            </a:r>
            <a:r>
              <a:rPr lang="en-US" b="1" dirty="0"/>
              <a:t>integers</a:t>
            </a:r>
            <a:r>
              <a:rPr lang="en-US" dirty="0"/>
              <a:t> &amp; their properties. </a:t>
            </a:r>
          </a:p>
          <a:p>
            <a:r>
              <a:rPr lang="en-US" dirty="0"/>
              <a:t>Key ideas include </a:t>
            </a:r>
            <a:r>
              <a:rPr lang="en-US" b="1" dirty="0"/>
              <a:t>divisibility</a:t>
            </a:r>
            <a:r>
              <a:rPr lang="en-US" dirty="0"/>
              <a:t> and </a:t>
            </a:r>
            <a:r>
              <a:rPr lang="en-US" b="1" dirty="0"/>
              <a:t>primality</a:t>
            </a:r>
            <a:r>
              <a:rPr lang="en-US" dirty="0"/>
              <a:t>.</a:t>
            </a:r>
          </a:p>
          <a:p>
            <a:r>
              <a:rPr lang="en-US" dirty="0"/>
              <a:t>Representations of integers, including </a:t>
            </a:r>
            <a:r>
              <a:rPr lang="en-US" b="1" dirty="0"/>
              <a:t>binary</a:t>
            </a:r>
            <a:r>
              <a:rPr lang="en-US" dirty="0"/>
              <a:t> and </a:t>
            </a:r>
            <a:r>
              <a:rPr lang="en-US" b="1" dirty="0"/>
              <a:t>hexadecimal</a:t>
            </a:r>
            <a:r>
              <a:rPr lang="en-US" dirty="0"/>
              <a:t>, may be considered part of number theory. </a:t>
            </a:r>
          </a:p>
          <a:p>
            <a:r>
              <a:rPr lang="en-US" dirty="0"/>
              <a:t>Due to its beauty, accessibility, and wealth of open questions, number theory has attracted many mathematicians. </a:t>
            </a:r>
          </a:p>
          <a:p>
            <a:r>
              <a:rPr lang="en-US" dirty="0"/>
              <a:t>In our exploration of number theory, we’ll develop many of the proof methods and strategies introduced in chapter 1.</a:t>
            </a:r>
          </a:p>
          <a:p>
            <a:r>
              <a:rPr lang="en-US" dirty="0"/>
              <a:t>Mathematicians consider number theory to be </a:t>
            </a:r>
            <a:r>
              <a:rPr lang="en-US" b="1" dirty="0"/>
              <a:t>pure</a:t>
            </a:r>
            <a:r>
              <a:rPr lang="en-US" dirty="0"/>
              <a:t> mathematics, but it has important </a:t>
            </a:r>
            <a:r>
              <a:rPr lang="en-US" b="1" dirty="0"/>
              <a:t>applications</a:t>
            </a:r>
            <a:r>
              <a:rPr lang="en-US" dirty="0"/>
              <a:t> to computer science and cryptography (Sections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4.5</a:t>
            </a:r>
            <a:r>
              <a:rPr lang="en-US" dirty="0"/>
              <a:t> and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4.6)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4.1</a:t>
            </a:r>
            <a:r>
              <a:rPr lang="en-US" b="1" dirty="0"/>
              <a:t> Divisibility and Modular Arithmetic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4.2</a:t>
            </a:r>
            <a:r>
              <a:rPr lang="en-US" dirty="0"/>
              <a:t> Integer Representations and Algorithms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4.3</a:t>
            </a:r>
            <a:r>
              <a:rPr lang="en-US" dirty="0"/>
              <a:t> Primes and Greatest Common Divisors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4.4</a:t>
            </a:r>
            <a:r>
              <a:rPr lang="en-US" dirty="0"/>
              <a:t> Solving Congruences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4.5</a:t>
            </a:r>
            <a:r>
              <a:rPr lang="en-US" dirty="0"/>
              <a:t> Applications of Congruences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4.6</a:t>
            </a:r>
            <a:r>
              <a:rPr lang="en-US" dirty="0"/>
              <a:t> Cryptography</a:t>
            </a:r>
          </a:p>
          <a:p>
            <a:pPr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Divisibility and Modular Arithmetic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4.1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Division </a:t>
            </a:r>
          </a:p>
          <a:p>
            <a:r>
              <a:rPr lang="en-US" dirty="0"/>
              <a:t>Division Algorithm </a:t>
            </a:r>
          </a:p>
          <a:p>
            <a:r>
              <a:rPr lang="en-US" dirty="0"/>
              <a:t>Modular Arithmetic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</a:t>
            </a:r>
            <a:r>
              <a:rPr lang="en-US" b="1" dirty="0"/>
              <a:t> </a:t>
            </a:r>
            <a:r>
              <a:rPr lang="en-US" dirty="0"/>
              <a:t>Divisibility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/>
          <a:lstStyle/>
          <a:p>
            <a:pPr>
              <a:buNone/>
            </a:pPr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integers with </a:t>
            </a:r>
            <a:r>
              <a:rPr lang="en-US" i="1" dirty="0"/>
              <a:t>a ≠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/>
              <a:t>, then 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i="1" dirty="0"/>
              <a:t>divides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dirty="0"/>
              <a:t> if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i="1" dirty="0"/>
              <a:t>c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i="1" dirty="0">
                <a:sym typeface="Symbol" panose="05050102010706020507" pitchFamily="18" charset="2"/>
              </a:rPr>
              <a:t> Z</a:t>
            </a:r>
            <a:r>
              <a:rPr lang="en-US" dirty="0"/>
              <a:t> such that  </a:t>
            </a:r>
            <a:r>
              <a:rPr lang="en-US" i="1" dirty="0"/>
              <a:t>b = ac</a:t>
            </a:r>
            <a:r>
              <a:rPr lang="en-US" dirty="0"/>
              <a:t>, i.e., if </a:t>
            </a:r>
            <a:r>
              <a:rPr lang="en-US" i="1" dirty="0"/>
              <a:t>b</a:t>
            </a:r>
            <a:r>
              <a:rPr lang="en-US" dirty="0"/>
              <a:t>/</a:t>
            </a:r>
            <a:r>
              <a:rPr lang="en-US" i="1" dirty="0"/>
              <a:t>a</a:t>
            </a:r>
            <a:r>
              <a:rPr lang="en-US" i="1" dirty="0">
                <a:sym typeface="Symbol" panose="05050102010706020507" pitchFamily="18" charset="2"/>
              </a:rPr>
              <a:t> Z</a:t>
            </a:r>
            <a:r>
              <a:rPr lang="en-US" dirty="0"/>
              <a:t> .</a:t>
            </a:r>
          </a:p>
          <a:p>
            <a:pPr lvl="1"/>
            <a:r>
              <a:rPr lang="en-US" dirty="0"/>
              <a:t>When </a:t>
            </a:r>
            <a:r>
              <a:rPr lang="en-US" i="1" dirty="0"/>
              <a:t>a</a:t>
            </a:r>
            <a:r>
              <a:rPr lang="en-US" dirty="0"/>
              <a:t> divides </a:t>
            </a:r>
            <a:r>
              <a:rPr lang="en-US" i="1" dirty="0"/>
              <a:t>b</a:t>
            </a:r>
            <a:r>
              <a:rPr lang="en-US" dirty="0"/>
              <a:t> we say that </a:t>
            </a:r>
            <a:r>
              <a:rPr lang="en-US" i="1" dirty="0"/>
              <a:t>a</a:t>
            </a:r>
            <a:r>
              <a:rPr lang="en-US" dirty="0"/>
              <a:t> is a </a:t>
            </a:r>
            <a:r>
              <a:rPr lang="en-US" i="1" dirty="0"/>
              <a:t>factor</a:t>
            </a:r>
            <a:r>
              <a:rPr lang="en-US" dirty="0"/>
              <a:t> or </a:t>
            </a:r>
            <a:r>
              <a:rPr lang="en-US" i="1" dirty="0"/>
              <a:t>divisor</a:t>
            </a:r>
            <a:r>
              <a:rPr lang="en-US" dirty="0"/>
              <a:t> of </a:t>
            </a:r>
            <a:r>
              <a:rPr lang="en-US" i="1" dirty="0"/>
              <a:t>b</a:t>
            </a:r>
            <a:r>
              <a:rPr lang="en-US" dirty="0"/>
              <a:t> and that </a:t>
            </a:r>
            <a:r>
              <a:rPr lang="en-US" i="1" dirty="0"/>
              <a:t>b</a:t>
            </a:r>
            <a:r>
              <a:rPr lang="en-US" dirty="0"/>
              <a:t> is a multiple of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notation </a:t>
            </a:r>
            <a:r>
              <a:rPr lang="en-US" i="1" dirty="0"/>
              <a:t>a </a:t>
            </a:r>
            <a:r>
              <a:rPr lang="en-US" dirty="0"/>
              <a:t>| </a:t>
            </a:r>
            <a:r>
              <a:rPr lang="en-US" i="1" dirty="0"/>
              <a:t>b</a:t>
            </a:r>
            <a:r>
              <a:rPr lang="en-US" dirty="0"/>
              <a:t> denotes that </a:t>
            </a:r>
            <a:r>
              <a:rPr lang="en-US" i="1" dirty="0"/>
              <a:t>a</a:t>
            </a:r>
            <a:r>
              <a:rPr lang="en-US" dirty="0"/>
              <a:t> divides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a </a:t>
            </a:r>
            <a:r>
              <a:rPr lang="en-US" dirty="0"/>
              <a:t>does not divide </a:t>
            </a:r>
            <a:r>
              <a:rPr lang="en-US" i="1" dirty="0"/>
              <a:t>b</a:t>
            </a:r>
            <a:r>
              <a:rPr lang="en-US" dirty="0"/>
              <a:t>, we write </a:t>
            </a:r>
            <a:r>
              <a:rPr lang="en-US" i="1" dirty="0"/>
              <a:t>a</a:t>
            </a:r>
            <a:r>
              <a:rPr lang="en-US" dirty="0">
                <a:latin typeface="Cambria Math"/>
                <a:ea typeface="Cambria Math"/>
              </a:rPr>
              <a:t> ∤ </a:t>
            </a:r>
            <a:r>
              <a:rPr lang="en-US" i="1" dirty="0"/>
              <a:t>b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   Exercise</a:t>
            </a:r>
            <a:r>
              <a:rPr lang="en-US" dirty="0"/>
              <a:t>: Determine if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|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/>
              <a:t> and if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|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3 </a:t>
            </a:r>
            <a:r>
              <a:rPr lang="en-US" dirty="0">
                <a:latin typeface="Cambria Math"/>
                <a:ea typeface="Cambria Math"/>
              </a:rPr>
              <a:t>∤</a:t>
            </a:r>
            <a:r>
              <a:rPr lang="en-US" dirty="0"/>
              <a:t> 7 (7/3 is not an integer) </a:t>
            </a:r>
          </a:p>
          <a:p>
            <a:pPr>
              <a:buNone/>
            </a:pPr>
            <a:r>
              <a:rPr lang="en-US" dirty="0"/>
              <a:t>but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|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12 (12/3 = 4)</a:t>
            </a:r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381000"/>
            <a:ext cx="8229600" cy="1143000"/>
          </a:xfrm>
        </p:spPr>
        <p:txBody>
          <a:bodyPr/>
          <a:lstStyle/>
          <a:p>
            <a:r>
              <a:rPr lang="en-US" dirty="0"/>
              <a:t>Properties of Divisibility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  </a:t>
            </a:r>
            <a:r>
              <a:rPr lang="en-US" b="1" dirty="0"/>
              <a:t>Theorem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: Let </a:t>
            </a:r>
            <a:r>
              <a:rPr lang="en-US" i="1" dirty="0"/>
              <a:t>a </a:t>
            </a:r>
            <a:r>
              <a:rPr lang="en-US" dirty="0">
                <a:latin typeface="Cambria Math"/>
                <a:ea typeface="Cambria Math"/>
              </a:rPr>
              <a:t>≠0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i="1" dirty="0">
                <a:sym typeface="Symbol" panose="05050102010706020507" pitchFamily="18" charset="2"/>
              </a:rPr>
              <a:t> Z</a:t>
            </a:r>
            <a:r>
              <a:rPr lang="en-US" dirty="0"/>
              <a:t>. 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/>
              <a:t>c</a:t>
            </a:r>
            <a:r>
              <a:rPr lang="en-US" dirty="0"/>
              <a:t>, then</a:t>
            </a:r>
            <a:r>
              <a:rPr lang="en-US" i="1" dirty="0"/>
              <a:t> a</a:t>
            </a:r>
            <a:r>
              <a:rPr lang="en-US" dirty="0"/>
              <a:t> | (</a:t>
            </a:r>
            <a:r>
              <a:rPr lang="en-US" i="1" dirty="0"/>
              <a:t>b + c</a:t>
            </a:r>
            <a:r>
              <a:rPr lang="en-US" dirty="0"/>
              <a:t>);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/>
              <a:t>b,</a:t>
            </a:r>
            <a:r>
              <a:rPr lang="en-US" dirty="0"/>
              <a:t> then 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dirty="0" err="1"/>
              <a:t>b</a:t>
            </a:r>
            <a:r>
              <a:rPr lang="en-US" i="1" dirty="0" err="1"/>
              <a:t>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i="1" dirty="0"/>
              <a:t>c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i="1" dirty="0">
                <a:sym typeface="Symbol" panose="05050102010706020507" pitchFamily="18" charset="2"/>
              </a:rPr>
              <a:t> Z</a:t>
            </a:r>
            <a:r>
              <a:rPr lang="en-US" dirty="0"/>
              <a:t>;</a:t>
            </a:r>
            <a:endParaRPr lang="en-US" i="1" dirty="0"/>
          </a:p>
          <a:p>
            <a:pPr marL="1028700" lvl="1" indent="-571500">
              <a:buFont typeface="+mj-lt"/>
              <a:buAutoNum type="romanLcPeriod"/>
            </a:pPr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| </a:t>
            </a:r>
            <a:r>
              <a:rPr lang="en-US" i="1" dirty="0"/>
              <a:t>c</a:t>
            </a:r>
            <a:r>
              <a:rPr lang="en-US" dirty="0"/>
              <a:t>, then 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pPr marL="628650" lvl="1" indent="-571500">
              <a:buNone/>
            </a:pPr>
            <a:r>
              <a:rPr lang="en-US" dirty="0"/>
              <a:t>   </a:t>
            </a:r>
            <a:r>
              <a:rPr lang="en-US" b="1" dirty="0"/>
              <a:t>Proof</a:t>
            </a:r>
            <a:r>
              <a:rPr lang="en-US" dirty="0"/>
              <a:t>: (</a:t>
            </a:r>
            <a:r>
              <a:rPr lang="en-US" dirty="0" err="1"/>
              <a:t>i</a:t>
            </a:r>
            <a:r>
              <a:rPr lang="en-US" dirty="0"/>
              <a:t>)  If 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/>
              <a:t>c</a:t>
            </a:r>
            <a:r>
              <a:rPr lang="en-US" dirty="0"/>
              <a:t>, then </a:t>
            </a:r>
            <a:r>
              <a:rPr lang="en-US" dirty="0">
                <a:sym typeface="Symbol" panose="05050102010706020507" pitchFamily="18" charset="2"/>
              </a:rPr>
              <a:t></a:t>
            </a:r>
            <a:r>
              <a:rPr lang="en-US" i="1" dirty="0"/>
              <a:t>s, t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i="1" dirty="0">
                <a:sym typeface="Symbol" panose="05050102010706020507" pitchFamily="18" charset="2"/>
              </a:rPr>
              <a:t> Z </a:t>
            </a:r>
            <a:r>
              <a:rPr lang="en-US" dirty="0"/>
              <a:t>with 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i="1" dirty="0"/>
              <a:t>as</a:t>
            </a:r>
            <a:r>
              <a:rPr lang="en-US" dirty="0"/>
              <a:t> and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/>
              <a:t>at</a:t>
            </a:r>
            <a:r>
              <a:rPr lang="en-US" dirty="0"/>
              <a:t>. Hence,</a:t>
            </a:r>
          </a:p>
          <a:p>
            <a:pPr marL="628650" lvl="1" indent="-571500">
              <a:buNone/>
            </a:pPr>
            <a:r>
              <a:rPr lang="en-US" dirty="0"/>
              <a:t>            </a:t>
            </a:r>
            <a:r>
              <a:rPr lang="en-US" i="1" dirty="0"/>
              <a:t>b</a:t>
            </a:r>
            <a:r>
              <a:rPr lang="en-US" dirty="0"/>
              <a:t> +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/>
              <a:t>as</a:t>
            </a:r>
            <a:r>
              <a:rPr lang="en-US" dirty="0"/>
              <a:t> + </a:t>
            </a:r>
            <a:r>
              <a:rPr lang="en-US" i="1" dirty="0"/>
              <a:t>at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 + </a:t>
            </a:r>
            <a:r>
              <a:rPr lang="en-US" i="1" dirty="0"/>
              <a:t>t</a:t>
            </a:r>
            <a:r>
              <a:rPr lang="en-US" dirty="0"/>
              <a:t>).    </a:t>
            </a:r>
            <a:r>
              <a:rPr lang="en-US" dirty="0">
                <a:latin typeface="SymbolPi" panose="02000500070000020004" pitchFamily="2" charset="0"/>
              </a:rPr>
              <a:t>\</a:t>
            </a:r>
            <a:r>
              <a:rPr lang="en-US" i="1" dirty="0"/>
              <a:t>a</a:t>
            </a:r>
            <a:r>
              <a:rPr lang="en-US" dirty="0"/>
              <a:t> | (</a:t>
            </a:r>
            <a:r>
              <a:rPr lang="en-US" i="1" dirty="0"/>
              <a:t>b + c</a:t>
            </a:r>
            <a:r>
              <a:rPr lang="en-US" dirty="0"/>
              <a:t>).</a:t>
            </a:r>
          </a:p>
          <a:p>
            <a:pPr marL="262890" indent="-571500">
              <a:buNone/>
            </a:pPr>
            <a:r>
              <a:rPr lang="en-US" dirty="0"/>
              <a:t>     (Exercises 3 and 4 ask for proofs of parts (ii) and  (iii).)</a:t>
            </a:r>
          </a:p>
          <a:p>
            <a:pPr marL="262890" indent="-571500">
              <a:buNone/>
            </a:pPr>
            <a:endParaRPr lang="en-US" b="1" dirty="0"/>
          </a:p>
          <a:p>
            <a:pPr marL="262890" indent="-571500">
              <a:buNone/>
            </a:pPr>
            <a:r>
              <a:rPr lang="en-US" b="1" dirty="0"/>
              <a:t>Corollary</a:t>
            </a:r>
            <a:r>
              <a:rPr lang="en-US" dirty="0"/>
              <a:t>: If </a:t>
            </a:r>
            <a:r>
              <a:rPr lang="en-US" i="1" dirty="0"/>
              <a:t>a </a:t>
            </a:r>
            <a:r>
              <a:rPr lang="en-US" dirty="0">
                <a:latin typeface="Cambria Math"/>
                <a:ea typeface="Cambria Math"/>
              </a:rPr>
              <a:t>≠0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i="1" dirty="0">
                <a:sym typeface="Symbol" panose="05050102010706020507" pitchFamily="18" charset="2"/>
              </a:rPr>
              <a:t> Z</a:t>
            </a:r>
            <a:r>
              <a:rPr lang="en-US" dirty="0"/>
              <a:t>, such that 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/>
              <a:t>c, </a:t>
            </a:r>
            <a:r>
              <a:rPr lang="en-US" dirty="0"/>
              <a:t>then </a:t>
            </a:r>
          </a:p>
          <a:p>
            <a:pPr marL="262890" indent="-571500" algn="ctr">
              <a:buNone/>
            </a:pPr>
            <a:r>
              <a:rPr lang="en-US" i="1" dirty="0"/>
              <a:t>a</a:t>
            </a:r>
            <a:r>
              <a:rPr lang="en-US" dirty="0"/>
              <a:t> | </a:t>
            </a:r>
            <a:r>
              <a:rPr lang="en-US" i="1" dirty="0" err="1"/>
              <a:t>mb</a:t>
            </a:r>
            <a:r>
              <a:rPr lang="en-US" dirty="0"/>
              <a:t> + </a:t>
            </a:r>
            <a:r>
              <a:rPr lang="en-US" i="1" dirty="0" err="1"/>
              <a:t>nc</a:t>
            </a:r>
            <a:r>
              <a:rPr lang="en-US" dirty="0"/>
              <a:t> if </a:t>
            </a:r>
            <a:r>
              <a:rPr lang="en-US" i="1" dirty="0"/>
              <a:t>m, n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i="1" dirty="0">
                <a:sym typeface="Symbol" panose="05050102010706020507" pitchFamily="18" charset="2"/>
              </a:rPr>
              <a:t> Z</a:t>
            </a:r>
            <a:r>
              <a:rPr lang="en-US" dirty="0"/>
              <a:t>. </a:t>
            </a:r>
          </a:p>
          <a:p>
            <a:pPr marL="262890" indent="-571500">
              <a:buNone/>
            </a:pPr>
            <a:r>
              <a:rPr lang="en-US" dirty="0"/>
              <a:t>   Show how it follows easily from (ii) and (</a:t>
            </a:r>
            <a:r>
              <a:rPr lang="en-US" dirty="0" err="1"/>
              <a:t>i</a:t>
            </a:r>
            <a:r>
              <a:rPr lang="en-US" dirty="0"/>
              <a:t>) of Theorem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1.</a:t>
            </a:r>
            <a:endParaRPr lang="en-US" dirty="0"/>
          </a:p>
          <a:p>
            <a:pPr marL="1028700" lvl="1" indent="-571500">
              <a:buFont typeface="+mj-lt"/>
              <a:buAutoNum type="romanLcPeriod"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305800" y="43434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Division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36192"/>
                <a:ext cx="8229600" cy="486460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When an integer is divided by a positive integer, there is a quotient and a remainder. This “Division Algorithm,” is really a theorem.</a:t>
                </a:r>
              </a:p>
              <a:p>
                <a:pPr>
                  <a:buNone/>
                </a:pPr>
                <a:r>
                  <a:rPr lang="en-US" b="1" dirty="0"/>
                  <a:t>Division Algorithm</a:t>
                </a:r>
                <a:r>
                  <a:rPr lang="en-US" dirty="0"/>
                  <a:t>: If </a:t>
                </a:r>
                <a:r>
                  <a:rPr lang="en-US" i="1" dirty="0"/>
                  <a:t>a </a:t>
                </a:r>
                <a:r>
                  <a:rPr lang="en-US" dirty="0">
                    <a:sym typeface="Symbol" panose="05050102010706020507" pitchFamily="18" charset="2"/>
                  </a:rPr>
                  <a:t></a:t>
                </a:r>
                <a:r>
                  <a:rPr lang="en-US" i="1" dirty="0">
                    <a:sym typeface="Symbol" panose="05050102010706020507" pitchFamily="18" charset="2"/>
                  </a:rPr>
                  <a:t> Z</a:t>
                </a:r>
                <a:r>
                  <a:rPr lang="en-US" dirty="0"/>
                  <a:t> &amp; </a:t>
                </a:r>
                <a:r>
                  <a:rPr lang="en-US" i="1" dirty="0"/>
                  <a:t>d</a:t>
                </a:r>
                <a:r>
                  <a:rPr lang="en-US" dirty="0">
                    <a:sym typeface="Symbol" panose="05050102010706020507" pitchFamily="18" charset="2"/>
                  </a:rPr>
                  <a:t> </a:t>
                </a:r>
                <a:r>
                  <a:rPr lang="en-US" i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:r>
                  <a:rPr lang="en-US" dirty="0">
                    <a:sym typeface="Symbol" panose="05050102010706020507" pitchFamily="18" charset="2"/>
                  </a:rPr>
                  <a:t>!</a:t>
                </a:r>
                <a:r>
                  <a:rPr lang="en-US" i="1" dirty="0"/>
                  <a:t>q</a:t>
                </a:r>
                <a:r>
                  <a:rPr lang="en-US" dirty="0"/>
                  <a:t> </a:t>
                </a:r>
                <a:r>
                  <a:rPr lang="en-US" i="1" dirty="0"/>
                  <a:t>r</a:t>
                </a:r>
                <a:r>
                  <a:rPr lang="en-US" dirty="0"/>
                  <a:t>, with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0</a:t>
                </a:r>
                <a:r>
                  <a:rPr lang="en-US" i="1" dirty="0"/>
                  <a:t> ≤ </a:t>
                </a:r>
                <a:r>
                  <a:rPr lang="en-US" dirty="0"/>
                  <a:t>r</a:t>
                </a:r>
                <a:r>
                  <a:rPr lang="en-US" i="1" dirty="0"/>
                  <a:t> &lt; </a:t>
                </a:r>
                <a:r>
                  <a:rPr lang="en-US" i="1" dirty="0"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en-US" dirty="0"/>
                  <a:t>, such that  </a:t>
                </a:r>
                <a:r>
                  <a:rPr lang="en-US" sz="3800" i="1" dirty="0"/>
                  <a:t>a = d  q + r</a:t>
                </a:r>
                <a:r>
                  <a:rPr lang="en-US" sz="3800" dirty="0"/>
                  <a:t> </a:t>
                </a:r>
                <a:r>
                  <a:rPr lang="en-US" dirty="0"/>
                  <a:t>(</a:t>
                </a:r>
                <a:r>
                  <a:rPr lang="en-US" i="1" dirty="0"/>
                  <a:t>proved in Section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5.2</a:t>
                </a:r>
                <a:r>
                  <a:rPr lang="en-US" dirty="0"/>
                  <a:t>).</a:t>
                </a:r>
              </a:p>
              <a:p>
                <a:pPr marL="667512" lvl="2" indent="0">
                  <a:buNone/>
                </a:pPr>
                <a:endParaRPr lang="en-US" dirty="0"/>
              </a:p>
              <a:p>
                <a:pPr marL="667512" lvl="2" indent="0">
                  <a:buNone/>
                </a:pPr>
                <a:endParaRPr lang="en-US" dirty="0"/>
              </a:p>
              <a:p>
                <a:pPr>
                  <a:buNone/>
                </a:pPr>
                <a:endParaRPr lang="en-US" b="1" dirty="0"/>
              </a:p>
              <a:p>
                <a:pPr>
                  <a:buNone/>
                </a:pPr>
                <a:endParaRPr lang="en-US" b="1" dirty="0"/>
              </a:p>
              <a:p>
                <a:pPr>
                  <a:buNone/>
                </a:pPr>
                <a:r>
                  <a:rPr lang="en-US" b="1" dirty="0"/>
                  <a:t>Examples</a:t>
                </a:r>
                <a:r>
                  <a:rPr lang="en-US" dirty="0"/>
                  <a:t>:  </a:t>
                </a:r>
              </a:p>
              <a:p>
                <a:r>
                  <a:rPr lang="en-US" dirty="0"/>
                  <a:t>What are quotient and remainder when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101 </a:t>
                </a:r>
                <a:r>
                  <a:rPr lang="en-US" dirty="0"/>
                  <a:t>is divided by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11</a:t>
                </a:r>
                <a:r>
                  <a:rPr lang="en-US" dirty="0"/>
                  <a:t>?</a:t>
                </a:r>
              </a:p>
              <a:p>
                <a:pPr>
                  <a:buNone/>
                </a:pPr>
                <a:r>
                  <a:rPr lang="en-US" dirty="0"/>
                  <a:t>     </a:t>
                </a:r>
                <a:r>
                  <a:rPr lang="en-US" b="1" dirty="0"/>
                  <a:t>Solution</a:t>
                </a:r>
                <a:r>
                  <a:rPr lang="en-US" dirty="0"/>
                  <a:t>: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101 </a:t>
                </a:r>
                <a:r>
                  <a:rPr lang="en-US" b="1" dirty="0"/>
                  <a:t>div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11 = 9</a:t>
                </a:r>
                <a:r>
                  <a:rPr lang="en-US" dirty="0"/>
                  <a:t>  and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101</a:t>
                </a:r>
                <a:r>
                  <a:rPr lang="en-US" dirty="0"/>
                  <a:t> </a:t>
                </a:r>
                <a:r>
                  <a:rPr lang="en-US" b="1" dirty="0"/>
                  <a:t>mod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11 = 2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What are  quotient and remainder when </a:t>
                </a:r>
                <a:r>
                  <a:rPr lang="en-US" dirty="0">
                    <a:latin typeface="Cambria Math"/>
                    <a:ea typeface="Cambria Math"/>
                  </a:rPr>
                  <a:t>−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11</a:t>
                </a:r>
                <a:r>
                  <a:rPr lang="en-US" dirty="0"/>
                  <a:t> is divided by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3</a:t>
                </a:r>
                <a:r>
                  <a:rPr lang="en-US" dirty="0"/>
                  <a:t>?</a:t>
                </a:r>
              </a:p>
              <a:p>
                <a:pPr>
                  <a:buNone/>
                </a:pPr>
                <a:r>
                  <a:rPr lang="en-US" b="1" dirty="0"/>
                  <a:t>     Solution</a:t>
                </a:r>
                <a:r>
                  <a:rPr lang="en-US" dirty="0"/>
                  <a:t>: </a:t>
                </a:r>
                <a:r>
                  <a:rPr lang="en-US" dirty="0">
                    <a:latin typeface="Cambria Math"/>
                    <a:ea typeface="Cambria Math"/>
                  </a:rPr>
                  <a:t>−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11 </a:t>
                </a:r>
                <a:r>
                  <a:rPr lang="en-US" b="1" dirty="0"/>
                  <a:t>div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3 = </a:t>
                </a:r>
                <a:r>
                  <a:rPr lang="en-US" dirty="0">
                    <a:latin typeface="Cambria Math"/>
                    <a:ea typeface="Cambria Math"/>
                  </a:rPr>
                  <a:t>−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4</a:t>
                </a:r>
                <a:r>
                  <a:rPr lang="en-US" dirty="0"/>
                  <a:t> and </a:t>
                </a:r>
                <a:r>
                  <a:rPr lang="en-US" dirty="0">
                    <a:latin typeface="Cambria Math"/>
                    <a:ea typeface="Cambria Math"/>
                  </a:rPr>
                  <a:t>−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11</a:t>
                </a:r>
                <a:r>
                  <a:rPr lang="en-US" dirty="0"/>
                  <a:t> </a:t>
                </a:r>
                <a:r>
                  <a:rPr lang="en-US" b="1" dirty="0"/>
                  <a:t>mod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3 = 1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36192"/>
                <a:ext cx="8229600" cy="4864608"/>
              </a:xfrm>
              <a:blipFill>
                <a:blip r:embed="rId3"/>
                <a:stretch>
                  <a:fillRect l="-963" t="-1629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86400" y="3020346"/>
            <a:ext cx="3048000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Definitions of Functions  </a:t>
            </a:r>
            <a:r>
              <a:rPr lang="en-US" sz="2000" b="1" dirty="0"/>
              <a:t>div</a:t>
            </a:r>
            <a:r>
              <a:rPr lang="en-US" sz="2000" dirty="0"/>
              <a:t> and </a:t>
            </a:r>
            <a:r>
              <a:rPr lang="en-US" sz="2000" b="1" dirty="0"/>
              <a:t>mod</a:t>
            </a:r>
          </a:p>
          <a:p>
            <a:pPr algn="ctr"/>
            <a:endParaRPr lang="en-US" sz="2000" b="1" dirty="0"/>
          </a:p>
          <a:p>
            <a:pPr lvl="1"/>
            <a:r>
              <a:rPr lang="en-US" sz="2000" i="1" dirty="0"/>
              <a:t>     q = a </a:t>
            </a:r>
            <a:r>
              <a:rPr lang="en-US" sz="2000" b="1" dirty="0"/>
              <a:t>div</a:t>
            </a:r>
            <a:r>
              <a:rPr lang="en-US" sz="2000" i="1" dirty="0"/>
              <a:t> d</a:t>
            </a:r>
          </a:p>
          <a:p>
            <a:pPr lvl="1"/>
            <a:r>
              <a:rPr lang="en-US" sz="2000" i="1" dirty="0"/>
              <a:t>     r = a </a:t>
            </a:r>
            <a:r>
              <a:rPr lang="en-US" sz="2000" b="1" dirty="0"/>
              <a:t>mod</a:t>
            </a:r>
            <a:r>
              <a:rPr lang="en-US" sz="2000" i="1" dirty="0"/>
              <a:t> d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87D1627-C906-4F81-85C8-7240BC39E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403184"/>
              </p:ext>
            </p:extLst>
          </p:nvPr>
        </p:nvGraphicFramePr>
        <p:xfrm>
          <a:off x="1981200" y="3020346"/>
          <a:ext cx="1981200" cy="1377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4" imgW="1000131" imgH="695349" progId="Excel.Sheet.12">
                  <p:embed/>
                </p:oleObj>
              </mc:Choice>
              <mc:Fallback>
                <p:oleObj name="Worksheet" r:id="rId4" imgW="1000131" imgH="6953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3020346"/>
                        <a:ext cx="1981200" cy="1377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dirty="0"/>
              <a:t>Definition of Congruence Relation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061" y="1191208"/>
                <a:ext cx="8991600" cy="5514392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dirty="0"/>
                  <a:t>If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</a:t>
                </a:r>
                <a:r>
                  <a:rPr lang="en-US" i="1" dirty="0">
                    <a:sym typeface="Symbol" panose="05050102010706020507" pitchFamily="18" charset="2"/>
                  </a:rPr>
                  <a:t> Z</a:t>
                </a:r>
                <a:r>
                  <a:rPr lang="en-US" dirty="0">
                    <a:sym typeface="Symbol" panose="05050102010706020507" pitchFamily="18" charset="2"/>
                  </a:rPr>
                  <a:t>, </a:t>
                </a:r>
                <a:r>
                  <a:rPr lang="en-US" i="1" dirty="0"/>
                  <a:t>m</a:t>
                </a:r>
                <a:r>
                  <a:rPr lang="en-US" dirty="0">
                    <a:sym typeface="Symbol" panose="05050102010706020507" pitchFamily="18" charset="2"/>
                  </a:rPr>
                  <a:t> </a:t>
                </a:r>
                <a:r>
                  <a:rPr lang="en-US" i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:r>
                  <a:rPr lang="en-US" i="1" dirty="0"/>
                  <a:t>a</a:t>
                </a:r>
                <a:r>
                  <a:rPr lang="en-US" dirty="0"/>
                  <a:t> is </a:t>
                </a:r>
                <a:r>
                  <a:rPr lang="en-US" i="1" dirty="0"/>
                  <a:t>congruent </a:t>
                </a:r>
                <a:r>
                  <a:rPr lang="en-US" dirty="0"/>
                  <a:t>to </a:t>
                </a:r>
                <a:r>
                  <a:rPr lang="en-US" i="1" dirty="0"/>
                  <a:t>b</a:t>
                </a:r>
                <a:r>
                  <a:rPr lang="en-US" dirty="0"/>
                  <a:t> </a:t>
                </a:r>
                <a:r>
                  <a:rPr lang="en-US" i="1" dirty="0"/>
                  <a:t>modulo m</a:t>
                </a:r>
                <a:r>
                  <a:rPr lang="en-US" dirty="0"/>
                  <a:t> </a:t>
                </a:r>
              </a:p>
              <a:p>
                <a:pPr>
                  <a:buNone/>
                </a:pPr>
                <a:r>
                  <a:rPr lang="en-US" dirty="0"/>
                  <a:t>	if </a:t>
                </a:r>
                <a:r>
                  <a:rPr lang="en-US" i="1" dirty="0"/>
                  <a:t>m</a:t>
                </a:r>
                <a:r>
                  <a:rPr lang="en-US" dirty="0"/>
                  <a:t> | </a:t>
                </a:r>
                <a:r>
                  <a:rPr lang="en-US" i="1" dirty="0"/>
                  <a:t>a – b</a:t>
                </a:r>
                <a:r>
                  <a:rPr lang="en-US" dirty="0"/>
                  <a:t>.</a:t>
                </a:r>
                <a:r>
                  <a:rPr lang="en-US" i="1" dirty="0"/>
                  <a:t> 		</a:t>
                </a:r>
                <a:r>
                  <a:rPr lang="en-US" dirty="0"/>
                  <a:t>(</a:t>
                </a:r>
                <a:r>
                  <a:rPr lang="en-US" i="1" dirty="0"/>
                  <a:t>m </a:t>
                </a:r>
                <a:r>
                  <a:rPr lang="en-US" dirty="0"/>
                  <a:t>is its </a:t>
                </a:r>
                <a:r>
                  <a:rPr lang="en-US" i="1" dirty="0"/>
                  <a:t>modulus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We write </a:t>
                </a:r>
                <a:r>
                  <a:rPr lang="en-US" i="1" dirty="0"/>
                  <a:t>a 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i="1" dirty="0"/>
                  <a:t>b </a:t>
                </a:r>
                <a:r>
                  <a:rPr lang="en-US" dirty="0"/>
                  <a:t>(mod</a:t>
                </a:r>
                <a:r>
                  <a:rPr lang="en-US" i="1" dirty="0"/>
                  <a:t> m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Two integers are congruent mod </a:t>
                </a:r>
                <a:r>
                  <a:rPr lang="en-US" i="1" dirty="0"/>
                  <a:t>m</a:t>
                </a:r>
                <a:r>
                  <a:rPr lang="en-US" dirty="0"/>
                  <a:t>  if and only if they have the same remainder when divided by </a:t>
                </a:r>
                <a:r>
                  <a:rPr lang="en-US" i="1" dirty="0"/>
                  <a:t>m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:r>
                  <a:rPr lang="en-US" i="1" dirty="0"/>
                  <a:t>a</a:t>
                </a:r>
                <a:r>
                  <a:rPr lang="en-US" dirty="0"/>
                  <a:t> is not congruent to </a:t>
                </a:r>
                <a:r>
                  <a:rPr lang="en-US" i="1" dirty="0"/>
                  <a:t>b</a:t>
                </a:r>
                <a:r>
                  <a:rPr lang="en-US" dirty="0"/>
                  <a:t> modulo </a:t>
                </a:r>
                <a:r>
                  <a:rPr lang="en-US" i="1" dirty="0"/>
                  <a:t>m</a:t>
                </a:r>
                <a:r>
                  <a:rPr lang="en-US" dirty="0"/>
                  <a:t>, we write </a:t>
                </a:r>
              </a:p>
              <a:p>
                <a:pPr lvl="1">
                  <a:buNone/>
                </a:pPr>
                <a:r>
                  <a:rPr lang="en-US" i="1" dirty="0"/>
                  <a:t>                  a</a:t>
                </a:r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≢</a:t>
                </a:r>
                <a:r>
                  <a:rPr lang="en-US" dirty="0"/>
                  <a:t>  </a:t>
                </a:r>
                <a:r>
                  <a:rPr lang="en-US" i="1" dirty="0"/>
                  <a:t>b</a:t>
                </a:r>
                <a:r>
                  <a:rPr lang="en-US" dirty="0"/>
                  <a:t> (mod </a:t>
                </a:r>
                <a:r>
                  <a:rPr lang="en-US" i="1" dirty="0"/>
                  <a:t>m</a:t>
                </a:r>
                <a:r>
                  <a:rPr lang="en-US" dirty="0"/>
                  <a:t>)</a:t>
                </a:r>
                <a:endParaRPr lang="en-US" b="1" dirty="0"/>
              </a:p>
              <a:p>
                <a:pPr>
                  <a:buNone/>
                </a:pPr>
                <a:r>
                  <a:rPr lang="en-US" b="1" dirty="0"/>
                  <a:t>Example</a:t>
                </a:r>
                <a:r>
                  <a:rPr lang="en-US" dirty="0"/>
                  <a:t>: Determine if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17</a:t>
                </a:r>
                <a:r>
                  <a:rPr lang="en-US" dirty="0"/>
                  <a:t>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i="1" dirty="0"/>
                  <a:t>5 </a:t>
                </a:r>
                <a:r>
                  <a:rPr lang="en-US" dirty="0"/>
                  <a:t>(mod</a:t>
                </a:r>
                <a:r>
                  <a:rPr lang="en-US" i="1" dirty="0"/>
                  <a:t> </a:t>
                </a:r>
                <a:r>
                  <a:rPr lang="en-US" dirty="0"/>
                  <a:t>6) &amp; if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24</a:t>
                </a:r>
                <a:r>
                  <a:rPr lang="en-US" dirty="0"/>
                  <a:t> </a:t>
                </a:r>
                <a:r>
                  <a:rPr lang="en-US" b="1" dirty="0">
                    <a:latin typeface="Cambria Math"/>
                    <a:ea typeface="Cambria Math"/>
                  </a:rPr>
                  <a:t>≡</a:t>
                </a:r>
                <a:r>
                  <a:rPr lang="en-US" b="1" dirty="0"/>
                  <a:t>  </a:t>
                </a:r>
                <a:r>
                  <a:rPr lang="en-US" dirty="0"/>
                  <a:t>14</a:t>
                </a:r>
                <a:r>
                  <a:rPr lang="en-US" i="1" dirty="0"/>
                  <a:t> </a:t>
                </a:r>
                <a:r>
                  <a:rPr lang="en-US" dirty="0"/>
                  <a:t>(mod</a:t>
                </a:r>
                <a:r>
                  <a:rPr lang="en-US" i="1" dirty="0"/>
                  <a:t> </a:t>
                </a:r>
                <a:r>
                  <a:rPr lang="en-US" dirty="0"/>
                  <a:t>6)</a:t>
                </a:r>
              </a:p>
              <a:p>
                <a:pPr>
                  <a:buNone/>
                </a:pPr>
                <a:r>
                  <a:rPr lang="en-US" b="1" dirty="0"/>
                  <a:t>Solution</a:t>
                </a:r>
                <a:r>
                  <a:rPr lang="en-US" dirty="0"/>
                  <a:t>: </a:t>
                </a:r>
              </a:p>
              <a:p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17</a:t>
                </a:r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≡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5</a:t>
                </a:r>
                <a:r>
                  <a:rPr lang="en-US" dirty="0"/>
                  <a:t> (mod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6)</a:t>
                </a:r>
                <a:r>
                  <a:rPr lang="en-US" dirty="0"/>
                  <a:t> because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6</a:t>
                </a:r>
                <a:r>
                  <a:rPr lang="en-US" dirty="0"/>
                  <a:t> divides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17</a:t>
                </a:r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−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5</a:t>
                </a:r>
                <a:r>
                  <a:rPr lang="en-US" dirty="0"/>
                  <a:t> =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12. </a:t>
                </a:r>
              </a:p>
              <a:p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24</a:t>
                </a:r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≢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14</a:t>
                </a:r>
                <a:r>
                  <a:rPr lang="en-US" dirty="0"/>
                  <a:t> (mod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6)</a:t>
                </a:r>
                <a:r>
                  <a:rPr lang="en-US" dirty="0"/>
                  <a:t> since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24</a:t>
                </a:r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−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14</a:t>
                </a:r>
                <a:r>
                  <a:rPr lang="en-US" dirty="0"/>
                  <a:t> =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10  is not divisible by 6.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061" y="1191208"/>
                <a:ext cx="8991600" cy="5514392"/>
              </a:xfrm>
              <a:blipFill>
                <a:blip r:embed="rId2"/>
                <a:stretch>
                  <a:fillRect l="-1220" t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24288</TotalTime>
  <Words>1731</Words>
  <Application>Microsoft Office PowerPoint</Application>
  <PresentationFormat>On-screen Show (4:3)</PresentationFormat>
  <Paragraphs>141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 Math</vt:lpstr>
      <vt:lpstr>Wingdings 2</vt:lpstr>
      <vt:lpstr>Symbol</vt:lpstr>
      <vt:lpstr>Constantia</vt:lpstr>
      <vt:lpstr>Cambria</vt:lpstr>
      <vt:lpstr>SymbolPi</vt:lpstr>
      <vt:lpstr>Flow</vt:lpstr>
      <vt:lpstr>Microsoft Excel Worksheet</vt:lpstr>
      <vt:lpstr>Number Theory and Cryptography</vt:lpstr>
      <vt:lpstr>Chapter Overview</vt:lpstr>
      <vt:lpstr>Chapter Summary</vt:lpstr>
      <vt:lpstr>Divisibility and Modular Arithmetic</vt:lpstr>
      <vt:lpstr>Section Summary</vt:lpstr>
      <vt:lpstr>Definition of Divisibility</vt:lpstr>
      <vt:lpstr>Properties of Divisibility</vt:lpstr>
      <vt:lpstr>Division Algorithm</vt:lpstr>
      <vt:lpstr> Definition of Congruence Relation</vt:lpstr>
      <vt:lpstr>More on Congruences</vt:lpstr>
      <vt:lpstr>The Relationship between         (mod m) and mod m Notations</vt:lpstr>
      <vt:lpstr>Congruences of Sums and Products</vt:lpstr>
      <vt:lpstr>Algebraic Manipulation of Congruences </vt:lpstr>
      <vt:lpstr>Computing mod m for ∙ and +</vt:lpstr>
      <vt:lpstr>Definitions: Arithmetic Modulo m</vt:lpstr>
      <vt:lpstr>Arithmetic Modulo m</vt:lpstr>
      <vt:lpstr>Arithmetic Modulo m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Fundamentals: Algorithms, the Integers, and Matrices</dc:title>
  <dc:creator>Richard Scherl</dc:creator>
  <cp:lastModifiedBy>Ezra Halleck</cp:lastModifiedBy>
  <cp:revision>1017</cp:revision>
  <dcterms:created xsi:type="dcterms:W3CDTF">2014-01-07T19:45:03Z</dcterms:created>
  <dcterms:modified xsi:type="dcterms:W3CDTF">2018-04-23T02:51:39Z</dcterms:modified>
</cp:coreProperties>
</file>