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91" r:id="rId2"/>
    <p:sldId id="308" r:id="rId3"/>
    <p:sldId id="340" r:id="rId4"/>
    <p:sldId id="386" r:id="rId5"/>
    <p:sldId id="407" r:id="rId6"/>
    <p:sldId id="408" r:id="rId7"/>
    <p:sldId id="342" r:id="rId8"/>
    <p:sldId id="343" r:id="rId9"/>
    <p:sldId id="346" r:id="rId10"/>
    <p:sldId id="411" r:id="rId11"/>
    <p:sldId id="348" r:id="rId12"/>
    <p:sldId id="349" r:id="rId13"/>
    <p:sldId id="351" r:id="rId14"/>
    <p:sldId id="354" r:id="rId15"/>
    <p:sldId id="389" r:id="rId16"/>
    <p:sldId id="391" r:id="rId17"/>
    <p:sldId id="395" r:id="rId18"/>
    <p:sldId id="396" r:id="rId19"/>
    <p:sldId id="397" r:id="rId20"/>
    <p:sldId id="398" r:id="rId21"/>
    <p:sldId id="390" r:id="rId22"/>
    <p:sldId id="409" r:id="rId23"/>
    <p:sldId id="399" r:id="rId24"/>
    <p:sldId id="410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SymbolPi" panose="02000500070000020004" pitchFamily="2" charset="0"/>
      <p:regular r:id="rId32"/>
    </p:embeddedFont>
    <p:embeddedFont>
      <p:font typeface="Cambria Math" panose="02040503050406030204" pitchFamily="18" charset="0"/>
      <p:regular r:id="rId33"/>
    </p:embeddedFont>
    <p:embeddedFont>
      <p:font typeface="Wingdings 2" panose="05020102010507070707" pitchFamily="18" charset="2"/>
      <p:regular r:id="rId34"/>
    </p:embeddedFont>
    <p:embeddedFont>
      <p:font typeface="Constantia" panose="02030602050306030303" pitchFamily="18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0" autoAdjust="0"/>
    <p:restoredTop sz="94632" autoAdjust="0"/>
  </p:normalViewPr>
  <p:slideViewPr>
    <p:cSldViewPr>
      <p:cViewPr varScale="1">
        <p:scale>
          <a:sx n="64" d="100"/>
          <a:sy n="64" d="100"/>
        </p:scale>
        <p:origin x="76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EF7AE-0C30-4EA7-B74D-470A9C33048D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61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0618E-1193-4D7D-8DDC-CC55F7CAEA60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2DEFD-3730-4175-8706-350099C5F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6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2DEFD-3730-4175-8706-350099C5F1D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5220D-0BB5-4C71-B862-812B075D02FE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Question/Answer Animations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324600"/>
            <a:ext cx="9144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33" tIns="51417" rIns="102833" bIns="5141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Copyright ©  McGraw-Hill Education. 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Example</a:t>
            </a:r>
            <a:r>
              <a:rPr lang="en-US" sz="4000" dirty="0"/>
              <a:t>: Linear Search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8379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/>
              <a:t>Determine </a:t>
            </a:r>
            <a:r>
              <a:rPr lang="en-US" sz="2800" b="1" dirty="0"/>
              <a:t>average-case</a:t>
            </a:r>
            <a:r>
              <a:rPr lang="en-US" sz="2800" dirty="0"/>
              <a:t> </a:t>
            </a:r>
            <a:r>
              <a:rPr lang="en-US" dirty="0"/>
              <a:t>complexity of linear search.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5970" y="1776584"/>
            <a:ext cx="7956030" cy="206669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1600" b="1" dirty="0"/>
              <a:t>procedure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</a:t>
            </a:r>
            <a:r>
              <a:rPr kumimoji="0" lang="en-US" sz="1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:integer, 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16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distinct integers)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≤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≠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dirty="0">
                <a:latin typeface="Cambria Math"/>
                <a:ea typeface="Cambria Math"/>
              </a:rPr>
              <a:t>≤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lang="en-US" sz="1600" dirty="0"/>
              <a:t>{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subscript of the term that equals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or is 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0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not found}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88430" y="3843278"/>
                <a:ext cx="8426970" cy="2397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Solution</a:t>
                </a:r>
                <a:r>
                  <a:rPr lang="en-US" sz="2000" dirty="0"/>
                  <a:t>: This time we assume that </a:t>
                </a:r>
                <a:r>
                  <a:rPr lang="en-US" sz="2000" i="1" dirty="0"/>
                  <a:t>x</a:t>
                </a:r>
                <a:r>
                  <a:rPr lang="en-US" sz="2000" dirty="0"/>
                  <a:t> is in list, say in </a:t>
                </a:r>
                <a:r>
                  <a:rPr lang="en-US" sz="2000" i="1" dirty="0" err="1"/>
                  <a:t>j</a:t>
                </a:r>
                <a:r>
                  <a:rPr lang="en-US" sz="2000" baseline="30000" dirty="0" err="1"/>
                  <a:t>th</a:t>
                </a:r>
                <a:r>
                  <a:rPr lang="en-US" sz="2000" dirty="0"/>
                  <a:t> location, i.e., </a:t>
                </a:r>
                <a:r>
                  <a:rPr lang="en-US" sz="2000" i="1" dirty="0"/>
                  <a:t>x</a:t>
                </a:r>
                <a:r>
                  <a:rPr lang="en-US" sz="2000" dirty="0"/>
                  <a:t> = </a:t>
                </a:r>
                <a:r>
                  <a:rPr lang="en-US" sz="2000" i="1" dirty="0" err="1"/>
                  <a:t>a</a:t>
                </a:r>
                <a:r>
                  <a:rPr lang="en-US" sz="2000" i="1" baseline="-25000" dirty="0" err="1"/>
                  <a:t>j</a:t>
                </a: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each pass of loop, 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sz="2000" dirty="0"/>
                  <a:t> comparisons are made: </a:t>
                </a:r>
                <a:r>
                  <a:rPr lang="en-US" sz="2000" i="1" dirty="0" err="1"/>
                  <a:t>i</a:t>
                </a:r>
                <a:r>
                  <a:rPr lang="en-US" sz="2000" dirty="0"/>
                  <a:t> </a:t>
                </a:r>
                <a:r>
                  <a:rPr lang="en-US" sz="2000" dirty="0">
                    <a:latin typeface="Cambria Math"/>
                    <a:ea typeface="Cambria Math"/>
                  </a:rPr>
                  <a:t>≤</a:t>
                </a:r>
                <a:r>
                  <a:rPr lang="en-US" sz="2000" dirty="0"/>
                  <a:t> </a:t>
                </a:r>
                <a:r>
                  <a:rPr lang="en-US" sz="2000" i="1" dirty="0"/>
                  <a:t>n</a:t>
                </a:r>
                <a:r>
                  <a:rPr lang="en-US" sz="2000" dirty="0"/>
                  <a:t> and </a:t>
                </a:r>
                <a:r>
                  <a:rPr lang="en-US" sz="2000" i="1" dirty="0"/>
                  <a:t>x</a:t>
                </a:r>
                <a:r>
                  <a:rPr lang="en-US" sz="2000" dirty="0"/>
                  <a:t> ≠ </a:t>
                </a:r>
                <a:r>
                  <a:rPr lang="en-US" sz="2000" i="1" dirty="0" err="1"/>
                  <a:t>a</a:t>
                </a:r>
                <a:r>
                  <a:rPr lang="en-US" sz="2000" i="1" baseline="-25000" dirty="0" err="1"/>
                  <a:t>i</a:t>
                </a:r>
                <a:r>
                  <a:rPr lang="en-US" sz="2000" i="1" baseline="-25000" dirty="0"/>
                  <a:t> </a:t>
                </a:r>
                <a:r>
                  <a:rPr lang="en-US" sz="2000" i="1" dirty="0"/>
                  <a:t>.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2000" dirty="0"/>
                  <a:t>    To exit loop, comparison </a:t>
                </a:r>
                <a:r>
                  <a:rPr lang="en-US" sz="2000" i="1" dirty="0"/>
                  <a:t>j</a:t>
                </a:r>
                <a:r>
                  <a:rPr lang="en-US" sz="2000" dirty="0"/>
                  <a:t> </a:t>
                </a:r>
                <a:r>
                  <a:rPr lang="en-US" sz="2000" dirty="0">
                    <a:latin typeface="Cambria Math"/>
                    <a:ea typeface="Cambria Math"/>
                  </a:rPr>
                  <a:t>≤</a:t>
                </a:r>
                <a:r>
                  <a:rPr lang="en-US" sz="2000" dirty="0"/>
                  <a:t> </a:t>
                </a:r>
                <a:r>
                  <a:rPr lang="en-US" sz="2000" i="1" dirty="0"/>
                  <a:t>n</a:t>
                </a:r>
                <a:r>
                  <a:rPr lang="en-US" sz="2000" dirty="0"/>
                  <a:t> (T) is made as well as </a:t>
                </a:r>
                <a:r>
                  <a:rPr lang="en-US" sz="2000" i="1" dirty="0"/>
                  <a:t>x</a:t>
                </a:r>
                <a:r>
                  <a:rPr lang="en-US" sz="2000" dirty="0"/>
                  <a:t> ≠ </a:t>
                </a:r>
                <a:r>
                  <a:rPr lang="en-US" sz="2000" i="1" dirty="0" err="1"/>
                  <a:t>a</a:t>
                </a:r>
                <a:r>
                  <a:rPr lang="en-US" sz="2000" i="1" baseline="-25000" dirty="0" err="1"/>
                  <a:t>j</a:t>
                </a:r>
                <a:r>
                  <a:rPr lang="en-US" sz="2000" i="1" baseline="-25000" dirty="0"/>
                  <a:t> </a:t>
                </a:r>
                <a:r>
                  <a:rPr lang="en-US" sz="2000" dirty="0"/>
                  <a:t>(F).</a:t>
                </a:r>
              </a:p>
              <a:p>
                <a:pPr algn="just">
                  <a:buFont typeface="Arial" pitchFamily="34" charset="0"/>
                  <a:buChar char="•"/>
                </a:pPr>
                <a:r>
                  <a:rPr lang="en-US" sz="2000" dirty="0"/>
                  <a:t>    After the loop, one more</a:t>
                </a:r>
                <a:r>
                  <a:rPr lang="en-US" sz="2000" i="1" dirty="0"/>
                  <a:t> j </a:t>
                </a:r>
                <a:r>
                  <a:rPr lang="en-US" sz="2000" dirty="0">
                    <a:latin typeface="Cambria Math"/>
                    <a:ea typeface="Cambria Math"/>
                  </a:rPr>
                  <a:t>≤</a:t>
                </a:r>
                <a:r>
                  <a:rPr lang="en-US" sz="2000" dirty="0"/>
                  <a:t> </a:t>
                </a:r>
                <a:r>
                  <a:rPr lang="en-US" sz="2000" i="1" dirty="0"/>
                  <a:t>n</a:t>
                </a:r>
                <a:r>
                  <a:rPr lang="en-US" sz="2000" dirty="0"/>
                  <a:t>  comparison is made. </a:t>
                </a:r>
              </a:p>
              <a:p>
                <a:pPr algn="just"/>
                <a:r>
                  <a:rPr lang="en-US" sz="2000" dirty="0"/>
                  <a:t>  So 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sz="2000" i="1" dirty="0"/>
                  <a:t>j</a:t>
                </a:r>
                <a:r>
                  <a:rPr lang="en-US" sz="2000" dirty="0"/>
                  <a:t> + 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1 comparisons are made.</a:t>
                </a:r>
                <a:r>
                  <a:rPr lang="en-US" sz="2000" dirty="0"/>
                  <a:t> j could be any of 1,.., n and hence, </a:t>
                </a:r>
              </a:p>
              <a:p>
                <a:r>
                  <a:rPr lang="en-US" sz="2000" dirty="0" err="1"/>
                  <a:t>ave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nary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2000" dirty="0">
                  <a:latin typeface="SymbolPi" panose="02000500070000020004" pitchFamily="2" charset="0"/>
                </a:endParaRPr>
              </a:p>
              <a:p>
                <a:r>
                  <a:rPr lang="en-US" sz="2000" dirty="0">
                    <a:latin typeface="SymbolPi" panose="02000500070000020004" pitchFamily="2" charset="0"/>
                  </a:rPr>
                  <a:t>\</a:t>
                </a:r>
                <a:r>
                  <a:rPr lang="en-US" sz="2000" dirty="0"/>
                  <a:t>average-case complexity is Θ(</a:t>
                </a:r>
                <a:r>
                  <a:rPr lang="en-US" sz="2000" i="1" dirty="0"/>
                  <a:t>n</a:t>
                </a:r>
                <a:r>
                  <a:rPr lang="en-US" sz="2000" dirty="0"/>
                  <a:t>). (For those don’t like </a:t>
                </a:r>
                <a:r>
                  <a:rPr lang="en-US" sz="2000" dirty="0">
                    <a:latin typeface="SymbolPi" panose="02000500070000020004" pitchFamily="2" charset="0"/>
                  </a:rPr>
                  <a:t>S, </a:t>
                </a:r>
                <a:r>
                  <a:rPr lang="en-US" sz="2000" dirty="0"/>
                  <a:t>see next slide.)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30" y="3843278"/>
                <a:ext cx="8426970" cy="2397388"/>
              </a:xfrm>
              <a:prstGeom prst="rect">
                <a:avLst/>
              </a:prstGeom>
              <a:blipFill>
                <a:blip r:embed="rId2"/>
                <a:stretch>
                  <a:fillRect l="-723" t="-1269" b="-3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33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19530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Example</a:t>
            </a:r>
            <a:r>
              <a:rPr lang="en-US" sz="4000" dirty="0"/>
              <a:t>: Linear Search (cont.)</a:t>
            </a:r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28600" y="2280816"/>
            <a:ext cx="2624138" cy="435769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106009" y="2280815"/>
            <a:ext cx="2655094" cy="435769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004381" y="2199853"/>
            <a:ext cx="2878931" cy="51673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4699AE-6974-43DB-AE6D-1E0D762D2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9474"/>
            <a:ext cx="8229600" cy="3839052"/>
          </a:xfrm>
        </p:spPr>
        <p:txBody>
          <a:bodyPr>
            <a:normAutofit/>
          </a:bodyPr>
          <a:lstStyle/>
          <a:p>
            <a:r>
              <a:rPr lang="en-US" dirty="0"/>
              <a:t>For those who do not like to work with </a:t>
            </a:r>
            <a:r>
              <a:rPr lang="en-US" sz="2800" dirty="0">
                <a:latin typeface="SymbolPi" panose="02000500070000020004" pitchFamily="2" charset="0"/>
              </a:rPr>
              <a:t>S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From now on, “complexity” will mean </a:t>
            </a:r>
          </a:p>
          <a:p>
            <a:pPr marL="0" indent="0" algn="ctr">
              <a:buNone/>
            </a:pPr>
            <a:r>
              <a:rPr lang="en-US" dirty="0"/>
              <a:t>“worst-case time complexity” </a:t>
            </a:r>
          </a:p>
          <a:p>
            <a:pPr marL="0" indent="0">
              <a:buNone/>
            </a:pPr>
            <a:r>
              <a:rPr lang="en-US" dirty="0"/>
              <a:t>unless otherwise stated.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5425"/>
            <a:ext cx="52578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Example</a:t>
            </a:r>
            <a:r>
              <a:rPr lang="en-US" sz="4000" dirty="0"/>
              <a:t>: Binary Search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14399"/>
            <a:ext cx="8686800" cy="4386349"/>
          </a:xfrm>
        </p:spPr>
        <p:txBody>
          <a:bodyPr/>
          <a:lstStyle/>
          <a:p>
            <a:pPr>
              <a:buNone/>
            </a:pPr>
            <a:r>
              <a:rPr lang="en-US" dirty="0"/>
              <a:t>Find complexity of binary search in terms of #comparisons.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9875" y="1432809"/>
            <a:ext cx="8839200" cy="2805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b="1" dirty="0"/>
              <a:t>   procedure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binary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search(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integer,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increasing integers)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{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left endpoint of interval}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j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{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right endpoint of interval}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⌊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)/2</a:t>
            </a:r>
            <a:r>
              <a:rPr lang="en-US" dirty="0">
                <a:latin typeface="Cambria Math"/>
                <a:ea typeface="Cambria Math"/>
              </a:rPr>
              <a:t>⌋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then 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m + 1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else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0</a:t>
            </a:r>
            <a:endParaRPr lang="en-US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{location</a:t>
            </a:r>
            <a:r>
              <a:rPr kumimoji="0" lang="en-US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subscript </a:t>
            </a:r>
            <a:r>
              <a:rPr kumimoji="0" lang="en-US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term </a:t>
            </a:r>
            <a:r>
              <a:rPr lang="en-US" i="1" dirty="0" err="1"/>
              <a:t>a</a:t>
            </a:r>
            <a:r>
              <a:rPr lang="en-US" i="1" baseline="-25000" dirty="0" err="1"/>
              <a:t>i</a:t>
            </a:r>
            <a:r>
              <a:rPr lang="en-US" dirty="0"/>
              <a:t>  equal to </a:t>
            </a:r>
            <a:r>
              <a:rPr lang="en-US" i="1" dirty="0"/>
              <a:t>x</a:t>
            </a:r>
            <a:r>
              <a:rPr lang="en-US" dirty="0"/>
              <a:t>, or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 if </a:t>
            </a:r>
            <a:r>
              <a:rPr lang="en-US" i="1" dirty="0"/>
              <a:t>x</a:t>
            </a:r>
            <a:r>
              <a:rPr lang="en-US" dirty="0"/>
              <a:t> is not found}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399" y="4238469"/>
            <a:ext cx="88766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Solution</a:t>
            </a:r>
            <a:r>
              <a:rPr lang="en-US" dirty="0"/>
              <a:t>:  Assume for moment that 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/>
              <a:t>k</a:t>
            </a:r>
            <a:r>
              <a:rPr lang="en-US" dirty="0"/>
              <a:t> elements. Note that </a:t>
            </a:r>
            <a:r>
              <a:rPr lang="en-US" i="1" dirty="0"/>
              <a:t>k</a:t>
            </a:r>
            <a:r>
              <a:rPr lang="en-US" dirty="0"/>
              <a:t> = log </a:t>
            </a:r>
            <a:r>
              <a:rPr lang="en-US" i="1" dirty="0"/>
              <a:t>n. 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Two comparisons are made for each pass:   </a:t>
            </a:r>
            <a:r>
              <a:rPr lang="en-US" i="1" dirty="0" err="1"/>
              <a:t>i</a:t>
            </a:r>
            <a:r>
              <a:rPr lang="en-US" dirty="0"/>
              <a:t> &lt; </a:t>
            </a:r>
            <a:r>
              <a:rPr lang="en-US" i="1" dirty="0"/>
              <a:t>j</a:t>
            </a:r>
            <a:r>
              <a:rPr lang="en-US" dirty="0"/>
              <a:t>, and </a:t>
            </a:r>
            <a:r>
              <a:rPr lang="en-US" i="1" dirty="0"/>
              <a:t>x</a:t>
            </a:r>
            <a:r>
              <a:rPr lang="en-US" dirty="0"/>
              <a:t> &gt; </a:t>
            </a:r>
            <a:r>
              <a:rPr lang="en-US" i="1" dirty="0"/>
              <a:t>a</a:t>
            </a:r>
            <a:r>
              <a:rPr lang="en-US" i="1" baseline="-25000" dirty="0"/>
              <a:t>m</a:t>
            </a:r>
            <a:r>
              <a:rPr lang="en-US" dirty="0"/>
              <a:t> 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Before 1</a:t>
            </a:r>
            <a:r>
              <a:rPr lang="en-US" baseline="30000" dirty="0"/>
              <a:t>st</a:t>
            </a:r>
            <a:r>
              <a:rPr lang="en-US" dirty="0"/>
              <a:t> iteration, size of list is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/>
              <a:t>k</a:t>
            </a:r>
            <a:r>
              <a:rPr lang="en-US" dirty="0"/>
              <a:t>, then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/>
              <a:t>k</a:t>
            </a:r>
            <a:r>
              <a:rPr lang="en-US" baseline="30000" dirty="0"/>
              <a:t>-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/>
              <a:t>k</a:t>
            </a:r>
            <a:r>
              <a:rPr lang="en-US" baseline="30000" dirty="0"/>
              <a:t>-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&amp; so on until size of list is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Loop exits when |list| is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&amp; then </a:t>
            </a:r>
            <a:r>
              <a:rPr lang="en-US" i="1" dirty="0"/>
              <a:t>x </a:t>
            </a:r>
            <a:r>
              <a:rPr lang="en-US" dirty="0"/>
              <a:t>is compared with single remaining element. 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Hence,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/>
              <a:t>k</a:t>
            </a:r>
            <a:r>
              <a:rPr lang="en-US" dirty="0"/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log </a:t>
            </a:r>
            <a:r>
              <a:rPr lang="en-US" i="1" dirty="0"/>
              <a:t>n</a:t>
            </a:r>
            <a:r>
              <a:rPr lang="en-US" dirty="0"/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comparisons are made.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For non-powers of 2, #comparisons is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</a:t>
            </a:r>
            <a:r>
              <a:rPr lang="en-US" dirty="0" err="1">
                <a:latin typeface="SymbolPi" panose="02000500070000020004" pitchFamily="2" charset="0"/>
              </a:rPr>
              <a:t>é</a:t>
            </a:r>
            <a:r>
              <a:rPr lang="en-US" dirty="0" err="1"/>
              <a:t>log</a:t>
            </a:r>
            <a:r>
              <a:rPr lang="en-US" dirty="0"/>
              <a:t> </a:t>
            </a:r>
            <a:r>
              <a:rPr lang="en-US" i="1" dirty="0" err="1"/>
              <a:t>n</a:t>
            </a:r>
            <a:r>
              <a:rPr lang="en-US" dirty="0" err="1">
                <a:latin typeface="SymbolPi" panose="02000500070000020004" pitchFamily="2" charset="0"/>
              </a:rPr>
              <a:t>ù</a:t>
            </a:r>
            <a:r>
              <a:rPr lang="en-US" dirty="0">
                <a:latin typeface="SymbolPi" panose="02000500070000020004" pitchFamily="2" charset="0"/>
              </a:rPr>
              <a:t> </a:t>
            </a:r>
            <a:r>
              <a:rPr lang="en-US" dirty="0"/>
              <a:t>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</a:t>
            </a:r>
          </a:p>
          <a:p>
            <a:r>
              <a:rPr lang="en-US" dirty="0">
                <a:latin typeface="SymbolPi" panose="02000500070000020004" pitchFamily="2" charset="0"/>
              </a:rPr>
              <a:t>\</a:t>
            </a:r>
            <a:r>
              <a:rPr lang="en-US" dirty="0"/>
              <a:t>complexity is Θ (log </a:t>
            </a:r>
            <a:r>
              <a:rPr lang="en-US" i="1" dirty="0"/>
              <a:t>n</a:t>
            </a:r>
            <a:r>
              <a:rPr lang="en-US" dirty="0"/>
              <a:t>), which is better than linear search.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Example</a:t>
            </a:r>
            <a:r>
              <a:rPr lang="en-US" sz="4000" dirty="0"/>
              <a:t>: Bubble Sort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1475" y="1383792"/>
            <a:ext cx="8467725" cy="489329"/>
          </a:xfrm>
        </p:spPr>
        <p:txBody>
          <a:bodyPr/>
          <a:lstStyle/>
          <a:p>
            <a:pPr>
              <a:buNone/>
            </a:pPr>
            <a:r>
              <a:rPr lang="en-US" b="1" dirty="0"/>
              <a:t>   </a:t>
            </a:r>
            <a:r>
              <a:rPr lang="en-US" dirty="0"/>
              <a:t>Find complexity of bubble sort in terms of #comparisons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400" y="1873121"/>
            <a:ext cx="5638800" cy="2057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/>
              <a:t>procedure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bubblesort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real numbers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with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dirty="0"/>
              <a:t>≥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2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/>
              <a:t>i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:=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−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lang="en-US" sz="2600" i="1" dirty="0">
                <a:latin typeface="Cambria Math"/>
                <a:ea typeface="Cambria Math"/>
              </a:rPr>
              <a:t> −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interchange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/>
              <a:t>{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now in increasing order}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740" y="4022038"/>
            <a:ext cx="83390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Solution</a:t>
            </a:r>
            <a:r>
              <a:rPr lang="en-US" dirty="0"/>
              <a:t>: A sequence of </a:t>
            </a:r>
            <a:r>
              <a:rPr lang="en-US" i="1" dirty="0"/>
              <a:t>n 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passes is made through list. </a:t>
            </a:r>
          </a:p>
          <a:p>
            <a:r>
              <a:rPr lang="en-US" dirty="0"/>
              <a:t>On </a:t>
            </a:r>
            <a:r>
              <a:rPr lang="en-US" i="1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 pass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 comparisons are made. </a:t>
            </a:r>
          </a:p>
          <a:p>
            <a:r>
              <a:rPr lang="en-US" dirty="0"/>
              <a:t>Hence #comparisons 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SymbolPi" panose="02000500070000020004" pitchFamily="2" charset="0"/>
                <a:ea typeface="Cambria Math"/>
              </a:rPr>
              <a:t>\</a:t>
            </a:r>
            <a:r>
              <a:rPr lang="en-US" dirty="0">
                <a:latin typeface="Cambria Math"/>
                <a:ea typeface="Cambria Math"/>
              </a:rPr>
              <a:t>complexity of bubble sort is  </a:t>
            </a:r>
            <a:r>
              <a:rPr lang="en-US" dirty="0"/>
              <a:t>Θ(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).</a:t>
            </a:r>
          </a:p>
          <a:p>
            <a:r>
              <a:rPr lang="en-US" dirty="0"/>
              <a:t>                                                                            </a:t>
            </a: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90600" y="4864345"/>
            <a:ext cx="4509135" cy="346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02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Example</a:t>
            </a:r>
            <a:r>
              <a:rPr lang="en-US" sz="4000" dirty="0"/>
              <a:t>: Insertion Sort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1" y="1527287"/>
            <a:ext cx="8686800" cy="438912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 </a:t>
            </a:r>
            <a:r>
              <a:rPr lang="en-US" dirty="0"/>
              <a:t>Find complexity of insertion sort in terms of #comparisons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2286000"/>
            <a:ext cx="3962400" cy="3352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2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8000" b="1" dirty="0"/>
              <a:t>procedure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insertion</a:t>
            </a:r>
            <a:r>
              <a:rPr kumimoji="0" lang="en-US" sz="80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</a:t>
            </a: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8000" dirty="0"/>
              <a:t>               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 numbers with </a:t>
            </a: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8000" dirty="0"/>
              <a:t>≥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2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for </a:t>
            </a: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2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en-US" sz="8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</a:t>
            </a:r>
            <a:r>
              <a:rPr kumimoji="0" lang="en-US" sz="8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8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kumimoji="0" lang="en-US" sz="8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endParaRPr kumimoji="0" lang="en-US" sz="80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0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−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8000" dirty="0">
                <a:latin typeface="Cambria Math"/>
                <a:ea typeface="Cambria Math"/>
              </a:rPr>
              <a:t>−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r>
              <a:rPr kumimoji="0" lang="en-US" sz="8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80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80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80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80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k-1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8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1" y="2071164"/>
            <a:ext cx="38861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Solution</a:t>
            </a:r>
            <a:r>
              <a:rPr lang="en-US" dirty="0"/>
              <a:t>: If we study # passes for 2 serially constructed while and for-loops inside the outer for-loop, we see that #comparisons is exactly  j, the index of the outer loop.</a:t>
            </a:r>
          </a:p>
          <a:p>
            <a:r>
              <a:rPr lang="en-US" dirty="0"/>
              <a:t>Hence #comparisons in total 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SymbolPi" panose="02000500070000020004" pitchFamily="2" charset="0"/>
              </a:rPr>
              <a:t>\</a:t>
            </a:r>
            <a:r>
              <a:rPr lang="en-US" dirty="0"/>
              <a:t>complexity is Θ(</a:t>
            </a:r>
            <a:r>
              <a:rPr lang="en-US" i="1" dirty="0"/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).</a:t>
            </a:r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627698" y="3967397"/>
            <a:ext cx="3240405" cy="346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Matrix Multiplication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definition for matrix multiplication can be expressed as an algorithm; </a:t>
            </a:r>
            <a:r>
              <a:rPr lang="en-US" sz="2400" b="1" dirty="0"/>
              <a:t>C</a:t>
            </a:r>
            <a:r>
              <a:rPr lang="en-US" sz="2400" dirty="0"/>
              <a:t>  = </a:t>
            </a:r>
            <a:r>
              <a:rPr lang="en-US" sz="2400" b="1" dirty="0"/>
              <a:t>A B</a:t>
            </a:r>
            <a:r>
              <a:rPr lang="en-US" sz="2400" dirty="0"/>
              <a:t>  where </a:t>
            </a:r>
            <a:r>
              <a:rPr lang="en-US" sz="2400" b="1" dirty="0"/>
              <a:t>C</a:t>
            </a:r>
            <a:r>
              <a:rPr lang="en-US" sz="2400" dirty="0"/>
              <a:t> is an </a:t>
            </a:r>
            <a:r>
              <a:rPr lang="en-US" sz="2400" i="1" dirty="0"/>
              <a:t>m</a:t>
            </a:r>
            <a:r>
              <a:rPr lang="en-US" sz="2400" dirty="0"/>
              <a:t>    </a:t>
            </a:r>
            <a:r>
              <a:rPr lang="en-US" sz="2400" i="1" dirty="0"/>
              <a:t>n</a:t>
            </a:r>
            <a:r>
              <a:rPr lang="en-US" sz="2400" dirty="0"/>
              <a:t> matrix that is the product of the </a:t>
            </a:r>
            <a:r>
              <a:rPr lang="en-US" sz="2400" i="1" dirty="0"/>
              <a:t>m</a:t>
            </a:r>
            <a:r>
              <a:rPr lang="en-US" sz="2400" dirty="0"/>
              <a:t>    </a:t>
            </a:r>
            <a:r>
              <a:rPr lang="en-US" sz="2400" i="1" dirty="0"/>
              <a:t>k</a:t>
            </a:r>
            <a:r>
              <a:rPr lang="en-US" sz="2400" dirty="0"/>
              <a:t> matrix </a:t>
            </a:r>
            <a:r>
              <a:rPr lang="en-US" sz="2400" b="1" dirty="0"/>
              <a:t>A</a:t>
            </a:r>
            <a:r>
              <a:rPr lang="en-US" sz="2400" dirty="0"/>
              <a:t> and the   </a:t>
            </a:r>
            <a:r>
              <a:rPr lang="en-US" sz="2400" i="1" dirty="0"/>
              <a:t>k</a:t>
            </a:r>
            <a:r>
              <a:rPr lang="en-US" sz="2400" dirty="0"/>
              <a:t>    </a:t>
            </a:r>
            <a:r>
              <a:rPr lang="en-US" sz="2400" i="1" dirty="0"/>
              <a:t>n</a:t>
            </a:r>
            <a:r>
              <a:rPr lang="en-US" sz="2400" dirty="0"/>
              <a:t> matrix </a:t>
            </a:r>
            <a:r>
              <a:rPr lang="en-US" sz="2400" b="1" dirty="0"/>
              <a:t>B</a:t>
            </a:r>
            <a:r>
              <a:rPr lang="en-US" sz="2400" dirty="0"/>
              <a:t>.</a:t>
            </a:r>
          </a:p>
          <a:p>
            <a:r>
              <a:rPr lang="en-US" sz="2400" dirty="0"/>
              <a:t>This algorithm carries out matrix multiplication based on its definition.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00200" y="3962400"/>
            <a:ext cx="6553200" cy="2362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/>
              <a:t>procedure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/>
              <a:t>matrix multiplication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600" b="1" dirty="0"/>
              <a:t>A</a:t>
            </a:r>
            <a:r>
              <a:rPr lang="en-US" sz="2600" i="1" dirty="0"/>
              <a:t>,</a:t>
            </a:r>
            <a:r>
              <a:rPr lang="en-US" sz="2600" b="1" dirty="0"/>
              <a:t>B</a:t>
            </a:r>
            <a:r>
              <a:rPr lang="en-US" sz="2600" i="1" dirty="0"/>
              <a:t>: </a:t>
            </a:r>
            <a:r>
              <a:rPr lang="en-US" sz="2600" dirty="0"/>
              <a:t>matrices)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/>
              <a:t>i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:=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lang="en-US" sz="2600" i="1" dirty="0"/>
              <a:t>m             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lang="en-US" sz="2600" i="1" dirty="0"/>
              <a:t>n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lang="en-US" sz="2600" i="1" dirty="0" err="1"/>
              <a:t>c</a:t>
            </a:r>
            <a:r>
              <a:rPr lang="en-US" sz="2600" i="1" baseline="-25000" dirty="0" err="1"/>
              <a:t>i</a:t>
            </a:r>
            <a:r>
              <a:rPr kumimoji="0" lang="en-US" sz="26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  <a:r>
              <a:rPr lang="en-US" sz="2600" dirty="0"/>
              <a:t>= </a:t>
            </a:r>
            <a:r>
              <a:rPr lang="en-US" sz="2600" dirty="0">
                <a:latin typeface="Cambria Math" pitchFamily="18" charset="0"/>
                <a:ea typeface="Cambria Math" pitchFamily="18" charset="0"/>
              </a:rPr>
              <a:t>0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b="1" dirty="0"/>
              <a:t>               for </a:t>
            </a:r>
            <a:r>
              <a:rPr lang="en-US" sz="2600" i="1" dirty="0"/>
              <a:t>q</a:t>
            </a:r>
            <a:r>
              <a:rPr lang="en-US" sz="2600" dirty="0"/>
              <a:t> := </a:t>
            </a:r>
            <a:r>
              <a:rPr lang="en-US" sz="26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600" dirty="0"/>
              <a:t> to </a:t>
            </a:r>
            <a:r>
              <a:rPr lang="en-US" sz="2600" i="1" dirty="0"/>
              <a:t>k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i="1" dirty="0"/>
              <a:t>                   </a:t>
            </a:r>
            <a:r>
              <a:rPr lang="en-US" sz="2600" i="1" dirty="0" err="1"/>
              <a:t>c</a:t>
            </a:r>
            <a:r>
              <a:rPr lang="en-US" sz="2600" i="1" baseline="-25000" dirty="0" err="1"/>
              <a:t>ij</a:t>
            </a:r>
            <a:r>
              <a:rPr lang="en-US" sz="2600" dirty="0"/>
              <a:t> := </a:t>
            </a:r>
            <a:r>
              <a:rPr lang="en-US" sz="2600" i="1" dirty="0"/>
              <a:t> </a:t>
            </a:r>
            <a:r>
              <a:rPr lang="en-US" sz="2600" i="1" dirty="0" err="1"/>
              <a:t>c</a:t>
            </a:r>
            <a:r>
              <a:rPr lang="en-US" sz="2600" i="1" baseline="-25000" dirty="0" err="1"/>
              <a:t>ij</a:t>
            </a:r>
            <a:r>
              <a:rPr lang="en-US" sz="2600" dirty="0"/>
              <a:t> + </a:t>
            </a:r>
            <a:r>
              <a:rPr lang="en-US" sz="2600" i="1" dirty="0" err="1"/>
              <a:t>a</a:t>
            </a:r>
            <a:r>
              <a:rPr lang="en-US" sz="2600" i="1" baseline="-25000" dirty="0" err="1"/>
              <a:t>iq</a:t>
            </a:r>
            <a:r>
              <a:rPr lang="en-US" sz="2600" i="1" dirty="0"/>
              <a:t> </a:t>
            </a:r>
            <a:r>
              <a:rPr lang="en-US" sz="2600" i="1" dirty="0" err="1"/>
              <a:t>b</a:t>
            </a:r>
            <a:r>
              <a:rPr lang="en-US" sz="2600" i="1" baseline="-25000" dirty="0" err="1"/>
              <a:t>qj</a:t>
            </a:r>
            <a:endParaRPr kumimoji="0" lang="en-US" sz="26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b="1" dirty="0"/>
              <a:t>return C</a:t>
            </a:r>
            <a:r>
              <a:rPr lang="en-US" sz="2600" dirty="0"/>
              <a:t>{</a:t>
            </a:r>
            <a:r>
              <a:rPr lang="en-US" sz="2600" b="1" dirty="0"/>
              <a:t>C = [</a:t>
            </a:r>
            <a:r>
              <a:rPr lang="en-US" sz="2600" i="1" dirty="0" err="1"/>
              <a:t>c</a:t>
            </a:r>
            <a:r>
              <a:rPr lang="en-US" sz="2600" i="1" baseline="-25000" dirty="0" err="1"/>
              <a:t>ij</a:t>
            </a:r>
            <a:r>
              <a:rPr lang="en-US" sz="2600" b="1" dirty="0"/>
              <a:t>]</a:t>
            </a:r>
            <a:r>
              <a:rPr lang="en-US" sz="2600" i="1" dirty="0"/>
              <a:t> </a:t>
            </a:r>
            <a:r>
              <a:rPr lang="en-US" sz="2600" dirty="0"/>
              <a:t>is the product of </a:t>
            </a:r>
            <a:r>
              <a:rPr lang="en-US" sz="2600" b="1" dirty="0"/>
              <a:t>A</a:t>
            </a:r>
            <a:r>
              <a:rPr lang="en-US" sz="2600" dirty="0"/>
              <a:t> and </a:t>
            </a:r>
            <a:r>
              <a:rPr lang="en-US" sz="2600" b="1" dirty="0"/>
              <a:t>B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705600" y="2819400"/>
            <a:ext cx="154781" cy="152400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324600" y="2514600"/>
            <a:ext cx="154781" cy="152400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581400" y="2819400"/>
            <a:ext cx="154781" cy="152400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648201" y="4648201"/>
            <a:ext cx="2261711" cy="4286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36" y="31242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 Example</a:t>
            </a:r>
            <a:r>
              <a:rPr lang="en-US" dirty="0"/>
              <a:t>: Matrix 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Find complexity in terms of #arithmetic operations</a:t>
            </a:r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 Product of 2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latin typeface="SymbolPi" panose="02000500070000020004" pitchFamily="2" charset="0"/>
              </a:rPr>
              <a:t>´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matrices is itself an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latin typeface="SymbolPi" panose="02000500070000020004" pitchFamily="2" charset="0"/>
              </a:rPr>
              <a:t>´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matrix and so has </a:t>
            </a:r>
            <a:r>
              <a:rPr lang="en-US" i="1" dirty="0"/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entries.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Finding an entry requires </a:t>
            </a:r>
            <a:r>
              <a:rPr lang="en-US" i="1" dirty="0"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mults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&amp; </a:t>
            </a:r>
            <a:r>
              <a:rPr lang="en-US" i="1" dirty="0"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− 1 additions.</a:t>
            </a:r>
          </a:p>
          <a:p>
            <a:pPr>
              <a:buNone/>
            </a:pPr>
            <a:r>
              <a:rPr lang="en-US" dirty="0">
                <a:latin typeface="Cambria Math"/>
                <a:ea typeface="Cambria Math"/>
              </a:rPr>
              <a:t>[(</a:t>
            </a:r>
            <a:r>
              <a:rPr lang="en-US" i="1" dirty="0" err="1">
                <a:latin typeface="Cambria Math"/>
                <a:ea typeface="Cambria Math"/>
              </a:rPr>
              <a:t>i</a:t>
            </a:r>
            <a:r>
              <a:rPr lang="en-US" dirty="0" err="1">
                <a:latin typeface="Cambria Math"/>
                <a:ea typeface="Cambria Math"/>
              </a:rPr>
              <a:t>,</a:t>
            </a:r>
            <a:r>
              <a:rPr lang="en-US" i="1" dirty="0" err="1">
                <a:latin typeface="Cambria Math"/>
                <a:ea typeface="Cambria Math"/>
              </a:rPr>
              <a:t>j</a:t>
            </a:r>
            <a:r>
              <a:rPr lang="en-US" dirty="0">
                <a:latin typeface="Cambria Math"/>
                <a:ea typeface="Cambria Math"/>
              </a:rPr>
              <a:t>)</a:t>
            </a:r>
            <a:r>
              <a:rPr lang="en-US" baseline="30000" dirty="0" err="1">
                <a:latin typeface="Cambria Math"/>
                <a:ea typeface="Cambria Math"/>
              </a:rPr>
              <a:t>th</a:t>
            </a:r>
            <a:r>
              <a:rPr lang="en-US" dirty="0">
                <a:latin typeface="Cambria Math"/>
                <a:ea typeface="Cambria Math"/>
              </a:rPr>
              <a:t> entry is the dot product of </a:t>
            </a:r>
            <a:r>
              <a:rPr lang="en-US" i="1" dirty="0" err="1">
                <a:latin typeface="Cambria Math"/>
                <a:ea typeface="Cambria Math"/>
              </a:rPr>
              <a:t>i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baseline="30000" dirty="0" err="1">
                <a:latin typeface="Cambria Math"/>
                <a:ea typeface="Cambria Math"/>
              </a:rPr>
              <a:t>th</a:t>
            </a:r>
            <a:r>
              <a:rPr lang="en-US" dirty="0">
                <a:latin typeface="Cambria Math"/>
                <a:ea typeface="Cambria Math"/>
              </a:rPr>
              <a:t> row and </a:t>
            </a:r>
            <a:r>
              <a:rPr lang="en-US" i="1" dirty="0">
                <a:latin typeface="Cambria Math"/>
                <a:ea typeface="Cambria Math"/>
              </a:rPr>
              <a:t>j </a:t>
            </a:r>
            <a:r>
              <a:rPr lang="en-US" baseline="30000" dirty="0" err="1">
                <a:latin typeface="Cambria Math"/>
                <a:ea typeface="Cambria Math"/>
              </a:rPr>
              <a:t>th</a:t>
            </a:r>
            <a:r>
              <a:rPr lang="en-US" dirty="0">
                <a:latin typeface="Cambria Math"/>
                <a:ea typeface="Cambria Math"/>
              </a:rPr>
              <a:t> column.]</a:t>
            </a:r>
          </a:p>
          <a:p>
            <a:pPr>
              <a:buNone/>
            </a:pPr>
            <a:r>
              <a:rPr lang="en-US" dirty="0">
                <a:latin typeface="Cambria Math"/>
                <a:ea typeface="Cambria Math"/>
              </a:rPr>
              <a:t>Hence, </a:t>
            </a:r>
            <a:r>
              <a:rPr lang="en-US" i="1" dirty="0"/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>
                <a:latin typeface="Cambria Math"/>
                <a:ea typeface="Cambria Math"/>
              </a:rPr>
              <a:t>  multiplications &amp; </a:t>
            </a:r>
            <a:r>
              <a:rPr lang="en-US" i="1" dirty="0"/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− 1) additions are used.</a:t>
            </a:r>
          </a:p>
          <a:p>
            <a:pPr>
              <a:buNone/>
            </a:pPr>
            <a:r>
              <a:rPr lang="en-US" dirty="0">
                <a:latin typeface="SymbolPi" panose="02000500070000020004" pitchFamily="2" charset="0"/>
                <a:ea typeface="Cambria Math"/>
              </a:rPr>
              <a:t>\</a:t>
            </a:r>
            <a:r>
              <a:rPr lang="en-US" dirty="0">
                <a:latin typeface="Cambria Math"/>
                <a:ea typeface="Cambria Math"/>
              </a:rPr>
              <a:t>complexity is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).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Algorithmic Paradigms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36192"/>
            <a:ext cx="8763000" cy="48646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An</a:t>
            </a:r>
            <a:r>
              <a:rPr lang="en-US" i="1" dirty="0"/>
              <a:t> algorithmic paradigm </a:t>
            </a:r>
            <a:r>
              <a:rPr lang="en-US" dirty="0"/>
              <a:t>is general approach based on particular concept for constructing algorithms to solve variety of problems. </a:t>
            </a:r>
          </a:p>
          <a:p>
            <a:r>
              <a:rPr lang="en-US" dirty="0"/>
              <a:t>Greedy algorithms were introduced in Section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3.1</a:t>
            </a:r>
            <a:r>
              <a:rPr lang="en-US" dirty="0"/>
              <a:t>.</a:t>
            </a:r>
          </a:p>
          <a:p>
            <a:r>
              <a:rPr lang="en-US" dirty="0"/>
              <a:t>We discuss brute-force algorithms in this section.</a:t>
            </a:r>
          </a:p>
          <a:p>
            <a:r>
              <a:rPr lang="en-US" dirty="0"/>
              <a:t>Elsewhere in text you can find:</a:t>
            </a:r>
          </a:p>
          <a:p>
            <a:pPr lvl="1"/>
            <a:r>
              <a:rPr lang="en-US" dirty="0"/>
              <a:t> probabilistic algorithms (Chapter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divide-and-conquer algorithms (Chapter 8)</a:t>
            </a:r>
          </a:p>
          <a:p>
            <a:pPr lvl="1"/>
            <a:r>
              <a:rPr lang="en-US" dirty="0"/>
              <a:t>dynamic programming (Chapter 8)</a:t>
            </a:r>
          </a:p>
          <a:p>
            <a:pPr lvl="1"/>
            <a:r>
              <a:rPr lang="en-US" dirty="0"/>
              <a:t> backtracking (Chapter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/>
              <a:t>)</a:t>
            </a:r>
          </a:p>
          <a:p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dirty="0"/>
              <a:t>many other paradigms that you may see in other courses.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Brute-Force Paradigm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brute-force </a:t>
            </a:r>
            <a:r>
              <a:rPr lang="en-US" dirty="0"/>
              <a:t>algorithm is solved in the most straightforward manner, without taking advantage of any ideas that can make the algorithm more efficient.</a:t>
            </a:r>
          </a:p>
          <a:p>
            <a:r>
              <a:rPr lang="en-US" dirty="0"/>
              <a:t>Brute-force algorithms we have previously seen:</a:t>
            </a:r>
          </a:p>
          <a:p>
            <a:pPr lvl="1"/>
            <a:r>
              <a:rPr lang="en-US" dirty="0"/>
              <a:t>sequential search</a:t>
            </a:r>
          </a:p>
          <a:p>
            <a:pPr lvl="1"/>
            <a:r>
              <a:rPr lang="en-US" dirty="0"/>
              <a:t>bubble and insertion sort</a:t>
            </a:r>
          </a:p>
        </p:txBody>
      </p:sp>
      <p:pic>
        <p:nvPicPr>
          <p:cNvPr id="6" name="Picture 2" descr="C:\Documents and Settings\Richard Scherl\Local Settings\Temporary Internet Files\Content.IE5\00IWHKE8\MC90014039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09601"/>
            <a:ext cx="1866595" cy="1562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 Example</a:t>
            </a:r>
            <a:r>
              <a:rPr lang="en-US" dirty="0"/>
              <a:t>: Closest Pair of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6192"/>
            <a:ext cx="85344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Construct algorithm for finding closest pair of points in a set of </a:t>
            </a:r>
            <a:r>
              <a:rPr lang="en-US" i="1" dirty="0"/>
              <a:t>n</a:t>
            </a:r>
            <a:r>
              <a:rPr lang="en-US" dirty="0"/>
              <a:t> points &amp; find complexity in terms of # operations.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b="1" dirty="0"/>
              <a:t>Solution</a:t>
            </a:r>
            <a:r>
              <a:rPr lang="en-US" dirty="0"/>
              <a:t>: Recall that distance </a:t>
            </a:r>
            <a:r>
              <a:rPr lang="en-US" dirty="0" err="1"/>
              <a:t>betwn</a:t>
            </a:r>
            <a:r>
              <a:rPr lang="en-US" dirty="0"/>
              <a:t> pts (</a:t>
            </a:r>
            <a:r>
              <a:rPr lang="en-US" i="1" dirty="0" err="1"/>
              <a:t>x</a:t>
            </a:r>
            <a:r>
              <a:rPr lang="en-US" i="1" baseline="-25000" dirty="0" err="1"/>
              <a:t>i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) &amp; (</a:t>
            </a:r>
            <a:r>
              <a:rPr lang="en-US" i="1" dirty="0" err="1"/>
              <a:t>x</a:t>
            </a:r>
            <a:r>
              <a:rPr lang="en-US" i="1" baseline="-25000" dirty="0" err="1"/>
              <a:t>j</a:t>
            </a:r>
            <a:r>
              <a:rPr lang="en-US" dirty="0"/>
              <a:t>, </a:t>
            </a:r>
            <a:r>
              <a:rPr lang="en-US" i="1" dirty="0" err="1"/>
              <a:t>y</a:t>
            </a:r>
            <a:r>
              <a:rPr lang="en-US" i="1" baseline="-25000" dirty="0" err="1"/>
              <a:t>j</a:t>
            </a:r>
            <a:r>
              <a:rPr lang="en-US" dirty="0"/>
              <a:t>) is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Our brute-force algorithm computes distance between all pairs of points &amp; picks pair with smallest distance.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5415946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Procedure and estimate </a:t>
            </a:r>
            <a:r>
              <a:rPr lang="en-US" dirty="0">
                <a:latin typeface="Cambria Math"/>
                <a:ea typeface="Cambria Math"/>
              </a:rPr>
              <a:t>→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444646"/>
            <a:ext cx="773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In our procedure, we do not compute the square root, since the square of the distance between two points is smallest when the distance is smallest. </a:t>
            </a: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590800" y="2984213"/>
            <a:ext cx="2695575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Algorithms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Example Algorithms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Algorithmic Paradigms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Growth of Functions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Big-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and other Notation</a:t>
            </a:r>
          </a:p>
          <a:p>
            <a:r>
              <a:rPr lang="en-US" dirty="0"/>
              <a:t>Complexity of Algorithms</a:t>
            </a:r>
          </a:p>
          <a:p>
            <a:pPr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Closest Pair of Points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59992"/>
            <a:ext cx="8382000" cy="47884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Algorithm for finding the closest pair in a set of </a:t>
            </a:r>
            <a:r>
              <a:rPr lang="en-US" i="1" dirty="0"/>
              <a:t>n</a:t>
            </a:r>
            <a:r>
              <a:rPr lang="en-US" dirty="0"/>
              <a:t> points.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algorithm loops through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)/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pairs of points, computes the value (</a:t>
            </a:r>
            <a:r>
              <a:rPr lang="en-US" i="1" dirty="0" err="1"/>
              <a:t>x</a:t>
            </a:r>
            <a:r>
              <a:rPr lang="en-US" i="1" baseline="-25000" dirty="0" err="1"/>
              <a:t>j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)</a:t>
            </a:r>
            <a:r>
              <a:rPr lang="en-US" baseline="30000" dirty="0"/>
              <a:t>2   </a:t>
            </a:r>
            <a:r>
              <a:rPr lang="en-US" dirty="0"/>
              <a:t>+ (</a:t>
            </a:r>
            <a:r>
              <a:rPr lang="en-US" i="1" dirty="0" err="1"/>
              <a:t>y</a:t>
            </a:r>
            <a:r>
              <a:rPr lang="en-US" i="1" baseline="-25000" dirty="0" err="1"/>
              <a:t>j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dirty="0"/>
              <a:t>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)</a:t>
            </a:r>
            <a:r>
              <a:rPr lang="en-US" baseline="30000" dirty="0"/>
              <a:t>2 </a:t>
            </a:r>
            <a:r>
              <a:rPr lang="en-US" dirty="0"/>
              <a:t> and compares it with the minimum, etc. </a:t>
            </a:r>
          </a:p>
          <a:p>
            <a:r>
              <a:rPr lang="en-US" dirty="0"/>
              <a:t>So our algorithm uses Θ(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 arithmetic and comparison operations.</a:t>
            </a:r>
          </a:p>
          <a:p>
            <a:r>
              <a:rPr lang="en-US" dirty="0"/>
              <a:t>For algorithm with </a:t>
            </a:r>
            <a:r>
              <a:rPr lang="en-US" i="1" dirty="0"/>
              <a:t>O</a:t>
            </a:r>
            <a:r>
              <a:rPr lang="en-US" dirty="0"/>
              <a:t>(log </a:t>
            </a:r>
            <a:r>
              <a:rPr lang="en-US" i="1" dirty="0"/>
              <a:t>n</a:t>
            </a:r>
            <a:r>
              <a:rPr lang="en-US" dirty="0"/>
              <a:t>) worst-case complexity, see Section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8.3</a:t>
            </a:r>
            <a:r>
              <a:rPr lang="en-US" dirty="0"/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28800"/>
            <a:ext cx="7772400" cy="25146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b="1" dirty="0"/>
              <a:t>procedure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/>
              <a:t>closest</a:t>
            </a:r>
            <a:r>
              <a:rPr lang="en-US" sz="2600" i="1" noProof="0" dirty="0"/>
              <a:t> pair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, </a:t>
            </a:r>
            <a:r>
              <a:rPr lang="en-US" sz="2000" i="1" dirty="0"/>
              <a:t>y</a:t>
            </a:r>
            <a:r>
              <a:rPr lang="en-US" sz="2000" baseline="-25000" dirty="0"/>
              <a:t>1</a:t>
            </a:r>
            <a:r>
              <a:rPr lang="en-US" sz="2000" dirty="0"/>
              <a:t>),</a:t>
            </a:r>
            <a:r>
              <a:rPr lang="en-US" sz="2600" dirty="0"/>
              <a:t> 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, </a:t>
            </a:r>
            <a:r>
              <a:rPr lang="en-US" sz="2000" i="1" dirty="0"/>
              <a:t>y</a:t>
            </a:r>
            <a:r>
              <a:rPr lang="en-US" sz="2000" baseline="-25000" dirty="0"/>
              <a:t>2</a:t>
            </a:r>
            <a:r>
              <a:rPr lang="en-US" sz="2000" dirty="0"/>
              <a:t>),</a:t>
            </a:r>
            <a:r>
              <a:rPr lang="en-US" sz="2600" dirty="0"/>
              <a:t> …</a:t>
            </a:r>
            <a:r>
              <a:rPr lang="en-US" sz="2600" dirty="0">
                <a:latin typeface="Cambria Math"/>
                <a:ea typeface="Cambria Math"/>
              </a:rPr>
              <a:t> ,</a:t>
            </a:r>
            <a:r>
              <a:rPr lang="en-US" sz="2000" dirty="0"/>
              <a:t>(</a:t>
            </a:r>
            <a:r>
              <a:rPr lang="en-US" sz="2000" i="1" dirty="0" err="1"/>
              <a:t>x</a:t>
            </a:r>
            <a:r>
              <a:rPr lang="en-US" sz="2000" i="1" baseline="-25000" dirty="0" err="1"/>
              <a:t>n</a:t>
            </a:r>
            <a:r>
              <a:rPr lang="en-US" sz="2000" dirty="0"/>
              <a:t>, </a:t>
            </a:r>
            <a:r>
              <a:rPr lang="en-US" sz="2000" i="1" dirty="0" err="1"/>
              <a:t>y</a:t>
            </a:r>
            <a:r>
              <a:rPr lang="en-US" sz="2000" i="1" baseline="-25000" dirty="0" err="1"/>
              <a:t>n</a:t>
            </a:r>
            <a:r>
              <a:rPr lang="en-US" sz="2000" dirty="0"/>
              <a:t>): </a:t>
            </a:r>
            <a:r>
              <a:rPr lang="en-US" sz="2000" i="1" dirty="0"/>
              <a:t>x</a:t>
            </a:r>
            <a:r>
              <a:rPr lang="en-US" sz="2000" i="1" baseline="-25000" dirty="0"/>
              <a:t>i</a:t>
            </a:r>
            <a:r>
              <a:rPr lang="en-US" sz="2000" dirty="0"/>
              <a:t>, </a:t>
            </a:r>
            <a:r>
              <a:rPr lang="en-US" sz="2000" i="1" dirty="0" err="1"/>
              <a:t>y</a:t>
            </a:r>
            <a:r>
              <a:rPr lang="en-US" sz="2000" i="1" baseline="-25000" dirty="0" err="1"/>
              <a:t>i</a:t>
            </a:r>
            <a:r>
              <a:rPr lang="en-US" sz="2000" dirty="0"/>
              <a:t>  real numbers</a:t>
            </a:r>
            <a:r>
              <a:rPr lang="en-US" sz="2600" dirty="0"/>
              <a:t>)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i="1" dirty="0"/>
              <a:t>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∞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/>
              <a:t>i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:=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lang="en-US" sz="2600" i="1" noProof="0" dirty="0"/>
              <a:t>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lang="en-US" sz="2600" i="1" noProof="0" dirty="0" err="1"/>
              <a:t>i</a:t>
            </a:r>
            <a:endParaRPr lang="en-US" sz="2600" dirty="0">
              <a:latin typeface="Cambria Math" pitchFamily="18" charset="0"/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b="1" dirty="0"/>
              <a:t>               if </a:t>
            </a:r>
            <a:r>
              <a:rPr lang="en-US" sz="2600" dirty="0"/>
              <a:t>(</a:t>
            </a:r>
            <a:r>
              <a:rPr lang="en-US" sz="2600" i="1" dirty="0" err="1"/>
              <a:t>x</a:t>
            </a:r>
            <a:r>
              <a:rPr lang="en-US" sz="2600" i="1" baseline="-25000" dirty="0" err="1"/>
              <a:t>j</a:t>
            </a:r>
            <a:r>
              <a:rPr lang="en-US" sz="2600" dirty="0"/>
              <a:t> </a:t>
            </a:r>
            <a:r>
              <a:rPr lang="en-US" sz="2600" dirty="0">
                <a:latin typeface="Cambria Math"/>
                <a:ea typeface="Cambria Math"/>
              </a:rPr>
              <a:t>−</a:t>
            </a:r>
            <a:r>
              <a:rPr lang="en-US" sz="2600" dirty="0"/>
              <a:t> </a:t>
            </a:r>
            <a:r>
              <a:rPr lang="en-US" sz="2600" i="1" dirty="0"/>
              <a:t>x</a:t>
            </a:r>
            <a:r>
              <a:rPr lang="en-US" sz="2600" i="1" baseline="-25000" dirty="0"/>
              <a:t>i</a:t>
            </a:r>
            <a:r>
              <a:rPr lang="en-US" sz="2600" dirty="0"/>
              <a:t>)</a:t>
            </a:r>
            <a:r>
              <a:rPr lang="en-US" sz="2600" baseline="30000" dirty="0"/>
              <a:t>2   </a:t>
            </a:r>
            <a:r>
              <a:rPr lang="en-US" sz="2600" dirty="0"/>
              <a:t>+ (</a:t>
            </a:r>
            <a:r>
              <a:rPr lang="en-US" sz="2600" i="1" dirty="0" err="1"/>
              <a:t>y</a:t>
            </a:r>
            <a:r>
              <a:rPr lang="en-US" sz="2600" i="1" baseline="-25000" dirty="0" err="1"/>
              <a:t>j</a:t>
            </a:r>
            <a:r>
              <a:rPr lang="en-US" sz="2600" dirty="0"/>
              <a:t> </a:t>
            </a:r>
            <a:r>
              <a:rPr lang="en-US" sz="2600" dirty="0">
                <a:latin typeface="Cambria Math"/>
                <a:ea typeface="Cambria Math"/>
              </a:rPr>
              <a:t>−</a:t>
            </a:r>
            <a:r>
              <a:rPr lang="en-US" sz="2600" dirty="0"/>
              <a:t> </a:t>
            </a:r>
            <a:r>
              <a:rPr lang="en-US" sz="2600" i="1" dirty="0" err="1"/>
              <a:t>y</a:t>
            </a:r>
            <a:r>
              <a:rPr lang="en-US" sz="2600" i="1" baseline="-25000" dirty="0" err="1"/>
              <a:t>i</a:t>
            </a:r>
            <a:r>
              <a:rPr lang="en-US" sz="2600" dirty="0"/>
              <a:t>)</a:t>
            </a:r>
            <a:r>
              <a:rPr lang="en-US" sz="2600" baseline="30000" dirty="0"/>
              <a:t>2   </a:t>
            </a:r>
            <a:r>
              <a:rPr lang="en-US" sz="2600" dirty="0"/>
              <a:t> &lt; </a:t>
            </a:r>
            <a:r>
              <a:rPr lang="en-US" sz="2600" i="1" dirty="0"/>
              <a:t>min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i="1" dirty="0"/>
              <a:t>                 </a:t>
            </a:r>
            <a:r>
              <a:rPr lang="en-US" sz="2600" b="1" dirty="0"/>
              <a:t>then </a:t>
            </a:r>
            <a:r>
              <a:rPr lang="en-US" sz="2600" i="1" dirty="0"/>
              <a:t>  </a:t>
            </a:r>
            <a:r>
              <a:rPr lang="en-US" sz="2600" dirty="0"/>
              <a:t>min := (</a:t>
            </a:r>
            <a:r>
              <a:rPr lang="en-US" sz="2600" i="1" dirty="0" err="1"/>
              <a:t>x</a:t>
            </a:r>
            <a:r>
              <a:rPr lang="en-US" sz="2600" i="1" baseline="-25000" dirty="0" err="1"/>
              <a:t>j</a:t>
            </a:r>
            <a:r>
              <a:rPr lang="en-US" sz="2600" dirty="0"/>
              <a:t> </a:t>
            </a:r>
            <a:r>
              <a:rPr lang="en-US" sz="2600" dirty="0">
                <a:latin typeface="Cambria Math"/>
                <a:ea typeface="Cambria Math"/>
              </a:rPr>
              <a:t>−</a:t>
            </a:r>
            <a:r>
              <a:rPr lang="en-US" sz="2600" dirty="0"/>
              <a:t> </a:t>
            </a:r>
            <a:r>
              <a:rPr lang="en-US" sz="2600" i="1" dirty="0"/>
              <a:t>x</a:t>
            </a:r>
            <a:r>
              <a:rPr lang="en-US" sz="2600" i="1" baseline="-25000" dirty="0"/>
              <a:t>i</a:t>
            </a:r>
            <a:r>
              <a:rPr lang="en-US" sz="2600" dirty="0"/>
              <a:t>)</a:t>
            </a:r>
            <a:r>
              <a:rPr lang="en-US" sz="2600" baseline="30000" dirty="0"/>
              <a:t>2   </a:t>
            </a:r>
            <a:r>
              <a:rPr lang="en-US" sz="2600" dirty="0"/>
              <a:t>+ (</a:t>
            </a:r>
            <a:r>
              <a:rPr lang="en-US" sz="2600" i="1" dirty="0" err="1"/>
              <a:t>y</a:t>
            </a:r>
            <a:r>
              <a:rPr lang="en-US" sz="2600" i="1" baseline="-25000" dirty="0" err="1"/>
              <a:t>j</a:t>
            </a:r>
            <a:r>
              <a:rPr lang="en-US" sz="2600" dirty="0"/>
              <a:t> </a:t>
            </a:r>
            <a:r>
              <a:rPr lang="en-US" sz="2600" dirty="0">
                <a:latin typeface="Cambria Math"/>
                <a:ea typeface="Cambria Math"/>
              </a:rPr>
              <a:t>−</a:t>
            </a:r>
            <a:r>
              <a:rPr lang="en-US" sz="2600" dirty="0"/>
              <a:t> </a:t>
            </a:r>
            <a:r>
              <a:rPr lang="en-US" sz="2600" i="1" dirty="0" err="1"/>
              <a:t>y</a:t>
            </a:r>
            <a:r>
              <a:rPr lang="en-US" sz="2600" i="1" baseline="-25000" dirty="0" err="1"/>
              <a:t>i</a:t>
            </a:r>
            <a:r>
              <a:rPr lang="en-US" sz="2600" dirty="0"/>
              <a:t>)</a:t>
            </a:r>
            <a:r>
              <a:rPr lang="en-US" sz="2600" baseline="30000" dirty="0"/>
              <a:t>2 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600" b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                               </a:t>
            </a:r>
            <a:r>
              <a:rPr lang="en-US" sz="2600" i="1" dirty="0"/>
              <a:t>closest pair  </a:t>
            </a:r>
            <a:r>
              <a:rPr lang="en-US" sz="2600" dirty="0"/>
              <a:t>:= (</a:t>
            </a:r>
            <a:r>
              <a:rPr lang="en-US" sz="2600" i="1" dirty="0"/>
              <a:t>x</a:t>
            </a:r>
            <a:r>
              <a:rPr lang="en-US" sz="2600" i="1" baseline="-25000" dirty="0"/>
              <a:t>i</a:t>
            </a:r>
            <a:r>
              <a:rPr lang="en-US" sz="2600" dirty="0"/>
              <a:t>, </a:t>
            </a:r>
            <a:r>
              <a:rPr lang="en-US" sz="2600" i="1" dirty="0" err="1"/>
              <a:t>y</a:t>
            </a:r>
            <a:r>
              <a:rPr lang="en-US" sz="2600" i="1" baseline="-25000" dirty="0" err="1"/>
              <a:t>i</a:t>
            </a:r>
            <a:r>
              <a:rPr lang="en-US" sz="2600" dirty="0"/>
              <a:t>),</a:t>
            </a:r>
            <a:r>
              <a:rPr lang="en-US" sz="2600" baseline="30000" dirty="0"/>
              <a:t> </a:t>
            </a:r>
            <a:r>
              <a:rPr lang="en-US" sz="2600" dirty="0"/>
              <a:t>(</a:t>
            </a:r>
            <a:r>
              <a:rPr lang="en-US" sz="2600" i="1" dirty="0" err="1"/>
              <a:t>x</a:t>
            </a:r>
            <a:r>
              <a:rPr lang="en-US" sz="2600" i="1" baseline="-25000" dirty="0" err="1"/>
              <a:t>j</a:t>
            </a:r>
            <a:r>
              <a:rPr lang="en-US" sz="2600" dirty="0"/>
              <a:t>, </a:t>
            </a:r>
            <a:r>
              <a:rPr lang="en-US" sz="2600" i="1" dirty="0" err="1"/>
              <a:t>y</a:t>
            </a:r>
            <a:r>
              <a:rPr lang="en-US" sz="2600" i="1" baseline="-25000" dirty="0" err="1"/>
              <a:t>j</a:t>
            </a:r>
            <a:r>
              <a:rPr lang="en-US" sz="2600" dirty="0"/>
              <a:t>)</a:t>
            </a:r>
            <a:endParaRPr kumimoji="0" lang="en-US" sz="26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b="1" dirty="0"/>
              <a:t>return </a:t>
            </a:r>
            <a:r>
              <a:rPr lang="en-US" sz="2600" i="1" dirty="0"/>
              <a:t>closest pair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Terminology for Complexity</a:t>
            </a:r>
          </a:p>
        </p:txBody>
      </p:sp>
      <p:pic>
        <p:nvPicPr>
          <p:cNvPr id="4" name="Content Placeholder 3" descr="table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6781800" cy="455813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964" y="262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 table for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29664" y="5164627"/>
                <a:ext cx="769619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Times of more than 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10</a:t>
                </a:r>
                <a:r>
                  <a:rPr lang="en-US" sz="2000" baseline="30000" dirty="0">
                    <a:latin typeface="Cambria Math" pitchFamily="18" charset="0"/>
                    <a:ea typeface="Cambria Math" pitchFamily="18" charset="0"/>
                  </a:rPr>
                  <a:t>100   </a:t>
                </a:r>
                <a:r>
                  <a:rPr lang="en-US" sz="2000" dirty="0"/>
                  <a:t>years are indicated with an *.</a:t>
                </a:r>
                <a:endParaRPr lang="en-US" sz="2000" dirty="0">
                  <a:latin typeface="Cambria Math" pitchFamily="18" charset="0"/>
                  <a:ea typeface="Cambria Math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assume each operation 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en-US" sz="2000" dirty="0"/>
                  <a:t>s  = 0.01 </a:t>
                </a:r>
                <a:r>
                  <a:rPr lang="en-US" sz="2000" dirty="0" err="1"/>
                  <a:t>nano</a:t>
                </a:r>
                <a:r>
                  <a:rPr lang="en-US" sz="2000" dirty="0"/>
                  <a:t> s = 10 </a:t>
                </a:r>
                <a:r>
                  <a:rPr lang="en-US" sz="2000" dirty="0" err="1"/>
                  <a:t>pico</a:t>
                </a:r>
                <a:r>
                  <a:rPr lang="en-US" sz="2000" dirty="0"/>
                  <a:t> 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10</a:t>
                </a:r>
                <a:r>
                  <a:rPr lang="en-US" sz="2000" baseline="30000" dirty="0"/>
                  <a:t>11</a:t>
                </a:r>
                <a:r>
                  <a:rPr lang="en-US" sz="2000" dirty="0"/>
                  <a:t> </a:t>
                </a:r>
                <a:r>
                  <a:rPr lang="en-US" sz="2000" dirty="0" err="1"/>
                  <a:t>yr</a:t>
                </a:r>
                <a:r>
                  <a:rPr lang="en-US" sz="2000" dirty="0"/>
                  <a:t> is 100 billion </a:t>
                </a:r>
                <a:r>
                  <a:rPr lang="en-US" sz="2000" dirty="0" err="1"/>
                  <a:t>yrs</a:t>
                </a:r>
                <a:r>
                  <a:rPr lang="en-US" sz="2000" dirty="0"/>
                  <a:t> (BY). In contrast age of universe is 13.8 BY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64" y="5164627"/>
                <a:ext cx="7696199" cy="1015663"/>
              </a:xfrm>
              <a:prstGeom prst="rect">
                <a:avLst/>
              </a:prstGeom>
              <a:blipFill>
                <a:blip r:embed="rId2"/>
                <a:stretch>
                  <a:fillRect l="-713" t="-4192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3" descr="table30.jpg">
            <a:extLst>
              <a:ext uri="{FF2B5EF4-FFF2-40B4-BE49-F238E27FC236}">
                <a16:creationId xmlns:a16="http://schemas.microsoft.com/office/drawing/2014/main" id="{0225A8A6-EBF5-4992-8A7E-61122ADE2A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6969" t="2531" r="16241" b="977"/>
          <a:stretch/>
        </p:blipFill>
        <p:spPr>
          <a:xfrm>
            <a:off x="1387839" y="1274680"/>
            <a:ext cx="7574705" cy="372454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4" name="Content Placeholder 3" descr="table30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3356" t="24626" r="86723" b="2293"/>
          <a:stretch/>
        </p:blipFill>
        <p:spPr>
          <a:xfrm>
            <a:off x="228600" y="2133599"/>
            <a:ext cx="1143000" cy="2865621"/>
          </a:xfrm>
          <a:ln w="28575">
            <a:solidFill>
              <a:schemeClr val="accent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6C50DE-74C4-408E-932A-049D9FDFED3B}"/>
              </a:ext>
            </a:extLst>
          </p:cNvPr>
          <p:cNvSpPr txBox="1"/>
          <p:nvPr/>
        </p:nvSpPr>
        <p:spPr>
          <a:xfrm>
            <a:off x="215184" y="1274680"/>
            <a:ext cx="1143000" cy="83099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b="1" dirty="0"/>
          </a:p>
          <a:p>
            <a:pPr algn="ctr"/>
            <a:r>
              <a:rPr lang="en-US" sz="1600" b="1" i="1" dirty="0"/>
              <a:t>Problem</a:t>
            </a:r>
          </a:p>
          <a:p>
            <a:pPr algn="ctr"/>
            <a:r>
              <a:rPr lang="en-US" sz="1600" b="1" i="1" dirty="0"/>
              <a:t>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Complexity of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59992"/>
                <a:ext cx="9144000" cy="4389120"/>
              </a:xfrm>
            </p:spPr>
            <p:txBody>
              <a:bodyPr>
                <a:normAutofit/>
              </a:bodyPr>
              <a:lstStyle/>
              <a:p>
                <a:r>
                  <a:rPr lang="en-US" i="1" dirty="0"/>
                  <a:t>Tractable</a:t>
                </a:r>
                <a:r>
                  <a:rPr lang="en-US" dirty="0"/>
                  <a:t>: </a:t>
                </a:r>
                <a:r>
                  <a:rPr lang="en-US" dirty="0">
                    <a:sym typeface="Symbol" panose="05050102010706020507" pitchFamily="18" charset="2"/>
                  </a:rPr>
                  <a:t></a:t>
                </a:r>
                <a:r>
                  <a:rPr lang="en-US" dirty="0"/>
                  <a:t>polynomial time alg. to solve problem (</a:t>
                </a:r>
                <a:r>
                  <a:rPr lang="en-US" i="1" dirty="0"/>
                  <a:t>Class P</a:t>
                </a:r>
                <a:r>
                  <a:rPr lang="en-US" dirty="0"/>
                  <a:t>)</a:t>
                </a:r>
                <a:r>
                  <a:rPr lang="en-US" i="1" dirty="0"/>
                  <a:t>.</a:t>
                </a:r>
                <a:endParaRPr lang="en-US" dirty="0"/>
              </a:p>
              <a:p>
                <a:r>
                  <a:rPr lang="en-US" i="1" dirty="0"/>
                  <a:t>Intractable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</m:oMath>
                </a14:m>
                <a:r>
                  <a:rPr lang="en-US" dirty="0"/>
                  <a:t>polynomial time alg. to solve problem </a:t>
                </a:r>
              </a:p>
              <a:p>
                <a:r>
                  <a:rPr lang="en-US" i="1" dirty="0"/>
                  <a:t>Unsolvable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</m:oMath>
                </a14:m>
                <a:r>
                  <a:rPr lang="en-US" dirty="0"/>
                  <a:t>alg. to solve problem, e.g., halting problem.</a:t>
                </a:r>
              </a:p>
              <a:p>
                <a:r>
                  <a:rPr lang="en-US" i="1" dirty="0"/>
                  <a:t>Class NP</a:t>
                </a:r>
                <a:r>
                  <a:rPr lang="en-US" dirty="0"/>
                  <a:t>: Solution can be checked in polynomial time. But no polynomial time alg. has been found for finding solution. </a:t>
                </a:r>
              </a:p>
              <a:p>
                <a:r>
                  <a:rPr lang="en-US" i="1" dirty="0"/>
                  <a:t>NP Complete Class</a:t>
                </a:r>
                <a:r>
                  <a:rPr lang="en-US" dirty="0"/>
                  <a:t>: If you find polynomial time alg. for one member of class, it can be used to solve all problems in class. 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59992"/>
                <a:ext cx="9144000" cy="4389120"/>
              </a:xfrm>
              <a:blipFill>
                <a:blip r:embed="rId2"/>
                <a:stretch>
                  <a:fillRect l="-800" t="-1667" r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085"/>
            <a:ext cx="8229600" cy="1143000"/>
          </a:xfrm>
        </p:spPr>
        <p:txBody>
          <a:bodyPr/>
          <a:lstStyle/>
          <a:p>
            <a:r>
              <a:rPr lang="en-US" dirty="0"/>
              <a:t>P Versus NP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2323"/>
            <a:ext cx="8686799" cy="4912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/>
              <a:t>P versus NP problem </a:t>
            </a:r>
            <a:r>
              <a:rPr lang="en-US" sz="2000" dirty="0"/>
              <a:t>asks whether class  P </a:t>
            </a:r>
            <a:r>
              <a:rPr lang="en-US" sz="2000" dirty="0">
                <a:sym typeface="Symbol" panose="05050102010706020507" pitchFamily="18" charset="2"/>
              </a:rPr>
              <a:t></a:t>
            </a:r>
            <a:r>
              <a:rPr lang="en-US" sz="2000" dirty="0"/>
              <a:t> NP?  </a:t>
            </a:r>
          </a:p>
          <a:p>
            <a:r>
              <a:rPr lang="en-US" sz="2000" dirty="0"/>
              <a:t>I.e., do </a:t>
            </a:r>
            <a:r>
              <a:rPr lang="en-US" sz="2000" dirty="0">
                <a:sym typeface="Symbol" panose="05050102010706020507" pitchFamily="18" charset="2"/>
              </a:rPr>
              <a:t></a:t>
            </a:r>
            <a:r>
              <a:rPr lang="en-US" sz="2000" dirty="0"/>
              <a:t>problems whose solutions can be </a:t>
            </a:r>
            <a:r>
              <a:rPr lang="en-US" sz="2000" i="1" dirty="0"/>
              <a:t>checked</a:t>
            </a:r>
            <a:r>
              <a:rPr lang="en-US" sz="2000" dirty="0"/>
              <a:t> in poly. time, but can not be </a:t>
            </a:r>
            <a:r>
              <a:rPr lang="en-US" sz="2000" i="1" dirty="0"/>
              <a:t>solved</a:t>
            </a:r>
            <a:r>
              <a:rPr lang="en-US" sz="2000" dirty="0"/>
              <a:t> in poly. time?</a:t>
            </a:r>
          </a:p>
          <a:p>
            <a:r>
              <a:rPr lang="en-US" sz="2000" dirty="0"/>
              <a:t>If polynomial time algorithm for </a:t>
            </a:r>
            <a:r>
              <a:rPr lang="en-US" sz="2000" i="1" dirty="0"/>
              <a:t>any</a:t>
            </a:r>
            <a:r>
              <a:rPr lang="en-US" sz="2000" dirty="0"/>
              <a:t> problem in the NP complete class were found, then that algorithm could be used to obtain a polynomial time algorithm for </a:t>
            </a:r>
            <a:r>
              <a:rPr lang="en-US" sz="2000" i="1" dirty="0"/>
              <a:t>every</a:t>
            </a:r>
            <a:r>
              <a:rPr lang="en-US" sz="2000" dirty="0"/>
              <a:t> problem in the NP complete class.</a:t>
            </a:r>
          </a:p>
          <a:p>
            <a:pPr lvl="1"/>
            <a:r>
              <a:rPr lang="en-US" sz="1800" dirty="0" err="1"/>
              <a:t>Satisfiability</a:t>
            </a:r>
            <a:r>
              <a:rPr lang="en-US" sz="1800" dirty="0"/>
              <a:t> (in Section </a:t>
            </a:r>
            <a:r>
              <a:rPr lang="en-US" sz="1800" dirty="0">
                <a:latin typeface="Cambria Math" pitchFamily="18" charset="0"/>
                <a:ea typeface="Cambria Math" pitchFamily="18" charset="0"/>
              </a:rPr>
              <a:t>1.3</a:t>
            </a:r>
            <a:r>
              <a:rPr lang="en-US" sz="1800" dirty="0"/>
              <a:t>) is an NP complete problem. </a:t>
            </a:r>
          </a:p>
          <a:p>
            <a:r>
              <a:rPr lang="en-US" sz="2000" dirty="0"/>
              <a:t>It is generally believed that P</a:t>
            </a:r>
            <a:r>
              <a:rPr lang="en-US" sz="2000" dirty="0">
                <a:latin typeface="Cambria Math"/>
                <a:ea typeface="Cambria Math"/>
              </a:rPr>
              <a:t>≠NP since no one has been able to find a polynomial time algorithm for any problem in the NP complete class. </a:t>
            </a:r>
          </a:p>
          <a:p>
            <a:r>
              <a:rPr lang="en-US" sz="2000" dirty="0">
                <a:latin typeface="Cambria Math"/>
                <a:ea typeface="Cambria Math"/>
              </a:rPr>
              <a:t>P versus NP is the most famous </a:t>
            </a:r>
            <a:r>
              <a:rPr lang="en-US" sz="2000" b="1" dirty="0">
                <a:latin typeface="Cambria Math"/>
                <a:ea typeface="Cambria Math"/>
              </a:rPr>
              <a:t>unsolved</a:t>
            </a:r>
            <a:r>
              <a:rPr lang="en-US" sz="2000" dirty="0">
                <a:latin typeface="Cambria Math"/>
                <a:ea typeface="Cambria Math"/>
              </a:rPr>
              <a:t> problems in theoretical CS.</a:t>
            </a:r>
          </a:p>
          <a:p>
            <a:r>
              <a:rPr lang="en-US" sz="2000" b="1" dirty="0">
                <a:latin typeface="Cambria Math"/>
                <a:ea typeface="Cambria Math"/>
              </a:rPr>
              <a:t>The Clay Math Institute has $1,000,000 prize for solution!</a:t>
            </a:r>
            <a:endParaRPr lang="en-US" sz="2000" b="1" dirty="0"/>
          </a:p>
        </p:txBody>
      </p:sp>
      <p:pic>
        <p:nvPicPr>
          <p:cNvPr id="4" name="Picture 3" descr="c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152400"/>
            <a:ext cx="977646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1219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Stephen Cook</a:t>
            </a:r>
          </a:p>
          <a:p>
            <a:r>
              <a:rPr lang="en-US" sz="1200" b="1" dirty="0"/>
              <a:t>(Born 1939)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Complexity of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3.3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 Complexity</a:t>
            </a:r>
          </a:p>
          <a:p>
            <a:r>
              <a:rPr lang="en-US" dirty="0"/>
              <a:t>Worst-Case Complexity</a:t>
            </a:r>
          </a:p>
          <a:p>
            <a:r>
              <a:rPr lang="en-US" dirty="0"/>
              <a:t>Algorithmic Paradigms</a:t>
            </a:r>
          </a:p>
          <a:p>
            <a:r>
              <a:rPr lang="en-US" dirty="0"/>
              <a:t>Understanding the Complexity of Algorithms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The Complexity of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Given problem, algorithm and input of a particular size, how efficient is algorithm for solving problem?</a:t>
            </a:r>
          </a:p>
          <a:p>
            <a:r>
              <a:rPr lang="en-US" dirty="0"/>
              <a:t>In particular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how much time does algorithm use?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how much computer memory?</a:t>
            </a:r>
          </a:p>
          <a:p>
            <a:r>
              <a:rPr lang="en-US" dirty="0"/>
              <a:t>When we analyze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time, we are finding </a:t>
            </a:r>
            <a:r>
              <a:rPr lang="en-US" i="1" dirty="0"/>
              <a:t>time complexity;</a:t>
            </a:r>
            <a:endParaRPr lang="en-US" dirty="0"/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computer memory, we find its </a:t>
            </a:r>
            <a:r>
              <a:rPr lang="en-US" i="1" dirty="0"/>
              <a:t>space complexity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999"/>
            <a:ext cx="8229600" cy="1266825"/>
          </a:xfrm>
        </p:spPr>
        <p:txBody>
          <a:bodyPr>
            <a:normAutofit/>
          </a:bodyPr>
          <a:lstStyle/>
          <a:p>
            <a:r>
              <a:rPr lang="en-US" dirty="0"/>
              <a:t>Our focus is </a:t>
            </a:r>
            <a:r>
              <a:rPr lang="en-US" i="1" dirty="0"/>
              <a:t>Time</a:t>
            </a:r>
            <a:r>
              <a:rPr lang="en-US" dirty="0"/>
              <a:t>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2392"/>
            <a:ext cx="8229600" cy="48646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both 2440 and 2540, we focus on time complexity.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2200" dirty="0"/>
              <a:t>(You may find space complexity treated in other courses.)</a:t>
            </a:r>
          </a:p>
          <a:p>
            <a:r>
              <a:rPr lang="en-US" dirty="0"/>
              <a:t>We measure time complexity as #operations needed &amp; use big-</a:t>
            </a:r>
            <a:r>
              <a:rPr lang="en-US" i="1" dirty="0"/>
              <a:t>O, </a:t>
            </a:r>
            <a:r>
              <a:rPr lang="en-US" dirty="0"/>
              <a:t>big-</a:t>
            </a:r>
            <a:r>
              <a:rPr lang="en-US" dirty="0">
                <a:latin typeface="SymbolPi" panose="02000500070000020004" pitchFamily="2" charset="0"/>
              </a:rPr>
              <a:t>Q </a:t>
            </a:r>
            <a:r>
              <a:rPr lang="en-US" dirty="0">
                <a:sym typeface="Symbol" panose="05050102010706020507" pitchFamily="18" charset="2"/>
              </a:rPr>
              <a:t>notation.</a:t>
            </a:r>
          </a:p>
          <a:p>
            <a:r>
              <a:rPr lang="en-US" dirty="0"/>
              <a:t>We may use this analysis to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to see how practical it is to use algorithm with input of a particular size.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compare efficiency of different algorithms for solving same problem.</a:t>
            </a:r>
          </a:p>
          <a:p>
            <a:r>
              <a:rPr lang="en-US" dirty="0"/>
              <a:t>We ignore implementation details, e.g.,</a:t>
            </a:r>
          </a:p>
          <a:p>
            <a:pPr lvl="1"/>
            <a:r>
              <a:rPr lang="en-US" dirty="0"/>
              <a:t>data structures</a:t>
            </a:r>
          </a:p>
          <a:p>
            <a:pPr lvl="1"/>
            <a:r>
              <a:rPr lang="en-US" dirty="0"/>
              <a:t>hardware and software platforms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Time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7884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analyze time complexity, we determine #operations, e.g., </a:t>
            </a:r>
          </a:p>
          <a:p>
            <a:pPr lvl="1"/>
            <a:r>
              <a:rPr lang="en-US" dirty="0"/>
              <a:t>comparisons;</a:t>
            </a:r>
          </a:p>
          <a:p>
            <a:pPr lvl="1"/>
            <a:r>
              <a:rPr lang="en-US" dirty="0"/>
              <a:t>arithmetic operations (addition, multiplication, etc.).</a:t>
            </a:r>
          </a:p>
          <a:p>
            <a:r>
              <a:rPr lang="en-US" dirty="0"/>
              <a:t>We ignore “house keeping” aspects.</a:t>
            </a:r>
          </a:p>
          <a:p>
            <a:r>
              <a:rPr lang="en-US" dirty="0"/>
              <a:t>If we determine </a:t>
            </a:r>
          </a:p>
          <a:p>
            <a:pPr lvl="1"/>
            <a:r>
              <a:rPr lang="en-US" dirty="0"/>
              <a:t>#operations needed</a:t>
            </a:r>
          </a:p>
          <a:p>
            <a:pPr lvl="1"/>
            <a:r>
              <a:rPr lang="en-US" dirty="0"/>
              <a:t>time needed for basic operations</a:t>
            </a:r>
          </a:p>
          <a:p>
            <a:r>
              <a:rPr lang="en-US" dirty="0"/>
              <a:t>then we could estimate actual time a computer needs.</a:t>
            </a:r>
          </a:p>
          <a:p>
            <a:r>
              <a:rPr lang="en-US" dirty="0"/>
              <a:t>We focus on </a:t>
            </a:r>
            <a:r>
              <a:rPr lang="en-US" i="1" dirty="0"/>
              <a:t>worst-case </a:t>
            </a:r>
            <a:r>
              <a:rPr lang="en-US" dirty="0"/>
              <a:t>time</a:t>
            </a:r>
            <a:r>
              <a:rPr lang="en-US" i="1" dirty="0"/>
              <a:t> </a:t>
            </a:r>
            <a:r>
              <a:rPr lang="en-US" dirty="0"/>
              <a:t>complexity of an algorithm which provides an upper bound on #operations needed.</a:t>
            </a:r>
          </a:p>
          <a:p>
            <a:r>
              <a:rPr lang="en-US" dirty="0"/>
              <a:t>On occasion we find </a:t>
            </a:r>
            <a:r>
              <a:rPr lang="en-US" i="1" dirty="0"/>
              <a:t>average-case </a:t>
            </a:r>
            <a:r>
              <a:rPr lang="en-US" dirty="0"/>
              <a:t>complexity:</a:t>
            </a:r>
          </a:p>
          <a:p>
            <a:pPr lvl="1"/>
            <a:r>
              <a:rPr lang="en-US" dirty="0"/>
              <a:t>average #operations used over all inputs of particular size.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Example: analysis of “max”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8626" y="1447800"/>
            <a:ext cx="8534400" cy="9022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800" dirty="0"/>
              <a:t>Describe time complexity of “max”, which finds the maximum element in a finite sequence.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0700" y="2244477"/>
            <a:ext cx="5562600" cy="171792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/>
              <a:t>procedure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….,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integers)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2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if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/>
              <a:t>max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then </a:t>
            </a:r>
            <a:r>
              <a:rPr lang="en-US" sz="2600" i="1" dirty="0"/>
              <a:t>max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6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return </a:t>
            </a:r>
            <a:r>
              <a:rPr lang="en-US" sz="2600" i="1" dirty="0"/>
              <a:t>max</a:t>
            </a:r>
            <a:r>
              <a:rPr lang="en-US" sz="2600" dirty="0"/>
              <a:t>{</a:t>
            </a:r>
            <a:r>
              <a:rPr lang="en-US" sz="2600" i="1" dirty="0"/>
              <a:t>max </a:t>
            </a:r>
            <a:r>
              <a:rPr lang="en-US" sz="2600" dirty="0"/>
              <a:t>is the largest element}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9624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/>
              <a:t> </a:t>
            </a:r>
            <a:r>
              <a:rPr lang="en-US" sz="2400" b="1" dirty="0"/>
              <a:t>Solution</a:t>
            </a:r>
            <a:r>
              <a:rPr lang="en-US" sz="2400" dirty="0"/>
              <a:t>: Count #comparisons.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 The </a:t>
            </a:r>
            <a:r>
              <a:rPr lang="en-US" sz="2400" i="1" dirty="0"/>
              <a:t>max</a:t>
            </a:r>
            <a:r>
              <a:rPr lang="en-US" sz="2400" dirty="0"/>
              <a:t> &lt; </a:t>
            </a:r>
            <a:r>
              <a:rPr lang="en-US" sz="2400" i="1" dirty="0" err="1"/>
              <a:t>a</a:t>
            </a:r>
            <a:r>
              <a:rPr lang="en-US" sz="2400" i="1" baseline="-25000" dirty="0" err="1"/>
              <a:t>i</a:t>
            </a:r>
            <a:r>
              <a:rPr lang="en-US" sz="2400" dirty="0"/>
              <a:t> comparison is made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>
                <a:latin typeface="Cambria Math"/>
                <a:ea typeface="Cambria Math"/>
              </a:rPr>
              <a:t>− 1 times.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Cambria Math"/>
                <a:ea typeface="Cambria Math"/>
              </a:rPr>
              <a:t>   Each time </a:t>
            </a:r>
            <a:r>
              <a:rPr lang="en-US" sz="2400" i="1" dirty="0" err="1">
                <a:ea typeface="Cambria Math"/>
              </a:rPr>
              <a:t>i</a:t>
            </a:r>
            <a:r>
              <a:rPr lang="en-US" sz="2400" dirty="0">
                <a:latin typeface="Cambria Math"/>
                <a:ea typeface="Cambria Math"/>
              </a:rPr>
              <a:t> is incremented, a test is made to see if </a:t>
            </a:r>
            <a:r>
              <a:rPr lang="en-US" sz="2400" i="1" dirty="0" err="1">
                <a:latin typeface="Cambria Math"/>
                <a:ea typeface="Cambria Math"/>
              </a:rPr>
              <a:t>i</a:t>
            </a:r>
            <a:r>
              <a:rPr lang="en-US" sz="2400" dirty="0">
                <a:latin typeface="Cambria Math"/>
                <a:ea typeface="Cambria Math"/>
              </a:rPr>
              <a:t> ≤ </a:t>
            </a:r>
            <a:r>
              <a:rPr lang="en-US" sz="2400" i="1" dirty="0">
                <a:ea typeface="Cambria Math"/>
              </a:rPr>
              <a:t>n.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i="1" dirty="0">
                <a:ea typeface="Cambria Math"/>
              </a:rPr>
              <a:t>   </a:t>
            </a:r>
            <a:r>
              <a:rPr lang="en-US" sz="2400" dirty="0">
                <a:ea typeface="Cambria Math"/>
              </a:rPr>
              <a:t>One last comparison determines that</a:t>
            </a:r>
            <a:r>
              <a:rPr lang="en-US" sz="2400" i="1" dirty="0">
                <a:ea typeface="Cambria Math"/>
              </a:rPr>
              <a:t> </a:t>
            </a:r>
            <a:r>
              <a:rPr lang="en-US" sz="2400" i="1" dirty="0" err="1">
                <a:ea typeface="Cambria Math"/>
              </a:rPr>
              <a:t>i</a:t>
            </a:r>
            <a:r>
              <a:rPr lang="en-US" sz="2400" i="1" dirty="0">
                <a:ea typeface="Cambria Math"/>
              </a:rPr>
              <a:t> &gt; n</a:t>
            </a:r>
            <a:r>
              <a:rPr lang="en-US" sz="2400" dirty="0">
                <a:ea typeface="Cambria Math"/>
              </a:rPr>
              <a:t>.</a:t>
            </a:r>
            <a:r>
              <a:rPr lang="en-US" sz="2400" dirty="0"/>
              <a:t>              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Cambria Math" pitchFamily="18" charset="0"/>
                <a:ea typeface="Cambria Math" pitchFamily="18" charset="0"/>
              </a:rPr>
              <a:t>   Exactly 2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>
                <a:latin typeface="Cambria Math"/>
                <a:ea typeface="Cambria Math"/>
              </a:rPr>
              <a:t>− 1) + 1 = 2</a:t>
            </a:r>
            <a:r>
              <a:rPr lang="en-US" sz="2400" i="1" dirty="0">
                <a:latin typeface="Cambria Math"/>
                <a:ea typeface="Cambria Math"/>
              </a:rPr>
              <a:t>n</a:t>
            </a:r>
            <a:r>
              <a:rPr lang="en-US" sz="2400" dirty="0">
                <a:latin typeface="Cambria Math"/>
                <a:ea typeface="Cambria Math"/>
              </a:rPr>
              <a:t> − 1 comparisons are made.</a:t>
            </a:r>
          </a:p>
          <a:p>
            <a:pPr>
              <a:buNone/>
            </a:pPr>
            <a:r>
              <a:rPr lang="en-US" sz="2400" dirty="0">
                <a:latin typeface="Cambria Math"/>
                <a:ea typeface="Cambria Math"/>
              </a:rPr>
              <a:t>   Hence, the time complexity of the algorithm is  </a:t>
            </a:r>
            <a:r>
              <a:rPr lang="en-US" sz="2400" dirty="0"/>
              <a:t>Θ(</a:t>
            </a:r>
            <a:r>
              <a:rPr lang="en-US" sz="2400" i="1" dirty="0"/>
              <a:t>n</a:t>
            </a:r>
            <a:r>
              <a:rPr lang="en-US" sz="2400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Example</a:t>
            </a:r>
            <a:r>
              <a:rPr lang="en-US" sz="4000" dirty="0"/>
              <a:t>: Linear Search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8379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/>
              <a:t>Determine </a:t>
            </a:r>
            <a:r>
              <a:rPr lang="en-US" sz="2800" b="1" dirty="0"/>
              <a:t>worst-case </a:t>
            </a:r>
            <a:r>
              <a:rPr lang="en-US" dirty="0"/>
              <a:t>complexity of linear search.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954" y="1874520"/>
            <a:ext cx="8388246" cy="19687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1600" b="1" dirty="0"/>
              <a:t>procedure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</a:t>
            </a:r>
            <a:r>
              <a:rPr kumimoji="0" lang="en-US" sz="1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:integer, 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16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distinct integers)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≤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≠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dirty="0">
                <a:latin typeface="Cambria Math"/>
                <a:ea typeface="Cambria Math"/>
              </a:rPr>
              <a:t>≤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lang="en-US" sz="1600" dirty="0"/>
              <a:t>{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subscript of the term that equals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or is 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0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not found}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843278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Solution</a:t>
            </a:r>
            <a:r>
              <a:rPr lang="en-US" sz="2000" dirty="0"/>
              <a:t>: Count #comparisons.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If x is in list, then loop will exit early </a:t>
            </a:r>
            <a:r>
              <a:rPr lang="en-US" sz="2000" dirty="0">
                <a:latin typeface="SymbolPi" panose="02000500070000020004" pitchFamily="2" charset="0"/>
              </a:rPr>
              <a:t>Þ </a:t>
            </a:r>
            <a:r>
              <a:rPr lang="en-US" sz="2000" dirty="0">
                <a:sym typeface="Symbol" panose="05050102010706020507" pitchFamily="18" charset="2"/>
              </a:rPr>
              <a:t></a:t>
            </a:r>
            <a:r>
              <a:rPr lang="en-US" sz="2000" dirty="0"/>
              <a:t>fewer comparisons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Thus, we assume that x is </a:t>
            </a:r>
            <a:r>
              <a:rPr lang="en-US" sz="2000" b="1" dirty="0"/>
              <a:t>not</a:t>
            </a:r>
            <a:r>
              <a:rPr lang="en-US" sz="2000" dirty="0"/>
              <a:t> in the list.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For each pass of loop,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000" dirty="0"/>
              <a:t> comparisons are made; </a:t>
            </a:r>
            <a:r>
              <a:rPr lang="en-US" sz="2000" i="1" dirty="0" err="1"/>
              <a:t>i</a:t>
            </a:r>
            <a:r>
              <a:rPr lang="en-US" sz="2000" dirty="0"/>
              <a:t> </a:t>
            </a:r>
            <a:r>
              <a:rPr lang="en-US" sz="2000" dirty="0">
                <a:latin typeface="Cambria Math"/>
                <a:ea typeface="Cambria Math"/>
              </a:rPr>
              <a:t>≤</a:t>
            </a:r>
            <a:r>
              <a:rPr lang="en-US" sz="2000" dirty="0"/>
              <a:t> </a:t>
            </a:r>
            <a:r>
              <a:rPr lang="en-US" sz="2000" i="1" dirty="0"/>
              <a:t>n</a:t>
            </a:r>
            <a:r>
              <a:rPr lang="en-US" sz="2000" dirty="0"/>
              <a:t> and </a:t>
            </a:r>
            <a:r>
              <a:rPr lang="en-US" sz="2000" i="1" dirty="0"/>
              <a:t>x</a:t>
            </a:r>
            <a:r>
              <a:rPr lang="en-US" sz="2000" dirty="0"/>
              <a:t> ≠ </a:t>
            </a:r>
            <a:r>
              <a:rPr lang="en-US" sz="2000" i="1" dirty="0" err="1"/>
              <a:t>a</a:t>
            </a:r>
            <a:r>
              <a:rPr lang="en-US" sz="2000" i="1" baseline="-25000" dirty="0" err="1"/>
              <a:t>i</a:t>
            </a:r>
            <a:r>
              <a:rPr lang="en-US" sz="2000" i="1" baseline="-25000" dirty="0"/>
              <a:t> </a:t>
            </a:r>
            <a:r>
              <a:rPr lang="en-US" sz="2000" i="1" dirty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To exit loop, comparison </a:t>
            </a:r>
            <a:r>
              <a:rPr lang="en-US" sz="2000" i="1" dirty="0"/>
              <a:t>n</a:t>
            </a:r>
            <a:r>
              <a:rPr lang="en-US" sz="2000" dirty="0"/>
              <a:t> +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000" dirty="0"/>
              <a:t> </a:t>
            </a:r>
            <a:r>
              <a:rPr lang="en-US" sz="2000" dirty="0">
                <a:latin typeface="Cambria Math"/>
                <a:ea typeface="Cambria Math"/>
              </a:rPr>
              <a:t>≤</a:t>
            </a:r>
            <a:r>
              <a:rPr lang="en-US" sz="2000" dirty="0"/>
              <a:t> </a:t>
            </a:r>
            <a:r>
              <a:rPr lang="en-US" sz="2000" i="1" dirty="0"/>
              <a:t>n</a:t>
            </a:r>
            <a:r>
              <a:rPr lang="en-US" sz="2000" dirty="0"/>
              <a:t> is made.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After the loop, one more</a:t>
            </a:r>
            <a:r>
              <a:rPr lang="en-US" sz="2000" i="1" dirty="0"/>
              <a:t> n</a:t>
            </a:r>
            <a:r>
              <a:rPr lang="en-US" sz="2000" dirty="0"/>
              <a:t> +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000" dirty="0"/>
              <a:t> </a:t>
            </a:r>
            <a:r>
              <a:rPr lang="en-US" sz="2000" dirty="0">
                <a:latin typeface="Cambria Math"/>
                <a:ea typeface="Cambria Math"/>
              </a:rPr>
              <a:t>≤</a:t>
            </a:r>
            <a:r>
              <a:rPr lang="en-US" sz="2000" dirty="0"/>
              <a:t> </a:t>
            </a:r>
            <a:r>
              <a:rPr lang="en-US" sz="2000" i="1" dirty="0"/>
              <a:t>n</a:t>
            </a:r>
            <a:r>
              <a:rPr lang="en-US" sz="2000" dirty="0"/>
              <a:t>  comparison is made. </a:t>
            </a:r>
          </a:p>
          <a:p>
            <a:r>
              <a:rPr lang="en-US" sz="2000" dirty="0"/>
              <a:t>  So in worst case,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000" i="1" dirty="0"/>
              <a:t>n</a:t>
            </a:r>
            <a:r>
              <a:rPr lang="en-US" sz="2000" dirty="0"/>
              <a:t> +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2 comparisons are made.</a:t>
            </a:r>
            <a:r>
              <a:rPr lang="en-US" sz="2000" dirty="0"/>
              <a:t> </a:t>
            </a:r>
          </a:p>
          <a:p>
            <a:r>
              <a:rPr lang="en-US" sz="2000" dirty="0">
                <a:latin typeface="SymbolPi" panose="02000500070000020004" pitchFamily="2" charset="0"/>
              </a:rPr>
              <a:t>  \</a:t>
            </a:r>
            <a:r>
              <a:rPr lang="en-US" sz="2000" dirty="0"/>
              <a:t>complexity is Θ(</a:t>
            </a:r>
            <a:r>
              <a:rPr lang="en-US" sz="2000" i="1" dirty="0"/>
              <a:t>n</a:t>
            </a:r>
            <a:r>
              <a:rPr lang="en-US" sz="2000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rac{3 + 5 + 7 + \ldots + (2n + 1)}{n} \; =$&#10;&#10;&#10;\end{document}"/>
  <p:tag name="IGUANATEXSIZE" val="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sqrt{(x_j - x_i)^2 + (y_j - y_i)^2}$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rac{2( 1 + 2 + 3 + \ldots + n) + n}{n} \; =$&#10;&#10;&#10;\end{document}"/>
  <p:tag name="IGUANATEXSIZE" val="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rac{2[\frac{n (n + 1)}{2}     ]}{n}  + 1\; = n + 2$ &#10;&#10;&#10;\end{document}"/>
  <p:tag name="IGUANATEXSIZE" val="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n -1) + (n - 2) + \ldots + 2 + 1 \;=\; \frac{n(n-1)}{2}$ 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2 + 3 + \dots + n \;=\; \frac{n(n-1)}{2} - 1$ 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times$&#10;\end{document}"/>
  <p:tag name="IGUANATEXSIZE" val="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times$&#10;\end{document}"/>
  <p:tag name="IGUANATEXSIZE" val="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times$&#10;\end{document}"/>
  <p:tag name="IGUANATEXSIZE" val="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&#10;${\bf A} = [a_{ij}] \;\mbox{is a } m \times k\; \mbox{matrix}$\\&#10;${\bf B} = [b_{ij}]\;\mbox{is a } k \times n \;\mbox{matrix}$&#10;&#10;\end{document}"/>
  <p:tag name="IGUANATEXSIZ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9904</TotalTime>
  <Words>2295</Words>
  <Application>Microsoft Office PowerPoint</Application>
  <PresentationFormat>On-screen Show (4:3)</PresentationFormat>
  <Paragraphs>245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Calibri</vt:lpstr>
      <vt:lpstr>SymbolPi</vt:lpstr>
      <vt:lpstr>Cambria Math</vt:lpstr>
      <vt:lpstr>Wingdings 2</vt:lpstr>
      <vt:lpstr>Symbol</vt:lpstr>
      <vt:lpstr>Constantia</vt:lpstr>
      <vt:lpstr>Arial</vt:lpstr>
      <vt:lpstr>Flow</vt:lpstr>
      <vt:lpstr>Algorithms</vt:lpstr>
      <vt:lpstr>Chapter Summary</vt:lpstr>
      <vt:lpstr>Complexity of Algorithms</vt:lpstr>
      <vt:lpstr>Section Summary</vt:lpstr>
      <vt:lpstr>The Complexity of Algorithms</vt:lpstr>
      <vt:lpstr>Our focus is Time Complexity</vt:lpstr>
      <vt:lpstr>Time Complexity</vt:lpstr>
      <vt:lpstr>Example: analysis of “max”</vt:lpstr>
      <vt:lpstr>Example: Linear Search</vt:lpstr>
      <vt:lpstr>Example: Linear Search (cont.)</vt:lpstr>
      <vt:lpstr>Example: Linear Search (cont.)</vt:lpstr>
      <vt:lpstr>Example: Binary Search </vt:lpstr>
      <vt:lpstr>Example: Bubble Sort</vt:lpstr>
      <vt:lpstr>Example: Insertion Sort</vt:lpstr>
      <vt:lpstr>Matrix Multiplication Algorithm</vt:lpstr>
      <vt:lpstr> Example: Matrix Multiplication</vt:lpstr>
      <vt:lpstr>Algorithmic Paradigms</vt:lpstr>
      <vt:lpstr>Brute-Force Paradigm</vt:lpstr>
      <vt:lpstr> Example: Closest Pair of Points</vt:lpstr>
      <vt:lpstr>Closest Pair of Points (cont.)</vt:lpstr>
      <vt:lpstr>Terminology for Complexity</vt:lpstr>
      <vt:lpstr>Comparison table for Complexity</vt:lpstr>
      <vt:lpstr>Complexity of Problems</vt:lpstr>
      <vt:lpstr>P Versus NP Problem</vt:lpstr>
    </vt:vector>
  </TitlesOfParts>
  <Company>Monmouth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Ezra Halleck</cp:lastModifiedBy>
  <cp:revision>696</cp:revision>
  <dcterms:created xsi:type="dcterms:W3CDTF">2013-11-08T19:53:15Z</dcterms:created>
  <dcterms:modified xsi:type="dcterms:W3CDTF">2018-04-13T21:57:02Z</dcterms:modified>
</cp:coreProperties>
</file>