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91" r:id="rId2"/>
    <p:sldId id="308" r:id="rId3"/>
    <p:sldId id="322" r:id="rId4"/>
    <p:sldId id="375" r:id="rId5"/>
    <p:sldId id="323" r:id="rId6"/>
    <p:sldId id="324" r:id="rId7"/>
    <p:sldId id="406" r:id="rId8"/>
    <p:sldId id="413" r:id="rId9"/>
    <p:sldId id="403" r:id="rId10"/>
    <p:sldId id="325" r:id="rId11"/>
    <p:sldId id="376" r:id="rId12"/>
    <p:sldId id="377" r:id="rId13"/>
    <p:sldId id="379" r:id="rId14"/>
    <p:sldId id="328" r:id="rId15"/>
    <p:sldId id="380" r:id="rId16"/>
    <p:sldId id="414" r:id="rId17"/>
    <p:sldId id="331" r:id="rId18"/>
    <p:sldId id="405" r:id="rId19"/>
    <p:sldId id="404" r:id="rId20"/>
    <p:sldId id="411" r:id="rId21"/>
    <p:sldId id="412" r:id="rId22"/>
    <p:sldId id="415" r:id="rId23"/>
    <p:sldId id="334" r:id="rId24"/>
    <p:sldId id="335" r:id="rId25"/>
    <p:sldId id="336" r:id="rId26"/>
    <p:sldId id="384" r:id="rId27"/>
    <p:sldId id="383" r:id="rId28"/>
    <p:sldId id="337" r:id="rId29"/>
    <p:sldId id="382" r:id="rId30"/>
    <p:sldId id="416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onstantia" panose="02030602050306030303" pitchFamily="18" charset="0"/>
      <p:regular r:id="rId38"/>
      <p:bold r:id="rId39"/>
      <p:italic r:id="rId40"/>
      <p:boldItalic r:id="rId41"/>
    </p:embeddedFont>
    <p:embeddedFont>
      <p:font typeface="Wingdings 2" panose="05020102010507070707" pitchFamily="18" charset="2"/>
      <p:regular r:id="rId42"/>
    </p:embeddedFont>
    <p:embeddedFont>
      <p:font typeface="Cambria Math" panose="02040503050406030204" pitchFamily="18" charset="0"/>
      <p:regular r:id="rId43"/>
    </p:embeddedFont>
    <p:embeddedFont>
      <p:font typeface="SymbolPi" panose="02000500070000020004" pitchFamily="2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40" autoAdjust="0"/>
    <p:restoredTop sz="94632" autoAdjust="0"/>
  </p:normalViewPr>
  <p:slideViewPr>
    <p:cSldViewPr>
      <p:cViewPr varScale="1">
        <p:scale>
          <a:sx n="66" d="100"/>
          <a:sy n="66" d="100"/>
        </p:scale>
        <p:origin x="90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EF7AE-0C30-4EA7-B74D-470A9C33048D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01582-F5A8-41ED-8946-57B4D8BFA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61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0618E-1193-4D7D-8DDC-CC55F7CAEA60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2DEFD-3730-4175-8706-350099C5F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69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4B19-2F42-4C9B-ABE9-5D733CF6C8FB}" type="datetime1">
              <a:rPr lang="en-US" smtClean="0"/>
              <a:t>4/11/2018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994E-1277-4706-9949-48FC2EC98104}" type="datetime1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C36C-FF96-4CD5-8E61-CACADAEF5B8C}" type="datetime1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13BE-3752-43F4-A714-55E86CBC0E91}" type="datetime1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FDF8-21C7-4A8F-8358-95FB54BD75E7}" type="datetime1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5557-8C53-47BD-969B-992A076C3EBB}" type="datetime1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31D7-5672-4836-AFEC-B8798C68DB87}" type="datetime1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19D9-AEEC-48A1-978C-4CA0DB1080F6}" type="datetime1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FF27-2986-4F52-8057-E6CDF6DCC20D}" type="datetime1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B1E0-A8C2-4B32-99E9-7A2D2BA1314E}" type="datetime1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F956-1D96-4B72-9642-5482D2B28694}" type="datetime1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C5D135-11D9-4B27-96A6-81F28AF71BE6}" type="datetime1">
              <a:rPr lang="en-US" smtClean="0"/>
              <a:t>4/11/2018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2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6.xml"/><Relationship Id="rId7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7.png"/><Relationship Id="rId5" Type="http://schemas.openxmlformats.org/officeDocument/2006/relationships/tags" Target="../tags/tag14.xml"/><Relationship Id="rId10" Type="http://schemas.openxmlformats.org/officeDocument/2006/relationships/image" Target="../media/image16.png"/><Relationship Id="rId4" Type="http://schemas.openxmlformats.org/officeDocument/2006/relationships/tags" Target="../tags/tag13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22.xml"/><Relationship Id="rId7" Type="http://schemas.openxmlformats.org/officeDocument/2006/relationships/image" Target="../media/image25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5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34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33.png"/><Relationship Id="rId5" Type="http://schemas.openxmlformats.org/officeDocument/2006/relationships/tags" Target="../tags/tag30.xml"/><Relationship Id="rId10" Type="http://schemas.openxmlformats.org/officeDocument/2006/relationships/image" Target="../media/image32.png"/><Relationship Id="rId4" Type="http://schemas.openxmlformats.org/officeDocument/2006/relationships/tags" Target="../tags/tag29.xml"/><Relationship Id="rId9" Type="http://schemas.openxmlformats.org/officeDocument/2006/relationships/image" Target="../media/image31.png"/><Relationship Id="rId1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5.xml"/><Relationship Id="rId7" Type="http://schemas.openxmlformats.org/officeDocument/2006/relationships/image" Target="../media/image29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9.xml"/><Relationship Id="rId7" Type="http://schemas.openxmlformats.org/officeDocument/2006/relationships/image" Target="../media/image36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1.xml"/><Relationship Id="rId10" Type="http://schemas.openxmlformats.org/officeDocument/2006/relationships/image" Target="../media/image38.png"/><Relationship Id="rId4" Type="http://schemas.openxmlformats.org/officeDocument/2006/relationships/tags" Target="../tags/tag40.xml"/><Relationship Id="rId9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44.xml"/><Relationship Id="rId7" Type="http://schemas.openxmlformats.org/officeDocument/2006/relationships/image" Target="../media/image21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464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Question/Answer Animations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324600"/>
            <a:ext cx="9144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33" tIns="51417" rIns="102833" bIns="5141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/>
              <a:t>Copyright ©  McGraw-Hill Education.  All rights reserved. No reproduction or distribution without the prior written consent of McGraw-Hill Education.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Using the Definition of Big-</a:t>
            </a:r>
            <a:r>
              <a:rPr lang="en-US" sz="4000" i="1" dirty="0"/>
              <a:t>O</a:t>
            </a:r>
            <a:r>
              <a:rPr lang="en-US" sz="4000" dirty="0"/>
              <a:t>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36192"/>
            <a:ext cx="8610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 </a:t>
            </a:r>
            <a:r>
              <a:rPr lang="en-US" b="1" dirty="0"/>
              <a:t>Example</a:t>
            </a:r>
            <a:r>
              <a:rPr lang="en-US" dirty="0"/>
              <a:t>: Show that                                      is            .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n-US" b="1" dirty="0"/>
              <a:t>Solution</a:t>
            </a:r>
            <a:r>
              <a:rPr lang="en-US" dirty="0"/>
              <a:t>:  Since when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and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</a:t>
            </a:r>
          </a:p>
          <a:p>
            <a:pPr>
              <a:buNone/>
            </a:pPr>
            <a:endParaRPr lang="en-US" i="1" dirty="0"/>
          </a:p>
          <a:p>
            <a:pPr lvl="1"/>
            <a:r>
              <a:rPr lang="en-US" dirty="0"/>
              <a:t>So can take </a:t>
            </a:r>
            <a:r>
              <a:rPr lang="en-US" i="1" dirty="0"/>
              <a:t>C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k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as witnesses</a:t>
            </a:r>
          </a:p>
          <a:p>
            <a:pPr>
              <a:buNone/>
            </a:pPr>
            <a:r>
              <a:rPr lang="en-US" dirty="0"/>
              <a:t>                    (see graph on next slide)</a:t>
            </a:r>
          </a:p>
          <a:p>
            <a:r>
              <a:rPr lang="en-US" dirty="0"/>
              <a:t>Alternatively, when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 we have 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≤</a:t>
            </a:r>
            <a:r>
              <a:rPr lang="en-US" dirty="0"/>
              <a:t> 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and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endParaRPr lang="en-US" dirty="0"/>
          </a:p>
          <a:p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lvl="1"/>
            <a:r>
              <a:rPr lang="en-US" dirty="0">
                <a:latin typeface="Cambria Math" pitchFamily="18" charset="0"/>
                <a:ea typeface="Cambria Math" pitchFamily="18" charset="0"/>
              </a:rPr>
              <a:t>So can take </a:t>
            </a:r>
            <a:r>
              <a:rPr lang="en-US" i="1" dirty="0"/>
              <a:t>C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k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as witnesses instead.                                </a:t>
            </a:r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733800" y="1623918"/>
            <a:ext cx="2590800" cy="342900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245238" y="2564415"/>
            <a:ext cx="5355431" cy="309563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022228" y="1625644"/>
            <a:ext cx="773906" cy="342900"/>
          </a:xfrm>
          <a:prstGeom prst="rect">
            <a:avLst/>
          </a:prstGeom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741884" y="4496084"/>
            <a:ext cx="5198269" cy="3095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Illustration of Big-</a:t>
            </a:r>
            <a:r>
              <a:rPr lang="en-US" i="1" dirty="0"/>
              <a:t>O</a:t>
            </a:r>
            <a:r>
              <a:rPr lang="en-US" dirty="0"/>
              <a:t> Notation                                                                                                                                       </a:t>
            </a:r>
          </a:p>
        </p:txBody>
      </p:sp>
      <p:pic>
        <p:nvPicPr>
          <p:cNvPr id="4" name="Content Placeholder 3" descr="0304.jpg"/>
          <p:cNvPicPr>
            <a:picLocks noGrp="1" noChangeAspect="1"/>
          </p:cNvPicPr>
          <p:nvPr>
            <p:ph idx="1"/>
          </p:nvPr>
        </p:nvPicPr>
        <p:blipFill rotWithShape="1">
          <a:blip r:embed="rId4" cstate="print"/>
          <a:srcRect l="-1" r="41574"/>
          <a:stretch/>
        </p:blipFill>
        <p:spPr>
          <a:xfrm>
            <a:off x="23328" y="1515971"/>
            <a:ext cx="4952055" cy="5336114"/>
          </a:xfrm>
        </p:spPr>
      </p:pic>
      <p:sp>
        <p:nvSpPr>
          <p:cNvPr id="7" name="TextBox 6"/>
          <p:cNvSpPr txBox="1"/>
          <p:nvPr/>
        </p:nvSpPr>
        <p:spPr>
          <a:xfrm>
            <a:off x="5867400" y="1694737"/>
            <a:ext cx="928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</a:t>
            </a:r>
            <a:r>
              <a:rPr lang="en-US" sz="2400" dirty="0"/>
              <a:t>is</a:t>
            </a:r>
            <a:r>
              <a:rPr lang="en-US" dirty="0"/>
              <a:t>                                                 </a:t>
            </a:r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975384" y="1529565"/>
            <a:ext cx="3108960" cy="411480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529864" y="1996935"/>
            <a:ext cx="928688" cy="411480"/>
          </a:xfrm>
          <a:prstGeom prst="rect">
            <a:avLst/>
          </a:prstGeom>
        </p:spPr>
      </p:pic>
      <p:pic>
        <p:nvPicPr>
          <p:cNvPr id="8" name="Content Placeholder 3" descr="0304.jpg">
            <a:extLst>
              <a:ext uri="{FF2B5EF4-FFF2-40B4-BE49-F238E27FC236}">
                <a16:creationId xmlns:a16="http://schemas.microsoft.com/office/drawing/2014/main" id="{3EB6740F-A30B-4AC9-8B22-CF81DAE1D1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8427" t="41924" b="47264"/>
          <a:stretch/>
        </p:blipFill>
        <p:spPr>
          <a:xfrm>
            <a:off x="4215613" y="3450956"/>
            <a:ext cx="4511040" cy="7386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Big-</a:t>
            </a:r>
            <a:r>
              <a:rPr lang="en-US" i="1" dirty="0"/>
              <a:t>O</a:t>
            </a:r>
            <a:r>
              <a:rPr lang="en-US" dirty="0"/>
              <a:t> Notation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505712"/>
                <a:ext cx="8610600" cy="489508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Since both                                     and</a:t>
                </a:r>
              </a:p>
              <a:p>
                <a:pPr>
                  <a:buNone/>
                </a:pPr>
                <a:r>
                  <a:rPr lang="en-US" sz="2000" dirty="0"/>
                  <a:t>    are such that                                 and                               (why?).</a:t>
                </a:r>
              </a:p>
              <a:p>
                <a:pPr>
                  <a:buNone/>
                </a:pPr>
                <a:r>
                  <a:rPr lang="en-US" sz="2000" dirty="0"/>
                  <a:t>    We say that the two functions are of the </a:t>
                </a:r>
                <a:r>
                  <a:rPr lang="en-US" sz="2000" i="1" dirty="0"/>
                  <a:t>same order</a:t>
                </a:r>
                <a:r>
                  <a:rPr lang="en-US" sz="2000" dirty="0"/>
                  <a:t>.</a:t>
                </a:r>
              </a:p>
              <a:p>
                <a:pPr algn="ctr">
                  <a:buNone/>
                </a:pPr>
                <a:r>
                  <a:rPr lang="en-US" sz="2000" dirty="0"/>
                  <a:t> (More on this later)</a:t>
                </a:r>
              </a:p>
              <a:p>
                <a:r>
                  <a:rPr lang="en-US" sz="2000" dirty="0"/>
                  <a:t>If                                and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i="1" dirty="0"/>
                  <a:t>h(x)</a:t>
                </a:r>
                <a:r>
                  <a:rPr lang="en-US" sz="2000" dirty="0"/>
                  <a:t> </a:t>
                </a:r>
                <a:r>
                  <a:rPr lang="en-US" sz="2000" dirty="0">
                    <a:sym typeface="Symbol" panose="05050102010706020507" pitchFamily="18" charset="2"/>
                  </a:rPr>
                  <a:t></a:t>
                </a:r>
                <a:r>
                  <a:rPr lang="en-US" sz="2000" dirty="0"/>
                  <a:t> </a:t>
                </a:r>
                <a:r>
                  <a:rPr lang="en-US" sz="2000" i="1" dirty="0"/>
                  <a:t>g(x)</a:t>
                </a:r>
                <a:r>
                  <a:rPr lang="en-US" sz="2000" dirty="0"/>
                  <a:t>, then                              . </a:t>
                </a:r>
              </a:p>
              <a:p>
                <a:pPr>
                  <a:buNone/>
                </a:pPr>
                <a:endParaRPr lang="en-US" sz="2000" dirty="0"/>
              </a:p>
              <a:p>
                <a:pPr algn="ctr">
                  <a:buNone/>
                </a:pPr>
                <a:r>
                  <a:rPr lang="en-US" sz="2000" dirty="0"/>
                  <a:t>[for the witness pair, choose the same </a:t>
                </a:r>
                <a:r>
                  <a:rPr lang="en-US" sz="2000" i="1" dirty="0"/>
                  <a:t>C</a:t>
                </a:r>
                <a:r>
                  <a:rPr lang="en-US" sz="2000" dirty="0"/>
                  <a:t> and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For many applications, the goal is to select the function </a:t>
                </a:r>
                <a:r>
                  <a:rPr lang="en-US" sz="2000" i="1" dirty="0"/>
                  <a:t>g</a:t>
                </a:r>
                <a:r>
                  <a:rPr lang="en-US" sz="2000" dirty="0"/>
                  <a:t>(</a:t>
                </a:r>
                <a:r>
                  <a:rPr lang="en-US" sz="2000" i="1" dirty="0"/>
                  <a:t>x</a:t>
                </a:r>
                <a:r>
                  <a:rPr lang="en-US" sz="2000" dirty="0"/>
                  <a:t>) in </a:t>
                </a:r>
                <a:r>
                  <a:rPr lang="en-US" sz="2000" i="1" dirty="0"/>
                  <a:t>O(g(x)) </a:t>
                </a:r>
                <a:r>
                  <a:rPr lang="en-US" sz="2000" dirty="0"/>
                  <a:t>as small as possible (up to multiplication by a constant, of course).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505712"/>
                <a:ext cx="8610600" cy="4895088"/>
              </a:xfrm>
              <a:blipFill>
                <a:blip r:embed="rId8"/>
                <a:stretch>
                  <a:fillRect l="-425" t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859701" y="1537829"/>
            <a:ext cx="2072640" cy="274320"/>
          </a:xfrm>
          <a:prstGeom prst="rect">
            <a:avLst/>
          </a:prstGeom>
        </p:spPr>
      </p:pic>
      <p:pic>
        <p:nvPicPr>
          <p:cNvPr id="29" name="Picture 2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632490" y="1546773"/>
            <a:ext cx="1042035" cy="274320"/>
          </a:xfrm>
          <a:prstGeom prst="rect">
            <a:avLst/>
          </a:prstGeom>
        </p:spPr>
      </p:pic>
      <p:pic>
        <p:nvPicPr>
          <p:cNvPr id="27" name="Picture 2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212126" y="1929089"/>
            <a:ext cx="1720215" cy="255270"/>
          </a:xfrm>
          <a:prstGeom prst="rect">
            <a:avLst/>
          </a:prstGeom>
        </p:spPr>
      </p:pic>
      <p:pic>
        <p:nvPicPr>
          <p:cNvPr id="31" name="Picture 3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632490" y="1938713"/>
            <a:ext cx="1731645" cy="255270"/>
          </a:xfrm>
          <a:prstGeom prst="rect">
            <a:avLst/>
          </a:prstGeom>
        </p:spPr>
      </p:pic>
      <p:pic>
        <p:nvPicPr>
          <p:cNvPr id="26" name="Picture 25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999593" y="3029998"/>
            <a:ext cx="1720215" cy="255270"/>
          </a:xfrm>
          <a:prstGeom prst="rect">
            <a:avLst/>
          </a:prstGeom>
        </p:spPr>
      </p:pic>
      <p:pic>
        <p:nvPicPr>
          <p:cNvPr id="25" name="Picture 24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3063661" y="3393749"/>
            <a:ext cx="1737360" cy="25527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Using the Definition of Big-</a:t>
            </a:r>
            <a:r>
              <a:rPr lang="en-US" sz="4000" i="1" dirty="0"/>
              <a:t>O</a:t>
            </a:r>
            <a:r>
              <a:rPr lang="en-US" sz="4000" dirty="0"/>
              <a:t>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99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   Example</a:t>
            </a:r>
            <a:r>
              <a:rPr lang="en-US" dirty="0"/>
              <a:t>: Show that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i="1" dirty="0"/>
              <a:t>x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 is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).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n-US" b="1" dirty="0"/>
              <a:t>Solution</a:t>
            </a:r>
            <a:r>
              <a:rPr lang="en-US" dirty="0"/>
              <a:t>: When </a:t>
            </a:r>
            <a:r>
              <a:rPr lang="en-US" i="1" dirty="0"/>
              <a:t>x</a:t>
            </a:r>
            <a:r>
              <a:rPr lang="en-US" dirty="0"/>
              <a:t> &gt;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dirty="0"/>
              <a:t>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i="1" dirty="0"/>
              <a:t>x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&lt; </a:t>
            </a:r>
            <a:r>
              <a:rPr lang="en-US" i="1" dirty="0"/>
              <a:t>x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. </a:t>
            </a:r>
            <a:r>
              <a:rPr lang="en-US" dirty="0">
                <a:ea typeface="Cambria Math" pitchFamily="18" charset="0"/>
              </a:rPr>
              <a:t>Take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>
                <a:ea typeface="Cambria Math" pitchFamily="18" charset="0"/>
              </a:rPr>
              <a:t>C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=1 </a:t>
            </a:r>
            <a:r>
              <a:rPr lang="en-US" dirty="0">
                <a:ea typeface="Cambria Math" pitchFamily="18" charset="0"/>
              </a:rPr>
              <a:t>and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>
                <a:ea typeface="Cambria Math" pitchFamily="18" charset="0"/>
              </a:rPr>
              <a:t>k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7 </a:t>
            </a:r>
            <a:r>
              <a:rPr lang="en-US" dirty="0">
                <a:ea typeface="Cambria Math" pitchFamily="18" charset="0"/>
              </a:rPr>
              <a:t>as witnesses to establish that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i="1" dirty="0"/>
              <a:t>x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 is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).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(</a:t>
            </a:r>
            <a:r>
              <a:rPr lang="en-US" dirty="0">
                <a:ea typeface="Cambria Math" pitchFamily="18" charset="0"/>
              </a:rPr>
              <a:t>Would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>
                <a:ea typeface="Cambria Math" pitchFamily="18" charset="0"/>
              </a:rPr>
              <a:t>C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7 </a:t>
            </a:r>
            <a:r>
              <a:rPr lang="en-US" dirty="0">
                <a:ea typeface="Cambria Math" pitchFamily="18" charset="0"/>
              </a:rPr>
              <a:t>and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>
                <a:ea typeface="Cambria Math" pitchFamily="18" charset="0"/>
              </a:rPr>
              <a:t>k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1 </a:t>
            </a:r>
            <a:r>
              <a:rPr lang="en-US" dirty="0">
                <a:ea typeface="Cambria Math" pitchFamily="18" charset="0"/>
              </a:rPr>
              <a:t>work?)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en-US" b="1" dirty="0">
                <a:ea typeface="Cambria Math" pitchFamily="18" charset="0"/>
              </a:rPr>
              <a:t>Example</a:t>
            </a:r>
            <a:r>
              <a:rPr lang="en-US" dirty="0">
                <a:ea typeface="Cambria Math" pitchFamily="18" charset="0"/>
              </a:rPr>
              <a:t>: </a:t>
            </a:r>
            <a:r>
              <a:rPr lang="en-US" dirty="0"/>
              <a:t>Show that </a:t>
            </a:r>
            <a:r>
              <a:rPr lang="en-US" i="1" dirty="0"/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 is  not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).</a:t>
            </a:r>
            <a:endParaRPr lang="en-US" dirty="0">
              <a:ea typeface="Cambria Math" pitchFamily="18" charset="0"/>
            </a:endParaRPr>
          </a:p>
          <a:p>
            <a:pPr>
              <a:buNone/>
            </a:pPr>
            <a:r>
              <a:rPr lang="en-US" b="1" dirty="0"/>
              <a:t>    Solution</a:t>
            </a:r>
            <a:r>
              <a:rPr lang="en-US" dirty="0"/>
              <a:t>: Suppose </a:t>
            </a:r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k</a:t>
            </a:r>
            <a:r>
              <a:rPr lang="en-US" dirty="0"/>
              <a:t> for which </a:t>
            </a:r>
            <a:r>
              <a:rPr lang="en-US" i="1" dirty="0"/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 </a:t>
            </a:r>
            <a:r>
              <a:rPr lang="en-US" dirty="0">
                <a:latin typeface="Cambria Math"/>
                <a:ea typeface="Cambria Math"/>
              </a:rPr>
              <a:t>≤</a:t>
            </a:r>
            <a:r>
              <a:rPr lang="en-US" dirty="0"/>
              <a:t> </a:t>
            </a:r>
            <a:r>
              <a:rPr lang="en-US" i="1" dirty="0"/>
              <a:t>Cn</a:t>
            </a:r>
            <a:r>
              <a:rPr lang="en-US" dirty="0"/>
              <a:t>, whenever </a:t>
            </a:r>
            <a:r>
              <a:rPr lang="en-US" i="1" dirty="0"/>
              <a:t>n</a:t>
            </a:r>
            <a:r>
              <a:rPr lang="en-US" dirty="0"/>
              <a:t> &gt; </a:t>
            </a:r>
            <a:r>
              <a:rPr lang="en-US" i="1" dirty="0"/>
              <a:t>k</a:t>
            </a:r>
            <a:r>
              <a:rPr lang="en-US" dirty="0"/>
              <a:t>. Then  (by dividing both sides of </a:t>
            </a:r>
            <a:r>
              <a:rPr lang="en-US" i="1" dirty="0"/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 </a:t>
            </a:r>
            <a:r>
              <a:rPr lang="en-US" dirty="0">
                <a:latin typeface="Cambria Math"/>
                <a:ea typeface="Cambria Math"/>
              </a:rPr>
              <a:t>≤</a:t>
            </a:r>
            <a:r>
              <a:rPr lang="en-US" dirty="0"/>
              <a:t> </a:t>
            </a:r>
            <a:r>
              <a:rPr lang="en-US" i="1" dirty="0" err="1"/>
              <a:t>Cn</a:t>
            </a:r>
            <a:r>
              <a:rPr lang="en-US" i="1" dirty="0"/>
              <a:t>)</a:t>
            </a:r>
            <a:r>
              <a:rPr lang="en-US" dirty="0"/>
              <a:t> by </a:t>
            </a:r>
            <a:r>
              <a:rPr lang="en-US" i="1" dirty="0"/>
              <a:t>n</a:t>
            </a:r>
            <a:r>
              <a:rPr lang="en-US" dirty="0"/>
              <a:t>, then </a:t>
            </a:r>
            <a:r>
              <a:rPr lang="en-US" i="1" dirty="0"/>
              <a:t>n</a:t>
            </a:r>
            <a:r>
              <a:rPr lang="en-US" dirty="0"/>
              <a:t>  </a:t>
            </a:r>
            <a:r>
              <a:rPr lang="en-US" dirty="0">
                <a:latin typeface="Cambria Math"/>
                <a:ea typeface="Cambria Math"/>
              </a:rPr>
              <a:t>≤</a:t>
            </a:r>
            <a:r>
              <a:rPr lang="en-US" dirty="0"/>
              <a:t> </a:t>
            </a:r>
            <a:r>
              <a:rPr lang="en-US" i="1" dirty="0"/>
              <a:t>C </a:t>
            </a:r>
            <a:r>
              <a:rPr lang="en-US" dirty="0"/>
              <a:t>must hold for all </a:t>
            </a:r>
            <a:r>
              <a:rPr lang="en-US" i="1" dirty="0"/>
              <a:t>n</a:t>
            </a:r>
            <a:r>
              <a:rPr lang="en-US" dirty="0"/>
              <a:t> &gt; </a:t>
            </a:r>
            <a:r>
              <a:rPr lang="en-US" i="1" dirty="0"/>
              <a:t>k</a:t>
            </a:r>
            <a:r>
              <a:rPr lang="en-US" dirty="0"/>
              <a:t>. A contradiction!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Big-</a:t>
            </a:r>
            <a:r>
              <a:rPr lang="en-US" i="1" dirty="0"/>
              <a:t>O</a:t>
            </a:r>
            <a:r>
              <a:rPr lang="en-US" dirty="0"/>
              <a:t> Estimates for 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239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Let </a:t>
            </a:r>
          </a:p>
          <a:p>
            <a:pPr>
              <a:buNone/>
            </a:pPr>
            <a:r>
              <a:rPr lang="en-US" dirty="0"/>
              <a:t>where                                 are real numbers with </a:t>
            </a:r>
            <a:r>
              <a:rPr lang="en-US" i="1" dirty="0"/>
              <a:t>a</a:t>
            </a:r>
            <a:r>
              <a:rPr lang="en-US" i="1" baseline="-25000" dirty="0"/>
              <a:t>n </a:t>
            </a:r>
            <a:r>
              <a:rPr lang="en-US" dirty="0">
                <a:latin typeface="Cambria Math"/>
                <a:ea typeface="Cambria Math"/>
              </a:rPr>
              <a:t>≠0</a:t>
            </a:r>
            <a:r>
              <a:rPr lang="en-US" dirty="0"/>
              <a:t>. </a:t>
            </a:r>
          </a:p>
          <a:p>
            <a:pPr>
              <a:buNone/>
            </a:pPr>
            <a:r>
              <a:rPr lang="en-US" dirty="0"/>
              <a:t>   Then </a:t>
            </a:r>
            <a:r>
              <a:rPr lang="en-US" i="1" dirty="0">
                <a:ea typeface="Cambria Math" pitchFamily="18" charset="0"/>
              </a:rPr>
              <a:t>f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 is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O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err="1"/>
              <a:t>x</a:t>
            </a:r>
            <a:r>
              <a:rPr lang="en-US" i="1" baseline="30000" dirty="0" err="1"/>
              <a:t>n</a:t>
            </a:r>
            <a:r>
              <a:rPr lang="en-US" dirty="0"/>
              <a:t>).                           </a:t>
            </a:r>
          </a:p>
          <a:p>
            <a:pPr>
              <a:buNone/>
            </a:pPr>
            <a:r>
              <a:rPr lang="en-US" b="1" dirty="0"/>
              <a:t>Proof</a:t>
            </a:r>
            <a:r>
              <a:rPr lang="en-US" dirty="0"/>
              <a:t>:  |</a:t>
            </a:r>
            <a:r>
              <a:rPr lang="en-US" i="1" dirty="0"/>
              <a:t>f</a:t>
            </a:r>
            <a:r>
              <a:rPr lang="en-US" dirty="0"/>
              <a:t>(x)| = |</a:t>
            </a:r>
            <a:r>
              <a:rPr lang="en-US" i="1" dirty="0" err="1"/>
              <a:t>a</a:t>
            </a:r>
            <a:r>
              <a:rPr lang="en-US" i="1" baseline="-25000" dirty="0" err="1"/>
              <a:t>n</a:t>
            </a:r>
            <a:r>
              <a:rPr lang="en-US" i="1" dirty="0" err="1"/>
              <a:t>x</a:t>
            </a:r>
            <a:r>
              <a:rPr lang="en-US" i="1" baseline="30000" dirty="0" err="1"/>
              <a:t>n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/>
              <a:t>a</a:t>
            </a:r>
            <a:r>
              <a:rPr lang="en-US" i="1" baseline="-25000" dirty="0"/>
              <a:t>n-</a:t>
            </a:r>
            <a:r>
              <a:rPr lang="en-US" baseline="-25000" dirty="0">
                <a:ea typeface="Cambria Math" pitchFamily="18" charset="0"/>
              </a:rPr>
              <a:t>1</a:t>
            </a:r>
            <a:r>
              <a:rPr lang="en-US" i="1" dirty="0"/>
              <a:t> x</a:t>
            </a:r>
            <a:r>
              <a:rPr lang="en-US" i="1" baseline="30000" dirty="0"/>
              <a:t>n-</a:t>
            </a:r>
            <a:r>
              <a:rPr lang="en-US" baseline="30000" dirty="0"/>
              <a:t>1</a:t>
            </a:r>
            <a:r>
              <a:rPr lang="en-US" i="1" dirty="0"/>
              <a:t> + </a:t>
            </a:r>
            <a:r>
              <a:rPr lang="en-US" dirty="0">
                <a:ea typeface="Cambria Math"/>
              </a:rPr>
              <a:t>∙∙∙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dirty="0">
                <a:ea typeface="Cambria Math"/>
              </a:rPr>
              <a:t>+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x</a:t>
            </a:r>
            <a:r>
              <a:rPr lang="en-US" baseline="30000" dirty="0"/>
              <a:t>1   </a:t>
            </a:r>
            <a:r>
              <a:rPr lang="en-US" dirty="0">
                <a:ea typeface="Cambria Math"/>
              </a:rPr>
              <a:t>+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|</a:t>
            </a:r>
          </a:p>
          <a:p>
            <a:pPr>
              <a:buNone/>
            </a:pPr>
            <a:r>
              <a:rPr lang="en-US" dirty="0"/>
              <a:t>                       </a:t>
            </a:r>
            <a:r>
              <a:rPr lang="en-US" dirty="0">
                <a:latin typeface="Cambria Math"/>
                <a:ea typeface="Cambria Math"/>
              </a:rPr>
              <a:t>≤ </a:t>
            </a:r>
            <a:r>
              <a:rPr lang="en-US" dirty="0"/>
              <a:t>|</a:t>
            </a:r>
            <a:r>
              <a:rPr lang="en-US" i="1" dirty="0" err="1"/>
              <a:t>a</a:t>
            </a:r>
            <a:r>
              <a:rPr lang="en-US" i="1" baseline="-25000" dirty="0" err="1"/>
              <a:t>n</a:t>
            </a:r>
            <a:r>
              <a:rPr lang="en-US" dirty="0" err="1"/>
              <a:t>|</a:t>
            </a:r>
            <a:r>
              <a:rPr lang="en-US" i="1" dirty="0" err="1"/>
              <a:t>x</a:t>
            </a:r>
            <a:r>
              <a:rPr lang="en-US" i="1" baseline="30000" dirty="0" err="1"/>
              <a:t>n</a:t>
            </a:r>
            <a:r>
              <a:rPr lang="en-US" dirty="0"/>
              <a:t> + |</a:t>
            </a:r>
            <a:r>
              <a:rPr lang="en-US" i="1" dirty="0"/>
              <a:t>a</a:t>
            </a:r>
            <a:r>
              <a:rPr lang="en-US" i="1" baseline="-25000" dirty="0"/>
              <a:t>n-</a:t>
            </a:r>
            <a:r>
              <a:rPr lang="en-US" baseline="-25000" dirty="0">
                <a:ea typeface="Cambria Math" pitchFamily="18" charset="0"/>
              </a:rPr>
              <a:t>1</a:t>
            </a:r>
            <a:r>
              <a:rPr lang="en-US" i="1" dirty="0"/>
              <a:t>| x</a:t>
            </a:r>
            <a:r>
              <a:rPr lang="en-US" i="1" baseline="30000" dirty="0"/>
              <a:t>n-</a:t>
            </a:r>
            <a:r>
              <a:rPr lang="en-US" baseline="30000" dirty="0"/>
              <a:t>1 </a:t>
            </a:r>
            <a:r>
              <a:rPr lang="en-US" i="1" dirty="0"/>
              <a:t>+ </a:t>
            </a:r>
            <a:r>
              <a:rPr lang="en-US" i="1" dirty="0">
                <a:ea typeface="Cambria Math"/>
              </a:rPr>
              <a:t>∙∙∙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dirty="0">
                <a:ea typeface="Cambria Math"/>
              </a:rPr>
              <a:t>+ |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|</a:t>
            </a:r>
            <a:r>
              <a:rPr lang="en-US" i="1" dirty="0"/>
              <a:t>x</a:t>
            </a:r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>
                <a:ea typeface="Cambria Math"/>
              </a:rPr>
              <a:t>+ |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|</a:t>
            </a:r>
          </a:p>
          <a:p>
            <a:pPr>
              <a:buNone/>
            </a:pPr>
            <a:r>
              <a:rPr lang="en-US" dirty="0"/>
              <a:t>                       </a:t>
            </a:r>
            <a:r>
              <a:rPr lang="en-US" dirty="0">
                <a:latin typeface="Cambria Math"/>
                <a:ea typeface="Cambria Math"/>
              </a:rPr>
              <a:t>= </a:t>
            </a:r>
            <a:r>
              <a:rPr lang="en-US" i="1" dirty="0" err="1"/>
              <a:t>x</a:t>
            </a:r>
            <a:r>
              <a:rPr lang="en-US" i="1" baseline="30000" dirty="0" err="1"/>
              <a:t>n</a:t>
            </a:r>
            <a:r>
              <a:rPr lang="en-US" i="1" baseline="30000" dirty="0"/>
              <a:t> </a:t>
            </a:r>
            <a:r>
              <a:rPr lang="en-US" dirty="0"/>
              <a:t>(|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| + |</a:t>
            </a:r>
            <a:r>
              <a:rPr lang="en-US" i="1" dirty="0"/>
              <a:t>a</a:t>
            </a:r>
            <a:r>
              <a:rPr lang="en-US" i="1" baseline="-25000" dirty="0"/>
              <a:t>n-</a:t>
            </a:r>
            <a:r>
              <a:rPr lang="en-US" baseline="-25000" dirty="0">
                <a:ea typeface="Cambria Math" pitchFamily="18" charset="0"/>
              </a:rPr>
              <a:t>1</a:t>
            </a:r>
            <a:r>
              <a:rPr lang="en-US" i="1" dirty="0"/>
              <a:t>| /x</a:t>
            </a:r>
            <a:r>
              <a:rPr lang="en-US" baseline="30000" dirty="0"/>
              <a:t> </a:t>
            </a:r>
            <a:r>
              <a:rPr lang="en-US" i="1" dirty="0"/>
              <a:t>+ </a:t>
            </a:r>
            <a:r>
              <a:rPr lang="en-US" i="1" dirty="0">
                <a:ea typeface="Cambria Math"/>
              </a:rPr>
              <a:t>∙∙∙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dirty="0">
                <a:ea typeface="Cambria Math"/>
              </a:rPr>
              <a:t>+ |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|/</a:t>
            </a:r>
            <a:r>
              <a:rPr lang="en-US" i="1" dirty="0"/>
              <a:t>x</a:t>
            </a:r>
            <a:r>
              <a:rPr lang="en-US" i="1" baseline="30000" dirty="0"/>
              <a:t>n-</a:t>
            </a:r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>
                <a:ea typeface="Cambria Math"/>
              </a:rPr>
              <a:t>+ |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|/</a:t>
            </a:r>
            <a:r>
              <a:rPr lang="en-US" i="1" dirty="0"/>
              <a:t> </a:t>
            </a:r>
            <a:r>
              <a:rPr lang="en-US" i="1" dirty="0" err="1"/>
              <a:t>x</a:t>
            </a:r>
            <a:r>
              <a:rPr lang="en-US" i="1" baseline="30000" dirty="0" err="1"/>
              <a:t>n</a:t>
            </a:r>
            <a:r>
              <a:rPr lang="en-US" dirty="0"/>
              <a:t>)</a:t>
            </a:r>
            <a:endParaRPr lang="en-US" i="1" baseline="30000" dirty="0"/>
          </a:p>
          <a:p>
            <a:pPr>
              <a:buNone/>
            </a:pPr>
            <a:r>
              <a:rPr lang="en-US" dirty="0"/>
              <a:t>                       </a:t>
            </a:r>
            <a:r>
              <a:rPr lang="en-US" dirty="0">
                <a:latin typeface="Cambria Math"/>
                <a:ea typeface="Cambria Math"/>
              </a:rPr>
              <a:t>≤ </a:t>
            </a:r>
            <a:r>
              <a:rPr lang="en-US" i="1" dirty="0" err="1"/>
              <a:t>x</a:t>
            </a:r>
            <a:r>
              <a:rPr lang="en-US" i="1" baseline="30000" dirty="0" err="1"/>
              <a:t>n</a:t>
            </a:r>
            <a:r>
              <a:rPr lang="en-US" i="1" baseline="30000" dirty="0"/>
              <a:t> </a:t>
            </a:r>
            <a:r>
              <a:rPr lang="en-US" dirty="0"/>
              <a:t>(|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| + |</a:t>
            </a:r>
            <a:r>
              <a:rPr lang="en-US" i="1" dirty="0"/>
              <a:t>a</a:t>
            </a:r>
            <a:r>
              <a:rPr lang="en-US" i="1" baseline="-25000" dirty="0"/>
              <a:t>n-</a:t>
            </a:r>
            <a:r>
              <a:rPr lang="en-US" baseline="-25000" dirty="0">
                <a:ea typeface="Cambria Math" pitchFamily="18" charset="0"/>
              </a:rPr>
              <a:t>1</a:t>
            </a:r>
            <a:r>
              <a:rPr lang="en-US" i="1" dirty="0"/>
              <a:t>| + </a:t>
            </a:r>
            <a:r>
              <a:rPr lang="en-US" i="1" dirty="0">
                <a:ea typeface="Cambria Math"/>
              </a:rPr>
              <a:t>∙∙∙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dirty="0">
                <a:ea typeface="Cambria Math"/>
              </a:rPr>
              <a:t>+ |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|</a:t>
            </a:r>
            <a:r>
              <a:rPr lang="en-US" dirty="0">
                <a:ea typeface="Cambria Math"/>
              </a:rPr>
              <a:t>+ |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|)</a:t>
            </a:r>
          </a:p>
          <a:p>
            <a:pPr marL="0" indent="0">
              <a:buNone/>
            </a:pPr>
            <a:r>
              <a:rPr lang="en-US" dirty="0"/>
              <a:t>Take </a:t>
            </a:r>
            <a:r>
              <a:rPr lang="en-US" i="1" dirty="0"/>
              <a:t>C</a:t>
            </a:r>
            <a:r>
              <a:rPr lang="en-US" dirty="0"/>
              <a:t> = |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| + |</a:t>
            </a:r>
            <a:r>
              <a:rPr lang="en-US" i="1" dirty="0"/>
              <a:t>a</a:t>
            </a:r>
            <a:r>
              <a:rPr lang="en-US" i="1" baseline="-25000" dirty="0"/>
              <a:t>n-</a:t>
            </a:r>
            <a:r>
              <a:rPr lang="en-US" baseline="-25000" dirty="0">
                <a:ea typeface="Cambria Math" pitchFamily="18" charset="0"/>
              </a:rPr>
              <a:t>1</a:t>
            </a:r>
            <a:r>
              <a:rPr lang="en-US" i="1" dirty="0"/>
              <a:t>| + </a:t>
            </a:r>
            <a:r>
              <a:rPr lang="en-US" i="1" dirty="0">
                <a:ea typeface="Cambria Math"/>
              </a:rPr>
              <a:t>∙∙∙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dirty="0">
                <a:ea typeface="Cambria Math"/>
              </a:rPr>
              <a:t>+ |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| and </a:t>
            </a:r>
            <a:r>
              <a:rPr lang="en-US" i="1" dirty="0"/>
              <a:t>k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1. QED</a:t>
            </a:r>
            <a:endParaRPr lang="en-US" dirty="0"/>
          </a:p>
          <a:p>
            <a:r>
              <a:rPr lang="en-US" dirty="0"/>
              <a:t>Leading term </a:t>
            </a:r>
            <a:r>
              <a:rPr lang="en-US" i="1" dirty="0" err="1"/>
              <a:t>a</a:t>
            </a:r>
            <a:r>
              <a:rPr lang="en-US" i="1" baseline="-25000" dirty="0" err="1"/>
              <a:t>n</a:t>
            </a:r>
            <a:r>
              <a:rPr lang="en-US" i="1" dirty="0" err="1"/>
              <a:t>x</a:t>
            </a:r>
            <a:r>
              <a:rPr lang="en-US" i="1" baseline="30000" dirty="0" err="1"/>
              <a:t>n</a:t>
            </a:r>
            <a:r>
              <a:rPr lang="en-US" dirty="0"/>
              <a:t> of polynomial </a:t>
            </a:r>
            <a:r>
              <a:rPr lang="en-US" i="1" dirty="0"/>
              <a:t>dominates</a:t>
            </a:r>
            <a:r>
              <a:rPr lang="en-US" dirty="0"/>
              <a:t> its growth.  </a:t>
            </a: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295400" y="1723836"/>
            <a:ext cx="5745956" cy="342900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676400" y="2250461"/>
            <a:ext cx="2117408" cy="242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510904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Use triangle inequality, exercise, Section </a:t>
            </a:r>
            <a:r>
              <a:rPr lang="en-US" sz="14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1.8</a:t>
            </a:r>
            <a:r>
              <a:rPr lang="en-US" sz="14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4556152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</a:t>
            </a:r>
            <a:r>
              <a:rPr lang="en-US" sz="1400" dirty="0">
                <a:solidFill>
                  <a:srgbClr val="C00000"/>
                </a:solidFill>
              </a:rPr>
              <a:t>Assuming </a:t>
            </a:r>
            <a:r>
              <a:rPr lang="en-US" sz="1400" i="1" dirty="0">
                <a:solidFill>
                  <a:srgbClr val="C00000"/>
                </a:solidFill>
              </a:rPr>
              <a:t>x</a:t>
            </a:r>
            <a:r>
              <a:rPr lang="en-US" sz="1400" dirty="0">
                <a:solidFill>
                  <a:srgbClr val="C00000"/>
                </a:solidFill>
              </a:rPr>
              <a:t> &gt; </a:t>
            </a:r>
            <a:r>
              <a:rPr lang="en-US" sz="14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More Big-</a:t>
            </a:r>
            <a:r>
              <a:rPr lang="en-US" i="1" dirty="0"/>
              <a:t>O</a:t>
            </a:r>
            <a:r>
              <a:rPr lang="en-US" dirty="0"/>
              <a:t> Estimates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99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   Example</a:t>
            </a:r>
            <a:r>
              <a:rPr lang="en-US" dirty="0"/>
              <a:t>: Use big-</a:t>
            </a:r>
            <a:r>
              <a:rPr lang="en-US" i="1" dirty="0"/>
              <a:t>O</a:t>
            </a:r>
            <a:r>
              <a:rPr lang="en-US" dirty="0"/>
              <a:t> notation to estimate the sum of the first </a:t>
            </a:r>
            <a:r>
              <a:rPr lang="en-US" i="1" dirty="0"/>
              <a:t>n</a:t>
            </a:r>
            <a:r>
              <a:rPr lang="en-US" dirty="0"/>
              <a:t> positive integers.</a:t>
            </a:r>
          </a:p>
          <a:p>
            <a:pPr>
              <a:buNone/>
            </a:pPr>
            <a:r>
              <a:rPr lang="en-US" b="1" dirty="0"/>
              <a:t>   Solution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  Hence</a:t>
            </a:r>
          </a:p>
        </p:txBody>
      </p:sp>
      <p:pic>
        <p:nvPicPr>
          <p:cNvPr id="21" name="Picture 2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362200" y="2420112"/>
            <a:ext cx="5272088" cy="309563"/>
          </a:xfrm>
          <a:prstGeom prst="rect">
            <a:avLst/>
          </a:prstGeom>
        </p:spPr>
      </p:pic>
      <p:pic>
        <p:nvPicPr>
          <p:cNvPr id="22" name="Picture 2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905000" y="2854293"/>
            <a:ext cx="6603206" cy="342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More Big-</a:t>
            </a:r>
            <a:r>
              <a:rPr lang="en-US" i="1" dirty="0"/>
              <a:t>O</a:t>
            </a:r>
            <a:r>
              <a:rPr lang="en-US" dirty="0"/>
              <a:t> Estimates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9992"/>
            <a:ext cx="9144000" cy="438912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Example</a:t>
            </a:r>
            <a:r>
              <a:rPr lang="en-US" dirty="0"/>
              <a:t>: Use big-</a:t>
            </a:r>
            <a:r>
              <a:rPr lang="en-US" i="1" dirty="0"/>
              <a:t>O</a:t>
            </a:r>
            <a:r>
              <a:rPr lang="en-US" dirty="0"/>
              <a:t> notation to estimate </a:t>
            </a:r>
            <a:r>
              <a:rPr lang="en-US" i="1" dirty="0"/>
              <a:t>n</a:t>
            </a:r>
            <a:r>
              <a:rPr lang="en-US" dirty="0"/>
              <a:t>! and log </a:t>
            </a:r>
            <a:r>
              <a:rPr lang="en-US" i="1" dirty="0"/>
              <a:t>n</a:t>
            </a:r>
            <a:r>
              <a:rPr lang="en-US" dirty="0"/>
              <a:t>!</a:t>
            </a:r>
          </a:p>
          <a:p>
            <a:pPr>
              <a:buNone/>
            </a:pPr>
            <a:r>
              <a:rPr lang="en-US" b="1" dirty="0"/>
              <a:t>Solution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		*</a:t>
            </a:r>
          </a:p>
          <a:p>
            <a:pPr>
              <a:buNone/>
            </a:pPr>
            <a:r>
              <a:rPr lang="en-US" dirty="0"/>
              <a:t>   Hence</a:t>
            </a:r>
          </a:p>
          <a:p>
            <a:pPr>
              <a:buNone/>
            </a:pPr>
            <a:r>
              <a:rPr lang="en-US" dirty="0"/>
              <a:t>   Now apply log to * and use a property of logarithms</a:t>
            </a:r>
          </a:p>
          <a:p>
            <a:pPr>
              <a:buNone/>
            </a:pPr>
            <a:r>
              <a:rPr lang="en-US" dirty="0"/>
              <a:t>                                   .</a:t>
            </a:r>
          </a:p>
          <a:p>
            <a:pPr>
              <a:buNone/>
            </a:pPr>
            <a:r>
              <a:rPr lang="en-US" dirty="0"/>
              <a:t>   Hence, log(</a:t>
            </a:r>
            <a:r>
              <a:rPr lang="en-US" i="1" dirty="0"/>
              <a:t>n</a:t>
            </a:r>
            <a:r>
              <a:rPr lang="en-US" dirty="0"/>
              <a:t>!) is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 err="1"/>
              <a:t>n</a:t>
            </a:r>
            <a:r>
              <a:rPr lang="en-US" dirty="0" err="1">
                <a:latin typeface="Cambria Math"/>
                <a:ea typeface="Cambria Math"/>
              </a:rPr>
              <a:t>∙log</a:t>
            </a:r>
            <a:r>
              <a:rPr lang="en-US" dirty="0">
                <a:latin typeface="Cambria Math"/>
                <a:ea typeface="Cambria Math"/>
              </a:rPr>
              <a:t>(</a:t>
            </a:r>
            <a:r>
              <a:rPr lang="en-US" i="1" dirty="0">
                <a:latin typeface="Cambria Math"/>
                <a:ea typeface="Cambria Math"/>
              </a:rPr>
              <a:t>n</a:t>
            </a:r>
            <a:r>
              <a:rPr lang="en-US" dirty="0">
                <a:latin typeface="Cambria Math"/>
                <a:ea typeface="Cambria Math"/>
              </a:rPr>
              <a:t>)) taking </a:t>
            </a:r>
            <a:r>
              <a:rPr lang="en-US" i="1" dirty="0">
                <a:ea typeface="Cambria Math"/>
              </a:rPr>
              <a:t>C </a:t>
            </a:r>
            <a:r>
              <a:rPr lang="en-US" dirty="0">
                <a:latin typeface="Cambria Math"/>
                <a:ea typeface="Cambria Math"/>
              </a:rPr>
              <a:t>= 1 and </a:t>
            </a:r>
            <a:r>
              <a:rPr lang="en-US" i="1" dirty="0">
                <a:latin typeface="Cambria Math"/>
                <a:ea typeface="Cambria Math"/>
              </a:rPr>
              <a:t>k</a:t>
            </a:r>
            <a:r>
              <a:rPr lang="en-US" dirty="0">
                <a:latin typeface="Cambria Math"/>
                <a:ea typeface="Cambria Math"/>
              </a:rPr>
              <a:t> = 1.</a:t>
            </a:r>
            <a:endParaRPr lang="en-US" dirty="0"/>
          </a:p>
        </p:txBody>
      </p:sp>
      <p:pic>
        <p:nvPicPr>
          <p:cNvPr id="19" name="Picture 1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142998" y="2514608"/>
            <a:ext cx="6360319" cy="273844"/>
          </a:xfrm>
          <a:prstGeom prst="rect">
            <a:avLst/>
          </a:prstGeom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524000" y="2976942"/>
            <a:ext cx="4893469" cy="319088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133600" y="2058923"/>
            <a:ext cx="3914775" cy="319088"/>
          </a:xfrm>
          <a:prstGeom prst="rect">
            <a:avLst/>
          </a:prstGeom>
        </p:spPr>
      </p:pic>
      <p:pic>
        <p:nvPicPr>
          <p:cNvPr id="10" name="Picture 9" descr="addin_tmp.png">
            <a:extLst>
              <a:ext uri="{FF2B5EF4-FFF2-40B4-BE49-F238E27FC236}">
                <a16:creationId xmlns:a16="http://schemas.microsoft.com/office/drawing/2014/main" id="{47D72730-1B2A-4F0E-B350-7F165420B0E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907147" y="3905449"/>
            <a:ext cx="2659856" cy="3190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8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Display of Growth of Functions</a:t>
            </a:r>
          </a:p>
        </p:txBody>
      </p:sp>
      <p:pic>
        <p:nvPicPr>
          <p:cNvPr id="5" name="Content Placeholder 3" descr="03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924" y="1400331"/>
            <a:ext cx="6096000" cy="4212057"/>
          </a:xfrm>
        </p:spPr>
      </p:pic>
      <p:sp>
        <p:nvSpPr>
          <p:cNvPr id="6" name="TextBox 5"/>
          <p:cNvSpPr txBox="1"/>
          <p:nvPr/>
        </p:nvSpPr>
        <p:spPr>
          <a:xfrm>
            <a:off x="1055024" y="57912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 the difference in behavior of functions as </a:t>
            </a:r>
            <a:r>
              <a:rPr lang="en-US" b="1" i="1" dirty="0"/>
              <a:t>n</a:t>
            </a:r>
            <a:r>
              <a:rPr lang="en-US" b="1" dirty="0"/>
              <a:t> gets larger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Who dominates who among logarithms, powers, and exponents?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i="1" dirty="0"/>
              <a:t>d</a:t>
            </a:r>
            <a:r>
              <a:rPr lang="en-US" dirty="0"/>
              <a:t> &gt; c &gt;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then </a:t>
            </a:r>
            <a:r>
              <a:rPr lang="en-US" i="1" dirty="0" err="1"/>
              <a:t>n</a:t>
            </a:r>
            <a:r>
              <a:rPr lang="en-US" i="1" baseline="30000" dirty="0" err="1"/>
              <a:t>c</a:t>
            </a:r>
            <a:r>
              <a:rPr lang="en-US" baseline="30000" dirty="0"/>
              <a:t>  </a:t>
            </a:r>
            <a:r>
              <a:rPr lang="en-US" dirty="0"/>
              <a:t>is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 err="1"/>
              <a:t>n</a:t>
            </a:r>
            <a:r>
              <a:rPr lang="en-US" i="1" baseline="30000" dirty="0" err="1"/>
              <a:t>d</a:t>
            </a:r>
            <a:r>
              <a:rPr lang="en-US" dirty="0"/>
              <a:t>), but </a:t>
            </a:r>
            <a:r>
              <a:rPr lang="en-US" i="1" dirty="0" err="1"/>
              <a:t>n</a:t>
            </a:r>
            <a:r>
              <a:rPr lang="en-US" i="1" baseline="30000" dirty="0" err="1"/>
              <a:t>d</a:t>
            </a:r>
            <a:r>
              <a:rPr lang="en-US" i="1" baseline="30000" dirty="0"/>
              <a:t> </a:t>
            </a:r>
            <a:r>
              <a:rPr lang="en-US" dirty="0"/>
              <a:t>is not 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 err="1"/>
              <a:t>n</a:t>
            </a:r>
            <a:r>
              <a:rPr lang="en-US" i="1" baseline="30000" dirty="0" err="1"/>
              <a:t>c</a:t>
            </a:r>
            <a:r>
              <a:rPr lang="en-US" dirty="0"/>
              <a:t>). </a:t>
            </a:r>
          </a:p>
          <a:p>
            <a:r>
              <a:rPr lang="en-US" dirty="0"/>
              <a:t> If </a:t>
            </a:r>
            <a:r>
              <a:rPr lang="en-US" i="1" dirty="0"/>
              <a:t>c</a:t>
            </a:r>
            <a:r>
              <a:rPr lang="en-US" dirty="0"/>
              <a:t> &gt; b &gt;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then </a:t>
            </a:r>
            <a:r>
              <a:rPr lang="en-US" i="1" dirty="0"/>
              <a:t> </a:t>
            </a:r>
            <a:r>
              <a:rPr lang="en-US" i="1" dirty="0" err="1"/>
              <a:t>b</a:t>
            </a:r>
            <a:r>
              <a:rPr lang="en-US" i="1" baseline="30000" dirty="0" err="1"/>
              <a:t>n</a:t>
            </a:r>
            <a:r>
              <a:rPr lang="en-US" baseline="30000" dirty="0"/>
              <a:t>  </a:t>
            </a:r>
            <a:r>
              <a:rPr lang="en-US" dirty="0"/>
              <a:t>is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 err="1"/>
              <a:t>c</a:t>
            </a:r>
            <a:r>
              <a:rPr lang="en-US" i="1" baseline="30000" dirty="0" err="1"/>
              <a:t>n</a:t>
            </a:r>
            <a:r>
              <a:rPr lang="en-US" dirty="0"/>
              <a:t>), but </a:t>
            </a:r>
            <a:r>
              <a:rPr lang="en-US" i="1" dirty="0" err="1"/>
              <a:t>c</a:t>
            </a:r>
            <a:r>
              <a:rPr lang="en-US" i="1" baseline="30000" dirty="0" err="1"/>
              <a:t>n</a:t>
            </a:r>
            <a:r>
              <a:rPr lang="en-US" i="1" baseline="30000" dirty="0"/>
              <a:t> </a:t>
            </a:r>
            <a:r>
              <a:rPr lang="en-US" dirty="0"/>
              <a:t>is not 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 err="1"/>
              <a:t>b</a:t>
            </a:r>
            <a:r>
              <a:rPr lang="en-US" i="1" baseline="30000" dirty="0" err="1"/>
              <a:t>n</a:t>
            </a:r>
            <a:r>
              <a:rPr lang="en-US" dirty="0"/>
              <a:t>).</a:t>
            </a:r>
          </a:p>
          <a:p>
            <a:pPr marL="344488" indent="0">
              <a:buNone/>
            </a:pPr>
            <a:r>
              <a:rPr lang="en-US" dirty="0"/>
              <a:t>[exponentials and powers strictly dominate within their classes as expected]</a:t>
            </a:r>
          </a:p>
          <a:p>
            <a:r>
              <a:rPr lang="en-US" dirty="0"/>
              <a:t>If  b &gt;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 and </a:t>
            </a:r>
            <a:r>
              <a:rPr lang="en-US" i="1" dirty="0"/>
              <a:t>c</a:t>
            </a:r>
            <a:r>
              <a:rPr lang="en-US" dirty="0"/>
              <a:t> and </a:t>
            </a:r>
            <a:r>
              <a:rPr lang="en-US" i="1" dirty="0"/>
              <a:t>d</a:t>
            </a:r>
            <a:r>
              <a:rPr lang="en-US" dirty="0"/>
              <a:t> are positive, then </a:t>
            </a:r>
          </a:p>
          <a:p>
            <a:pPr>
              <a:buNone/>
            </a:pPr>
            <a:r>
              <a:rPr lang="en-US" i="1" dirty="0"/>
              <a:t>        </a:t>
            </a:r>
            <a:r>
              <a:rPr lang="en-US" dirty="0"/>
              <a:t>(</a:t>
            </a:r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i="1" dirty="0"/>
              <a:t>  n</a:t>
            </a:r>
            <a:r>
              <a:rPr lang="en-US" dirty="0"/>
              <a:t>)</a:t>
            </a:r>
            <a:r>
              <a:rPr lang="en-US" i="1" baseline="30000" dirty="0"/>
              <a:t>c</a:t>
            </a:r>
            <a:r>
              <a:rPr lang="en-US" baseline="30000" dirty="0"/>
              <a:t>  </a:t>
            </a:r>
            <a:r>
              <a:rPr lang="en-US" dirty="0"/>
              <a:t>is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 err="1"/>
              <a:t>n</a:t>
            </a:r>
            <a:r>
              <a:rPr lang="en-US" i="1" baseline="30000" dirty="0" err="1"/>
              <a:t>d</a:t>
            </a:r>
            <a:r>
              <a:rPr lang="en-US" dirty="0"/>
              <a:t>), but </a:t>
            </a:r>
            <a:r>
              <a:rPr lang="en-US" i="1" dirty="0" err="1"/>
              <a:t>n</a:t>
            </a:r>
            <a:r>
              <a:rPr lang="en-US" i="1" baseline="30000" dirty="0" err="1"/>
              <a:t>d</a:t>
            </a:r>
            <a:r>
              <a:rPr lang="en-US" i="1" baseline="30000" dirty="0"/>
              <a:t> </a:t>
            </a:r>
            <a:r>
              <a:rPr lang="en-US" dirty="0"/>
              <a:t>is not </a:t>
            </a:r>
            <a:r>
              <a:rPr lang="en-US" i="1" dirty="0"/>
              <a:t>O</a:t>
            </a:r>
            <a:r>
              <a:rPr lang="en-US" dirty="0"/>
              <a:t>((</a:t>
            </a:r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i="1" dirty="0"/>
              <a:t>  n</a:t>
            </a:r>
            <a:r>
              <a:rPr lang="en-US" dirty="0"/>
              <a:t>)</a:t>
            </a:r>
            <a:r>
              <a:rPr lang="en-US" i="1" baseline="30000" dirty="0"/>
              <a:t>c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/>
              <a:t>	[any power strictly dominates a log power]</a:t>
            </a:r>
          </a:p>
          <a:p>
            <a:r>
              <a:rPr lang="en-US" dirty="0"/>
              <a:t> If  b &gt;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&amp; </a:t>
            </a:r>
            <a:r>
              <a:rPr lang="en-US" i="1" dirty="0"/>
              <a:t>d</a:t>
            </a:r>
            <a:r>
              <a:rPr lang="en-US" dirty="0"/>
              <a:t> &gt;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0</a:t>
            </a:r>
            <a:r>
              <a:rPr lang="en-US" dirty="0"/>
              <a:t>, then </a:t>
            </a:r>
            <a:r>
              <a:rPr lang="en-US" i="1" dirty="0" err="1"/>
              <a:t>n</a:t>
            </a:r>
            <a:r>
              <a:rPr lang="en-US" i="1" baseline="30000" dirty="0" err="1"/>
              <a:t>d</a:t>
            </a:r>
            <a:r>
              <a:rPr lang="en-US" baseline="30000" dirty="0"/>
              <a:t>  </a:t>
            </a:r>
            <a:r>
              <a:rPr lang="en-US" dirty="0"/>
              <a:t>is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 err="1"/>
              <a:t>b</a:t>
            </a:r>
            <a:r>
              <a:rPr lang="en-US" i="1" baseline="30000" dirty="0" err="1"/>
              <a:t>n</a:t>
            </a:r>
            <a:r>
              <a:rPr lang="en-US" dirty="0"/>
              <a:t>), but </a:t>
            </a:r>
            <a:r>
              <a:rPr lang="en-US" i="1" dirty="0" err="1"/>
              <a:t>b</a:t>
            </a:r>
            <a:r>
              <a:rPr lang="en-US" i="1" baseline="30000" dirty="0" err="1"/>
              <a:t>n</a:t>
            </a:r>
            <a:r>
              <a:rPr lang="en-US" i="1" baseline="30000" dirty="0"/>
              <a:t> </a:t>
            </a:r>
            <a:r>
              <a:rPr lang="en-US" dirty="0"/>
              <a:t>is not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 err="1"/>
              <a:t>n</a:t>
            </a:r>
            <a:r>
              <a:rPr lang="en-US" i="1" baseline="30000" dirty="0" err="1"/>
              <a:t>d</a:t>
            </a:r>
            <a:r>
              <a:rPr lang="en-US" dirty="0"/>
              <a:t>).</a:t>
            </a:r>
          </a:p>
          <a:p>
            <a:pPr>
              <a:buNone/>
            </a:pPr>
            <a:r>
              <a:rPr lang="en-US" dirty="0"/>
              <a:t>	[any exponential strictly dominates a power]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Combinations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/>
              <a:t>If  </a:t>
            </a:r>
            <a:r>
              <a:rPr lang="en-US" i="1" dirty="0"/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 is </a:t>
            </a:r>
            <a:r>
              <a:rPr lang="en-US" i="1" dirty="0">
                <a:ea typeface="Cambria Math" pitchFamily="18" charset="0"/>
              </a:rPr>
              <a:t>O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(x)) and </a:t>
            </a:r>
            <a:r>
              <a:rPr lang="en-US" i="1" dirty="0"/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 is </a:t>
            </a:r>
            <a:r>
              <a:rPr lang="en-US" i="1" dirty="0">
                <a:ea typeface="Cambria Math" pitchFamily="18" charset="0"/>
              </a:rPr>
              <a:t>O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(x)) then </a:t>
            </a:r>
          </a:p>
          <a:p>
            <a:pPr>
              <a:buNone/>
            </a:pPr>
            <a:r>
              <a:rPr lang="en-US" dirty="0"/>
              <a:t>                     ( </a:t>
            </a:r>
            <a:r>
              <a:rPr lang="en-US" i="1" dirty="0"/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+ </a:t>
            </a:r>
            <a:r>
              <a:rPr lang="en-US" i="1" dirty="0"/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)(</a:t>
            </a:r>
            <a:r>
              <a:rPr lang="en-US" i="1" dirty="0"/>
              <a:t>x</a:t>
            </a:r>
            <a:r>
              <a:rPr lang="en-US" dirty="0"/>
              <a:t>) is </a:t>
            </a:r>
            <a:r>
              <a:rPr lang="en-US" i="1" dirty="0"/>
              <a:t>O</a:t>
            </a:r>
            <a:r>
              <a:rPr lang="en-US" dirty="0"/>
              <a:t>(max(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(x)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|,|</a:t>
            </a:r>
            <a:r>
              <a:rPr lang="en-US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(x)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|)).</a:t>
            </a:r>
            <a:r>
              <a:rPr lang="en-US" dirty="0"/>
              <a:t>                                        </a:t>
            </a:r>
          </a:p>
          <a:p>
            <a:pPr marL="393192" lvl="1" indent="0">
              <a:buNone/>
            </a:pPr>
            <a:r>
              <a:rPr lang="en-US" dirty="0"/>
              <a:t>(See next slide for proof)</a:t>
            </a:r>
          </a:p>
          <a:p>
            <a:r>
              <a:rPr lang="en-US" dirty="0"/>
              <a:t> If  </a:t>
            </a:r>
            <a:r>
              <a:rPr lang="en-US" i="1" dirty="0"/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dirty="0"/>
              <a:t>and </a:t>
            </a:r>
            <a:r>
              <a:rPr lang="en-US" i="1" dirty="0"/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 are both </a:t>
            </a:r>
            <a:r>
              <a:rPr lang="en-US" i="1" dirty="0">
                <a:ea typeface="Cambria Math" pitchFamily="18" charset="0"/>
              </a:rPr>
              <a:t>O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/>
              <a:t>g(</a:t>
            </a:r>
            <a:r>
              <a:rPr lang="en-US" i="1" dirty="0"/>
              <a:t>x</a:t>
            </a:r>
            <a:r>
              <a:rPr lang="en-US" dirty="0"/>
              <a:t>)) then </a:t>
            </a:r>
          </a:p>
          <a:p>
            <a:pPr>
              <a:buNone/>
            </a:pPr>
            <a:r>
              <a:rPr lang="en-US" dirty="0"/>
              <a:t>                     ( </a:t>
            </a:r>
            <a:r>
              <a:rPr lang="en-US" i="1" dirty="0"/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+ </a:t>
            </a:r>
            <a:r>
              <a:rPr lang="en-US" i="1" dirty="0"/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)(</a:t>
            </a:r>
            <a:r>
              <a:rPr lang="en-US" i="1" dirty="0"/>
              <a:t>x</a:t>
            </a:r>
            <a:r>
              <a:rPr lang="en-US" dirty="0"/>
              <a:t>) is </a:t>
            </a:r>
            <a:r>
              <a:rPr lang="en-US" i="1" dirty="0"/>
              <a:t>O</a:t>
            </a:r>
            <a:r>
              <a:rPr lang="en-US" dirty="0"/>
              <a:t>(g(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).</a:t>
            </a:r>
            <a:r>
              <a:rPr lang="en-US" dirty="0"/>
              <a:t>      </a:t>
            </a:r>
          </a:p>
          <a:p>
            <a:pPr marL="393192" lvl="1" indent="0">
              <a:buNone/>
            </a:pPr>
            <a:r>
              <a:rPr lang="en-US" dirty="0"/>
              <a:t>(See text for argument)                                                  </a:t>
            </a:r>
          </a:p>
          <a:p>
            <a:r>
              <a:rPr lang="en-US" dirty="0"/>
              <a:t>    If  </a:t>
            </a:r>
            <a:r>
              <a:rPr lang="en-US" i="1" dirty="0"/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 is </a:t>
            </a:r>
            <a:r>
              <a:rPr lang="en-US" i="1" dirty="0">
                <a:ea typeface="Cambria Math" pitchFamily="18" charset="0"/>
              </a:rPr>
              <a:t>O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(x)) and </a:t>
            </a:r>
            <a:r>
              <a:rPr lang="en-US" i="1" dirty="0"/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 is </a:t>
            </a:r>
            <a:r>
              <a:rPr lang="en-US" i="1" dirty="0">
                <a:ea typeface="Cambria Math" pitchFamily="18" charset="0"/>
              </a:rPr>
              <a:t>O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)) then </a:t>
            </a:r>
          </a:p>
          <a:p>
            <a:pPr>
              <a:buNone/>
            </a:pPr>
            <a:r>
              <a:rPr lang="en-US" dirty="0"/>
              <a:t>                     ( </a:t>
            </a:r>
            <a:r>
              <a:rPr lang="en-US" i="1" dirty="0"/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)(</a:t>
            </a:r>
            <a:r>
              <a:rPr lang="en-US" i="1" dirty="0"/>
              <a:t>x</a:t>
            </a:r>
            <a:r>
              <a:rPr lang="en-US" dirty="0"/>
              <a:t>) is </a:t>
            </a:r>
            <a:r>
              <a:rPr lang="en-US" i="1" dirty="0"/>
              <a:t>O</a:t>
            </a:r>
            <a:r>
              <a:rPr lang="en-US" dirty="0"/>
              <a:t>(g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(x)g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(x)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).</a:t>
            </a:r>
            <a:r>
              <a:rPr lang="en-US" dirty="0"/>
              <a:t>                                                                                                                               </a:t>
            </a:r>
          </a:p>
          <a:p>
            <a:pPr marL="393192" lvl="1" indent="0">
              <a:buNone/>
            </a:pPr>
            <a:r>
              <a:rPr lang="en-US" dirty="0"/>
              <a:t>(See text for argument)                                                 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Algorithms 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Example Algorithms 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Algorithmic Paradigms</a:t>
            </a:r>
          </a:p>
          <a:p>
            <a:r>
              <a:rPr lang="en-US" dirty="0"/>
              <a:t>Growth of Functions</a:t>
            </a:r>
          </a:p>
          <a:p>
            <a:pPr lvl="1"/>
            <a:r>
              <a:rPr lang="en-US" dirty="0"/>
              <a:t>Big-</a:t>
            </a:r>
            <a:r>
              <a:rPr lang="en-US" i="1" dirty="0"/>
              <a:t>O</a:t>
            </a:r>
            <a:r>
              <a:rPr lang="en-US" dirty="0"/>
              <a:t> and other Notation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Complexity of Algorithms</a:t>
            </a:r>
          </a:p>
          <a:p>
            <a:pPr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dirty="0"/>
              <a:t>Combinations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36192"/>
            <a:ext cx="8534400" cy="43891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If  </a:t>
            </a:r>
            <a:r>
              <a:rPr lang="en-US" i="1" dirty="0"/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 is </a:t>
            </a:r>
            <a:r>
              <a:rPr lang="en-US" i="1" dirty="0">
                <a:ea typeface="Cambria Math" pitchFamily="18" charset="0"/>
              </a:rPr>
              <a:t>O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(x)) and </a:t>
            </a:r>
            <a:r>
              <a:rPr lang="en-US" i="1" dirty="0"/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 is </a:t>
            </a:r>
            <a:r>
              <a:rPr lang="en-US" i="1" dirty="0">
                <a:ea typeface="Cambria Math" pitchFamily="18" charset="0"/>
              </a:rPr>
              <a:t>O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(x)) then </a:t>
            </a:r>
          </a:p>
          <a:p>
            <a:pPr>
              <a:buNone/>
            </a:pPr>
            <a:r>
              <a:rPr lang="en-US" dirty="0"/>
              <a:t>                     ( </a:t>
            </a:r>
            <a:r>
              <a:rPr lang="en-US" i="1" dirty="0"/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+ </a:t>
            </a:r>
            <a:r>
              <a:rPr lang="en-US" i="1" dirty="0"/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)(</a:t>
            </a:r>
            <a:r>
              <a:rPr lang="en-US" i="1" dirty="0"/>
              <a:t>x</a:t>
            </a:r>
            <a:r>
              <a:rPr lang="en-US" dirty="0"/>
              <a:t>) is </a:t>
            </a:r>
            <a:r>
              <a:rPr lang="en-US" i="1" dirty="0"/>
              <a:t>O</a:t>
            </a:r>
            <a:r>
              <a:rPr lang="en-US" dirty="0"/>
              <a:t>(max(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(x)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|,|</a:t>
            </a:r>
            <a:r>
              <a:rPr lang="en-US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(x)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|)).</a:t>
            </a:r>
            <a:r>
              <a:rPr lang="en-US" dirty="0"/>
              <a:t>  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n-US" b="1" dirty="0"/>
              <a:t>Proof</a:t>
            </a:r>
            <a:r>
              <a:rPr lang="en-US" dirty="0"/>
              <a:t>:                                                        </a:t>
            </a:r>
          </a:p>
          <a:p>
            <a:pPr marL="60325" lvl="1" indent="0">
              <a:buNone/>
            </a:pPr>
            <a:r>
              <a:rPr lang="en-US" dirty="0"/>
              <a:t>By the definition of big-</a:t>
            </a:r>
            <a:r>
              <a:rPr lang="en-US" i="1" dirty="0"/>
              <a:t>O</a:t>
            </a:r>
            <a:r>
              <a:rPr lang="en-US" dirty="0"/>
              <a:t> notation, </a:t>
            </a:r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dirty="0"/>
              <a:t>C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,C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/>
              <a:t>,</a:t>
            </a:r>
            <a:r>
              <a:rPr lang="en-US" i="1" dirty="0"/>
              <a:t>k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</a:t>
            </a:r>
            <a:r>
              <a:rPr lang="en-US" i="1" dirty="0"/>
              <a:t>k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/>
              <a:t>such that                                               | </a:t>
            </a:r>
            <a:r>
              <a:rPr lang="en-US" i="1" dirty="0"/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/>
              <a:t>|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≤ </a:t>
            </a:r>
            <a:r>
              <a:rPr lang="en-US" dirty="0"/>
              <a:t>C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(x)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| when x &gt; </a:t>
            </a:r>
            <a:r>
              <a:rPr lang="en-US" i="1" dirty="0"/>
              <a:t>k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dirty="0"/>
              <a:t>|</a:t>
            </a:r>
            <a:r>
              <a:rPr lang="en-US" i="1" dirty="0"/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/>
              <a:t>|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≤ </a:t>
            </a:r>
            <a:r>
              <a:rPr lang="en-US" dirty="0"/>
              <a:t>C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(x)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| when 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&gt; </a:t>
            </a:r>
            <a:r>
              <a:rPr lang="en-US" i="1" dirty="0"/>
              <a:t>k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.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marL="60325" lvl="1" indent="0">
              <a:buNone/>
            </a:pPr>
            <a:r>
              <a:rPr lang="en-US" dirty="0"/>
              <a:t>     |( </a:t>
            </a:r>
            <a:r>
              <a:rPr lang="en-US" i="1" dirty="0"/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+ </a:t>
            </a:r>
            <a:r>
              <a:rPr lang="en-US" i="1" dirty="0"/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)(</a:t>
            </a:r>
            <a:r>
              <a:rPr lang="en-US" i="1" dirty="0"/>
              <a:t>x</a:t>
            </a:r>
            <a:r>
              <a:rPr lang="en-US" dirty="0"/>
              <a:t>)| = |</a:t>
            </a:r>
            <a:r>
              <a:rPr lang="en-US" i="1" dirty="0"/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+ </a:t>
            </a:r>
            <a:r>
              <a:rPr lang="en-US" i="1" dirty="0"/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)| </a:t>
            </a:r>
          </a:p>
          <a:p>
            <a:pPr marL="60325" indent="0">
              <a:buNone/>
            </a:pPr>
            <a:r>
              <a:rPr lang="en-US" dirty="0"/>
              <a:t>                         </a:t>
            </a:r>
            <a:r>
              <a:rPr lang="en-US" dirty="0">
                <a:latin typeface="Cambria Math"/>
                <a:ea typeface="Cambria Math"/>
              </a:rPr>
              <a:t>≤ </a:t>
            </a:r>
            <a:r>
              <a:rPr lang="en-US" dirty="0"/>
              <a:t>|</a:t>
            </a:r>
            <a:r>
              <a:rPr lang="en-US" i="1" dirty="0"/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)| + </a:t>
            </a:r>
            <a:r>
              <a:rPr lang="en-US" dirty="0"/>
              <a:t>|</a:t>
            </a:r>
            <a:r>
              <a:rPr lang="en-US" i="1" dirty="0"/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)|      </a:t>
            </a:r>
            <a:r>
              <a:rPr lang="en-US" sz="20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by the triangle inequality |a + b| </a:t>
            </a:r>
            <a:r>
              <a:rPr lang="en-US" sz="2000" dirty="0">
                <a:solidFill>
                  <a:srgbClr val="C00000"/>
                </a:solidFill>
                <a:latin typeface="Cambria Math"/>
                <a:ea typeface="Cambria Math"/>
              </a:rPr>
              <a:t>≤ |a| + |b|</a:t>
            </a:r>
            <a:endParaRPr lang="en-US" sz="2000" dirty="0">
              <a:solidFill>
                <a:srgbClr val="C00000"/>
              </a:solidFill>
            </a:endParaRPr>
          </a:p>
          <a:p>
            <a:pPr marL="60325" lvl="1" indent="0">
              <a:buNone/>
            </a:pPr>
            <a:r>
              <a:rPr lang="en-US" dirty="0">
                <a:latin typeface="Cambria Math"/>
                <a:ea typeface="Cambria Math"/>
              </a:rPr>
              <a:t>		≤ </a:t>
            </a:r>
            <a:r>
              <a:rPr lang="en-US" dirty="0"/>
              <a:t>C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(x)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| +</a:t>
            </a:r>
            <a:r>
              <a:rPr lang="en-US" dirty="0"/>
              <a:t> C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(x)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| </a:t>
            </a:r>
          </a:p>
          <a:p>
            <a:pPr marL="60325" indent="0">
              <a:buNone/>
            </a:pPr>
            <a:r>
              <a:rPr lang="en-US" dirty="0">
                <a:latin typeface="Cambria Math"/>
                <a:ea typeface="Cambria Math"/>
              </a:rPr>
              <a:t>                             ≤ </a:t>
            </a:r>
            <a:r>
              <a:rPr lang="en-US" dirty="0"/>
              <a:t>C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i="1" dirty="0"/>
              <a:t>g</a:t>
            </a:r>
            <a:r>
              <a:rPr lang="en-US" dirty="0"/>
              <a:t>(x)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 +</a:t>
            </a:r>
            <a:r>
              <a:rPr lang="en-US" dirty="0"/>
              <a:t> C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i="1" dirty="0"/>
              <a:t>g</a:t>
            </a:r>
            <a:r>
              <a:rPr lang="en-US" dirty="0"/>
              <a:t>(x)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    </a:t>
            </a:r>
            <a:r>
              <a:rPr lang="en-US" sz="20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where  </a:t>
            </a:r>
            <a:r>
              <a:rPr lang="en-US" sz="2000" i="1" dirty="0">
                <a:solidFill>
                  <a:srgbClr val="C00000"/>
                </a:solidFill>
              </a:rPr>
              <a:t>g</a:t>
            </a:r>
            <a:r>
              <a:rPr lang="en-US" sz="2000" dirty="0">
                <a:solidFill>
                  <a:srgbClr val="C00000"/>
                </a:solidFill>
              </a:rPr>
              <a:t>(</a:t>
            </a:r>
            <a:r>
              <a:rPr lang="en-US" sz="2000" i="1" dirty="0">
                <a:solidFill>
                  <a:srgbClr val="C00000"/>
                </a:solidFill>
              </a:rPr>
              <a:t>x</a:t>
            </a:r>
            <a:r>
              <a:rPr lang="en-US" sz="2000" dirty="0">
                <a:solidFill>
                  <a:srgbClr val="C00000"/>
                </a:solidFill>
              </a:rPr>
              <a:t>) = max(</a:t>
            </a:r>
            <a:r>
              <a:rPr lang="en-US" sz="20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sz="2000" dirty="0">
                <a:solidFill>
                  <a:srgbClr val="C00000"/>
                </a:solidFill>
              </a:rPr>
              <a:t>g</a:t>
            </a:r>
            <a:r>
              <a:rPr lang="en-US" sz="2000" baseline="-250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000" dirty="0">
                <a:solidFill>
                  <a:srgbClr val="C00000"/>
                </a:solidFill>
              </a:rPr>
              <a:t>(x)</a:t>
            </a:r>
            <a:r>
              <a:rPr lang="en-US" sz="20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|,|</a:t>
            </a:r>
            <a:r>
              <a:rPr lang="en-US" sz="2000" dirty="0">
                <a:solidFill>
                  <a:srgbClr val="C00000"/>
                </a:solidFill>
              </a:rPr>
              <a:t>g</a:t>
            </a:r>
            <a:r>
              <a:rPr lang="en-US" sz="2000" baseline="-250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000" dirty="0">
                <a:solidFill>
                  <a:srgbClr val="C00000"/>
                </a:solidFill>
              </a:rPr>
              <a:t>(x)</a:t>
            </a:r>
            <a:r>
              <a:rPr lang="en-US" sz="20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|)</a:t>
            </a:r>
            <a:endParaRPr lang="en-US" sz="2000" dirty="0">
              <a:latin typeface="Cambria Math" pitchFamily="18" charset="0"/>
              <a:ea typeface="Cambria Math" pitchFamily="18" charset="0"/>
            </a:endParaRPr>
          </a:p>
          <a:p>
            <a:pPr marL="60325" indent="0">
              <a:buNone/>
            </a:pPr>
            <a:r>
              <a:rPr lang="en-US" dirty="0">
                <a:latin typeface="Cambria Math"/>
                <a:ea typeface="Cambria Math"/>
              </a:rPr>
              <a:t>                             = (</a:t>
            </a:r>
            <a:r>
              <a:rPr lang="en-US" dirty="0"/>
              <a:t>C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+</a:t>
            </a:r>
            <a:r>
              <a:rPr lang="en-US" dirty="0"/>
              <a:t> C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)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endParaRPr lang="en-US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  <a:p>
            <a:pPr marL="60325" indent="0"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                         = </a:t>
            </a:r>
            <a:r>
              <a:rPr lang="en-US" i="1" dirty="0">
                <a:ea typeface="Cambria Math" pitchFamily="18" charset="0"/>
              </a:rPr>
              <a:t>C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          	</a:t>
            </a:r>
            <a:r>
              <a:rPr lang="en-US" sz="2000" dirty="0">
                <a:solidFill>
                  <a:srgbClr val="C00000"/>
                </a:solidFill>
              </a:rPr>
              <a:t>where C = C</a:t>
            </a:r>
            <a:r>
              <a:rPr lang="en-US" sz="2000" baseline="-250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0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+</a:t>
            </a:r>
            <a:r>
              <a:rPr lang="en-US" sz="2000" dirty="0">
                <a:solidFill>
                  <a:srgbClr val="C00000"/>
                </a:solidFill>
              </a:rPr>
              <a:t> C</a:t>
            </a:r>
            <a:r>
              <a:rPr lang="en-US" sz="2000" baseline="-250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sz="2000" dirty="0"/>
              <a:t> </a:t>
            </a:r>
          </a:p>
          <a:p>
            <a:pPr marL="60325" lvl="1" indent="0">
              <a:buNone/>
            </a:pPr>
            <a:r>
              <a:rPr lang="en-US" dirty="0"/>
              <a:t>Therefore |( </a:t>
            </a:r>
            <a:r>
              <a:rPr lang="en-US" i="1" dirty="0"/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+ </a:t>
            </a:r>
            <a:r>
              <a:rPr lang="en-US" i="1" dirty="0"/>
              <a:t>f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)(</a:t>
            </a:r>
            <a:r>
              <a:rPr lang="en-US" i="1" dirty="0"/>
              <a:t>x</a:t>
            </a:r>
            <a:r>
              <a:rPr lang="en-US" dirty="0"/>
              <a:t>)| </a:t>
            </a:r>
            <a:r>
              <a:rPr lang="en-US" dirty="0">
                <a:latin typeface="Cambria Math"/>
                <a:ea typeface="Cambria Math"/>
              </a:rPr>
              <a:t>≤ </a:t>
            </a:r>
            <a:r>
              <a:rPr lang="en-US" i="1" dirty="0">
                <a:ea typeface="Cambria Math" pitchFamily="18" charset="0"/>
              </a:rPr>
              <a:t>C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whenever </a:t>
            </a:r>
            <a:r>
              <a:rPr lang="en-US" i="1" dirty="0"/>
              <a:t>x</a:t>
            </a:r>
            <a:r>
              <a:rPr lang="en-US" dirty="0"/>
              <a:t> &gt; </a:t>
            </a:r>
            <a:r>
              <a:rPr lang="en-US" i="1" dirty="0"/>
              <a:t>k</a:t>
            </a:r>
            <a:r>
              <a:rPr lang="en-US" dirty="0"/>
              <a:t>, where </a:t>
            </a:r>
            <a:r>
              <a:rPr lang="en-US" i="1" dirty="0"/>
              <a:t>k</a:t>
            </a:r>
            <a:r>
              <a:rPr lang="en-US" dirty="0"/>
              <a:t> = max(</a:t>
            </a:r>
            <a:r>
              <a:rPr lang="en-US" i="1" dirty="0"/>
              <a:t>k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</a:t>
            </a:r>
            <a:r>
              <a:rPr lang="en-US" i="1" dirty="0"/>
              <a:t>k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675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Ordering Functions by Order of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3792"/>
            <a:ext cx="8686800" cy="5474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Put in order so that each function is big-O of next function: </a:t>
            </a:r>
          </a:p>
          <a:p>
            <a:r>
              <a:rPr lang="en-US" i="1" dirty="0"/>
              <a:t>f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1.5</a:t>
            </a:r>
            <a:r>
              <a:rPr lang="en-US" dirty="0"/>
              <a:t>)</a:t>
            </a:r>
            <a:r>
              <a:rPr lang="en-US" i="1" baseline="30000" dirty="0"/>
              <a:t>n</a:t>
            </a:r>
          </a:p>
          <a:p>
            <a:r>
              <a:rPr lang="en-US" i="1" dirty="0"/>
              <a:t>f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8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+17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+111</a:t>
            </a:r>
            <a:endParaRPr lang="en-US" i="1" baseline="30000" dirty="0"/>
          </a:p>
          <a:p>
            <a:r>
              <a:rPr lang="en-US" i="1" dirty="0"/>
              <a:t>f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log n </a:t>
            </a:r>
            <a:r>
              <a:rPr lang="en-US" dirty="0"/>
              <a:t>)</a:t>
            </a:r>
            <a:r>
              <a:rPr lang="en-US" i="1" baseline="30000" dirty="0">
                <a:latin typeface="Cambria Math" pitchFamily="18" charset="0"/>
                <a:ea typeface="Cambria Math" pitchFamily="18" charset="0"/>
              </a:rPr>
              <a:t>2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r>
              <a:rPr lang="en-US" i="1" dirty="0"/>
              <a:t>f</a:t>
            </a:r>
            <a:r>
              <a:rPr lang="en-US" baseline="-25000" dirty="0"/>
              <a:t>4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>
                <a:latin typeface="Cambria Math" pitchFamily="18" charset="0"/>
                <a:ea typeface="Cambria Math" pitchFamily="18" charset="0"/>
              </a:rPr>
              <a:t>n</a:t>
            </a:r>
            <a:endParaRPr lang="en-US" i="1" dirty="0"/>
          </a:p>
          <a:p>
            <a:r>
              <a:rPr lang="en-US" i="1" dirty="0"/>
              <a:t>f</a:t>
            </a:r>
            <a:r>
              <a:rPr lang="en-US" baseline="-25000" dirty="0"/>
              <a:t>5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log (log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</a:t>
            </a:r>
            <a:endParaRPr lang="en-US" i="1" baseline="30000" dirty="0"/>
          </a:p>
          <a:p>
            <a:r>
              <a:rPr lang="en-US" dirty="0"/>
              <a:t>Start by finding the dominant term in the 2 functions that have multiple terms. </a:t>
            </a:r>
          </a:p>
          <a:p>
            <a:r>
              <a:rPr lang="en-US" dirty="0"/>
              <a:t>Use hierarchy--constant, log of log, powers of log, powers, exponential, factorial (</a:t>
            </a:r>
            <a:r>
              <a:rPr lang="en-US" dirty="0" err="1"/>
              <a:t>n</a:t>
            </a:r>
            <a:r>
              <a:rPr lang="en-US" baseline="30000" dirty="0" err="1"/>
              <a:t>n</a:t>
            </a:r>
            <a:r>
              <a:rPr lang="en-US" dirty="0"/>
              <a:t>)--to put into categories.</a:t>
            </a:r>
          </a:p>
          <a:p>
            <a:r>
              <a:rPr lang="en-US" dirty="0"/>
              <a:t>Follow the usually clear hierarchy within each category.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266516-1272-4DFB-B0C1-C5F5444D2281}"/>
              </a:ext>
            </a:extLst>
          </p:cNvPr>
          <p:cNvSpPr txBox="1">
            <a:spLocks/>
          </p:cNvSpPr>
          <p:nvPr/>
        </p:nvSpPr>
        <p:spPr>
          <a:xfrm>
            <a:off x="4191000" y="1828800"/>
            <a:ext cx="3505200" cy="26365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f</a:t>
            </a:r>
            <a:r>
              <a:rPr lang="en-US" baseline="-25000" dirty="0"/>
              <a:t>6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log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/>
              <a:t>)</a:t>
            </a:r>
            <a:r>
              <a:rPr lang="en-US" baseline="30000" dirty="0"/>
              <a:t>3</a:t>
            </a:r>
          </a:p>
          <a:p>
            <a:r>
              <a:rPr lang="en-US" i="1" dirty="0"/>
              <a:t>f</a:t>
            </a:r>
            <a:r>
              <a:rPr lang="en-US" baseline="-25000" dirty="0"/>
              <a:t>7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+1)</a:t>
            </a:r>
            <a:endParaRPr lang="en-US" baseline="30000" dirty="0">
              <a:latin typeface="Cambria Math" pitchFamily="18" charset="0"/>
              <a:ea typeface="Cambria Math" pitchFamily="18" charset="0"/>
            </a:endParaRPr>
          </a:p>
          <a:p>
            <a:r>
              <a:rPr lang="en-US" i="1" dirty="0"/>
              <a:t>f</a:t>
            </a:r>
            <a:r>
              <a:rPr lang="en-US" baseline="-25000" dirty="0"/>
              <a:t>8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+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(log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 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r>
              <a:rPr lang="en-US" i="1" dirty="0"/>
              <a:t>f</a:t>
            </a:r>
            <a:r>
              <a:rPr lang="en-US" baseline="-25000" dirty="0"/>
              <a:t>9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10000</a:t>
            </a:r>
          </a:p>
          <a:p>
            <a:r>
              <a:rPr lang="en-US" i="1" dirty="0"/>
              <a:t>f</a:t>
            </a:r>
            <a:r>
              <a:rPr lang="en-US" baseline="-25000" dirty="0"/>
              <a:t>10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>
                <a:ea typeface="Cambria Math" pitchFamily="18" charset="0"/>
              </a:rPr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!</a:t>
            </a:r>
            <a:endParaRPr lang="en-US" i="1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3058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Ordering Functions by Order Solution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" y="1166734"/>
            <a:ext cx="8305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i="1" dirty="0"/>
              <a:t>f</a:t>
            </a:r>
            <a:r>
              <a:rPr lang="en-US" baseline="-25000" dirty="0"/>
              <a:t>9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10000       (constant, does not increase with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r>
              <a:rPr lang="en-US" i="1" dirty="0"/>
              <a:t>f</a:t>
            </a:r>
            <a:r>
              <a:rPr lang="en-US" baseline="-25000" dirty="0"/>
              <a:t>5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log (log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     (grows slowest of all the others)</a:t>
            </a:r>
          </a:p>
          <a:p>
            <a:endParaRPr lang="en-US" i="1" dirty="0"/>
          </a:p>
          <a:p>
            <a:r>
              <a:rPr lang="en-US" i="1" dirty="0"/>
              <a:t>f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log n </a:t>
            </a:r>
            <a:r>
              <a:rPr lang="en-US" dirty="0"/>
              <a:t>)</a:t>
            </a:r>
            <a:r>
              <a:rPr lang="en-US" i="1" baseline="30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   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(grows next slowest)</a:t>
            </a:r>
          </a:p>
          <a:p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r>
              <a:rPr lang="en-US" i="1" dirty="0"/>
              <a:t>f</a:t>
            </a:r>
            <a:r>
              <a:rPr lang="en-US" baseline="-25000" dirty="0"/>
              <a:t>6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log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/>
              <a:t>)</a:t>
            </a:r>
            <a:r>
              <a:rPr lang="en-US" baseline="30000" dirty="0"/>
              <a:t>3 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(next largest, 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log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/>
              <a:t>)</a:t>
            </a:r>
            <a:r>
              <a:rPr lang="en-US" baseline="30000" dirty="0"/>
              <a:t>3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factor smaller than any power of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endParaRPr lang="en-US" baseline="30000" dirty="0">
              <a:latin typeface="Cambria Math" pitchFamily="18" charset="0"/>
              <a:ea typeface="Cambria Math" pitchFamily="18" charset="0"/>
            </a:endParaRPr>
          </a:p>
          <a:p>
            <a:r>
              <a:rPr lang="en-US" i="1" dirty="0"/>
              <a:t>f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8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+17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+111    (tied with the one below)</a:t>
            </a:r>
            <a:endParaRPr lang="en-US" i="1" baseline="30000" dirty="0"/>
          </a:p>
          <a:p>
            <a:endParaRPr lang="en-US" baseline="30000" dirty="0"/>
          </a:p>
          <a:p>
            <a:r>
              <a:rPr lang="en-US" i="1" dirty="0"/>
              <a:t>f</a:t>
            </a:r>
            <a:r>
              <a:rPr lang="en-US" baseline="-25000" dirty="0"/>
              <a:t>8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+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(log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endParaRPr lang="en-US" i="1" baseline="30000" dirty="0"/>
          </a:p>
          <a:p>
            <a:r>
              <a:rPr lang="en-US" i="1" dirty="0"/>
              <a:t>f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1.5</a:t>
            </a:r>
            <a:r>
              <a:rPr lang="en-US" dirty="0"/>
              <a:t>)</a:t>
            </a:r>
            <a:r>
              <a:rPr lang="en-US" i="1" baseline="30000" dirty="0"/>
              <a:t>n   </a:t>
            </a:r>
            <a:r>
              <a:rPr lang="en-US" i="1" dirty="0"/>
              <a:t>      </a:t>
            </a:r>
            <a:r>
              <a:rPr lang="en-US" dirty="0"/>
              <a:t>(next largest, an exponential function)</a:t>
            </a:r>
          </a:p>
          <a:p>
            <a:endParaRPr lang="en-US" i="1" baseline="30000" dirty="0"/>
          </a:p>
          <a:p>
            <a:r>
              <a:rPr lang="en-US" i="1" dirty="0"/>
              <a:t>f</a:t>
            </a:r>
            <a:r>
              <a:rPr lang="en-US" baseline="-25000" dirty="0"/>
              <a:t>4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       (grows faster than one above since 2 &gt; 1.5)</a:t>
            </a:r>
          </a:p>
          <a:p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r>
              <a:rPr lang="en-US" i="1" dirty="0"/>
              <a:t>f</a:t>
            </a:r>
            <a:r>
              <a:rPr lang="en-US" baseline="-25000" dirty="0"/>
              <a:t>7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+1)     (grows faster than above because of the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+1 factor)</a:t>
            </a:r>
            <a:endParaRPr lang="en-US" baseline="30000" dirty="0">
              <a:latin typeface="Cambria Math" pitchFamily="18" charset="0"/>
              <a:ea typeface="Cambria Math" pitchFamily="18" charset="0"/>
            </a:endParaRPr>
          </a:p>
          <a:p>
            <a:endParaRPr lang="en-US" i="1" dirty="0"/>
          </a:p>
          <a:p>
            <a:r>
              <a:rPr lang="en-US" i="1" dirty="0"/>
              <a:t>f</a:t>
            </a:r>
            <a:r>
              <a:rPr lang="en-US" baseline="-25000" dirty="0"/>
              <a:t>10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 err="1">
                <a:ea typeface="Cambria Math" pitchFamily="18" charset="0"/>
              </a:rPr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!</a:t>
            </a:r>
            <a:r>
              <a:rPr lang="en-US" i="1" baseline="30000" dirty="0">
                <a:latin typeface="Cambria Math" pitchFamily="18" charset="0"/>
                <a:ea typeface="Cambria Math" pitchFamily="18" charset="0"/>
              </a:rPr>
              <a:t>           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!  grows faster than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i="1" baseline="30000" dirty="0" err="1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baseline="30000" dirty="0">
                <a:latin typeface="Cambria Math" pitchFamily="18" charset="0"/>
                <a:ea typeface="Cambria Math" pitchFamily="18" charset="0"/>
              </a:rPr>
              <a:t> 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for  every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</a:t>
            </a:r>
            <a:endParaRPr lang="en-US" i="1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9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Big-Omega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36192"/>
            <a:ext cx="8686800" cy="5017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Definition</a:t>
            </a:r>
            <a:r>
              <a:rPr lang="en-US" dirty="0"/>
              <a:t>: Let </a:t>
            </a:r>
            <a:r>
              <a:rPr lang="en-US" i="1" dirty="0"/>
              <a:t>f</a:t>
            </a:r>
            <a:r>
              <a:rPr lang="en-US" dirty="0"/>
              <a:t> and </a:t>
            </a:r>
            <a:r>
              <a:rPr lang="en-US" i="1" dirty="0"/>
              <a:t>g</a:t>
            </a:r>
            <a:r>
              <a:rPr lang="en-US" dirty="0"/>
              <a:t> be functions from Z or R to R. 				if  </a:t>
            </a:r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i="1" dirty="0"/>
              <a:t>C</a:t>
            </a:r>
            <a:r>
              <a:rPr lang="en-US" dirty="0"/>
              <a:t> and </a:t>
            </a:r>
            <a:r>
              <a:rPr lang="en-US" i="1" dirty="0"/>
              <a:t>k</a:t>
            </a:r>
            <a:r>
              <a:rPr lang="en-US" dirty="0"/>
              <a:t> such that</a:t>
            </a:r>
          </a:p>
          <a:p>
            <a:pPr>
              <a:buNone/>
            </a:pPr>
            <a:r>
              <a:rPr lang="en-US" dirty="0"/>
              <a:t>                                            when </a:t>
            </a:r>
            <a:r>
              <a:rPr lang="en-US" i="1" dirty="0"/>
              <a:t>x &gt; k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sz="2400" dirty="0"/>
              <a:t>     “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 is big-Omega of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)” or “</a:t>
            </a:r>
            <a:r>
              <a:rPr lang="en-US" sz="2400" i="1" dirty="0"/>
              <a:t>f</a:t>
            </a:r>
            <a:r>
              <a:rPr lang="en-US" sz="2400" dirty="0"/>
              <a:t> asymptotically dominates </a:t>
            </a:r>
            <a:r>
              <a:rPr lang="en-US" sz="2400" i="1" dirty="0"/>
              <a:t>g</a:t>
            </a:r>
            <a:r>
              <a:rPr lang="en-US" sz="2400" dirty="0"/>
              <a:t>.”</a:t>
            </a:r>
          </a:p>
          <a:p>
            <a:pPr lvl="1"/>
            <a:r>
              <a:rPr lang="en-US" dirty="0"/>
              <a:t>Big-</a:t>
            </a:r>
            <a:r>
              <a:rPr lang="en-US" i="1" dirty="0"/>
              <a:t>O</a:t>
            </a:r>
            <a:r>
              <a:rPr lang="en-US" dirty="0"/>
              <a:t> gives an upper bound on the growth of a function, while Big-Omega gives a lower bound. </a:t>
            </a:r>
          </a:p>
          <a:p>
            <a:pPr lvl="1"/>
            <a:r>
              <a:rPr lang="en-US" dirty="0"/>
              <a:t>Big-Omega tells us that a function grows at least as fast as another.</a:t>
            </a:r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66763" y="2046041"/>
            <a:ext cx="2128838" cy="319088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335881" y="2493549"/>
            <a:ext cx="2157413" cy="319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84561" y="2031884"/>
            <a:ext cx="25908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>
                <a:latin typeface="Cambria Math"/>
                <a:ea typeface="Cambria Math"/>
              </a:rPr>
              <a:t>Ω</a:t>
            </a:r>
            <a:r>
              <a:rPr lang="en-US" dirty="0">
                <a:latin typeface="Cambria Math"/>
                <a:ea typeface="Cambria Math"/>
              </a:rPr>
              <a:t> is the upper case version of the lower case Greek letter </a:t>
            </a:r>
            <a:r>
              <a:rPr lang="el-GR" dirty="0">
                <a:latin typeface="Cambria Math"/>
                <a:ea typeface="Cambria Math"/>
              </a:rPr>
              <a:t>ω</a:t>
            </a:r>
            <a:r>
              <a:rPr lang="en-US" dirty="0">
                <a:latin typeface="Cambria Math"/>
                <a:ea typeface="Cambria Math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999"/>
            <a:ext cx="8229600" cy="1274763"/>
          </a:xfrm>
        </p:spPr>
        <p:txBody>
          <a:bodyPr/>
          <a:lstStyle/>
          <a:p>
            <a:r>
              <a:rPr lang="en-US" dirty="0"/>
              <a:t>Big-Omega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05712"/>
            <a:ext cx="8229600" cy="4895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Example</a:t>
            </a:r>
            <a:r>
              <a:rPr lang="en-US" dirty="0"/>
              <a:t>:  Show that                                        is</a:t>
            </a:r>
          </a:p>
          <a:p>
            <a:pPr>
              <a:buNone/>
            </a:pPr>
            <a:r>
              <a:rPr lang="en-US" dirty="0"/>
              <a:t>                       where                  .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b="1" dirty="0"/>
              <a:t>Solution</a:t>
            </a:r>
            <a:r>
              <a:rPr lang="en-US" dirty="0"/>
              <a:t>:                                                    </a:t>
            </a:r>
            <a:r>
              <a:rPr lang="en-US" dirty="0">
                <a:sym typeface="Symbol" panose="05050102010706020507" pitchFamily="18" charset="2"/>
              </a:rPr>
              <a:t></a:t>
            </a:r>
            <a:r>
              <a:rPr lang="en-US" i="1" dirty="0"/>
              <a:t>x </a:t>
            </a:r>
            <a:r>
              <a:rPr lang="en-US" i="1" dirty="0">
                <a:sym typeface="Symbol" panose="05050102010706020507" pitchFamily="18" charset="2"/>
              </a:rPr>
              <a:t> R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>
                <a:latin typeface="SymbolPi" panose="02000500070000020004" pitchFamily="2" charset="0"/>
              </a:rPr>
              <a:t>		\			  (</a:t>
            </a:r>
            <a:r>
              <a:rPr lang="en-US" dirty="0">
                <a:ea typeface="Cambria Math"/>
              </a:rPr>
              <a:t>Take</a:t>
            </a:r>
            <a:r>
              <a:rPr lang="en-US" i="1" dirty="0">
                <a:ea typeface="Cambria Math"/>
              </a:rPr>
              <a:t> C </a:t>
            </a:r>
            <a:r>
              <a:rPr lang="en-US" dirty="0">
                <a:latin typeface="Cambria Math"/>
                <a:ea typeface="Cambria Math"/>
              </a:rPr>
              <a:t>= 8 and </a:t>
            </a:r>
            <a:r>
              <a:rPr lang="en-US" i="1" dirty="0">
                <a:latin typeface="Cambria Math"/>
                <a:ea typeface="Cambria Math"/>
              </a:rPr>
              <a:t>k</a:t>
            </a:r>
            <a:r>
              <a:rPr lang="en-US" dirty="0">
                <a:latin typeface="Cambria Math"/>
                <a:ea typeface="Cambria Math"/>
              </a:rPr>
              <a:t> = 1)</a:t>
            </a:r>
            <a:endParaRPr lang="en-US" dirty="0"/>
          </a:p>
          <a:p>
            <a:pPr lvl="2"/>
            <a:r>
              <a:rPr lang="en-US" dirty="0"/>
              <a:t>Is it also the case that                         is                                       ?</a:t>
            </a:r>
          </a:p>
          <a:p>
            <a:pPr lvl="2"/>
            <a:r>
              <a:rPr lang="en-US" dirty="0"/>
              <a:t>What can you take for C and k?</a:t>
            </a:r>
          </a:p>
          <a:p>
            <a:pPr lvl="2"/>
            <a:r>
              <a:rPr lang="en-US" dirty="0"/>
              <a:t>Can we generalize this observation?</a:t>
            </a:r>
          </a:p>
          <a:p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 </a:t>
            </a:r>
            <a:r>
              <a:rPr lang="el-GR" dirty="0">
                <a:latin typeface="Cambria Math"/>
                <a:ea typeface="Cambria Math"/>
              </a:rPr>
              <a:t>Ω</a:t>
            </a:r>
            <a:r>
              <a:rPr lang="en-US" dirty="0">
                <a:ea typeface="Cambria Math"/>
              </a:rPr>
              <a:t>(</a:t>
            </a:r>
            <a:r>
              <a:rPr lang="en-US" i="1" dirty="0">
                <a:ea typeface="Cambria Math"/>
              </a:rPr>
              <a:t>g</a:t>
            </a:r>
            <a:r>
              <a:rPr lang="en-US" dirty="0">
                <a:ea typeface="Cambria Math"/>
              </a:rPr>
              <a:t>(</a:t>
            </a:r>
            <a:r>
              <a:rPr lang="en-US" i="1" dirty="0">
                <a:ea typeface="Cambria Math"/>
              </a:rPr>
              <a:t>x</a:t>
            </a:r>
            <a:r>
              <a:rPr lang="en-US" dirty="0">
                <a:ea typeface="Cambria Math"/>
              </a:rPr>
              <a:t>))</a:t>
            </a:r>
            <a:r>
              <a:rPr lang="en-US" dirty="0">
                <a:latin typeface="Cambria Math"/>
                <a:ea typeface="Cambria Math"/>
              </a:rPr>
              <a:t> </a:t>
            </a:r>
            <a:r>
              <a:rPr lang="en-US" dirty="0"/>
              <a:t>if and only if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)). </a:t>
            </a:r>
          </a:p>
          <a:p>
            <a:pPr lvl="1"/>
            <a:r>
              <a:rPr lang="en-US" dirty="0"/>
              <a:t>This follows from the definitions. (See text for details.)</a:t>
            </a:r>
          </a:p>
          <a:p>
            <a:pPr lvl="1"/>
            <a:r>
              <a:rPr lang="en-US" dirty="0"/>
              <a:t>If pair for LHS is C, k, we can take as pair for RHS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1/C, k.</a:t>
            </a:r>
            <a:endParaRPr lang="en-US" dirty="0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962400" y="1581911"/>
            <a:ext cx="2912269" cy="382429"/>
          </a:xfrm>
          <a:prstGeom prst="rect">
            <a:avLst/>
          </a:prstGeom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914400" y="2039112"/>
            <a:ext cx="1023938" cy="355872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352800" y="2039111"/>
            <a:ext cx="1304925" cy="382429"/>
          </a:xfrm>
          <a:prstGeom prst="rect">
            <a:avLst/>
          </a:prstGeom>
        </p:spPr>
      </p:pic>
      <p:pic>
        <p:nvPicPr>
          <p:cNvPr id="19" name="Picture 1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5867400" y="3429000"/>
            <a:ext cx="2345531" cy="382429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2514601" y="2572511"/>
            <a:ext cx="3876675" cy="382429"/>
          </a:xfrm>
          <a:prstGeom prst="rect">
            <a:avLst/>
          </a:prstGeom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962400" y="3401917"/>
            <a:ext cx="1304925" cy="382429"/>
          </a:xfrm>
          <a:prstGeom prst="rect">
            <a:avLst/>
          </a:prstGeom>
        </p:spPr>
      </p:pic>
      <p:pic>
        <p:nvPicPr>
          <p:cNvPr id="10" name="Picture 9" descr="addin_tmp.png">
            <a:extLst>
              <a:ext uri="{FF2B5EF4-FFF2-40B4-BE49-F238E27FC236}">
                <a16:creationId xmlns:a16="http://schemas.microsoft.com/office/drawing/2014/main" id="{79CF8C7C-AC73-4A56-A935-FA279E5C384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938338" y="3018568"/>
            <a:ext cx="2128838" cy="3558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Big-Theta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913930"/>
            <a:ext cx="8458200" cy="4617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Definition</a:t>
            </a:r>
            <a:r>
              <a:rPr lang="en-US" dirty="0"/>
              <a:t>: Let </a:t>
            </a:r>
            <a:r>
              <a:rPr lang="en-US" i="1" dirty="0"/>
              <a:t>f</a:t>
            </a:r>
            <a:r>
              <a:rPr lang="en-US" dirty="0"/>
              <a:t> and </a:t>
            </a:r>
            <a:r>
              <a:rPr lang="en-US" i="1" dirty="0"/>
              <a:t>g</a:t>
            </a:r>
            <a:r>
              <a:rPr lang="en-US" dirty="0"/>
              <a:t> be functions from Z or R to R. </a:t>
            </a:r>
          </a:p>
          <a:p>
            <a:pPr marL="0" indent="0">
              <a:buNone/>
            </a:pPr>
            <a:r>
              <a:rPr lang="en-US" dirty="0"/>
              <a:t>		         if 	                  and                            . </a:t>
            </a:r>
          </a:p>
          <a:p>
            <a:r>
              <a:rPr lang="en-US" dirty="0"/>
              <a:t> We say that 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big-Theta of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)”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of </a:t>
            </a:r>
            <a:r>
              <a:rPr lang="en-US" i="1" dirty="0"/>
              <a:t>order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)” 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and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are of the </a:t>
            </a:r>
            <a:r>
              <a:rPr lang="en-US" i="1" dirty="0"/>
              <a:t>same order</a:t>
            </a:r>
            <a:r>
              <a:rPr lang="en-US" dirty="0"/>
              <a:t>.”   </a:t>
            </a:r>
          </a:p>
          <a:p>
            <a:r>
              <a:rPr lang="en-US" dirty="0"/>
              <a:t>                               if and only if </a:t>
            </a:r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dirty="0"/>
              <a:t>constants </a:t>
            </a:r>
            <a:r>
              <a:rPr lang="en-US" i="1" dirty="0"/>
              <a:t>C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baseline="-25000" dirty="0"/>
              <a:t> </a:t>
            </a:r>
            <a:r>
              <a:rPr lang="en-US" dirty="0"/>
              <a:t>,</a:t>
            </a:r>
            <a:r>
              <a:rPr lang="en-US" baseline="-25000" dirty="0"/>
              <a:t> </a:t>
            </a:r>
            <a:r>
              <a:rPr lang="en-US" i="1" dirty="0"/>
              <a:t>C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and </a:t>
            </a:r>
            <a:r>
              <a:rPr lang="en-US" i="1" dirty="0"/>
              <a:t>k </a:t>
            </a:r>
            <a:r>
              <a:rPr lang="en-US" dirty="0"/>
              <a:t>such that </a:t>
            </a:r>
            <a:r>
              <a:rPr lang="en-US" i="1" dirty="0"/>
              <a:t>C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baseline="-25000" dirty="0"/>
              <a:t> </a:t>
            </a:r>
            <a:r>
              <a:rPr lang="en-US" dirty="0"/>
              <a:t>&lt;</a:t>
            </a:r>
            <a:r>
              <a:rPr lang="en-US" baseline="-25000" dirty="0"/>
              <a:t> 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&lt;</a:t>
            </a:r>
            <a:r>
              <a:rPr lang="en-US" baseline="-25000" dirty="0"/>
              <a:t> </a:t>
            </a:r>
            <a:r>
              <a:rPr lang="en-US" i="1" dirty="0"/>
              <a:t>C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 </a:t>
            </a:r>
            <a:r>
              <a:rPr lang="en-US" dirty="0">
                <a:sym typeface="Symbol" panose="05050102010706020507" pitchFamily="18" charset="2"/>
              </a:rPr>
              <a:t>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&gt; </a:t>
            </a:r>
            <a:r>
              <a:rPr lang="en-US" i="1" dirty="0"/>
              <a:t>k</a:t>
            </a:r>
            <a:r>
              <a:rPr lang="en-US" dirty="0"/>
              <a:t>. </a:t>
            </a:r>
          </a:p>
          <a:p>
            <a:pPr marL="393192" lvl="1" indent="0">
              <a:buNone/>
            </a:pPr>
            <a:r>
              <a:rPr lang="en-US" dirty="0"/>
              <a:t>(This follows from the definitions of big-</a:t>
            </a:r>
            <a:r>
              <a:rPr lang="en-US" i="1" dirty="0"/>
              <a:t>O</a:t>
            </a:r>
            <a:r>
              <a:rPr lang="en-US" dirty="0"/>
              <a:t> and big-Omega.)</a:t>
            </a:r>
            <a:endParaRPr lang="en-US" i="1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750660" y="2451330"/>
            <a:ext cx="2145506" cy="319088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264502" y="2483896"/>
            <a:ext cx="2128838" cy="319088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330159" y="2451330"/>
            <a:ext cx="2150269" cy="319088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990600" y="4724400"/>
            <a:ext cx="2145506" cy="3190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2200" y="990600"/>
            <a:ext cx="25908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/>
                <a:ea typeface="Cambria Math"/>
              </a:rPr>
              <a:t> </a:t>
            </a:r>
            <a:r>
              <a:rPr lang="el-GR" dirty="0">
                <a:latin typeface="Cambria Math"/>
                <a:ea typeface="Cambria Math"/>
              </a:rPr>
              <a:t>Θ</a:t>
            </a:r>
            <a:r>
              <a:rPr lang="en-US" dirty="0">
                <a:latin typeface="Cambria Math"/>
                <a:ea typeface="Cambria Math"/>
              </a:rPr>
              <a:t> is the upper case version of the lower case Greek letter </a:t>
            </a:r>
            <a:r>
              <a:rPr lang="el-GR" dirty="0">
                <a:latin typeface="Cambria Math"/>
                <a:ea typeface="Cambria Math"/>
              </a:rPr>
              <a:t>θ</a:t>
            </a:r>
            <a:r>
              <a:rPr lang="en-US" dirty="0">
                <a:latin typeface="Cambria Math"/>
                <a:ea typeface="Cambria Math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Big Theta Notation 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59992"/>
            <a:ext cx="8382000" cy="51694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/>
              <a:t>   Example</a:t>
            </a:r>
            <a:r>
              <a:rPr lang="en-US" dirty="0"/>
              <a:t>: Show that sum of first </a:t>
            </a:r>
            <a:r>
              <a:rPr lang="en-US" i="1" dirty="0"/>
              <a:t>n</a:t>
            </a:r>
            <a:r>
              <a:rPr lang="en-US" dirty="0"/>
              <a:t> positive integers is </a:t>
            </a:r>
            <a:r>
              <a:rPr lang="el-GR" dirty="0">
                <a:latin typeface="Cambria Math"/>
                <a:ea typeface="Cambria Math"/>
              </a:rPr>
              <a:t>Θ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).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b="1" dirty="0"/>
              <a:t>Solution</a:t>
            </a:r>
            <a:r>
              <a:rPr lang="en-US" dirty="0"/>
              <a:t>: Let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+ </a:t>
            </a:r>
            <a:r>
              <a:rPr lang="en-US" dirty="0">
                <a:latin typeface="Cambria Math"/>
                <a:ea typeface="Cambria Math"/>
              </a:rPr>
              <a:t>∙∙∙  </a:t>
            </a:r>
            <a:r>
              <a:rPr lang="en-US" dirty="0">
                <a:ea typeface="Cambria Math"/>
              </a:rPr>
              <a:t>+ </a:t>
            </a:r>
            <a:r>
              <a:rPr lang="en-US" i="1" dirty="0">
                <a:ea typeface="Cambria Math"/>
              </a:rPr>
              <a:t>n</a:t>
            </a:r>
            <a:r>
              <a:rPr lang="en-US" dirty="0">
                <a:ea typeface="Cambria Math"/>
              </a:rPr>
              <a:t>.</a:t>
            </a:r>
            <a:endParaRPr lang="en-US" dirty="0"/>
          </a:p>
          <a:p>
            <a:pPr marL="880110" lvl="1" indent="-514350"/>
            <a:r>
              <a:rPr lang="en-US" dirty="0"/>
              <a:t>We have already shown that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is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).</a:t>
            </a:r>
          </a:p>
          <a:p>
            <a:pPr marL="880110" lvl="1" indent="-514350"/>
            <a:r>
              <a:rPr lang="en-US" dirty="0"/>
              <a:t>To show that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is </a:t>
            </a:r>
            <a:r>
              <a:rPr lang="en-US" dirty="0">
                <a:latin typeface="Cambria Math"/>
                <a:ea typeface="Cambria Math"/>
              </a:rPr>
              <a:t>Ω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), we need a positive constant </a:t>
            </a:r>
            <a:r>
              <a:rPr lang="en-US" i="1" dirty="0"/>
              <a:t>C</a:t>
            </a:r>
            <a:r>
              <a:rPr lang="en-US" dirty="0"/>
              <a:t> such that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&gt; </a:t>
            </a:r>
            <a:r>
              <a:rPr lang="en-US" i="1" dirty="0"/>
              <a:t>Cn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 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for sufficiently large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.  Summing only the terms </a:t>
            </a:r>
            <a:r>
              <a:rPr lang="en-US" dirty="0">
                <a:latin typeface="Cambria Math" pitchFamily="18" charset="0"/>
                <a:ea typeface="Cambria Math" pitchFamily="18" charset="0"/>
                <a:sym typeface="Symbol" panose="05050102010706020507" pitchFamily="18" charset="2"/>
              </a:rPr>
              <a:t> </a:t>
            </a:r>
            <a:r>
              <a:rPr lang="en-US" i="1" dirty="0">
                <a:ea typeface="Cambria Math"/>
              </a:rPr>
              <a:t>n</a:t>
            </a:r>
            <a:r>
              <a:rPr lang="en-US" dirty="0">
                <a:latin typeface="Cambria Math"/>
                <a:ea typeface="Cambria Math"/>
              </a:rPr>
              <a:t>/2 we obtain the inequality. To ease calculations, we assume n even. We leave n odd case as exercise.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marL="880110" lvl="1" indent="-514350"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            1</a:t>
            </a:r>
            <a:r>
              <a:rPr lang="en-US" dirty="0"/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+ </a:t>
            </a:r>
            <a:r>
              <a:rPr lang="en-US" dirty="0">
                <a:latin typeface="Cambria Math"/>
                <a:ea typeface="Cambria Math"/>
              </a:rPr>
              <a:t>∙∙∙  </a:t>
            </a:r>
            <a:r>
              <a:rPr lang="en-US" dirty="0">
                <a:ea typeface="Cambria Math"/>
              </a:rPr>
              <a:t>+ </a:t>
            </a:r>
            <a:r>
              <a:rPr lang="en-US" i="1" dirty="0">
                <a:ea typeface="Cambria Math"/>
              </a:rPr>
              <a:t>n</a:t>
            </a:r>
            <a:r>
              <a:rPr lang="en-US" dirty="0"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≥  </a:t>
            </a:r>
            <a:r>
              <a:rPr lang="en-US" i="1" dirty="0">
                <a:ea typeface="Cambria Math"/>
              </a:rPr>
              <a:t>n</a:t>
            </a:r>
            <a:r>
              <a:rPr lang="en-US" dirty="0">
                <a:latin typeface="Cambria Math"/>
                <a:ea typeface="Cambria Math"/>
              </a:rPr>
              <a:t>/2 </a:t>
            </a:r>
            <a:r>
              <a:rPr lang="en-US" dirty="0">
                <a:ea typeface="Cambria Math"/>
              </a:rPr>
              <a:t>+ (</a:t>
            </a:r>
            <a:r>
              <a:rPr lang="en-US" dirty="0">
                <a:latin typeface="Cambria Math"/>
                <a:ea typeface="Cambria Math"/>
              </a:rPr>
              <a:t> </a:t>
            </a:r>
            <a:r>
              <a:rPr lang="en-US" i="1" dirty="0">
                <a:ea typeface="Cambria Math"/>
              </a:rPr>
              <a:t>n</a:t>
            </a:r>
            <a:r>
              <a:rPr lang="en-US" dirty="0">
                <a:latin typeface="Cambria Math"/>
                <a:ea typeface="Cambria Math"/>
              </a:rPr>
              <a:t>/2 </a:t>
            </a:r>
            <a:r>
              <a:rPr lang="en-US" dirty="0">
                <a:ea typeface="Cambria Math"/>
              </a:rPr>
              <a:t>+</a:t>
            </a:r>
            <a:r>
              <a:rPr lang="en-US" dirty="0">
                <a:latin typeface="Cambria Math"/>
                <a:ea typeface="Cambria Math"/>
              </a:rPr>
              <a:t>  1) </a:t>
            </a:r>
            <a:r>
              <a:rPr lang="en-US" dirty="0">
                <a:ea typeface="Cambria Math"/>
              </a:rPr>
              <a:t>+</a:t>
            </a:r>
            <a:r>
              <a:rPr lang="en-US" dirty="0">
                <a:latin typeface="Cambria Math"/>
                <a:ea typeface="Cambria Math"/>
              </a:rPr>
              <a:t> ∙∙∙  </a:t>
            </a:r>
            <a:r>
              <a:rPr lang="en-US" dirty="0">
                <a:ea typeface="Cambria Math"/>
              </a:rPr>
              <a:t>+ </a:t>
            </a:r>
            <a:r>
              <a:rPr lang="en-US" i="1" dirty="0">
                <a:ea typeface="Cambria Math"/>
              </a:rPr>
              <a:t>n</a:t>
            </a:r>
            <a:r>
              <a:rPr lang="en-US" dirty="0">
                <a:ea typeface="Cambria Math"/>
              </a:rPr>
              <a:t> </a:t>
            </a:r>
          </a:p>
          <a:p>
            <a:pPr marL="880110" lvl="1" indent="-514350">
              <a:buNone/>
            </a:pPr>
            <a:r>
              <a:rPr lang="en-US" dirty="0">
                <a:latin typeface="Cambria Math"/>
                <a:ea typeface="Cambria Math"/>
              </a:rPr>
              <a:t>                                            ≥   </a:t>
            </a:r>
            <a:r>
              <a:rPr lang="en-US" i="1" dirty="0">
                <a:ea typeface="Cambria Math"/>
              </a:rPr>
              <a:t>n</a:t>
            </a:r>
            <a:r>
              <a:rPr lang="en-US" dirty="0">
                <a:latin typeface="Cambria Math"/>
                <a:ea typeface="Cambria Math"/>
              </a:rPr>
              <a:t>/2 </a:t>
            </a:r>
            <a:r>
              <a:rPr lang="en-US" dirty="0">
                <a:ea typeface="Cambria Math"/>
              </a:rPr>
              <a:t>+ </a:t>
            </a:r>
            <a:r>
              <a:rPr lang="en-US" dirty="0">
                <a:latin typeface="Cambria Math"/>
                <a:ea typeface="Cambria Math"/>
              </a:rPr>
              <a:t> </a:t>
            </a:r>
            <a:r>
              <a:rPr lang="en-US" i="1" dirty="0">
                <a:ea typeface="Cambria Math"/>
              </a:rPr>
              <a:t>n</a:t>
            </a:r>
            <a:r>
              <a:rPr lang="en-US" dirty="0">
                <a:latin typeface="Cambria Math"/>
                <a:ea typeface="Cambria Math"/>
              </a:rPr>
              <a:t>/2 </a:t>
            </a:r>
            <a:r>
              <a:rPr lang="en-US" dirty="0">
                <a:ea typeface="Cambria Math"/>
              </a:rPr>
              <a:t>+</a:t>
            </a:r>
            <a:r>
              <a:rPr lang="en-US" dirty="0">
                <a:latin typeface="Cambria Math"/>
                <a:ea typeface="Cambria Math"/>
              </a:rPr>
              <a:t> ∙∙∙  </a:t>
            </a:r>
            <a:r>
              <a:rPr lang="en-US" dirty="0">
                <a:ea typeface="Cambria Math"/>
              </a:rPr>
              <a:t>+ </a:t>
            </a:r>
            <a:r>
              <a:rPr lang="en-US" i="1" dirty="0">
                <a:ea typeface="Cambria Math"/>
              </a:rPr>
              <a:t>n</a:t>
            </a:r>
            <a:r>
              <a:rPr lang="en-US" dirty="0">
                <a:latin typeface="Cambria Math"/>
                <a:ea typeface="Cambria Math"/>
              </a:rPr>
              <a:t>/2</a:t>
            </a:r>
          </a:p>
          <a:p>
            <a:pPr marL="880110" lvl="1" indent="-514350">
              <a:buNone/>
            </a:pPr>
            <a:r>
              <a:rPr lang="en-US" dirty="0">
                <a:latin typeface="Cambria Math"/>
                <a:ea typeface="Cambria Math"/>
              </a:rPr>
              <a:t>                                            = (n/2 +1)(n/2) ≥  </a:t>
            </a:r>
            <a:r>
              <a:rPr lang="en-US" i="1" dirty="0"/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/4</a:t>
            </a:r>
          </a:p>
          <a:p>
            <a:pPr marL="880110" lvl="1" indent="-514350"/>
            <a:r>
              <a:rPr lang="en-US" dirty="0">
                <a:latin typeface="Cambria Math" pitchFamily="18" charset="0"/>
                <a:ea typeface="Cambria Math" pitchFamily="18" charset="0"/>
              </a:rPr>
              <a:t>Taking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¼, 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&gt; </a:t>
            </a:r>
            <a:r>
              <a:rPr lang="en-US" i="1" dirty="0"/>
              <a:t>Cn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latin typeface="Cambria Math" pitchFamily="18" charset="0"/>
                <a:ea typeface="Cambria Math" pitchFamily="18" charset="0"/>
                <a:sym typeface="Symbol" panose="05050102010706020507" pitchFamily="18" charset="2"/>
              </a:rPr>
              <a:t> n </a:t>
            </a:r>
            <a:r>
              <a:rPr lang="en-US" dirty="0">
                <a:latin typeface="Cambria Math" pitchFamily="18" charset="0"/>
                <a:ea typeface="Cambria Math" pitchFamily="18" charset="0"/>
                <a:sym typeface="Symbol" panose="05050102010706020507" pitchFamily="18" charset="2"/>
              </a:rPr>
              <a:t> Z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sym typeface="Symbol" panose="05050102010706020507" pitchFamily="18" charset="2"/>
              </a:rPr>
              <a:t>+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. Hence,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is </a:t>
            </a:r>
            <a:r>
              <a:rPr lang="en-US" dirty="0">
                <a:latin typeface="Cambria Math"/>
                <a:ea typeface="Cambria Math"/>
              </a:rPr>
              <a:t>Ω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). </a:t>
            </a:r>
          </a:p>
          <a:p>
            <a:pPr marL="880110" lvl="1" indent="-514350"/>
            <a:r>
              <a:rPr lang="en-US" i="1" dirty="0">
                <a:latin typeface="SymbolPi" panose="02000500070000020004" pitchFamily="2" charset="0"/>
              </a:rPr>
              <a:t>\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is </a:t>
            </a:r>
            <a:r>
              <a:rPr lang="el-GR" dirty="0">
                <a:latin typeface="Cambria Math"/>
                <a:ea typeface="Cambria Math"/>
              </a:rPr>
              <a:t>Θ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).</a:t>
            </a:r>
            <a:endParaRPr lang="en-US" dirty="0">
              <a:ea typeface="Cambria Math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Big-Theta Notation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239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dirty="0"/>
              <a:t>  </a:t>
            </a:r>
            <a:r>
              <a:rPr lang="en-US" b="1" dirty="0"/>
              <a:t>Example</a:t>
            </a:r>
            <a:r>
              <a:rPr lang="en-US" dirty="0"/>
              <a:t>: Sh0w that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/>
              <a:t>x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/>
              <a:t>8x</a:t>
            </a:r>
            <a:r>
              <a:rPr lang="en-US" baseline="30000" dirty="0"/>
              <a:t> </a:t>
            </a:r>
            <a:r>
              <a:rPr lang="en-US" dirty="0"/>
              <a:t>log </a:t>
            </a:r>
            <a:r>
              <a:rPr lang="en-US" i="1" dirty="0"/>
              <a:t>x </a:t>
            </a:r>
            <a:r>
              <a:rPr lang="en-US" dirty="0"/>
              <a:t>is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Θ(</a:t>
            </a:r>
            <a:r>
              <a:rPr lang="en-US" i="1" dirty="0"/>
              <a:t>x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).</a:t>
            </a:r>
          </a:p>
          <a:p>
            <a:pPr>
              <a:buNone/>
            </a:pPr>
            <a:r>
              <a:rPr lang="en-US" dirty="0"/>
              <a:t>  </a:t>
            </a:r>
            <a:r>
              <a:rPr lang="en-US" b="1" dirty="0"/>
              <a:t>Solution</a:t>
            </a:r>
            <a:r>
              <a:rPr lang="en-US" dirty="0"/>
              <a:t>: </a:t>
            </a:r>
          </a:p>
          <a:p>
            <a:pPr lvl="2"/>
            <a:r>
              <a:rPr lang="en-US" sz="24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2400" i="1" dirty="0"/>
              <a:t>x</a:t>
            </a:r>
            <a:r>
              <a:rPr lang="en-US" sz="2400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i="1" dirty="0"/>
              <a:t> </a:t>
            </a:r>
            <a:r>
              <a:rPr lang="en-US" sz="2400" dirty="0"/>
              <a:t>+ </a:t>
            </a:r>
            <a:r>
              <a:rPr lang="en-US" sz="2400" i="1" dirty="0"/>
              <a:t>8x</a:t>
            </a:r>
            <a:r>
              <a:rPr lang="en-US" sz="2400" baseline="30000" dirty="0"/>
              <a:t> </a:t>
            </a:r>
            <a:r>
              <a:rPr lang="en-US" sz="2400" dirty="0"/>
              <a:t>log </a:t>
            </a:r>
            <a:r>
              <a:rPr lang="en-US" sz="2400" i="1" dirty="0"/>
              <a:t>x  </a:t>
            </a:r>
            <a:r>
              <a:rPr lang="en-US" sz="2400" dirty="0">
                <a:latin typeface="Cambria Math"/>
                <a:ea typeface="Cambria Math"/>
              </a:rPr>
              <a:t>≤ 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sz="2400" i="1" dirty="0"/>
              <a:t>x</a:t>
            </a:r>
            <a:r>
              <a:rPr lang="en-US" sz="2400" baseline="30000" dirty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 for </a:t>
            </a:r>
            <a:r>
              <a:rPr lang="en-US" sz="2400" i="1" dirty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 &gt; 1,                                            since 0</a:t>
            </a:r>
            <a:r>
              <a:rPr lang="en-US" sz="2400" dirty="0">
                <a:latin typeface="Cambria Math"/>
                <a:ea typeface="Cambria Math"/>
              </a:rPr>
              <a:t> ≤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i="1" dirty="0"/>
              <a:t>8x</a:t>
            </a:r>
            <a:r>
              <a:rPr lang="en-US" sz="2400" baseline="30000" dirty="0"/>
              <a:t> </a:t>
            </a:r>
            <a:r>
              <a:rPr lang="en-US" sz="2400" dirty="0"/>
              <a:t>log </a:t>
            </a:r>
            <a:r>
              <a:rPr lang="en-US" sz="2400" i="1" dirty="0"/>
              <a:t>x </a:t>
            </a:r>
            <a:r>
              <a:rPr lang="en-US" sz="2400" dirty="0">
                <a:latin typeface="Cambria Math"/>
                <a:ea typeface="Cambria Math"/>
              </a:rPr>
              <a:t>≤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8</a:t>
            </a:r>
            <a:r>
              <a:rPr lang="en-US" sz="2400" i="1" dirty="0"/>
              <a:t>x</a:t>
            </a:r>
            <a:r>
              <a:rPr lang="en-US" sz="2400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 .</a:t>
            </a:r>
          </a:p>
          <a:p>
            <a:pPr lvl="3"/>
            <a:r>
              <a:rPr lang="en-US" sz="2400" dirty="0">
                <a:latin typeface="Cambria Math" pitchFamily="18" charset="0"/>
                <a:ea typeface="Cambria Math" pitchFamily="18" charset="0"/>
              </a:rPr>
              <a:t>Hence, 3</a:t>
            </a:r>
            <a:r>
              <a:rPr lang="en-US" sz="2400" i="1" dirty="0"/>
              <a:t>x</a:t>
            </a:r>
            <a:r>
              <a:rPr lang="en-US" sz="2400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i="1" dirty="0"/>
              <a:t> </a:t>
            </a:r>
            <a:r>
              <a:rPr lang="en-US" sz="2400" dirty="0"/>
              <a:t>+ </a:t>
            </a:r>
            <a:r>
              <a:rPr lang="en-US" sz="2400" i="1" dirty="0"/>
              <a:t>8x</a:t>
            </a:r>
            <a:r>
              <a:rPr lang="en-US" sz="2400" baseline="30000" dirty="0"/>
              <a:t> </a:t>
            </a:r>
            <a:r>
              <a:rPr lang="en-US" sz="2400" dirty="0"/>
              <a:t>log </a:t>
            </a:r>
            <a:r>
              <a:rPr lang="en-US" sz="2400" i="1" dirty="0"/>
              <a:t>x </a:t>
            </a:r>
            <a:r>
              <a:rPr lang="en-US" sz="2400" dirty="0"/>
              <a:t>is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 O(</a:t>
            </a:r>
            <a:r>
              <a:rPr lang="en-US" sz="2400" i="1" dirty="0"/>
              <a:t>x</a:t>
            </a:r>
            <a:r>
              <a:rPr lang="en-US" sz="2400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dirty="0"/>
              <a:t>).</a:t>
            </a:r>
          </a:p>
          <a:p>
            <a:pPr marL="978408" lvl="3" indent="0">
              <a:buNone/>
            </a:pPr>
            <a:r>
              <a:rPr lang="en-US" sz="2400" dirty="0"/>
              <a:t>(Why? What pair C, k have we shown to work?)</a:t>
            </a:r>
          </a:p>
          <a:p>
            <a:pPr lvl="2"/>
            <a:r>
              <a:rPr lang="en-US" sz="24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2400" i="1" dirty="0"/>
              <a:t>x</a:t>
            </a:r>
            <a:r>
              <a:rPr lang="en-US" sz="2400" baseline="30000" dirty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sz="2400" dirty="0"/>
              <a:t>+ </a:t>
            </a:r>
            <a:r>
              <a:rPr lang="en-US" sz="2400" i="1" dirty="0"/>
              <a:t>8x</a:t>
            </a:r>
            <a:r>
              <a:rPr lang="en-US" sz="2400" baseline="30000" dirty="0"/>
              <a:t> </a:t>
            </a:r>
            <a:r>
              <a:rPr lang="en-US" sz="2400" dirty="0"/>
              <a:t>log </a:t>
            </a:r>
            <a:r>
              <a:rPr lang="en-US" sz="2400" i="1" dirty="0"/>
              <a:t>x</a:t>
            </a:r>
            <a:r>
              <a:rPr lang="en-US" sz="2400" baseline="30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/>
              <a:t>is clearly </a:t>
            </a:r>
            <a:r>
              <a:rPr lang="en-US" sz="2400" dirty="0">
                <a:latin typeface="Cambria Math"/>
                <a:ea typeface="Cambria Math"/>
              </a:rPr>
              <a:t>Ω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2400" i="1" dirty="0"/>
              <a:t>x</a:t>
            </a:r>
            <a:r>
              <a:rPr lang="en-US" sz="2400" baseline="30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sz="2400" dirty="0"/>
              <a:t>).</a:t>
            </a:r>
          </a:p>
          <a:p>
            <a:pPr marL="667512" lvl="2" indent="0">
              <a:buNone/>
            </a:pPr>
            <a:r>
              <a:rPr lang="en-US" sz="2400" dirty="0"/>
              <a:t>(Why? What pair C, k works?)</a:t>
            </a:r>
          </a:p>
          <a:p>
            <a:pPr lvl="2"/>
            <a:r>
              <a:rPr lang="en-US" sz="2400" dirty="0">
                <a:latin typeface="Cambria Math" pitchFamily="18" charset="0"/>
                <a:ea typeface="Cambria Math" pitchFamily="18" charset="0"/>
              </a:rPr>
              <a:t>Hence, 3</a:t>
            </a:r>
            <a:r>
              <a:rPr lang="en-US" sz="2400" i="1" dirty="0"/>
              <a:t>x</a:t>
            </a:r>
            <a:r>
              <a:rPr lang="en-US" sz="2400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i="1" dirty="0"/>
              <a:t> </a:t>
            </a:r>
            <a:r>
              <a:rPr lang="en-US" sz="2400" dirty="0"/>
              <a:t>+ </a:t>
            </a:r>
            <a:r>
              <a:rPr lang="en-US" sz="2400" i="1" dirty="0"/>
              <a:t>8x</a:t>
            </a:r>
            <a:r>
              <a:rPr lang="en-US" sz="2400" baseline="30000" dirty="0"/>
              <a:t> </a:t>
            </a:r>
            <a:r>
              <a:rPr lang="en-US" sz="2400" dirty="0"/>
              <a:t>log </a:t>
            </a:r>
            <a:r>
              <a:rPr lang="en-US" sz="2400" i="1" dirty="0"/>
              <a:t>x </a:t>
            </a:r>
            <a:r>
              <a:rPr lang="en-US" sz="2400" dirty="0"/>
              <a:t>is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 Θ(</a:t>
            </a:r>
            <a:r>
              <a:rPr lang="en-US" sz="2400" i="1" dirty="0"/>
              <a:t>x</a:t>
            </a:r>
            <a:r>
              <a:rPr lang="en-US" sz="2400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dirty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Miscellaneous </a:t>
            </a:r>
            <a:r>
              <a:rPr lang="en-US" dirty="0">
                <a:latin typeface="SymbolPi" panose="02000500070000020004" pitchFamily="2" charset="0"/>
              </a:rPr>
              <a:t>Q </a:t>
            </a:r>
            <a:r>
              <a:rPr lang="en-US" dirty="0"/>
              <a:t>facts/confusion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36192"/>
            <a:ext cx="8839200" cy="4389120"/>
          </a:xfrm>
        </p:spPr>
        <p:txBody>
          <a:bodyPr/>
          <a:lstStyle/>
          <a:p>
            <a:r>
              <a:rPr lang="en-US" dirty="0"/>
              <a:t>If 			    then 			as well.</a:t>
            </a:r>
          </a:p>
          <a:p>
            <a:r>
              <a:rPr lang="en-US" dirty="0"/>
              <a:t>Also note that                               if and only if </a:t>
            </a:r>
          </a:p>
          <a:p>
            <a:pPr marL="0" indent="0">
              <a:buNone/>
            </a:pPr>
            <a:r>
              <a:rPr lang="en-US" dirty="0"/>
              <a:t>				and                             </a:t>
            </a:r>
          </a:p>
          <a:p>
            <a:pPr lvl="1"/>
            <a:r>
              <a:rPr lang="en-US" dirty="0"/>
              <a:t>partially accounting for why you see big-Omega infrequently.</a:t>
            </a:r>
          </a:p>
          <a:p>
            <a:r>
              <a:rPr lang="en-US" dirty="0"/>
              <a:t> Writers are often careless and use big-</a:t>
            </a:r>
            <a:r>
              <a:rPr lang="en-US" i="1" dirty="0"/>
              <a:t>O</a:t>
            </a:r>
            <a:r>
              <a:rPr lang="en-US" dirty="0"/>
              <a:t> when they really mean big-</a:t>
            </a:r>
            <a:r>
              <a:rPr lang="en-US" dirty="0" err="1"/>
              <a:t>Teta</a:t>
            </a:r>
            <a:r>
              <a:rPr lang="en-US" dirty="0"/>
              <a:t>.</a:t>
            </a:r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990600" y="1616592"/>
            <a:ext cx="2145506" cy="319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1"/>
          <a:stretch/>
        </p:blipFill>
        <p:spPr>
          <a:xfrm>
            <a:off x="4343400" y="1646000"/>
            <a:ext cx="2164557" cy="319088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826192" y="2099973"/>
            <a:ext cx="2145506" cy="319088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752600" y="2583354"/>
            <a:ext cx="2150269" cy="319088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800600" y="2583354"/>
            <a:ext cx="2164556" cy="3190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Big-Theta Estimates for 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Theorem</a:t>
            </a:r>
            <a:r>
              <a:rPr lang="en-US" dirty="0"/>
              <a:t>: Let </a:t>
            </a:r>
          </a:p>
          <a:p>
            <a:pPr>
              <a:buNone/>
            </a:pPr>
            <a:r>
              <a:rPr lang="en-US" dirty="0"/>
              <a:t>where                                 are real numbers with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≠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. </a:t>
            </a:r>
          </a:p>
          <a:p>
            <a:pPr>
              <a:buNone/>
            </a:pPr>
            <a:r>
              <a:rPr lang="en-US" dirty="0"/>
              <a:t> Then </a:t>
            </a:r>
            <a:r>
              <a:rPr lang="en-US" i="1" dirty="0">
                <a:ea typeface="Cambria Math" pitchFamily="18" charset="0"/>
              </a:rPr>
              <a:t>f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 is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Θ(</a:t>
            </a:r>
            <a:r>
              <a:rPr lang="en-US" sz="2400" i="1" dirty="0" err="1"/>
              <a:t>x</a:t>
            </a:r>
            <a:r>
              <a:rPr lang="en-US" sz="2400" baseline="30000" dirty="0" err="1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400" dirty="0"/>
              <a:t>)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/>
              <a:t>(or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of order </a:t>
            </a:r>
            <a:r>
              <a:rPr lang="en-US" i="1" dirty="0" err="1"/>
              <a:t>x</a:t>
            </a:r>
            <a:r>
              <a:rPr lang="en-US" i="1" baseline="30000" dirty="0" err="1"/>
              <a:t>n</a:t>
            </a:r>
            <a:r>
              <a:rPr lang="en-US" sz="2800" dirty="0"/>
              <a:t>).</a:t>
            </a:r>
            <a:endParaRPr lang="en-US" dirty="0"/>
          </a:p>
          <a:p>
            <a:pPr>
              <a:buNone/>
            </a:pPr>
            <a:r>
              <a:rPr lang="en-US" dirty="0"/>
              <a:t>(The proof is an exercise.) </a:t>
            </a:r>
          </a:p>
          <a:p>
            <a:pPr>
              <a:buNone/>
            </a:pPr>
            <a:r>
              <a:rPr lang="en-US" b="1" dirty="0"/>
              <a:t>Examples</a:t>
            </a:r>
            <a:r>
              <a:rPr lang="en-US" dirty="0"/>
              <a:t>: </a:t>
            </a:r>
          </a:p>
          <a:p>
            <a:pPr>
              <a:buNone/>
            </a:pPr>
            <a:r>
              <a:rPr lang="en-US" dirty="0"/>
              <a:t>					is 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Θ(</a:t>
            </a:r>
            <a:r>
              <a:rPr lang="en-US" sz="2800" i="1" dirty="0"/>
              <a:t>x</a:t>
            </a:r>
            <a:r>
              <a:rPr lang="en-US" sz="2800" baseline="30000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sz="2800" dirty="0"/>
              <a:t>).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						       	    is 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Θ(</a:t>
            </a:r>
            <a:r>
              <a:rPr lang="en-US" sz="2800" i="1" dirty="0"/>
              <a:t>x</a:t>
            </a:r>
            <a:r>
              <a:rPr lang="en-US" sz="2800" baseline="30000" dirty="0">
                <a:latin typeface="Cambria Math" pitchFamily="18" charset="0"/>
                <a:ea typeface="Cambria Math" pitchFamily="18" charset="0"/>
              </a:rPr>
              <a:t>199</a:t>
            </a:r>
            <a:r>
              <a:rPr lang="en-US" sz="2800" dirty="0"/>
              <a:t>)</a:t>
            </a:r>
            <a:r>
              <a:rPr lang="en-US" dirty="0"/>
              <a:t> . </a:t>
            </a: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743200" y="1581912"/>
            <a:ext cx="5745956" cy="342900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676400" y="2115312"/>
            <a:ext cx="2117408" cy="242888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990600" y="4071366"/>
            <a:ext cx="3062288" cy="342900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990600" y="4600146"/>
            <a:ext cx="5264944" cy="342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Growth of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3.2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3058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Classifying Functions by their Order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090" y="1295400"/>
            <a:ext cx="8305800" cy="468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  <a:r>
              <a:rPr lang="en-US" sz="2800" i="1" dirty="0"/>
              <a:t>f</a:t>
            </a:r>
            <a:r>
              <a:rPr lang="en-US" sz="2800" baseline="-25000" dirty="0"/>
              <a:t>9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) = 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10000 is 			Θ(1 </a:t>
            </a:r>
            <a:r>
              <a:rPr lang="en-US" sz="2800" dirty="0"/>
              <a:t>)</a:t>
            </a:r>
            <a:endParaRPr lang="en-US" sz="2800" dirty="0">
              <a:latin typeface="Cambria Math" pitchFamily="18" charset="0"/>
              <a:ea typeface="Cambria Math" pitchFamily="18" charset="0"/>
            </a:endParaRPr>
          </a:p>
          <a:p>
            <a:r>
              <a:rPr lang="en-US" sz="2800" i="1" dirty="0"/>
              <a:t>f</a:t>
            </a:r>
            <a:r>
              <a:rPr lang="en-US" sz="2800" baseline="-25000" dirty="0"/>
              <a:t>5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) =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 log (log </a:t>
            </a:r>
            <a:r>
              <a:rPr lang="en-US" sz="2800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) is 		Θ(log (log </a:t>
            </a:r>
            <a:r>
              <a:rPr lang="en-US" sz="2800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sz="2800" dirty="0"/>
              <a:t>)</a:t>
            </a:r>
            <a:endParaRPr lang="en-US" sz="2800" i="1" dirty="0"/>
          </a:p>
          <a:p>
            <a:r>
              <a:rPr lang="en-US" sz="2800" i="1" dirty="0"/>
              <a:t>f</a:t>
            </a:r>
            <a:r>
              <a:rPr lang="en-US" sz="2800" baseline="-25000" dirty="0"/>
              <a:t>3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) = 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is 				Θ(</a:t>
            </a:r>
            <a:r>
              <a:rPr lang="en-US" sz="2800" dirty="0"/>
              <a:t>(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log </a:t>
            </a:r>
            <a:r>
              <a:rPr lang="en-US" sz="2800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/>
              <a:t>)</a:t>
            </a:r>
            <a:r>
              <a:rPr lang="en-US" sz="2800" i="1" baseline="30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sz="2800" dirty="0"/>
              <a:t>)</a:t>
            </a:r>
            <a:endParaRPr lang="en-US" sz="2800" dirty="0">
              <a:latin typeface="Cambria Math" pitchFamily="18" charset="0"/>
              <a:ea typeface="Cambria Math" pitchFamily="18" charset="0"/>
            </a:endParaRPr>
          </a:p>
          <a:p>
            <a:r>
              <a:rPr lang="en-US" sz="2800" i="1" dirty="0"/>
              <a:t>f</a:t>
            </a:r>
            <a:r>
              <a:rPr lang="en-US" sz="2800" baseline="-25000" dirty="0"/>
              <a:t>6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) = </a:t>
            </a:r>
            <a:r>
              <a:rPr lang="en-US" sz="2800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800" baseline="30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sz="2800" dirty="0"/>
              <a:t>(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log </a:t>
            </a:r>
            <a:r>
              <a:rPr lang="en-US" sz="2800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800" dirty="0"/>
              <a:t>)</a:t>
            </a:r>
            <a:r>
              <a:rPr lang="en-US" sz="2800" baseline="30000" dirty="0"/>
              <a:t>3 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is 		Θ(</a:t>
            </a:r>
            <a:r>
              <a:rPr lang="en-US" sz="2800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800" baseline="30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sz="2800" dirty="0"/>
              <a:t>(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log </a:t>
            </a:r>
            <a:r>
              <a:rPr lang="en-US" sz="2800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800" dirty="0"/>
              <a:t>)</a:t>
            </a:r>
            <a:r>
              <a:rPr lang="en-US" sz="2800" baseline="30000" dirty="0"/>
              <a:t>3 </a:t>
            </a:r>
            <a:r>
              <a:rPr lang="en-US" sz="2800" dirty="0"/>
              <a:t>)</a:t>
            </a:r>
            <a:endParaRPr lang="en-US" sz="2800" baseline="30000" dirty="0">
              <a:latin typeface="Cambria Math" pitchFamily="18" charset="0"/>
              <a:ea typeface="Cambria Math" pitchFamily="18" charset="0"/>
            </a:endParaRPr>
          </a:p>
          <a:p>
            <a:r>
              <a:rPr lang="en-US" sz="2800" i="1" dirty="0"/>
              <a:t>f</a:t>
            </a:r>
            <a:r>
              <a:rPr lang="en-US" sz="2800" baseline="-25000" dirty="0"/>
              <a:t>2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) = 8</a:t>
            </a:r>
            <a:r>
              <a:rPr lang="en-US" sz="2800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800" baseline="30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+17</a:t>
            </a:r>
            <a:r>
              <a:rPr lang="en-US" sz="2800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800" baseline="30000" dirty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+111 </a:t>
            </a:r>
            <a:r>
              <a:rPr lang="en-US" sz="2800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800" baseline="30000" dirty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is 	Θ(</a:t>
            </a:r>
            <a:r>
              <a:rPr lang="en-US" sz="2800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800" baseline="30000" dirty="0">
                <a:latin typeface="Cambria Math" pitchFamily="18" charset="0"/>
                <a:ea typeface="Cambria Math" pitchFamily="18" charset="0"/>
              </a:rPr>
              <a:t>3 </a:t>
            </a:r>
            <a:r>
              <a:rPr lang="en-US" sz="2800" dirty="0"/>
              <a:t>)</a:t>
            </a:r>
            <a:endParaRPr lang="en-US" sz="2800" baseline="30000" dirty="0"/>
          </a:p>
          <a:p>
            <a:r>
              <a:rPr lang="en-US" sz="2800" i="1" dirty="0"/>
              <a:t>f</a:t>
            </a:r>
            <a:r>
              <a:rPr lang="en-US" sz="2800" baseline="-25000" dirty="0"/>
              <a:t>8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) = </a:t>
            </a:r>
            <a:r>
              <a:rPr lang="en-US" sz="2800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800" baseline="30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+ </a:t>
            </a:r>
            <a:r>
              <a:rPr lang="en-US" sz="2800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(log </a:t>
            </a:r>
            <a:r>
              <a:rPr lang="en-US" sz="2800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sz="2800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is 		Θ(</a:t>
            </a:r>
            <a:r>
              <a:rPr lang="en-US" sz="2800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800" baseline="30000" dirty="0">
                <a:latin typeface="Cambria Math" pitchFamily="18" charset="0"/>
                <a:ea typeface="Cambria Math" pitchFamily="18" charset="0"/>
              </a:rPr>
              <a:t>3 </a:t>
            </a:r>
            <a:r>
              <a:rPr lang="en-US" sz="2800" dirty="0"/>
              <a:t>)</a:t>
            </a:r>
            <a:endParaRPr lang="en-US" sz="2800" i="1" baseline="30000" dirty="0"/>
          </a:p>
          <a:p>
            <a:r>
              <a:rPr lang="en-US" sz="2800" i="1" dirty="0"/>
              <a:t>f</a:t>
            </a:r>
            <a:r>
              <a:rPr lang="en-US" sz="2800" baseline="-25000" dirty="0"/>
              <a:t>1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) = (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1.5</a:t>
            </a:r>
            <a:r>
              <a:rPr lang="en-US" sz="2800" dirty="0"/>
              <a:t>)</a:t>
            </a:r>
            <a:r>
              <a:rPr lang="en-US" sz="2800" i="1" baseline="30000" dirty="0"/>
              <a:t>n 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is 			Θ(</a:t>
            </a:r>
            <a:r>
              <a:rPr lang="en-US" sz="2800" dirty="0"/>
              <a:t>(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1.5</a:t>
            </a:r>
            <a:r>
              <a:rPr lang="en-US" sz="2800" dirty="0"/>
              <a:t>)</a:t>
            </a:r>
            <a:r>
              <a:rPr lang="en-US" sz="2800" i="1" baseline="30000" dirty="0"/>
              <a:t>n</a:t>
            </a:r>
            <a:r>
              <a:rPr lang="en-US" sz="2800" dirty="0"/>
              <a:t>)</a:t>
            </a:r>
            <a:endParaRPr lang="en-US" sz="2800" i="1" baseline="30000" dirty="0"/>
          </a:p>
          <a:p>
            <a:r>
              <a:rPr lang="en-US" sz="2800" i="1" dirty="0"/>
              <a:t>f</a:t>
            </a:r>
            <a:r>
              <a:rPr lang="en-US" sz="2800" baseline="-25000" dirty="0"/>
              <a:t>4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) = 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800" i="1" baseline="30000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800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is 				Θ(2</a:t>
            </a:r>
            <a:r>
              <a:rPr lang="en-US" sz="2800" i="1" baseline="30000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800" dirty="0"/>
              <a:t>)</a:t>
            </a:r>
            <a:endParaRPr lang="en-US" sz="2800" i="1" dirty="0">
              <a:latin typeface="Cambria Math" pitchFamily="18" charset="0"/>
              <a:ea typeface="Cambria Math" pitchFamily="18" charset="0"/>
            </a:endParaRPr>
          </a:p>
          <a:p>
            <a:r>
              <a:rPr lang="en-US" sz="2800" i="1" dirty="0"/>
              <a:t>f</a:t>
            </a:r>
            <a:r>
              <a:rPr lang="en-US" sz="2800" baseline="-25000" dirty="0"/>
              <a:t>7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) = 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800" i="1" baseline="30000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800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2800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800" baseline="30000" dirty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+1)  is		Θ(</a:t>
            </a:r>
            <a:r>
              <a:rPr lang="en-US" sz="2800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800" baseline="30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800" i="1" baseline="30000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800" dirty="0"/>
              <a:t>)</a:t>
            </a:r>
          </a:p>
          <a:p>
            <a:r>
              <a:rPr lang="en-US" sz="2800" i="1" dirty="0"/>
              <a:t>f</a:t>
            </a:r>
            <a:r>
              <a:rPr lang="en-US" sz="2800" baseline="-25000" dirty="0"/>
              <a:t>10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) = </a:t>
            </a:r>
            <a:r>
              <a:rPr lang="en-US" sz="2800" i="1" dirty="0">
                <a:ea typeface="Cambria Math" pitchFamily="18" charset="0"/>
              </a:rPr>
              <a:t>n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! is 			Θ(</a:t>
            </a:r>
            <a:r>
              <a:rPr lang="en-US" sz="2800" i="1" dirty="0" err="1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800" i="1" baseline="30000" dirty="0" err="1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800" dirty="0"/>
              <a:t>)</a:t>
            </a:r>
            <a:endParaRPr lang="en-US" sz="2800" baseline="30000" dirty="0">
              <a:latin typeface="Cambria Math" pitchFamily="18" charset="0"/>
              <a:ea typeface="Cambria Math" pitchFamily="18" charset="0"/>
            </a:endParaRPr>
          </a:p>
          <a:p>
            <a:endParaRPr lang="en-US" sz="2800" i="1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3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Big-O Notation</a:t>
            </a:r>
          </a:p>
          <a:p>
            <a:r>
              <a:rPr lang="en-US" dirty="0"/>
              <a:t>Big-O Estimates for Important Functions</a:t>
            </a:r>
          </a:p>
          <a:p>
            <a:r>
              <a:rPr lang="en-US" dirty="0"/>
              <a:t>Big-Omega and Big-Theta Notation</a:t>
            </a:r>
          </a:p>
          <a:p>
            <a:endParaRPr lang="en-US" dirty="0"/>
          </a:p>
        </p:txBody>
      </p:sp>
      <p:pic>
        <p:nvPicPr>
          <p:cNvPr id="4" name="Picture 3" descr="0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505200"/>
            <a:ext cx="899160" cy="1037844"/>
          </a:xfrm>
          <a:prstGeom prst="rect">
            <a:avLst/>
          </a:prstGeom>
        </p:spPr>
      </p:pic>
      <p:pic>
        <p:nvPicPr>
          <p:cNvPr id="5" name="Picture 4" descr="03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429000"/>
            <a:ext cx="899922" cy="1042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4495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Edmund Landau</a:t>
            </a:r>
          </a:p>
          <a:p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1877-1938</a:t>
            </a:r>
            <a:r>
              <a:rPr lang="en-US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4495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Paul Gustav Heinrich Bachmann</a:t>
            </a:r>
          </a:p>
          <a:p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1837-1920</a:t>
            </a:r>
            <a:r>
              <a:rPr lang="en-US" dirty="0"/>
              <a:t>)</a:t>
            </a:r>
          </a:p>
        </p:txBody>
      </p:sp>
      <p:pic>
        <p:nvPicPr>
          <p:cNvPr id="8" name="Picture 7" descr="03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381000"/>
            <a:ext cx="893826" cy="10386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1676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Donald E. Knuth</a:t>
            </a:r>
          </a:p>
          <a:p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Born 1938</a:t>
            </a:r>
            <a:r>
              <a:rPr lang="en-US" dirty="0"/>
              <a:t>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Growth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59992"/>
            <a:ext cx="84582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both CS and math:</a:t>
            </a:r>
          </a:p>
          <a:p>
            <a:pPr lvl="1"/>
            <a:r>
              <a:rPr lang="en-US" dirty="0"/>
              <a:t>There are times when we care about how fast a function grows.</a:t>
            </a:r>
          </a:p>
          <a:p>
            <a:r>
              <a:rPr lang="en-US" dirty="0"/>
              <a:t>In CS, the issue is known as </a:t>
            </a:r>
            <a:r>
              <a:rPr lang="en-US" b="1" dirty="0"/>
              <a:t>complexity (</a:t>
            </a:r>
            <a:r>
              <a:rPr lang="en-US" dirty="0"/>
              <a:t>section 3.3). Here are some questions that may arise:</a:t>
            </a:r>
          </a:p>
          <a:p>
            <a:pPr lvl="1"/>
            <a:r>
              <a:rPr lang="en-US" dirty="0"/>
              <a:t>How quickly does an algorithm solve a problem as input grows?</a:t>
            </a:r>
          </a:p>
          <a:p>
            <a:pPr lvl="1"/>
            <a:r>
              <a:rPr lang="en-US" dirty="0"/>
              <a:t>How does the efficiency of two different algorithms for solving the same problem compare?</a:t>
            </a:r>
          </a:p>
          <a:p>
            <a:pPr lvl="1"/>
            <a:r>
              <a:rPr lang="en-US" dirty="0"/>
              <a:t>Is it practical to use a particular algorithm as the input grows?</a:t>
            </a:r>
          </a:p>
          <a:p>
            <a:r>
              <a:rPr lang="en-US" dirty="0"/>
              <a:t>In math, growth of functions are studied in</a:t>
            </a:r>
          </a:p>
          <a:p>
            <a:pPr lvl="1"/>
            <a:r>
              <a:rPr lang="en-US" dirty="0"/>
              <a:t>number theory (Chapter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/>
              <a:t>)  </a:t>
            </a:r>
          </a:p>
          <a:p>
            <a:pPr lvl="1"/>
            <a:r>
              <a:rPr lang="en-US" dirty="0"/>
              <a:t>combinatorics (Chapters 6 and 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Big-</a:t>
            </a:r>
            <a:r>
              <a:rPr lang="en-US" i="1" dirty="0"/>
              <a:t>O</a:t>
            </a:r>
            <a:r>
              <a:rPr lang="en-US" dirty="0"/>
              <a:t>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992"/>
            <a:ext cx="8229600" cy="4864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Definition</a:t>
            </a:r>
            <a:r>
              <a:rPr lang="en-US" dirty="0"/>
              <a:t>: Let </a:t>
            </a:r>
            <a:r>
              <a:rPr lang="en-US" i="1" dirty="0"/>
              <a:t>f</a:t>
            </a:r>
            <a:r>
              <a:rPr lang="en-US" dirty="0"/>
              <a:t> and </a:t>
            </a:r>
            <a:r>
              <a:rPr lang="en-US" i="1" dirty="0"/>
              <a:t>g</a:t>
            </a:r>
            <a:r>
              <a:rPr lang="en-US" dirty="0"/>
              <a:t> be functions from Z or R to R.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</a:t>
            </a:r>
            <a:r>
              <a:rPr lang="en-US" b="1" i="1" dirty="0"/>
              <a:t>O</a:t>
            </a:r>
            <a:r>
              <a:rPr lang="en-US" b="1" dirty="0"/>
              <a:t>(</a:t>
            </a:r>
            <a:r>
              <a:rPr lang="en-US" b="1" i="1" dirty="0"/>
              <a:t>g</a:t>
            </a:r>
            <a:r>
              <a:rPr lang="en-US" b="1" dirty="0"/>
              <a:t>(</a:t>
            </a:r>
            <a:r>
              <a:rPr lang="en-US" b="1" i="1" dirty="0"/>
              <a:t>x</a:t>
            </a:r>
            <a:r>
              <a:rPr lang="en-US" b="1" dirty="0"/>
              <a:t>)) </a:t>
            </a:r>
            <a:r>
              <a:rPr lang="en-US" dirty="0"/>
              <a:t>if </a:t>
            </a:r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dirty="0"/>
              <a:t>constants </a:t>
            </a:r>
            <a:r>
              <a:rPr lang="en-US" i="1" dirty="0"/>
              <a:t>C</a:t>
            </a:r>
            <a:r>
              <a:rPr lang="en-US" dirty="0"/>
              <a:t> and </a:t>
            </a:r>
            <a:r>
              <a:rPr lang="en-US" i="1" dirty="0"/>
              <a:t>k</a:t>
            </a:r>
            <a:r>
              <a:rPr lang="en-US" dirty="0"/>
              <a:t> such that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whenever  </a:t>
            </a:r>
            <a:r>
              <a:rPr lang="en-US" i="1" dirty="0"/>
              <a:t>x</a:t>
            </a:r>
            <a:r>
              <a:rPr lang="en-US" dirty="0"/>
              <a:t> &gt; </a:t>
            </a:r>
            <a:r>
              <a:rPr lang="en-US" i="1" dirty="0"/>
              <a:t>k</a:t>
            </a:r>
            <a:r>
              <a:rPr lang="en-US" dirty="0"/>
              <a:t>. (illustration on next slide)</a:t>
            </a:r>
          </a:p>
          <a:p>
            <a:r>
              <a:rPr lang="en-US" dirty="0"/>
              <a:t>This is read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big-</a:t>
            </a:r>
            <a:r>
              <a:rPr lang="en-US" i="1" dirty="0"/>
              <a:t>O</a:t>
            </a:r>
            <a:r>
              <a:rPr lang="en-US" dirty="0"/>
              <a:t> of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)” or   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f </a:t>
            </a:r>
            <a:r>
              <a:rPr lang="en-US" dirty="0"/>
              <a:t> is asymptotically dominated by </a:t>
            </a:r>
            <a:r>
              <a:rPr lang="en-US" i="1" dirty="0"/>
              <a:t>g</a:t>
            </a:r>
            <a:r>
              <a:rPr lang="en-US" dirty="0"/>
              <a:t>.”</a:t>
            </a:r>
          </a:p>
          <a:p>
            <a:r>
              <a:rPr lang="en-US" dirty="0"/>
              <a:t>C and k are </a:t>
            </a:r>
            <a:r>
              <a:rPr lang="en-US" i="1" dirty="0"/>
              <a:t>witnesses</a:t>
            </a:r>
            <a:r>
              <a:rPr lang="en-US" dirty="0"/>
              <a:t> to relationship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)).</a:t>
            </a:r>
          </a:p>
          <a:p>
            <a:pPr lvl="1"/>
            <a:r>
              <a:rPr lang="en-US" dirty="0"/>
              <a:t>Only one pair of witnesses is needed. </a:t>
            </a: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895600" y="2438400"/>
            <a:ext cx="2157413" cy="3190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882" y="304800"/>
            <a:ext cx="8229600" cy="1143000"/>
          </a:xfrm>
        </p:spPr>
        <p:txBody>
          <a:bodyPr/>
          <a:lstStyle/>
          <a:p>
            <a:r>
              <a:rPr lang="en-US" dirty="0"/>
              <a:t>Illustration of Big-</a:t>
            </a:r>
            <a:r>
              <a:rPr lang="en-US" i="1" dirty="0"/>
              <a:t>O</a:t>
            </a:r>
            <a:r>
              <a:rPr lang="en-US" dirty="0"/>
              <a:t> Notation</a:t>
            </a:r>
          </a:p>
        </p:txBody>
      </p:sp>
      <p:pic>
        <p:nvPicPr>
          <p:cNvPr id="4" name="Content Placeholder 3" descr="03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722447"/>
            <a:ext cx="8122082" cy="4462782"/>
          </a:xfrm>
        </p:spPr>
      </p:pic>
      <p:sp>
        <p:nvSpPr>
          <p:cNvPr id="7" name="TextBox 6"/>
          <p:cNvSpPr txBox="1"/>
          <p:nvPr/>
        </p:nvSpPr>
        <p:spPr>
          <a:xfrm>
            <a:off x="4953000" y="2362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f</a:t>
            </a:r>
            <a:r>
              <a:rPr lang="en-US" sz="3600" dirty="0"/>
              <a:t>(</a:t>
            </a:r>
            <a:r>
              <a:rPr lang="en-US" sz="3600" i="1" dirty="0"/>
              <a:t>x</a:t>
            </a:r>
            <a:r>
              <a:rPr lang="en-US" sz="3600" dirty="0"/>
              <a:t>) is </a:t>
            </a:r>
            <a:r>
              <a:rPr lang="en-US" sz="3600" i="1" dirty="0"/>
              <a:t>O</a:t>
            </a:r>
            <a:r>
              <a:rPr lang="en-US" sz="3600" dirty="0"/>
              <a:t>(</a:t>
            </a:r>
            <a:r>
              <a:rPr lang="en-US" sz="3600" i="1" dirty="0"/>
              <a:t>g</a:t>
            </a:r>
            <a:r>
              <a:rPr lang="en-US" sz="3600" dirty="0"/>
              <a:t>(</a:t>
            </a:r>
            <a:r>
              <a:rPr lang="en-US" sz="3600" i="1" dirty="0"/>
              <a:t>x</a:t>
            </a:r>
            <a:r>
              <a:rPr lang="en-US" sz="3600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61" y="2088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Important Points re Big-</a:t>
            </a:r>
            <a:r>
              <a:rPr lang="en-US" i="1" dirty="0"/>
              <a:t>O</a:t>
            </a:r>
            <a:r>
              <a:rPr lang="en-US" dirty="0"/>
              <a:t>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719" y="1600200"/>
            <a:ext cx="8670561" cy="3048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If </a:t>
            </a:r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dirty="0"/>
              <a:t>one pair of witnesses, then </a:t>
            </a:r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dirty="0"/>
              <a:t>infinitely many pairs.</a:t>
            </a:r>
          </a:p>
          <a:p>
            <a:r>
              <a:rPr lang="en-US" dirty="0"/>
              <a:t>We can always make </a:t>
            </a:r>
            <a:r>
              <a:rPr lang="en-US" i="1" dirty="0"/>
              <a:t>k</a:t>
            </a:r>
            <a:r>
              <a:rPr lang="en-US" dirty="0"/>
              <a:t> or </a:t>
            </a:r>
            <a:r>
              <a:rPr lang="en-US" i="1" dirty="0"/>
              <a:t>C</a:t>
            </a:r>
            <a:r>
              <a:rPr lang="en-US" dirty="0"/>
              <a:t> larger and still maintain inequality                                . </a:t>
            </a:r>
          </a:p>
          <a:p>
            <a:r>
              <a:rPr lang="en-US" dirty="0"/>
              <a:t>i.e., any pair </a:t>
            </a:r>
            <a:r>
              <a:rPr lang="en-US" i="1" dirty="0"/>
              <a:t>C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̍</a:t>
            </a:r>
            <a:r>
              <a:rPr lang="en-US" dirty="0"/>
              <a:t> and </a:t>
            </a:r>
            <a:r>
              <a:rPr lang="en-US" i="1" dirty="0"/>
              <a:t>k</a:t>
            </a:r>
            <a:r>
              <a:rPr lang="en-US" i="1" dirty="0">
                <a:latin typeface="Cambria Math"/>
                <a:ea typeface="Cambria Math"/>
              </a:rPr>
              <a:t>̍</a:t>
            </a:r>
            <a:r>
              <a:rPr lang="en-US" dirty="0"/>
              <a:t> where </a:t>
            </a:r>
            <a:r>
              <a:rPr lang="en-US" i="1" dirty="0"/>
              <a:t>C</a:t>
            </a:r>
            <a:r>
              <a:rPr lang="en-US" dirty="0"/>
              <a:t> &lt; </a:t>
            </a:r>
            <a:r>
              <a:rPr lang="en-US" i="1" dirty="0"/>
              <a:t>C</a:t>
            </a:r>
            <a:r>
              <a:rPr lang="en-US" i="1" dirty="0">
                <a:latin typeface="Cambria Math"/>
                <a:ea typeface="Cambria Math"/>
              </a:rPr>
              <a:t>̍</a:t>
            </a:r>
            <a:r>
              <a:rPr lang="en-US" dirty="0"/>
              <a:t> and </a:t>
            </a:r>
            <a:r>
              <a:rPr lang="en-US" i="1" dirty="0"/>
              <a:t>k</a:t>
            </a:r>
            <a:r>
              <a:rPr lang="en-US" dirty="0"/>
              <a:t> &lt; </a:t>
            </a:r>
            <a:r>
              <a:rPr lang="en-US" i="1" dirty="0"/>
              <a:t>k </a:t>
            </a:r>
            <a:r>
              <a:rPr lang="en-US" dirty="0">
                <a:latin typeface="Cambria Math"/>
                <a:ea typeface="Cambria Math"/>
              </a:rPr>
              <a:t>̍</a:t>
            </a:r>
            <a:r>
              <a:rPr lang="en-US" dirty="0"/>
              <a:t> is also a pair of witnesses since                                         whenever </a:t>
            </a:r>
            <a:r>
              <a:rPr lang="en-US" i="1" dirty="0"/>
              <a:t>x</a:t>
            </a:r>
            <a:r>
              <a:rPr lang="en-US" dirty="0"/>
              <a:t> &gt; </a:t>
            </a:r>
            <a:r>
              <a:rPr lang="en-US" i="1" dirty="0"/>
              <a:t>k</a:t>
            </a:r>
            <a:r>
              <a:rPr lang="en-US" i="1" dirty="0">
                <a:latin typeface="Cambria Math"/>
                <a:ea typeface="Cambria Math"/>
              </a:rPr>
              <a:t>̍</a:t>
            </a:r>
            <a:r>
              <a:rPr lang="en-US" i="1" dirty="0"/>
              <a:t> </a:t>
            </a:r>
            <a:r>
              <a:rPr lang="en-US" dirty="0"/>
              <a:t>&gt; </a:t>
            </a:r>
            <a:r>
              <a:rPr lang="en-US" i="1" dirty="0"/>
              <a:t>k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You may see  “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))” instead of “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)).”  </a:t>
            </a:r>
          </a:p>
          <a:p>
            <a:pPr lvl="1"/>
            <a:r>
              <a:rPr lang="en-US" dirty="0"/>
              <a:t>But this is abuse since there is no equality just inequality.</a:t>
            </a:r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743200" y="3339020"/>
            <a:ext cx="2857976" cy="253622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057400" y="2514600"/>
            <a:ext cx="2286364" cy="2536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2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61" y="2088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More Important Points re Big-</a:t>
            </a:r>
            <a:r>
              <a:rPr lang="en-US" i="1" dirty="0"/>
              <a:t>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3999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It is ok to write </a:t>
                </a:r>
                <a:r>
                  <a:rPr lang="en-US" i="1" dirty="0"/>
                  <a:t>f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</a:t>
                </a:r>
                <a:r>
                  <a:rPr lang="en-US" dirty="0">
                    <a:latin typeface="Cambria Math"/>
                    <a:ea typeface="Cambria Math"/>
                  </a:rPr>
                  <a:t>∊</a:t>
                </a:r>
                <a:r>
                  <a:rPr lang="en-US" dirty="0"/>
                  <a:t> </a:t>
                </a:r>
                <a:r>
                  <a:rPr lang="en-US" i="1" dirty="0"/>
                  <a:t>O</a:t>
                </a:r>
                <a:r>
                  <a:rPr lang="en-US" dirty="0"/>
                  <a:t>(</a:t>
                </a:r>
                <a:r>
                  <a:rPr lang="en-US" i="1" dirty="0"/>
                  <a:t>g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)), because  </a:t>
                </a:r>
                <a:r>
                  <a:rPr lang="en-US" i="1" dirty="0"/>
                  <a:t>O</a:t>
                </a:r>
                <a:r>
                  <a:rPr lang="en-US" dirty="0"/>
                  <a:t>(</a:t>
                </a:r>
                <a:r>
                  <a:rPr lang="en-US" i="1" dirty="0"/>
                  <a:t>g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)) represents the set of functions that are </a:t>
                </a:r>
                <a:r>
                  <a:rPr lang="en-US" i="1" dirty="0"/>
                  <a:t>O</a:t>
                </a:r>
                <a:r>
                  <a:rPr lang="en-US" dirty="0"/>
                  <a:t>(</a:t>
                </a:r>
                <a:r>
                  <a:rPr lang="en-US" i="1" dirty="0"/>
                  <a:t>g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)).</a:t>
                </a:r>
              </a:p>
              <a:p>
                <a:r>
                  <a:rPr lang="en-US" dirty="0"/>
                  <a:t>When functions take on positive values only</a:t>
                </a:r>
              </a:p>
              <a:p>
                <a:pPr lvl="1"/>
                <a:r>
                  <a:rPr lang="en-US" dirty="0"/>
                  <a:t> we drop the absolute value sign:</a:t>
                </a:r>
              </a:p>
              <a:p>
                <a:pPr marL="27432" indent="0">
                  <a:buNone/>
                </a:pPr>
                <a:r>
                  <a:rPr lang="en-US" sz="2800" i="1" dirty="0"/>
                  <a:t>f</a:t>
                </a:r>
                <a:r>
                  <a:rPr lang="en-US" sz="2800" dirty="0"/>
                  <a:t>(</a:t>
                </a:r>
                <a:r>
                  <a:rPr lang="en-US" sz="2800" i="1" dirty="0"/>
                  <a:t>x</a:t>
                </a:r>
                <a:r>
                  <a:rPr lang="en-US" sz="2800" dirty="0"/>
                  <a:t>) is </a:t>
                </a:r>
                <a:r>
                  <a:rPr lang="en-US" sz="2800" i="1" dirty="0"/>
                  <a:t>O</a:t>
                </a:r>
                <a:r>
                  <a:rPr lang="en-US" sz="2800" dirty="0"/>
                  <a:t>(</a:t>
                </a:r>
                <a:r>
                  <a:rPr lang="en-US" sz="2800" i="1" dirty="0"/>
                  <a:t>g</a:t>
                </a:r>
                <a:r>
                  <a:rPr lang="en-US" sz="2800" dirty="0"/>
                  <a:t>(</a:t>
                </a:r>
                <a:r>
                  <a:rPr lang="en-US" sz="2800" i="1" dirty="0"/>
                  <a:t>x</a:t>
                </a:r>
                <a:r>
                  <a:rPr lang="en-US" sz="2800" dirty="0"/>
                  <a:t>)) if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𝐶𝑔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3999" cy="4800600"/>
              </a:xfrm>
              <a:blipFill>
                <a:blip r:embed="rId2"/>
                <a:stretch>
                  <a:fillRect l="-1067" t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f(x)| \leq C|g(x)|$&#10;&#10;\end{document}"/>
  <p:tag name="IGUANATEXSIZE" val="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 = x^{2} + 2x + 1$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g(x) = x^{2}$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O(g(x))$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g(x)\;\mbox{ is}\; O(f(x))$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O(g(x))$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O(h(x))$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 = a_n x^{n} + a_{n-1}x^{n-1} + \dots + a_1 x + a_o$&#10;&#10;\end{document}"/>
  <p:tag name="IGUANATEXSIZE" val="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_0, a_1, \dots, a_n    $&#10;\end{document}"/>
  <p:tag name="IGUANATEXSIZE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1 + 2 + \cdots + n \; \leq\; n + n + \cdots n\; =\; n^2$&#10;&#10;\end{document}"/>
  <p:tag name="IGUANATEXSIZE" val="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1 + 2 + \ldots + n \;\mbox{is}\; O(n^2)\; \mbox{taking}\; C = 1 \; \mbox{and}\; k = 1 .$&#10;&#10;\end{document}"/>
  <p:tag name="IGUANATEXSIZE" val="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f(x)|\leq C|g(x) \leq C'|g(x)|$&#10;&#10;\end{document}"/>
  <p:tag name="IGUANATEXSIZ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n! = 1 \times 2 \times \cdots \times n \; \leq\; n \times n \times \cdots \times  n\; =\; n^n$&#10;&#10;\end{document}"/>
  <p:tag name="IGUANATEXSIZE" val="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n!\; \mbox{is}\;O(n^n)\; \mbox{taking} \; C = 1\; \mbox{and}\; k = 1.$&#10;&#10;\end{document}"/>
  <p:tag name="IGUANATEXSIZE" val="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n) = n! = 1 \times 2 \times \dots \times n\; .$&#10;&#10;\end{document}"/>
  <p:tag name="IGUANATEXSIZE" val="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mbox{log}(n!) \leq\; n\cdot \mbox{log}(n)$&#10;&#10;\end{document}"/>
  <p:tag name="IGUANATEXSIZE" val="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\Omega(g(x))$&#10;&#10;\end{document}"/>
  <p:tag name="IGUANATEXSIZE" val="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f(x)| \geq C|g(x)|$&#10;&#10;\end{document}"/>
  <p:tag name="IGUANATEXSIZE" val="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 = 8x^{3} + 5x^2 + 7$&#10;&#10;\end{document}"/>
  <p:tag name="IGUANATEXSIZE" val="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Omega(g(x))$&#10;&#10;\end{document}"/>
  <p:tag name="IGUANATEXSIZE" val="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g(x) = x^{3} $&#10;&#10;\end{document}"/>
  <p:tag name="IGUANATEXSIZE" val="2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O(8x^{3} + 5x^2 + 7)$&#10;&#10;\end{document}"/>
  <p:tag name="IGUANATEXSIZE" val="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f(x)| \leq C|g(x)|$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 = 8x^{3} + 5x^2 + 7\; \geq 8x^{3}$&#10;&#10;\end{document}"/>
  <p:tag name="IGUANATEXSIZE" val="2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g(x) = x^{3} $&#10;&#10;\end{document}"/>
  <p:tag name="IGUANATEXSIZE" val="2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\Omega(g(x))$&#10;&#10;\end{document}"/>
  <p:tag name="IGUANATEXSIZE" val="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\Theta(g(x))$&#10;&#10;\end{document}"/>
  <p:tag name="IGUANATEXSIZE" val="2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\Omega(g(x))$&#10;&#10;\end{document}"/>
  <p:tag name="IGUANATEXSIZE" val="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O(g(x))$&#10;&#10;\end{document}"/>
  <p:tag name="IGUANATEXSIZE" val="2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\Theta(g(x))$&#10;&#10;\end{document}"/>
  <p:tag name="IGUANATEXSIZE" val="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\Theta(g(x))$&#10;&#10;\end{document}"/>
  <p:tag name="IGUANATEXSIZE" val="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g(x)\;\mbox{ is}\; \Theta(f(x)).$&#10;&#10;\end{document}"/>
  <p:tag name="IGUANATEXSIZE" val="2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\Theta(g(x))$&#10;&#10;\end{document}"/>
  <p:tag name="IGUANATEXSIZE" val="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 = x^{2} + 2x + 1$&#10;&#10;\end{document}"/>
  <p:tag name="IGUANATEXSIZE" val="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O(g(x))$&#10;&#10;\end{document}"/>
  <p:tag name="IGUANATEXSIZE" val="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g(x)\;\mbox{ is}\; O(f(x))$&#10;&#10;\end{document}"/>
  <p:tag name="IGUANATEXSIZE" val="2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 = a_n x^{n} + a_{n-1}x^{n-1} + \dots + a_1 x + a_o$&#10;&#10;\end{document}"/>
  <p:tag name="IGUANATEXSIZE" val="2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_0, a_1, \dots, a_n    $&#10;\end{document}"/>
  <p:tag name="IGUANATEXSIZE" val="3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 = 8x^{5} + 5x^2 + 10$&#10;&#10;\end{document}"/>
  <p:tag name="IGUANATEXSIZE" val="2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 = 8x^{199}+ 7x^{100} + x^{99} + 5x^2 + 25$&#10;&#10;\end{document}"/>
  <p:tag name="IGUANATEXSIZE" val="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0 \leq x^2 + 2x + 1 \leq x^{2} + 2x^{2} + x^{2} = 4x^{2}$&#10;&#10;\end{document}"/>
  <p:tag name="IGUANATEXSIZE" val="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O(x^2)$&#10;&#10;\end{document}"/>
  <p:tag name="IGUANATEXSIZE" val="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0 \leq x^2 + 2x + 1 \leq x^{2} + x^{2} + x^{2} = 3x^{2}$&#10;&#10;\end{document}"/>
  <p:tag name="IGUANATEXSIZE" val="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 = x^{2} + 2x + 1$&#10;&#10;\end{document}"/>
  <p:tag name="IGUANATEXSIZE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O(x^2)$&#10;&#10;\end{document}"/>
  <p:tag name="IGUANATEXSIZE" val="3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10307</TotalTime>
  <Words>1944</Words>
  <Application>Microsoft Office PowerPoint</Application>
  <PresentationFormat>On-screen Show (4:3)</PresentationFormat>
  <Paragraphs>276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Symbol</vt:lpstr>
      <vt:lpstr>Calibri</vt:lpstr>
      <vt:lpstr>Constantia</vt:lpstr>
      <vt:lpstr>Wingdings 2</vt:lpstr>
      <vt:lpstr>Cambria Math</vt:lpstr>
      <vt:lpstr>Arial</vt:lpstr>
      <vt:lpstr>SymbolPi</vt:lpstr>
      <vt:lpstr>Flow</vt:lpstr>
      <vt:lpstr>Algorithms</vt:lpstr>
      <vt:lpstr>Chapter Summary</vt:lpstr>
      <vt:lpstr>The Growth of Functions</vt:lpstr>
      <vt:lpstr>Section Summary</vt:lpstr>
      <vt:lpstr>The Growth of Functions</vt:lpstr>
      <vt:lpstr>Big-O Notation</vt:lpstr>
      <vt:lpstr>Illustration of Big-O Notation</vt:lpstr>
      <vt:lpstr>Important Points re Big-O Notation</vt:lpstr>
      <vt:lpstr>More Important Points re Big-O</vt:lpstr>
      <vt:lpstr>Using the Definition of Big-O Notation</vt:lpstr>
      <vt:lpstr>Illustration of Big-O Notation                                                                                                                                       </vt:lpstr>
      <vt:lpstr>Big-O Notation continued</vt:lpstr>
      <vt:lpstr>Using the Definition of Big-O Notation</vt:lpstr>
      <vt:lpstr>Big-O Estimates for Polynomials</vt:lpstr>
      <vt:lpstr>More Big-O Estimates</vt:lpstr>
      <vt:lpstr>More Big-O Estimates (cont)</vt:lpstr>
      <vt:lpstr>Display of Growth of Functions</vt:lpstr>
      <vt:lpstr>Who dominates who among logarithms, powers, and exponents?</vt:lpstr>
      <vt:lpstr>Combinations of Functions</vt:lpstr>
      <vt:lpstr>Combinations of Functions</vt:lpstr>
      <vt:lpstr>Ordering Functions by Order of Growth</vt:lpstr>
      <vt:lpstr>Ordering Functions by Order Solution</vt:lpstr>
      <vt:lpstr>Big-Omega Notation</vt:lpstr>
      <vt:lpstr>Big-Omega Notation</vt:lpstr>
      <vt:lpstr>Big-Theta Notation</vt:lpstr>
      <vt:lpstr>Big Theta Notation example 1</vt:lpstr>
      <vt:lpstr>Big-Theta Notation example 2</vt:lpstr>
      <vt:lpstr>Miscellaneous Q facts/confusion</vt:lpstr>
      <vt:lpstr>Big-Theta Estimates for Polynomials</vt:lpstr>
      <vt:lpstr>Classifying Functions by their Order</vt:lpstr>
    </vt:vector>
  </TitlesOfParts>
  <Company>Monmouth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Foundations: Logic and Proofs</dc:title>
  <dc:creator>Richard Scherl</dc:creator>
  <cp:lastModifiedBy>Faculty</cp:lastModifiedBy>
  <cp:revision>698</cp:revision>
  <dcterms:created xsi:type="dcterms:W3CDTF">2013-11-08T19:53:15Z</dcterms:created>
  <dcterms:modified xsi:type="dcterms:W3CDTF">2018-04-11T20:30:42Z</dcterms:modified>
</cp:coreProperties>
</file>