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91" r:id="rId2"/>
    <p:sldId id="308" r:id="rId3"/>
    <p:sldId id="294" r:id="rId4"/>
    <p:sldId id="311" r:id="rId5"/>
    <p:sldId id="309" r:id="rId6"/>
    <p:sldId id="295" r:id="rId7"/>
    <p:sldId id="313" r:id="rId8"/>
    <p:sldId id="312" r:id="rId9"/>
    <p:sldId id="314" r:id="rId10"/>
    <p:sldId id="361" r:id="rId11"/>
    <p:sldId id="300" r:id="rId12"/>
    <p:sldId id="315" r:id="rId13"/>
    <p:sldId id="301" r:id="rId14"/>
    <p:sldId id="318" r:id="rId15"/>
    <p:sldId id="368" r:id="rId16"/>
    <p:sldId id="303" r:id="rId17"/>
    <p:sldId id="371" r:id="rId18"/>
    <p:sldId id="369" r:id="rId19"/>
    <p:sldId id="402" r:id="rId20"/>
    <p:sldId id="403" r:id="rId21"/>
    <p:sldId id="405" r:id="rId22"/>
    <p:sldId id="372" r:id="rId23"/>
    <p:sldId id="406" r:id="rId24"/>
    <p:sldId id="374" r:id="rId25"/>
    <p:sldId id="407" r:id="rId26"/>
    <p:sldId id="362" r:id="rId27"/>
    <p:sldId id="360" r:id="rId28"/>
    <p:sldId id="363" r:id="rId29"/>
    <p:sldId id="364" r:id="rId30"/>
    <p:sldId id="365" r:id="rId31"/>
    <p:sldId id="400" r:id="rId32"/>
    <p:sldId id="366" r:id="rId33"/>
    <p:sldId id="401" r:id="rId34"/>
    <p:sldId id="367" r:id="rId35"/>
    <p:sldId id="297" r:id="rId36"/>
    <p:sldId id="299" r:id="rId37"/>
    <p:sldId id="307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宋体" panose="02010600030101010101" pitchFamily="2" charset="-122"/>
      <p:regular r:id="rId46"/>
    </p:embeddedFont>
    <p:embeddedFont>
      <p:font typeface="SymbolPi" panose="02000500070000020004" pitchFamily="2" charset="0"/>
      <p:regular r:id="rId47"/>
    </p:embeddedFont>
    <p:embeddedFont>
      <p:font typeface="Wingdings 2" panose="05020102010507070707" pitchFamily="18" charset="2"/>
      <p:regular r:id="rId48"/>
    </p:embeddedFont>
    <p:embeddedFont>
      <p:font typeface="Constantia" panose="02030602050306030303" pitchFamily="18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32" autoAdjust="0"/>
  </p:normalViewPr>
  <p:slideViewPr>
    <p:cSldViewPr>
      <p:cViewPr varScale="1">
        <p:scale>
          <a:sx n="68" d="100"/>
          <a:sy n="68" d="100"/>
        </p:scale>
        <p:origin x="11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61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0618E-1193-4D7D-8DDC-CC55F7CAEA60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2DEFD-3730-4175-8706-350099C5F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6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Our Algorithm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0200"/>
            <a:ext cx="84201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Three classes of problems will be studied in this section: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i="1" dirty="0"/>
              <a:t>Searching</a:t>
            </a:r>
            <a:r>
              <a:rPr lang="en-US" dirty="0"/>
              <a:t>: finding position of particular element in list.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i="1" dirty="0"/>
              <a:t>Sorting</a:t>
            </a:r>
            <a:r>
              <a:rPr lang="en-US" dirty="0"/>
              <a:t>: putting elements of list into increasing order.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i="1" dirty="0"/>
              <a:t>Optimization</a:t>
            </a:r>
            <a:r>
              <a:rPr lang="en-US" dirty="0"/>
              <a:t>: determining optimal value (max or min) of a particular quantity 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dirty="0"/>
              <a:t>inputs.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Searching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389120"/>
          </a:xfrm>
        </p:spPr>
        <p:txBody>
          <a:bodyPr>
            <a:normAutofit/>
          </a:bodyPr>
          <a:lstStyle/>
          <a:p>
            <a:pPr marL="55563" indent="0">
              <a:buNone/>
            </a:pPr>
            <a:r>
              <a:rPr lang="en-US" dirty="0"/>
              <a:t>The</a:t>
            </a:r>
            <a:r>
              <a:rPr lang="en-US" i="1" dirty="0"/>
              <a:t> searching problem </a:t>
            </a:r>
            <a:r>
              <a:rPr lang="en-US" dirty="0"/>
              <a:t>is to locate an element </a:t>
            </a:r>
            <a:r>
              <a:rPr lang="en-US" i="1" dirty="0"/>
              <a:t>x </a:t>
            </a:r>
            <a:r>
              <a:rPr lang="en-US" dirty="0"/>
              <a:t>in the list of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,a</a:t>
            </a:r>
            <a:r>
              <a:rPr lang="en-US" baseline="-25000" dirty="0"/>
              <a:t>2</a:t>
            </a:r>
            <a:r>
              <a:rPr lang="en-US" i="1" dirty="0"/>
              <a:t>,...,a</a:t>
            </a:r>
            <a:r>
              <a:rPr lang="en-US" i="1" baseline="-25000" dirty="0"/>
              <a:t>n</a:t>
            </a:r>
            <a:r>
              <a:rPr lang="en-US" dirty="0"/>
              <a:t>, or determine that it is not in the list.</a:t>
            </a:r>
          </a:p>
          <a:p>
            <a:pPr lvl="1"/>
            <a:r>
              <a:rPr lang="en-US" dirty="0"/>
              <a:t>The solution is (first) location of term in list that equals </a:t>
            </a:r>
            <a:r>
              <a:rPr lang="en-US" i="1" dirty="0"/>
              <a:t>x 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is the solution if  </a:t>
            </a:r>
            <a:r>
              <a:rPr lang="en-US" i="1" dirty="0"/>
              <a:t>x = 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dirty="0"/>
              <a:t>) or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dirty="0"/>
              <a:t> </a:t>
            </a:r>
            <a:r>
              <a:rPr lang="en-US" dirty="0"/>
              <a:t>if </a:t>
            </a:r>
            <a:r>
              <a:rPr lang="en-US" i="1" dirty="0"/>
              <a:t>x</a:t>
            </a:r>
            <a:r>
              <a:rPr lang="en-US" dirty="0"/>
              <a:t> is not in the list.</a:t>
            </a:r>
          </a:p>
          <a:p>
            <a:pPr lvl="1"/>
            <a:r>
              <a:rPr lang="en-US" dirty="0"/>
              <a:t>For example, before boarding a plane,  airlines must check to see if a customer is on the no-fly list.</a:t>
            </a:r>
          </a:p>
          <a:p>
            <a:pPr lvl="1"/>
            <a:r>
              <a:rPr lang="en-US" dirty="0"/>
              <a:t>We study two different algorithms:</a:t>
            </a:r>
          </a:p>
          <a:p>
            <a:pPr lvl="2"/>
            <a:r>
              <a:rPr lang="en-US" dirty="0"/>
              <a:t>linear</a:t>
            </a:r>
          </a:p>
          <a:p>
            <a:pPr lvl="2"/>
            <a:r>
              <a:rPr lang="en-US" dirty="0"/>
              <a:t>binary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Search Algorithm</a:t>
            </a:r>
            <a:br>
              <a:rPr lang="en-US" dirty="0"/>
            </a:br>
            <a:r>
              <a:rPr lang="en-US" sz="4400" dirty="0"/>
              <a:t>(for non-sorted sets)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2080"/>
            <a:ext cx="8686800" cy="438912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linear search algorithm locates an item in a list by examining elements in the sequence one at a time, starting at the beginning:</a:t>
            </a:r>
          </a:p>
          <a:p>
            <a:pPr lvl="1"/>
            <a:r>
              <a:rPr lang="en-US" sz="2000" dirty="0"/>
              <a:t>First compare </a:t>
            </a:r>
            <a:r>
              <a:rPr lang="en-US" sz="2000" i="1" dirty="0"/>
              <a:t>x</a:t>
            </a:r>
            <a:r>
              <a:rPr lang="en-US" sz="2000" dirty="0"/>
              <a:t> with </a:t>
            </a:r>
            <a:r>
              <a:rPr lang="en-US" sz="2000" i="1" dirty="0"/>
              <a:t>a</a:t>
            </a:r>
            <a:r>
              <a:rPr lang="en-US" sz="2000" baseline="-25000" dirty="0"/>
              <a:t>1</a:t>
            </a:r>
            <a:r>
              <a:rPr lang="en-US" sz="2000" dirty="0"/>
              <a:t>. If they are equal, </a:t>
            </a:r>
            <a:r>
              <a:rPr lang="en-US" sz="2000" b="1" dirty="0"/>
              <a:t>return 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If not, try </a:t>
            </a:r>
            <a:r>
              <a:rPr lang="en-US" sz="2000" i="1" dirty="0"/>
              <a:t>a</a:t>
            </a:r>
            <a:r>
              <a:rPr lang="en-US" sz="2000" baseline="-25000" dirty="0"/>
              <a:t>2</a:t>
            </a:r>
            <a:r>
              <a:rPr lang="en-US" sz="2000" dirty="0"/>
              <a:t>. If </a:t>
            </a:r>
            <a:r>
              <a:rPr lang="en-US" sz="2000" i="1" dirty="0"/>
              <a:t>x = a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en-US" sz="2000" b="1" dirty="0"/>
              <a:t>return 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Keep going, &amp; if no match found when entire list is scanned, </a:t>
            </a:r>
            <a:r>
              <a:rPr lang="en-US" sz="2000" b="1" dirty="0"/>
              <a:t>return 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000" dirty="0"/>
              <a:t>.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3334512"/>
            <a:ext cx="6781800" cy="2743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/>
              <a:t>procedure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integer;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…,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≤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≠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>
                <a:latin typeface="Cambria Math"/>
                <a:ea typeface="Cambria Math"/>
              </a:rPr>
              <a:t>≤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lang="en-US" sz="2600" dirty="0"/>
              <a:t>{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subscript of 1</a:t>
            </a:r>
            <a:r>
              <a:rPr kumimoji="0" lang="en-US" sz="2600" b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term that equals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or is 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not found}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29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300" dirty="0"/>
              <a:t>Binary Search </a:t>
            </a:r>
            <a:r>
              <a:rPr lang="en-US" sz="4400" dirty="0"/>
              <a:t>(for sorted sets)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389120"/>
          </a:xfrm>
        </p:spPr>
        <p:txBody>
          <a:bodyPr>
            <a:normAutofit fontScale="92500"/>
          </a:bodyPr>
          <a:lstStyle/>
          <a:p>
            <a:r>
              <a:rPr lang="en-US" dirty="0"/>
              <a:t>Assume input is list of items in increasing order.</a:t>
            </a:r>
          </a:p>
          <a:p>
            <a:r>
              <a:rPr lang="en-US" dirty="0"/>
              <a:t>Algorithm begins by comparing element to be found with middle element. </a:t>
            </a:r>
          </a:p>
          <a:p>
            <a:pPr lvl="1"/>
            <a:r>
              <a:rPr lang="en-US" dirty="0"/>
              <a:t>If middle element is lower, search proceeds with upper half of list.</a:t>
            </a:r>
          </a:p>
          <a:p>
            <a:pPr lvl="1"/>
            <a:r>
              <a:rPr lang="en-US" dirty="0"/>
              <a:t>If not, search proceeds with lower half of list.</a:t>
            </a:r>
          </a:p>
          <a:p>
            <a:r>
              <a:rPr lang="en-US" dirty="0"/>
              <a:t>Repeat this process until we have a list of size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element looked for is equal to this element, position is returned.</a:t>
            </a:r>
          </a:p>
          <a:p>
            <a:pPr lvl="1"/>
            <a:r>
              <a:rPr lang="en-US" dirty="0"/>
              <a:t>Otherwise,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 is returned to indicate that element was not found. </a:t>
            </a:r>
          </a:p>
          <a:p>
            <a:r>
              <a:rPr lang="en-US" dirty="0"/>
              <a:t>In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3.3</a:t>
            </a:r>
            <a:r>
              <a:rPr lang="en-US" dirty="0"/>
              <a:t>, we show that binary search algorithm is efficient.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1143000"/>
          </a:xfrm>
        </p:spPr>
        <p:txBody>
          <a:bodyPr/>
          <a:lstStyle/>
          <a:p>
            <a:r>
              <a:rPr lang="en-US" dirty="0"/>
              <a:t>Binary Search pseudocode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" y="1600200"/>
            <a:ext cx="8153400" cy="41727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000" b="1" dirty="0"/>
              <a:t>   procedure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binary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integer,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increasing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{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left endpoint of interval}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{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right endpoint of interval}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⌊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)/2</a:t>
            </a:r>
            <a:r>
              <a:rPr lang="en-US" sz="2000" dirty="0">
                <a:latin typeface="Cambria Math"/>
                <a:ea typeface="Cambria Math"/>
              </a:rPr>
              <a:t>⌋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endParaRPr lang="en-US" sz="20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{location</a:t>
            </a:r>
            <a:r>
              <a:rPr kumimoji="0" lang="en-US" sz="2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subscript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term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i</a:t>
            </a:r>
            <a:r>
              <a:rPr lang="en-US" sz="2000" dirty="0"/>
              <a:t>  equal to 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000" dirty="0"/>
              <a:t>                                             or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000" dirty="0"/>
              <a:t> if </a:t>
            </a:r>
            <a:r>
              <a:rPr lang="en-US" sz="2000" i="1" dirty="0"/>
              <a:t>x</a:t>
            </a:r>
            <a:r>
              <a:rPr lang="en-US" sz="2000" dirty="0"/>
              <a:t> is not found} 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304800"/>
            <a:ext cx="8229600" cy="1143000"/>
          </a:xfrm>
        </p:spPr>
        <p:txBody>
          <a:bodyPr/>
          <a:lstStyle/>
          <a:p>
            <a:r>
              <a:rPr lang="en-US" dirty="0"/>
              <a:t>Binary Search example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/>
              <a:t>  </a:t>
            </a:r>
            <a:r>
              <a:rPr lang="en-US" sz="1800" b="1" dirty="0"/>
              <a:t>Example</a:t>
            </a:r>
            <a:r>
              <a:rPr lang="en-US" sz="1800" dirty="0"/>
              <a:t>: The steps taken by a binary search for 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19</a:t>
            </a:r>
            <a:r>
              <a:rPr lang="en-US" sz="1800" dirty="0"/>
              <a:t> in the list:</a:t>
            </a:r>
          </a:p>
          <a:p>
            <a:pPr>
              <a:buNone/>
            </a:pPr>
            <a:r>
              <a:rPr lang="en-US" sz="1800" dirty="0"/>
              <a:t>                    </a:t>
            </a:r>
            <a:r>
              <a:rPr lang="en-US" sz="1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1  2  3  5  6  7  8  10  12  13  15  16  18  19  20  22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Cambria Math" pitchFamily="18" charset="0"/>
                <a:ea typeface="Cambria Math" pitchFamily="18" charset="0"/>
              </a:rPr>
              <a:t>List has 16 elements, so midpoint is 8. The value in the 8</a:t>
            </a:r>
            <a:r>
              <a:rPr lang="en-US" sz="1800" baseline="30000" dirty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 position is 10.  Since 19 &gt; 10,  further search is restricted to  positions 9</a:t>
            </a:r>
            <a:r>
              <a:rPr lang="en-US" sz="1800" baseline="30000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through 16.</a:t>
            </a:r>
            <a:endParaRPr lang="en-US" sz="1800" dirty="0"/>
          </a:p>
          <a:p>
            <a:pPr>
              <a:buNone/>
            </a:pPr>
            <a:r>
              <a:rPr lang="en-US" sz="1800" dirty="0">
                <a:latin typeface="Cambria Math" pitchFamily="18" charset="0"/>
                <a:ea typeface="Cambria Math" pitchFamily="18" charset="0"/>
              </a:rPr>
              <a:t>                        1  2  3  5  6  7  8  10</a:t>
            </a:r>
            <a:r>
              <a:rPr lang="en-US" sz="1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12  13  15  16  18  19  20  22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1800" dirty="0">
                <a:latin typeface="Cambria Math" pitchFamily="18" charset="0"/>
                <a:ea typeface="Cambria Math" pitchFamily="18" charset="0"/>
              </a:rPr>
              <a:t>Midpoint of list (positions 9 through 16)  is now 12</a:t>
            </a:r>
            <a:r>
              <a:rPr lang="en-US" sz="1800" baseline="30000" dirty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 position with value of 16.    Since 19 &gt; 16,  further search is restricted to the 13</a:t>
            </a:r>
            <a:r>
              <a:rPr lang="en-US" sz="1800" baseline="30000" dirty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 position and above.</a:t>
            </a:r>
          </a:p>
          <a:p>
            <a:pPr>
              <a:buNone/>
            </a:pPr>
            <a:r>
              <a:rPr lang="en-US" sz="1800" dirty="0">
                <a:latin typeface="Cambria Math" pitchFamily="18" charset="0"/>
                <a:ea typeface="Cambria Math" pitchFamily="18" charset="0"/>
              </a:rPr>
              <a:t>                      1  2  3  5  6  7  8  10</a:t>
            </a:r>
            <a:r>
              <a:rPr lang="en-US" sz="1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12  13  15  16  </a:t>
            </a:r>
            <a:r>
              <a:rPr lang="en-US" sz="1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18  19  20  22</a:t>
            </a:r>
            <a:endParaRPr lang="en-US" sz="1800" dirty="0">
              <a:latin typeface="Cambria Math" pitchFamily="18" charset="0"/>
              <a:ea typeface="Cambria Math" pitchFamily="18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1800" dirty="0">
                <a:latin typeface="Cambria Math" pitchFamily="18" charset="0"/>
                <a:ea typeface="Cambria Math" pitchFamily="18" charset="0"/>
              </a:rPr>
              <a:t>Midpoint of current list is now 14</a:t>
            </a:r>
            <a:r>
              <a:rPr lang="en-US" sz="1800" baseline="30000" dirty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 position with a value of 19.  Since 19 ≯ 19,  further search is restricted to the portion from 13</a:t>
            </a:r>
            <a:r>
              <a:rPr lang="en-US" sz="1800" baseline="30000" dirty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 through the 14</a:t>
            </a:r>
            <a:r>
              <a:rPr lang="en-US" sz="1800" baseline="30000" dirty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 positions .</a:t>
            </a:r>
          </a:p>
          <a:p>
            <a:pPr>
              <a:buNone/>
            </a:pPr>
            <a:r>
              <a:rPr lang="en-US" sz="1800" dirty="0">
                <a:latin typeface="Cambria Math" pitchFamily="18" charset="0"/>
                <a:ea typeface="Cambria Math" pitchFamily="18" charset="0"/>
              </a:rPr>
              <a:t>                      1  2  3  5  6  7  8  10</a:t>
            </a:r>
            <a:r>
              <a:rPr lang="en-US" sz="1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12  13  15  16  </a:t>
            </a:r>
            <a:r>
              <a:rPr lang="en-US" sz="1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18  19  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20  22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1800" dirty="0">
                <a:latin typeface="Cambria Math" pitchFamily="18" charset="0"/>
                <a:ea typeface="Cambria Math" pitchFamily="18" charset="0"/>
              </a:rPr>
              <a:t>Midpoint of the current list is now 13</a:t>
            </a:r>
            <a:r>
              <a:rPr lang="en-US" sz="1800" baseline="30000" dirty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 position with value of 18.  Since 19 &gt; 18, search is restricted to the portion from the 14</a:t>
            </a:r>
            <a:r>
              <a:rPr lang="en-US" sz="1800" baseline="30000" dirty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 position through the 14</a:t>
            </a:r>
            <a:r>
              <a:rPr lang="en-US" sz="1800" baseline="30000" dirty="0">
                <a:latin typeface="Cambria Math" pitchFamily="18" charset="0"/>
                <a:ea typeface="Cambria Math" pitchFamily="18" charset="0"/>
              </a:rPr>
              <a:t>th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>
              <a:buNone/>
            </a:pPr>
            <a:r>
              <a:rPr lang="en-US" sz="1800" dirty="0">
                <a:latin typeface="Cambria Math" pitchFamily="18" charset="0"/>
                <a:ea typeface="Cambria Math" pitchFamily="18" charset="0"/>
              </a:rPr>
              <a:t>                      1  2  3  5  6  7  8  10</a:t>
            </a:r>
            <a:r>
              <a:rPr lang="en-US" sz="1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12  13  15  16  18</a:t>
            </a:r>
            <a:r>
              <a:rPr lang="en-US" sz="18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19  </a:t>
            </a:r>
            <a:r>
              <a:rPr lang="en-US" sz="1800" dirty="0">
                <a:latin typeface="Cambria Math" pitchFamily="18" charset="0"/>
                <a:ea typeface="Cambria Math" pitchFamily="18" charset="0"/>
              </a:rPr>
              <a:t>20  22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1800" dirty="0">
                <a:latin typeface="Cambria Math" pitchFamily="18" charset="0"/>
                <a:ea typeface="Cambria Math" pitchFamily="18" charset="0"/>
              </a:rPr>
              <a:t>Now list has single element and loop ends. Since 19=19, location 14 is returned.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04800"/>
            <a:ext cx="8229600" cy="1143000"/>
          </a:xfrm>
        </p:spPr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</a:t>
            </a:r>
            <a:r>
              <a:rPr lang="en-US" i="1" dirty="0"/>
              <a:t>sort</a:t>
            </a:r>
            <a:r>
              <a:rPr lang="en-US" dirty="0"/>
              <a:t> elements of a list is to put them in increasing order.</a:t>
            </a:r>
          </a:p>
          <a:p>
            <a:pPr marL="0" indent="0">
              <a:buNone/>
            </a:pPr>
            <a:r>
              <a:rPr lang="en-US" dirty="0"/>
              <a:t>Example is files in directory, sorted using any one of several categories (name, size, type, date created, date modified)</a:t>
            </a:r>
          </a:p>
          <a:p>
            <a:pPr marL="0" indent="0">
              <a:buNone/>
            </a:pPr>
            <a:r>
              <a:rPr lang="en-US" dirty="0"/>
              <a:t>Substantial computing resources are devoted to sorting</a:t>
            </a:r>
          </a:p>
          <a:p>
            <a:pPr marL="0" indent="0">
              <a:buNone/>
            </a:pPr>
            <a:r>
              <a:rPr lang="en-US" dirty="0"/>
              <a:t>Many algorithms have been invented for sorting:</a:t>
            </a:r>
          </a:p>
          <a:p>
            <a:pPr marL="365760" lvl="1" indent="0">
              <a:buNone/>
            </a:pPr>
            <a:r>
              <a:rPr lang="en-US" dirty="0"/>
              <a:t>binary, insertion, bubble, selection, merge, quick, tournament</a:t>
            </a:r>
          </a:p>
          <a:p>
            <a:pPr marL="0" indent="0">
              <a:buNone/>
            </a:pPr>
            <a:r>
              <a:rPr lang="en-US" dirty="0"/>
              <a:t>In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3.3</a:t>
            </a:r>
            <a:r>
              <a:rPr lang="en-US" dirty="0"/>
              <a:t>, we discuss the efficiency of these algorithms.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Bubble Sort on </a:t>
            </a:r>
            <a:r>
              <a:rPr lang="en-US" sz="5400" i="1" dirty="0">
                <a:solidFill>
                  <a:schemeClr val="tx1"/>
                </a:solidFill>
              </a:rPr>
              <a:t>a</a:t>
            </a:r>
            <a:r>
              <a:rPr lang="en-US" sz="5400" baseline="-25000" dirty="0">
                <a:solidFill>
                  <a:schemeClr val="tx1"/>
                </a:solidFill>
              </a:rPr>
              <a:t>1</a:t>
            </a:r>
            <a:r>
              <a:rPr lang="en-US" sz="5400" dirty="0">
                <a:solidFill>
                  <a:schemeClr val="tx1"/>
                </a:solidFill>
              </a:rPr>
              <a:t>,…,</a:t>
            </a:r>
            <a:r>
              <a:rPr lang="en-US" sz="5400" i="1" dirty="0">
                <a:solidFill>
                  <a:schemeClr val="tx1"/>
                </a:solidFill>
              </a:rPr>
              <a:t>a</a:t>
            </a:r>
            <a:r>
              <a:rPr lang="en-US" sz="5400" i="1" baseline="-25000" dirty="0">
                <a:solidFill>
                  <a:schemeClr val="tx1"/>
                </a:solidFill>
              </a:rPr>
              <a:t>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6192"/>
            <a:ext cx="8534400" cy="486460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Bubble sort </a:t>
            </a:r>
            <a:r>
              <a:rPr lang="en-US" dirty="0"/>
              <a:t>in </a:t>
            </a:r>
            <a:r>
              <a:rPr lang="en-US" i="1" dirty="0"/>
              <a:t>n</a:t>
            </a:r>
            <a:r>
              <a:rPr lang="en-US" i="1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passes through a list, interchanges every pair of elements found to be out of order.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 the </a:t>
            </a:r>
            <a:r>
              <a:rPr lang="en-US" i="1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pass, the last </a:t>
            </a:r>
            <a:r>
              <a:rPr lang="en-US" i="1" dirty="0" err="1"/>
              <a:t>i</a:t>
            </a:r>
            <a:r>
              <a:rPr lang="en-US" dirty="0"/>
              <a:t> elements are in order, so the passes decrement in length for each new pass.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590800"/>
            <a:ext cx="7772400" cy="2438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/>
              <a:t>procedure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bubblesort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real numbers with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/>
              <a:t>≥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/>
              <a:t>i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:=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−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lang="en-US" sz="2600" i="1" dirty="0">
                <a:latin typeface="Cambria Math"/>
                <a:ea typeface="Cambria Math"/>
              </a:rPr>
              <a:t> −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interchange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{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now in increasing order}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Bubble Sort 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3  2  4  1  5</a:t>
            </a:r>
            <a:endParaRPr lang="en-US" dirty="0"/>
          </a:p>
        </p:txBody>
      </p:sp>
      <p:pic>
        <p:nvPicPr>
          <p:cNvPr id="7" name="Content Placeholder 3" descr="0302.jpg"/>
          <p:cNvPicPr>
            <a:picLocks noChangeAspect="1"/>
          </p:cNvPicPr>
          <p:nvPr/>
        </p:nvPicPr>
        <p:blipFill rotWithShape="1">
          <a:blip r:embed="rId2" cstate="print"/>
          <a:srcRect r="56161" b="58182"/>
          <a:stretch/>
        </p:blipFill>
        <p:spPr>
          <a:xfrm>
            <a:off x="242902" y="1676399"/>
            <a:ext cx="4633898" cy="2139625"/>
          </a:xfrm>
          <a:prstGeom prst="rect">
            <a:avLst/>
          </a:prstGeom>
        </p:spPr>
      </p:pic>
      <p:pic>
        <p:nvPicPr>
          <p:cNvPr id="5" name="Content Placeholder 3" descr="0302.jpg">
            <a:extLst>
              <a:ext uri="{FF2B5EF4-FFF2-40B4-BE49-F238E27FC236}">
                <a16:creationId xmlns:a16="http://schemas.microsoft.com/office/drawing/2014/main" id="{4CB7D517-2C95-413A-86D0-9C2DDCE643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842" t="52727" b="14546"/>
          <a:stretch/>
        </p:blipFill>
        <p:spPr>
          <a:xfrm>
            <a:off x="5562600" y="4038600"/>
            <a:ext cx="3338498" cy="15482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Bubble Sort 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3  2  4  1  5</a:t>
            </a:r>
            <a:endParaRPr lang="en-US" dirty="0"/>
          </a:p>
        </p:txBody>
      </p:sp>
      <p:pic>
        <p:nvPicPr>
          <p:cNvPr id="7" name="Content Placeholder 3" descr="0302.jpg"/>
          <p:cNvPicPr>
            <a:picLocks noChangeAspect="1"/>
          </p:cNvPicPr>
          <p:nvPr/>
        </p:nvPicPr>
        <p:blipFill rotWithShape="1">
          <a:blip r:embed="rId2" cstate="print"/>
          <a:srcRect r="16128" b="58182"/>
          <a:stretch/>
        </p:blipFill>
        <p:spPr>
          <a:xfrm>
            <a:off x="242900" y="1676398"/>
            <a:ext cx="8901100" cy="2148235"/>
          </a:xfrm>
          <a:prstGeom prst="rect">
            <a:avLst/>
          </a:prstGeom>
        </p:spPr>
      </p:pic>
      <p:pic>
        <p:nvPicPr>
          <p:cNvPr id="4" name="Content Placeholder 3" descr="0302.jpg">
            <a:extLst>
              <a:ext uri="{FF2B5EF4-FFF2-40B4-BE49-F238E27FC236}">
                <a16:creationId xmlns:a16="http://schemas.microsoft.com/office/drawing/2014/main" id="{35D87EAA-AAF9-46F9-9008-5FE3868170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842" t="53838"/>
          <a:stretch/>
        </p:blipFill>
        <p:spPr>
          <a:xfrm>
            <a:off x="5307270" y="4109887"/>
            <a:ext cx="3276600" cy="214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Algorithms (3 class days)</a:t>
            </a:r>
          </a:p>
          <a:p>
            <a:pPr lvl="1"/>
            <a:r>
              <a:rPr lang="en-US" dirty="0"/>
              <a:t>Example Algorithms </a:t>
            </a:r>
          </a:p>
          <a:p>
            <a:pPr lvl="1"/>
            <a:r>
              <a:rPr lang="en-US" dirty="0"/>
              <a:t>Algorithmic Paradigms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Growth of Functions (2 class days)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Big-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and other Notation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Complexity of Algorithms (1 class day)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Bubble Sort 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3  2  4  1  5</a:t>
            </a:r>
            <a:endParaRPr lang="en-US" dirty="0"/>
          </a:p>
        </p:txBody>
      </p:sp>
      <p:pic>
        <p:nvPicPr>
          <p:cNvPr id="7" name="Content Placeholder 3" descr="0302.jpg"/>
          <p:cNvPicPr>
            <a:picLocks noChangeAspect="1"/>
          </p:cNvPicPr>
          <p:nvPr/>
        </p:nvPicPr>
        <p:blipFill rotWithShape="1">
          <a:blip r:embed="rId2" cstate="print"/>
          <a:srcRect r="16557" b="58182"/>
          <a:stretch/>
        </p:blipFill>
        <p:spPr>
          <a:xfrm>
            <a:off x="242901" y="1676399"/>
            <a:ext cx="8824899" cy="2140783"/>
          </a:xfrm>
          <a:prstGeom prst="rect">
            <a:avLst/>
          </a:prstGeom>
        </p:spPr>
      </p:pic>
      <p:pic>
        <p:nvPicPr>
          <p:cNvPr id="4" name="Content Placeholder 3" descr="0302.jpg">
            <a:extLst>
              <a:ext uri="{FF2B5EF4-FFF2-40B4-BE49-F238E27FC236}">
                <a16:creationId xmlns:a16="http://schemas.microsoft.com/office/drawing/2014/main" id="{913904DB-AC5C-4480-9B5C-86A1B2BBD1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7273" r="71122"/>
          <a:stretch/>
        </p:blipFill>
        <p:spPr>
          <a:xfrm>
            <a:off x="234695" y="3874661"/>
            <a:ext cx="2957499" cy="2613880"/>
          </a:xfrm>
          <a:prstGeom prst="rect">
            <a:avLst/>
          </a:prstGeom>
        </p:spPr>
      </p:pic>
      <p:pic>
        <p:nvPicPr>
          <p:cNvPr id="5" name="Content Placeholder 3" descr="0302.jpg">
            <a:extLst>
              <a:ext uri="{FF2B5EF4-FFF2-40B4-BE49-F238E27FC236}">
                <a16:creationId xmlns:a16="http://schemas.microsoft.com/office/drawing/2014/main" id="{4194A7A7-7C64-4948-B935-1C3D5983D5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842" t="51230" b="-1"/>
          <a:stretch/>
        </p:blipFill>
        <p:spPr>
          <a:xfrm>
            <a:off x="5105399" y="4045780"/>
            <a:ext cx="3297261" cy="22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19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Bubble Sort 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3  2  4  1  5</a:t>
            </a:r>
            <a:endParaRPr lang="en-US" dirty="0"/>
          </a:p>
        </p:txBody>
      </p:sp>
      <p:pic>
        <p:nvPicPr>
          <p:cNvPr id="7" name="Content Placeholder 3" descr="0302.jpg"/>
          <p:cNvPicPr>
            <a:picLocks noChangeAspect="1"/>
          </p:cNvPicPr>
          <p:nvPr/>
        </p:nvPicPr>
        <p:blipFill rotWithShape="1">
          <a:blip r:embed="rId2" cstate="print"/>
          <a:srcRect r="16557" b="58182"/>
          <a:stretch/>
        </p:blipFill>
        <p:spPr>
          <a:xfrm>
            <a:off x="69374" y="1678745"/>
            <a:ext cx="9005251" cy="2184534"/>
          </a:xfrm>
          <a:prstGeom prst="rect">
            <a:avLst/>
          </a:prstGeom>
        </p:spPr>
      </p:pic>
      <p:pic>
        <p:nvPicPr>
          <p:cNvPr id="4" name="Content Placeholder 3" descr="0302.jpg">
            <a:extLst>
              <a:ext uri="{FF2B5EF4-FFF2-40B4-BE49-F238E27FC236}">
                <a16:creationId xmlns:a16="http://schemas.microsoft.com/office/drawing/2014/main" id="{913904DB-AC5C-4480-9B5C-86A1B2BBD1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t="47273" r="35407"/>
          <a:stretch/>
        </p:blipFill>
        <p:spPr>
          <a:xfrm>
            <a:off x="69374" y="3858590"/>
            <a:ext cx="6941026" cy="27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26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4628"/>
            <a:ext cx="8229600" cy="1143000"/>
          </a:xfrm>
        </p:spPr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1625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i="1" dirty="0"/>
              <a:t>Insertion sort </a:t>
            </a:r>
            <a:r>
              <a:rPr lang="en-US" sz="2400" dirty="0"/>
              <a:t>begins with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element. It compares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element with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and puts it before the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if it is not larger.</a:t>
            </a:r>
          </a:p>
          <a:p>
            <a:r>
              <a:rPr lang="en-US" sz="2400" dirty="0"/>
              <a:t>Next the 3</a:t>
            </a:r>
            <a:r>
              <a:rPr lang="en-US" sz="2400" baseline="30000" dirty="0"/>
              <a:t>rd</a:t>
            </a:r>
            <a:r>
              <a:rPr lang="en-US" sz="2400" dirty="0"/>
              <a:t> element is put into the correct position among the first 3 elements. </a:t>
            </a:r>
          </a:p>
          <a:p>
            <a:r>
              <a:rPr lang="en-US" sz="2400" dirty="0"/>
              <a:t>In each subsequent pass, the </a:t>
            </a:r>
            <a:r>
              <a:rPr lang="en-US" sz="2400" i="1" dirty="0"/>
              <a:t>n</a:t>
            </a:r>
            <a:r>
              <a:rPr lang="en-US" sz="2400" dirty="0"/>
              <a:t>+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element is put into its correct position among the first </a:t>
            </a:r>
            <a:r>
              <a:rPr lang="en-US" sz="2400" i="1" dirty="0"/>
              <a:t>n</a:t>
            </a:r>
            <a:r>
              <a:rPr lang="en-US" sz="2400" dirty="0"/>
              <a:t>+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dirty="0"/>
              <a:t> elements.</a:t>
            </a:r>
          </a:p>
          <a:p>
            <a:r>
              <a:rPr lang="en-US" sz="2400" dirty="0"/>
              <a:t>Linear search is used to find the correct 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305800" cy="1143000"/>
          </a:xfrm>
        </p:spPr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" y="1398562"/>
            <a:ext cx="7886700" cy="45450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b="1" dirty="0"/>
              <a:t>procedure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insertion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2400" dirty="0"/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numbers with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/>
              <a:t>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for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−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latin typeface="Cambria Math"/>
                <a:ea typeface="Cambria Math"/>
              </a:rPr>
              <a:t>−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k-1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dirty="0"/>
              <a:t>     {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/>
              <a:t>is in increasing order}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66634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3  2  4  1  5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6365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2  4  1  5	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 1</a:t>
            </a:r>
            <a:r>
              <a:rPr lang="en-US" sz="2800" baseline="30000" dirty="0"/>
              <a:t>st</a:t>
            </a:r>
            <a:r>
              <a:rPr lang="en-US" dirty="0">
                <a:ea typeface="Cambria Math" pitchFamily="18" charset="0"/>
              </a:rPr>
              <a:t> two positions are interchanged</a:t>
            </a:r>
            <a:endParaRPr lang="en-US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2  3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4  1  5   	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 3</a:t>
            </a:r>
            <a:r>
              <a:rPr lang="en-US" sz="2800" baseline="30000" dirty="0"/>
              <a:t>rd</a:t>
            </a:r>
            <a:r>
              <a:rPr lang="en-US" dirty="0">
                <a:ea typeface="Cambria Math" pitchFamily="18" charset="0"/>
              </a:rPr>
              <a:t> element remains in its position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2  3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1  5   	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 4</a:t>
            </a:r>
            <a:r>
              <a:rPr lang="en-US" sz="2800" baseline="30000" dirty="0"/>
              <a:t>th</a:t>
            </a:r>
            <a:r>
              <a:rPr lang="en-US" dirty="0">
                <a:ea typeface="Cambria Math" pitchFamily="18" charset="0"/>
              </a:rPr>
              <a:t> element is placed at beginning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1 2  3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5    	5</a:t>
            </a:r>
            <a:r>
              <a:rPr lang="en-US" sz="2800" baseline="30000" dirty="0"/>
              <a:t>th</a:t>
            </a:r>
            <a:r>
              <a:rPr lang="en-US" dirty="0">
                <a:ea typeface="Cambria Math" pitchFamily="18" charset="0"/>
              </a:rPr>
              <a:t> element remains in its position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1 2  3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1143000"/>
          </a:xfrm>
        </p:spPr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84960"/>
            <a:ext cx="86868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Optimization problems</a:t>
            </a:r>
            <a:r>
              <a:rPr lang="en-US" dirty="0"/>
              <a:t> minimize or maximize some parameter over all possible inputs.</a:t>
            </a:r>
          </a:p>
          <a:p>
            <a:r>
              <a:rPr lang="en-US" dirty="0"/>
              <a:t>Examples we will study are:</a:t>
            </a:r>
          </a:p>
          <a:p>
            <a:pPr lvl="1"/>
            <a:r>
              <a:rPr lang="en-US" sz="2000" dirty="0"/>
              <a:t>Finding a route between two cities with smallest total mileage.</a:t>
            </a:r>
          </a:p>
          <a:p>
            <a:pPr lvl="1"/>
            <a:r>
              <a:rPr lang="en-US" sz="2000" dirty="0"/>
              <a:t>Determining how to encode messages using fewest possible bits.</a:t>
            </a:r>
          </a:p>
          <a:p>
            <a:pPr lvl="1"/>
            <a:r>
              <a:rPr lang="en-US" sz="2000" dirty="0"/>
              <a:t>Finding links between network nodes using least amount of fiber.</a:t>
            </a:r>
          </a:p>
          <a:p>
            <a:r>
              <a:rPr lang="en-US" dirty="0"/>
              <a:t>Optimization problems often solved using a </a:t>
            </a:r>
            <a:r>
              <a:rPr lang="en-US" i="1" dirty="0"/>
              <a:t>greedy algorithm</a:t>
            </a:r>
            <a:r>
              <a:rPr lang="en-US" dirty="0"/>
              <a:t>, which makes the “best” choice at each step.</a:t>
            </a:r>
          </a:p>
        </p:txBody>
      </p:sp>
    </p:spTree>
    <p:extLst>
      <p:ext uri="{BB962C8B-B14F-4D97-AF65-F5344CB8AC3E}">
        <p14:creationId xmlns:p14="http://schemas.microsoft.com/office/powerpoint/2010/main" val="5453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1143000"/>
          </a:xfrm>
        </p:spPr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Making “best choice” at each step does not necessarily give optimal solution, but in many instances it does. </a:t>
            </a:r>
          </a:p>
          <a:p>
            <a:r>
              <a:rPr lang="en-US" dirty="0"/>
              <a:t>After specifying “best choice” at each step</a:t>
            </a:r>
          </a:p>
          <a:p>
            <a:pPr lvl="1"/>
            <a:r>
              <a:rPr lang="en-US" dirty="0"/>
              <a:t> we show an optimal solution always produced;</a:t>
            </a:r>
          </a:p>
          <a:p>
            <a:pPr lvl="1"/>
            <a:r>
              <a:rPr lang="en-US" dirty="0"/>
              <a:t>or find counterexample to show that it does not.</a:t>
            </a:r>
          </a:p>
          <a:p>
            <a:r>
              <a:rPr lang="en-US" dirty="0"/>
              <a:t>Greedy approach is an example of </a:t>
            </a:r>
            <a:r>
              <a:rPr lang="en-US" i="1" dirty="0"/>
              <a:t>algorithmic paradigm</a:t>
            </a:r>
            <a:r>
              <a:rPr lang="en-US" dirty="0"/>
              <a:t>, a general approach for designing an algorithm. </a:t>
            </a:r>
          </a:p>
          <a:p>
            <a:r>
              <a:rPr lang="en-US" dirty="0"/>
              <a:t>We return to algorithmic paradigms in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3.3.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Example: Making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1199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Make change of </a:t>
            </a:r>
            <a:r>
              <a:rPr lang="en-US" i="1" dirty="0"/>
              <a:t>n = 67</a:t>
            </a:r>
            <a:r>
              <a:rPr lang="en-US" dirty="0"/>
              <a:t> cents with quarters, dimes, nickels, and pennies, using least total number of coins.</a:t>
            </a:r>
          </a:p>
          <a:p>
            <a:pPr>
              <a:buNone/>
            </a:pPr>
            <a:r>
              <a:rPr lang="en-US" b="1" dirty="0"/>
              <a:t>Idea</a:t>
            </a:r>
            <a:r>
              <a:rPr lang="en-US" dirty="0"/>
              <a:t>: At each step choose coin with the largest possible value that does not exceed the amount of change left.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First choose quarter leaving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67−25 </a:t>
            </a:r>
            <a:r>
              <a:rPr lang="en-US" dirty="0">
                <a:latin typeface="Cambria Math"/>
                <a:ea typeface="Cambria Math"/>
              </a:rPr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42</a:t>
            </a:r>
            <a:r>
              <a:rPr lang="en-US" dirty="0">
                <a:latin typeface="Cambria Math"/>
                <a:ea typeface="Cambria Math"/>
              </a:rPr>
              <a:t> &amp; another quarter leaving 42 −25 = 17.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>
                <a:latin typeface="Cambria Math"/>
                <a:ea typeface="Cambria Math"/>
              </a:rPr>
              <a:t>Then choose dime, leaving 17 − 10 = 7.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>
                <a:latin typeface="Cambria Math"/>
                <a:ea typeface="Cambria Math"/>
              </a:rPr>
              <a:t>Choose nickel, leaving 7 – 5 = 2.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>
                <a:latin typeface="Cambria Math"/>
                <a:ea typeface="Cambria Math"/>
              </a:rPr>
              <a:t>Choose penny, leaving 1 &amp; another penny leaving 0.</a:t>
            </a:r>
            <a:endParaRPr lang="en-US" dirty="0"/>
          </a:p>
        </p:txBody>
      </p:sp>
      <p:pic>
        <p:nvPicPr>
          <p:cNvPr id="3076" name="Picture 4" descr="C:\Documents and Settings\Richard Scherl\Local Settings\Temporary Internet Files\Content.IE5\00IWHKE8\MC9001837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16334"/>
            <a:ext cx="1143000" cy="117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6797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Greedy Change-Making Algorithm:</a:t>
            </a:r>
            <a:br>
              <a:rPr lang="en-US" dirty="0"/>
            </a:br>
            <a:r>
              <a:rPr lang="en-US" dirty="0"/>
              <a:t>coin denominations 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r>
              <a:rPr lang="en-US" i="1" dirty="0"/>
              <a:t>, c</a:t>
            </a:r>
            <a:r>
              <a:rPr lang="en-US" i="1" baseline="-25000" dirty="0"/>
              <a:t>2</a:t>
            </a:r>
            <a:r>
              <a:rPr lang="en-US" i="1" dirty="0"/>
              <a:t>, …,</a:t>
            </a:r>
            <a:r>
              <a:rPr lang="en-US" i="1" dirty="0" err="1"/>
              <a:t>c</a:t>
            </a:r>
            <a:r>
              <a:rPr lang="en-US" i="1" baseline="-25000" dirty="0" err="1"/>
              <a:t>r</a:t>
            </a:r>
            <a:r>
              <a:rPr lang="en-US" i="1" baseline="-2500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66" y="5424196"/>
            <a:ext cx="8229600" cy="9906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dirty="0"/>
              <a:t>For example of U.S. currency, we have quarters, dimes, nickels and pennies,  with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i="1" baseline="-25000" dirty="0"/>
              <a:t> </a:t>
            </a:r>
            <a:r>
              <a:rPr lang="en-US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25,</a:t>
            </a:r>
            <a:r>
              <a:rPr lang="en-US" i="1" dirty="0"/>
              <a:t> c</a:t>
            </a:r>
            <a:r>
              <a:rPr lang="en-US" baseline="-25000" dirty="0"/>
              <a:t>2</a:t>
            </a:r>
            <a:r>
              <a:rPr lang="en-US" i="1" baseline="-25000" dirty="0"/>
              <a:t> </a:t>
            </a:r>
            <a:r>
              <a:rPr lang="en-US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10, </a:t>
            </a:r>
            <a:r>
              <a:rPr lang="en-US" i="1" dirty="0"/>
              <a:t>c</a:t>
            </a:r>
            <a:r>
              <a:rPr lang="en-US" baseline="-25000" dirty="0"/>
              <a:t>3</a:t>
            </a:r>
            <a:r>
              <a:rPr lang="en-US" i="1" baseline="-25000" dirty="0"/>
              <a:t> </a:t>
            </a:r>
            <a:r>
              <a:rPr lang="en-US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5, and </a:t>
            </a:r>
            <a:r>
              <a:rPr lang="en-US" i="1" dirty="0"/>
              <a:t>c</a:t>
            </a:r>
            <a:r>
              <a:rPr lang="en-US" baseline="-25000" dirty="0"/>
              <a:t>4</a:t>
            </a:r>
            <a:r>
              <a:rPr lang="en-US" i="1" baseline="-25000" dirty="0"/>
              <a:t> </a:t>
            </a:r>
            <a:r>
              <a:rPr lang="en-US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840541"/>
            <a:ext cx="8083062" cy="3581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b="1" dirty="0"/>
              <a:t>procedure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US" sz="2400" i="1" dirty="0"/>
              <a:t>change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</a:t>
            </a:r>
            <a:r>
              <a:rPr lang="en-US" sz="2400" i="1" dirty="0"/>
              <a:t>c</a:t>
            </a: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lang="en-US" sz="2400" i="1" dirty="0"/>
              <a:t>c</a:t>
            </a: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…, </a:t>
            </a:r>
            <a:r>
              <a:rPr lang="en-US" sz="2400" i="1" dirty="0" err="1"/>
              <a:t>c</a:t>
            </a:r>
            <a:r>
              <a:rPr lang="en-US" sz="2400" i="1" baseline="-25000" dirty="0" err="1"/>
              <a:t>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values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of coins,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			where </a:t>
            </a:r>
            <a:r>
              <a:rPr lang="en-US" sz="2400" i="1" dirty="0"/>
              <a:t>c</a:t>
            </a:r>
            <a:r>
              <a:rPr lang="en-US" sz="2400" baseline="-25000" dirty="0"/>
              <a:t>1</a:t>
            </a:r>
            <a:r>
              <a:rPr lang="en-US" sz="2400" dirty="0"/>
              <a:t>&gt; </a:t>
            </a:r>
            <a:r>
              <a:rPr lang="en-US" sz="2400" i="1" dirty="0"/>
              <a:t>c</a:t>
            </a:r>
            <a:r>
              <a:rPr lang="en-US" sz="2400" baseline="-25000" dirty="0"/>
              <a:t>2</a:t>
            </a:r>
            <a:r>
              <a:rPr lang="en-US" sz="2400" dirty="0"/>
              <a:t>&gt; … &gt; </a:t>
            </a:r>
            <a:r>
              <a:rPr lang="en-US" sz="2400" i="1" dirty="0" err="1"/>
              <a:t>c</a:t>
            </a:r>
            <a:r>
              <a:rPr lang="en-US" sz="2400" i="1" baseline="-25000" dirty="0" err="1"/>
              <a:t>r</a:t>
            </a:r>
            <a:r>
              <a:rPr lang="en-US" sz="2400" i="1" baseline="-25000" dirty="0"/>
              <a:t> </a:t>
            </a:r>
            <a:r>
              <a:rPr lang="en-US" sz="2400" i="1" dirty="0"/>
              <a:t>;  n</a:t>
            </a:r>
            <a:r>
              <a:rPr lang="en-US" sz="2400" dirty="0"/>
              <a:t>:</a:t>
            </a:r>
            <a:r>
              <a:rPr lang="en-US" sz="2400" i="1" dirty="0"/>
              <a:t> </a:t>
            </a:r>
            <a:r>
              <a:rPr lang="en-US" sz="2400" dirty="0"/>
              <a:t>a positive integer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b="1" dirty="0"/>
              <a:t>for </a:t>
            </a:r>
            <a:r>
              <a:rPr lang="en-US" sz="2400" dirty="0"/>
              <a:t>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:=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 to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r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i="1" dirty="0">
                <a:latin typeface="Cambria Math" pitchFamily="18" charset="0"/>
                <a:ea typeface="Cambria Math" pitchFamily="18" charset="0"/>
              </a:rPr>
              <a:t>       </a:t>
            </a:r>
            <a:r>
              <a:rPr lang="en-US" sz="2400" i="1" dirty="0"/>
              <a:t>d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/>
              <a:t>:=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0 {</a:t>
            </a:r>
            <a:r>
              <a:rPr lang="en-US" sz="2400" i="1" dirty="0"/>
              <a:t>d</a:t>
            </a:r>
            <a:r>
              <a:rPr lang="en-US" sz="2400" i="1" baseline="-25000" dirty="0"/>
              <a:t>i </a:t>
            </a:r>
            <a:r>
              <a:rPr lang="en-US" sz="2400" i="1" dirty="0"/>
              <a:t>  </a:t>
            </a:r>
            <a:r>
              <a:rPr lang="en-US" sz="2400" dirty="0"/>
              <a:t>counts coins of denomination </a:t>
            </a:r>
            <a:r>
              <a:rPr lang="en-US" sz="2400" i="1" dirty="0"/>
              <a:t>c</a:t>
            </a:r>
            <a:r>
              <a:rPr lang="en-US" sz="2400" i="1" baseline="-25000" dirty="0"/>
              <a:t>i</a:t>
            </a:r>
            <a:r>
              <a:rPr lang="en-US" sz="2400" dirty="0"/>
              <a:t>} </a:t>
            </a:r>
            <a:r>
              <a:rPr lang="en-US" sz="2400" i="1" baseline="-25000" dirty="0"/>
              <a:t> 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while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≥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US" sz="2400" i="1" dirty="0"/>
              <a:t>c</a:t>
            </a:r>
            <a:r>
              <a:rPr kumimoji="0" lang="en-US" sz="240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     </a:t>
            </a:r>
            <a:r>
              <a:rPr lang="en-US" sz="2400" i="1" dirty="0"/>
              <a:t>d</a:t>
            </a:r>
            <a:r>
              <a:rPr lang="en-US" sz="2400" i="1" baseline="-25000" dirty="0"/>
              <a:t>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:= 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i="1" baseline="-25000" dirty="0"/>
              <a:t>i</a:t>
            </a:r>
            <a:r>
              <a:rPr lang="en-US" sz="2400" dirty="0"/>
              <a:t> +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 {add a coin of denomination </a:t>
            </a:r>
            <a:r>
              <a:rPr lang="en-US" sz="2400" i="1" dirty="0"/>
              <a:t>c</a:t>
            </a:r>
            <a:r>
              <a:rPr lang="en-US" sz="2400" i="1" baseline="-25000" dirty="0"/>
              <a:t>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}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dirty="0"/>
              <a:t>         </a:t>
            </a:r>
            <a:r>
              <a:rPr lang="en-US" sz="2400" i="1" dirty="0"/>
              <a:t>n</a:t>
            </a:r>
            <a:r>
              <a:rPr lang="en-US" sz="2400" dirty="0"/>
              <a:t> :</a:t>
            </a:r>
            <a:r>
              <a:rPr lang="en-US" sz="2400" dirty="0">
                <a:latin typeface="Cambria Math"/>
                <a:ea typeface="Cambria Math"/>
              </a:rPr>
              <a:t>=</a:t>
            </a:r>
            <a:r>
              <a:rPr lang="en-US" sz="2400" dirty="0"/>
              <a:t> </a:t>
            </a:r>
            <a:r>
              <a:rPr lang="en-US" sz="2400" i="1" dirty="0"/>
              <a:t>n </a:t>
            </a:r>
            <a:r>
              <a:rPr lang="en-US" sz="2400" i="1" dirty="0">
                <a:sym typeface="Symbol" panose="05050102010706020507" pitchFamily="18" charset="2"/>
              </a:rPr>
              <a:t></a:t>
            </a:r>
            <a:r>
              <a:rPr lang="en-US" sz="2400" dirty="0"/>
              <a:t> </a:t>
            </a:r>
            <a:r>
              <a:rPr lang="en-US" sz="2400" i="1" dirty="0"/>
              <a:t>c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/>
              <a:t>{the sequence </a:t>
            </a:r>
            <a:r>
              <a:rPr lang="en-US" sz="2400" i="1" dirty="0"/>
              <a:t>d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r</a:t>
            </a:r>
            <a:r>
              <a:rPr lang="en-US" sz="2400" dirty="0"/>
              <a:t> provides # of each coin needed}</a:t>
            </a:r>
            <a:endParaRPr lang="en-US" sz="2400" i="1" baseline="-25000" dirty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35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Proving Optimality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447800"/>
            <a:ext cx="8486335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If </a:t>
            </a:r>
            <a:r>
              <a:rPr lang="en-US" i="1" dirty="0"/>
              <a:t>n </a:t>
            </a:r>
            <a:r>
              <a:rPr lang="en-US" dirty="0">
                <a:latin typeface="SymbolPi" panose="02000500070000020004" pitchFamily="2" charset="0"/>
              </a:rPr>
              <a:t>Î Z</a:t>
            </a:r>
            <a:r>
              <a:rPr lang="en-US" baseline="30000" dirty="0">
                <a:latin typeface="SymbolPi" panose="02000500070000020004" pitchFamily="2" charset="0"/>
              </a:rPr>
              <a:t>+</a:t>
            </a:r>
            <a:r>
              <a:rPr lang="en-US" dirty="0"/>
              <a:t>, then </a:t>
            </a:r>
            <a:r>
              <a:rPr lang="en-US" i="1" dirty="0"/>
              <a:t>n</a:t>
            </a:r>
            <a:r>
              <a:rPr lang="en-US" dirty="0"/>
              <a:t> cents in change using quarters, dimes, nickels, and pennies, using fewest coins possible has:</a:t>
            </a:r>
          </a:p>
          <a:p>
            <a:pPr>
              <a:buNone/>
            </a:pPr>
            <a:r>
              <a:rPr lang="en-US" b="1" dirty="0"/>
              <a:t>Lemma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: at most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/>
              <a:t>dimes,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nickel,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 </a:t>
            </a:r>
            <a:r>
              <a:rPr lang="en-US" dirty="0"/>
              <a:t>pennies, and cannot have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dimes and a nickel.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sz="2400" b="1" dirty="0"/>
              <a:t>Proof</a:t>
            </a:r>
            <a:r>
              <a:rPr lang="en-US" sz="2400" dirty="0"/>
              <a:t>: By contradiction</a:t>
            </a:r>
            <a:endParaRPr lang="en-US" dirty="0"/>
          </a:p>
          <a:p>
            <a:pPr lvl="1"/>
            <a:r>
              <a:rPr lang="en-US" dirty="0"/>
              <a:t>If we had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dimes, we replace them with a quarter and a nickel. </a:t>
            </a:r>
          </a:p>
          <a:p>
            <a:pPr lvl="1"/>
            <a:r>
              <a:rPr lang="en-US" dirty="0"/>
              <a:t>If we had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nickels, we replace them with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dime.</a:t>
            </a:r>
          </a:p>
          <a:p>
            <a:pPr lvl="1"/>
            <a:r>
              <a:rPr lang="en-US" dirty="0"/>
              <a:t>If we had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/>
              <a:t> pennies, we replace them with a nickel.</a:t>
            </a:r>
          </a:p>
          <a:p>
            <a:pPr lvl="1"/>
            <a:r>
              <a:rPr lang="en-US" dirty="0"/>
              <a:t>If we had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dimes &amp;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nickel, we replace them with a quarter.</a:t>
            </a:r>
          </a:p>
          <a:p>
            <a:pPr>
              <a:buNone/>
            </a:pPr>
            <a:r>
              <a:rPr lang="en-US" b="1" dirty="0"/>
              <a:t>Lemma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2: </a:t>
            </a:r>
            <a:r>
              <a:rPr lang="en-US" dirty="0"/>
              <a:t>total amount of change not in quarters </a:t>
            </a:r>
            <a:r>
              <a:rPr lang="en-US" dirty="0">
                <a:latin typeface="SymbolPi" panose="02000500070000020004" pitchFamily="2" charset="0"/>
              </a:rPr>
              <a:t>£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24</a:t>
            </a:r>
            <a:r>
              <a:rPr lang="en-US" dirty="0"/>
              <a:t> cents.</a:t>
            </a:r>
          </a:p>
          <a:p>
            <a:pPr>
              <a:buNone/>
            </a:pPr>
            <a:r>
              <a:rPr lang="en-US" b="1" dirty="0"/>
              <a:t>    </a:t>
            </a:r>
            <a:r>
              <a:rPr lang="en-US" sz="2400" b="1" dirty="0"/>
              <a:t>Proof</a:t>
            </a:r>
            <a:r>
              <a:rPr lang="en-US" sz="2400" dirty="0"/>
              <a:t>: The allowable combinations, have a maximum value of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24</a:t>
            </a:r>
            <a:r>
              <a:rPr lang="en-US" sz="2400" dirty="0"/>
              <a:t> cents: 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/>
              <a:t> dimes and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2400" dirty="0"/>
              <a:t> pennies.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3.1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66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Proving Optimality for U.S. Coins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81" y="144780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Theorem</a:t>
            </a:r>
            <a:r>
              <a:rPr lang="en-US" dirty="0"/>
              <a:t>: The greedy change-making algorithm for U.S. coins produces change using the fewest coins possible.</a:t>
            </a:r>
          </a:p>
          <a:p>
            <a:pPr>
              <a:buNone/>
            </a:pPr>
            <a:r>
              <a:rPr lang="en-US" b="1" dirty="0"/>
              <a:t>Proof</a:t>
            </a:r>
            <a:r>
              <a:rPr lang="en-US" dirty="0"/>
              <a:t>: By contradiction.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Assume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latin typeface="SymbolPi" panose="02000500070000020004" pitchFamily="2" charset="0"/>
              </a:rPr>
              <a:t>Î Z</a:t>
            </a:r>
            <a:r>
              <a:rPr lang="en-US" baseline="30000" dirty="0">
                <a:latin typeface="SymbolPi" panose="02000500070000020004" pitchFamily="2" charset="0"/>
              </a:rPr>
              <a:t>+ </a:t>
            </a:r>
            <a:r>
              <a:rPr lang="en-US" dirty="0"/>
              <a:t>such that change can be made for </a:t>
            </a:r>
            <a:r>
              <a:rPr lang="en-US" i="1" dirty="0"/>
              <a:t>n</a:t>
            </a:r>
            <a:r>
              <a:rPr lang="en-US" dirty="0"/>
              <a:t> cents using quarters, dimes, nickels, and pennies, with a fewer total number of coins than given by the algorithm.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Suppose </a:t>
            </a:r>
            <a:r>
              <a:rPr lang="en-US" i="1" dirty="0"/>
              <a:t>q</a:t>
            </a:r>
            <a:r>
              <a:rPr lang="en-US" i="1" dirty="0">
                <a:latin typeface="Cambria Math"/>
                <a:ea typeface="Cambria Math"/>
              </a:rPr>
              <a:t>̍</a:t>
            </a:r>
            <a:r>
              <a:rPr lang="en-US" dirty="0"/>
              <a:t>  </a:t>
            </a:r>
            <a:r>
              <a:rPr lang="en-US" dirty="0">
                <a:latin typeface="Cambria Math"/>
                <a:ea typeface="Cambria Math"/>
              </a:rPr>
              <a:t>&lt; </a:t>
            </a:r>
            <a:r>
              <a:rPr lang="en-US" i="1" dirty="0">
                <a:ea typeface="Cambria Math"/>
              </a:rPr>
              <a:t>q</a:t>
            </a:r>
            <a:r>
              <a:rPr lang="en-US" dirty="0">
                <a:latin typeface="Cambria Math"/>
                <a:ea typeface="Cambria Math"/>
              </a:rPr>
              <a:t>  where 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i="1" dirty="0">
                <a:latin typeface="Cambria Math"/>
                <a:ea typeface="Cambria Math"/>
              </a:rPr>
              <a:t>̍</a:t>
            </a:r>
            <a:r>
              <a:rPr lang="en-US" dirty="0"/>
              <a:t>  = #quarters used in this optimal way and </a:t>
            </a:r>
            <a:r>
              <a:rPr lang="en-US" i="1" dirty="0"/>
              <a:t>q</a:t>
            </a:r>
            <a:r>
              <a:rPr lang="en-US" dirty="0"/>
              <a:t> = #quarters in the greedy algorithm’s solution. But this is not possible by Lemma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2, since value of the coins other than quarters can not be greater than 24 cents.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Similarly, by Lemma 1, the two algorithms must have the same number of dimes, nickels, and pennies (exercise).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850392" lvl="1" indent="-457200">
              <a:buFont typeface="+mj-lt"/>
              <a:buAutoNum type="arabicPeriod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Greedy Change-Making Algorithm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797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Optimality depends on the denominations available.</a:t>
            </a:r>
          </a:p>
          <a:p>
            <a:r>
              <a:rPr lang="en-US" dirty="0"/>
              <a:t>For U.S. coins, optimality still holds if we add half dollar coins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50</a:t>
            </a:r>
            <a:r>
              <a:rPr lang="en-US" dirty="0"/>
              <a:t> cents) and dollar coins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100</a:t>
            </a:r>
            <a:r>
              <a:rPr lang="en-US" dirty="0"/>
              <a:t> cents).</a:t>
            </a:r>
          </a:p>
          <a:p>
            <a:r>
              <a:rPr lang="en-US" dirty="0"/>
              <a:t>But if we allow only quarters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25</a:t>
            </a:r>
            <a:r>
              <a:rPr lang="en-US" dirty="0"/>
              <a:t> cents), dimes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/>
              <a:t> cents), and pennies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cent), the algorithm no longer produces the minimum number of coins.</a:t>
            </a:r>
          </a:p>
          <a:p>
            <a:pPr lvl="1"/>
            <a:r>
              <a:rPr lang="en-US" dirty="0"/>
              <a:t>Consider the example of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31</a:t>
            </a:r>
            <a:r>
              <a:rPr lang="en-US" dirty="0"/>
              <a:t> cents. The optimal number of coins is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/>
              <a:t>, i.e.,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dimes 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penny. What does the algorithm output?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Greedy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8392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 We have a group of proposed talks with start and end times. Construct a greedy algorithm to schedule as many as possible in a lecture hall, under the following assumptions:</a:t>
            </a:r>
          </a:p>
          <a:p>
            <a:pPr lvl="1"/>
            <a:r>
              <a:rPr lang="en-US" dirty="0"/>
              <a:t>When a talk starts, it continues till the end.</a:t>
            </a:r>
          </a:p>
          <a:p>
            <a:pPr lvl="1"/>
            <a:r>
              <a:rPr lang="en-US" dirty="0"/>
              <a:t>No two talks can occur at the same time.</a:t>
            </a:r>
          </a:p>
          <a:p>
            <a:pPr lvl="1"/>
            <a:r>
              <a:rPr lang="en-US" dirty="0"/>
              <a:t>A talk can begin at the same time that another ends.</a:t>
            </a:r>
          </a:p>
          <a:p>
            <a:pPr lvl="1"/>
            <a:r>
              <a:rPr lang="en-US" dirty="0"/>
              <a:t>Once we have selected some of the talks, we cannot add a talk which is incompatible with those already selected because it overlaps at least one of these previously selected talks.</a:t>
            </a:r>
          </a:p>
          <a:p>
            <a:pPr lvl="1"/>
            <a:r>
              <a:rPr lang="en-US" dirty="0"/>
              <a:t>How should we make the “best choice” at each step of the algorithm? That is, which talk do we pick ?</a:t>
            </a:r>
          </a:p>
          <a:p>
            <a:pPr marL="393192" lvl="1" indent="0">
              <a:buNone/>
            </a:pPr>
            <a:r>
              <a:rPr lang="en-US" sz="1900" dirty="0"/>
              <a:t>The talk that starts earliest among those compatible with already chosen talks?</a:t>
            </a:r>
          </a:p>
          <a:p>
            <a:pPr marL="393192" lvl="1" indent="0">
              <a:buNone/>
            </a:pPr>
            <a:r>
              <a:rPr lang="en-US" sz="1900" dirty="0"/>
              <a:t>The talk that is shortest among those already compatible?</a:t>
            </a:r>
          </a:p>
          <a:p>
            <a:pPr marL="393192" lvl="1" indent="0">
              <a:buNone/>
            </a:pPr>
            <a:r>
              <a:rPr lang="en-US" sz="1900" dirty="0"/>
              <a:t>The talk that ends earliest among those compatible with already chosen talks?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Greedy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389120"/>
          </a:xfrm>
        </p:spPr>
        <p:txBody>
          <a:bodyPr/>
          <a:lstStyle/>
          <a:p>
            <a:r>
              <a:rPr lang="en-US" dirty="0"/>
              <a:t>Picking the shortest talk doesn’t work.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you find a counterexample here?</a:t>
            </a:r>
          </a:p>
          <a:p>
            <a:r>
              <a:rPr lang="en-US" dirty="0"/>
              <a:t>But picking the one that ends soonest does work. The algorithm is specified on the next page.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0000" y="2801112"/>
            <a:ext cx="838200" cy="685800"/>
            <a:chOff x="4038600" y="3657600"/>
            <a:chExt cx="838200" cy="685800"/>
          </a:xfrm>
        </p:grpSpPr>
        <p:sp>
          <p:nvSpPr>
            <p:cNvPr id="11" name="Rectangle 10"/>
            <p:cNvSpPr/>
            <p:nvPr/>
          </p:nvSpPr>
          <p:spPr>
            <a:xfrm>
              <a:off x="4114800" y="3733800"/>
              <a:ext cx="6858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8600" y="3657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Talk </a:t>
              </a:r>
              <a:r>
                <a:rPr lang="en-US" dirty="0">
                  <a:latin typeface="Cambria Math" pitchFamily="18" charset="0"/>
                  <a:ea typeface="Cambria Math" pitchFamily="18" charset="0"/>
                </a:rPr>
                <a:t>2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733800" y="2572512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</a:rPr>
              <a:t>Start</a:t>
            </a:r>
            <a:r>
              <a:rPr lang="en-US" sz="1100" dirty="0">
                <a:latin typeface="Cambria Math" pitchFamily="18" charset="0"/>
                <a:ea typeface="Cambria Math" pitchFamily="18" charset="0"/>
              </a:rPr>
              <a:t>:  9:00 </a:t>
            </a:r>
            <a:r>
              <a:rPr lang="en-US" sz="1100" dirty="0"/>
              <a:t>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3800" y="3563112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</a:rPr>
              <a:t>End</a:t>
            </a:r>
            <a:r>
              <a:rPr lang="en-US" sz="1100" dirty="0">
                <a:latin typeface="Cambria Math" pitchFamily="18" charset="0"/>
                <a:ea typeface="Cambria Math" pitchFamily="18" charset="0"/>
              </a:rPr>
              <a:t>: 10:00 </a:t>
            </a:r>
            <a:r>
              <a:rPr lang="en-US" sz="1100" dirty="0"/>
              <a:t>AM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514600" y="2039112"/>
            <a:ext cx="1752600" cy="1633210"/>
            <a:chOff x="2514600" y="2971800"/>
            <a:chExt cx="1752600" cy="1633210"/>
          </a:xfrm>
        </p:grpSpPr>
        <p:sp>
          <p:nvSpPr>
            <p:cNvPr id="7" name="Rectangle 6"/>
            <p:cNvSpPr/>
            <p:nvPr/>
          </p:nvSpPr>
          <p:spPr>
            <a:xfrm>
              <a:off x="2590800" y="3276600"/>
              <a:ext cx="7620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4600" y="35052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Talk </a:t>
              </a:r>
              <a:r>
                <a:rPr lang="en-US" dirty="0">
                  <a:latin typeface="Cambria Math" pitchFamily="18" charset="0"/>
                  <a:ea typeface="Cambria Math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0800" y="2971800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1"/>
                  </a:solidFill>
                  <a:latin typeface="Cambria Math" pitchFamily="18" charset="0"/>
                  <a:ea typeface="Cambria Math" pitchFamily="18" charset="0"/>
                </a:rPr>
                <a:t>Start</a:t>
              </a:r>
              <a:r>
                <a:rPr lang="en-US" sz="1100" dirty="0">
                  <a:latin typeface="Cambria Math" pitchFamily="18" charset="0"/>
                  <a:ea typeface="Cambria Math" pitchFamily="18" charset="0"/>
                </a:rPr>
                <a:t>: 8:00 </a:t>
              </a:r>
              <a:r>
                <a:rPr lang="en-US" sz="1100" dirty="0"/>
                <a:t>AM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90800" y="4343400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1"/>
                  </a:solidFill>
                  <a:latin typeface="Cambria Math" pitchFamily="18" charset="0"/>
                  <a:ea typeface="Cambria Math" pitchFamily="18" charset="0"/>
                </a:rPr>
                <a:t>End</a:t>
              </a:r>
              <a:r>
                <a:rPr lang="en-US" sz="1100" dirty="0">
                  <a:latin typeface="Cambria Math" pitchFamily="18" charset="0"/>
                  <a:ea typeface="Cambria Math" pitchFamily="18" charset="0"/>
                </a:rPr>
                <a:t> :9:45 </a:t>
              </a:r>
              <a:r>
                <a:rPr lang="en-US" sz="1100" dirty="0"/>
                <a:t> AM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10200" y="3029712"/>
            <a:ext cx="1676400" cy="1404610"/>
            <a:chOff x="5410200" y="3352800"/>
            <a:chExt cx="1676400" cy="1404610"/>
          </a:xfrm>
        </p:grpSpPr>
        <p:sp>
          <p:nvSpPr>
            <p:cNvPr id="14" name="Rectangle 13"/>
            <p:cNvSpPr/>
            <p:nvPr/>
          </p:nvSpPr>
          <p:spPr>
            <a:xfrm>
              <a:off x="5410200" y="3733800"/>
              <a:ext cx="68580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0200" y="3810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Talk </a:t>
              </a:r>
              <a:r>
                <a:rPr lang="en-US" dirty="0">
                  <a:latin typeface="Cambria Math" pitchFamily="18" charset="0"/>
                  <a:ea typeface="Cambria Math" pitchFamily="18" charset="0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0200" y="4495800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1"/>
                  </a:solidFill>
                  <a:latin typeface="Cambria Math" pitchFamily="18" charset="0"/>
                  <a:ea typeface="Cambria Math" pitchFamily="18" charset="0"/>
                </a:rPr>
                <a:t>End</a:t>
              </a:r>
              <a:r>
                <a:rPr lang="en-US" sz="1100" dirty="0">
                  <a:latin typeface="Cambria Math" pitchFamily="18" charset="0"/>
                  <a:ea typeface="Cambria Math" pitchFamily="18" charset="0"/>
                </a:rPr>
                <a:t>: 11:00 </a:t>
              </a:r>
              <a:r>
                <a:rPr lang="en-US" sz="1100" dirty="0"/>
                <a:t>AM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10200" y="3352800"/>
              <a:ext cx="1676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1"/>
                  </a:solidFill>
                  <a:latin typeface="Cambria Math" pitchFamily="18" charset="0"/>
                  <a:ea typeface="Cambria Math" pitchFamily="18" charset="0"/>
                </a:rPr>
                <a:t>Start</a:t>
              </a:r>
              <a:r>
                <a:rPr lang="en-US" sz="1100" dirty="0">
                  <a:latin typeface="Cambria Math" pitchFamily="18" charset="0"/>
                  <a:ea typeface="Cambria Math" pitchFamily="18" charset="0"/>
                </a:rPr>
                <a:t>: 9:45 </a:t>
              </a:r>
              <a:r>
                <a:rPr lang="en-US" sz="1100" dirty="0"/>
                <a:t>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Greedy Scheduling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59992"/>
            <a:ext cx="8686800" cy="5017008"/>
          </a:xfrm>
        </p:spPr>
        <p:txBody>
          <a:bodyPr/>
          <a:lstStyle/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At each step, choose talks with the earliest ending time among talks compatible with those selected.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Will be proven correct by induction in Chapter 5.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634996"/>
            <a:ext cx="8686800" cy="2667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/>
              <a:t>procedure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i="1" noProof="0" dirty="0"/>
              <a:t>schedule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000" i="1" noProof="0" dirty="0"/>
              <a:t>s</a:t>
            </a:r>
            <a:r>
              <a:rPr lang="en-US" sz="2000" baseline="-25000" dirty="0"/>
              <a:t>1 </a:t>
            </a:r>
            <a:r>
              <a:rPr lang="en-US" sz="2000" dirty="0"/>
              <a:t>, 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, </a:t>
            </a:r>
            <a:r>
              <a:rPr lang="en-US" sz="2000" dirty="0"/>
              <a:t>…</a:t>
            </a:r>
            <a:r>
              <a:rPr lang="en-US" sz="2000" dirty="0">
                <a:latin typeface="Cambria Math"/>
                <a:ea typeface="Cambria Math"/>
              </a:rPr>
              <a:t> , </a:t>
            </a:r>
            <a:r>
              <a:rPr lang="en-US" sz="2000" i="1" dirty="0" err="1"/>
              <a:t>s</a:t>
            </a:r>
            <a:r>
              <a:rPr lang="en-US" sz="2000" i="1" baseline="-25000" dirty="0" err="1"/>
              <a:t>n</a:t>
            </a:r>
            <a:r>
              <a:rPr lang="en-US" sz="2000" i="1" baseline="-25000" dirty="0"/>
              <a:t> </a:t>
            </a:r>
            <a:r>
              <a:rPr lang="en-US" sz="2000" dirty="0"/>
              <a:t>:</a:t>
            </a:r>
            <a:r>
              <a:rPr lang="en-US" sz="2000" i="1" dirty="0"/>
              <a:t> </a:t>
            </a:r>
            <a:r>
              <a:rPr lang="en-US" sz="2000" dirty="0"/>
              <a:t>start times</a:t>
            </a:r>
            <a:r>
              <a:rPr lang="en-US" sz="2000" i="1" dirty="0"/>
              <a:t>; e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,  </a:t>
            </a:r>
            <a:r>
              <a:rPr lang="en-US" sz="2000" i="1" dirty="0"/>
              <a:t>e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, </a:t>
            </a:r>
            <a:r>
              <a:rPr lang="en-US" sz="2000" dirty="0"/>
              <a:t>…</a:t>
            </a:r>
            <a:r>
              <a:rPr lang="en-US" sz="2000" dirty="0">
                <a:latin typeface="Cambria Math"/>
                <a:ea typeface="Cambria Math"/>
              </a:rPr>
              <a:t> , </a:t>
            </a:r>
            <a:r>
              <a:rPr lang="en-US" sz="2000" i="1" dirty="0"/>
              <a:t>e</a:t>
            </a:r>
            <a:r>
              <a:rPr lang="en-US" sz="2000" i="1" baseline="-25000" dirty="0"/>
              <a:t>n </a:t>
            </a:r>
            <a:r>
              <a:rPr lang="en-US" sz="2000" dirty="0"/>
              <a:t>:</a:t>
            </a:r>
            <a:r>
              <a:rPr lang="en-US" sz="2000" i="1" dirty="0"/>
              <a:t> </a:t>
            </a:r>
            <a:r>
              <a:rPr lang="en-US" sz="2000" dirty="0"/>
              <a:t>end times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/>
              <a:t>sort talks by finish time {reorder so that </a:t>
            </a:r>
            <a:r>
              <a:rPr lang="en-US" sz="2000" i="1" dirty="0"/>
              <a:t>e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≤ </a:t>
            </a:r>
            <a:r>
              <a:rPr lang="en-US" sz="2000" i="1" dirty="0"/>
              <a:t>e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≤ </a:t>
            </a:r>
            <a:r>
              <a:rPr lang="en-US" sz="2000" dirty="0"/>
              <a:t>…</a:t>
            </a:r>
            <a:r>
              <a:rPr lang="en-US" sz="2000" dirty="0">
                <a:latin typeface="Cambria Math"/>
                <a:ea typeface="Cambria Math"/>
              </a:rPr>
              <a:t> ≤ </a:t>
            </a:r>
            <a:r>
              <a:rPr lang="en-US" sz="2000" i="1" dirty="0" err="1"/>
              <a:t>e</a:t>
            </a:r>
            <a:r>
              <a:rPr lang="en-US" sz="2000" i="1" baseline="-25000" dirty="0" err="1"/>
              <a:t>n</a:t>
            </a:r>
            <a:r>
              <a:rPr lang="en-US" sz="2000" i="1" baseline="-25000" dirty="0"/>
              <a:t> </a:t>
            </a:r>
            <a:r>
              <a:rPr lang="en-US" sz="2000" dirty="0"/>
              <a:t>}</a:t>
            </a:r>
            <a:endParaRPr lang="en-US" sz="2000" baseline="-25000" dirty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i="1" noProof="0" dirty="0"/>
              <a:t>S</a:t>
            </a:r>
            <a:r>
              <a:rPr lang="en-US" sz="2000" noProof="0" dirty="0"/>
              <a:t> :=  </a:t>
            </a:r>
            <a:r>
              <a:rPr lang="en-US" sz="2000" noProof="0" dirty="0">
                <a:latin typeface="Cambria Math"/>
                <a:ea typeface="Cambria Math"/>
              </a:rPr>
              <a:t>∅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/>
              <a:t>for </a:t>
            </a:r>
            <a:r>
              <a:rPr lang="en-US" sz="2000" dirty="0"/>
              <a:t> </a:t>
            </a:r>
            <a:r>
              <a:rPr lang="en-US" sz="2000" i="1" dirty="0"/>
              <a:t>j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 to </a:t>
            </a:r>
            <a:r>
              <a:rPr lang="en-US" sz="2000" i="1" dirty="0">
                <a:latin typeface="Cambria Math" pitchFamily="18" charset="0"/>
                <a:ea typeface="Cambria Math" pitchFamily="18" charset="0"/>
              </a:rPr>
              <a:t>n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2000" b="1" dirty="0"/>
              <a:t>if </a:t>
            </a:r>
            <a:r>
              <a:rPr lang="en-US" sz="2000" dirty="0"/>
              <a:t>talk </a:t>
            </a:r>
            <a:r>
              <a:rPr lang="en-US" sz="2000" i="1" dirty="0"/>
              <a:t>j</a:t>
            </a:r>
            <a:r>
              <a:rPr lang="en-US" sz="2000" dirty="0"/>
              <a:t> is compatible with </a:t>
            </a:r>
            <a:r>
              <a:rPr lang="en-US" sz="2000" i="1" dirty="0"/>
              <a:t>S</a:t>
            </a:r>
            <a:r>
              <a:rPr lang="en-US" sz="2000" dirty="0"/>
              <a:t> then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S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S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∪ 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{talk </a:t>
            </a:r>
            <a:r>
              <a:rPr kumimoji="0" lang="en-US" sz="200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sz="2000" b="1" noProof="0" dirty="0" err="1">
                <a:latin typeface="Cambria Math" pitchFamily="18" charset="0"/>
                <a:ea typeface="Cambria Math" pitchFamily="18" charset="0"/>
              </a:rPr>
              <a:t>eturn</a:t>
            </a:r>
            <a:r>
              <a:rPr lang="en-US" sz="2000" noProof="0" dirty="0">
                <a:latin typeface="Cambria Math" pitchFamily="18" charset="0"/>
                <a:ea typeface="Cambria Math" pitchFamily="18" charset="0"/>
              </a:rPr>
              <a:t> S { S is the set of talks scheduled}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9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228600"/>
            <a:ext cx="8229600" cy="1143000"/>
          </a:xfrm>
        </p:spPr>
        <p:txBody>
          <a:bodyPr/>
          <a:lstStyle/>
          <a:p>
            <a:r>
              <a:rPr lang="en-US" dirty="0"/>
              <a:t>Halting Problem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89" y="15240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</a:t>
            </a:r>
            <a:r>
              <a:rPr lang="en-US" dirty="0"/>
              <a:t>Develop a procedure that takes as input a computer program along with its input and determines whether the program will eventually halt with that input.</a:t>
            </a:r>
          </a:p>
          <a:p>
            <a:pPr marL="0" indent="0">
              <a:buNone/>
            </a:pPr>
            <a:r>
              <a:rPr lang="en-US" b="1" dirty="0"/>
              <a:t>Solution</a:t>
            </a:r>
            <a:r>
              <a:rPr lang="en-US" dirty="0"/>
              <a:t>: Proof by contradiction.</a:t>
            </a:r>
          </a:p>
          <a:p>
            <a:pPr marL="225425" indent="-225425">
              <a:buNone/>
            </a:pPr>
            <a:r>
              <a:rPr lang="en-US" dirty="0"/>
              <a:t>Assume that there is such a procedure and call it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</a:t>
            </a:r>
            <a:r>
              <a:rPr lang="en-US" i="1" dirty="0"/>
              <a:t>I</a:t>
            </a:r>
            <a:r>
              <a:rPr lang="en-US" dirty="0"/>
              <a:t>).</a:t>
            </a:r>
          </a:p>
          <a:p>
            <a:pPr marL="225425" indent="-225425">
              <a:buNone/>
            </a:pPr>
            <a:r>
              <a:rPr lang="en-US" dirty="0"/>
              <a:t>Procedure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</a:t>
            </a:r>
            <a:r>
              <a:rPr lang="en-US" i="1" dirty="0"/>
              <a:t>I</a:t>
            </a:r>
            <a:r>
              <a:rPr lang="en-US" dirty="0"/>
              <a:t>) takes as input program </a:t>
            </a:r>
            <a:r>
              <a:rPr lang="en-US" i="1" dirty="0"/>
              <a:t>P</a:t>
            </a:r>
            <a:r>
              <a:rPr lang="en-US" dirty="0"/>
              <a:t> &amp; input </a:t>
            </a:r>
            <a:r>
              <a:rPr lang="en-US" i="1" dirty="0"/>
              <a:t>I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H outputs “halt” if it is the case that </a:t>
            </a:r>
            <a:r>
              <a:rPr lang="en-US" i="1" dirty="0"/>
              <a:t>P</a:t>
            </a:r>
            <a:r>
              <a:rPr lang="en-US" dirty="0"/>
              <a:t> will stop when run with input </a:t>
            </a:r>
            <a:r>
              <a:rPr lang="en-US" i="1" dirty="0"/>
              <a:t>I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Otherwise, </a:t>
            </a:r>
            <a:r>
              <a:rPr lang="en-US" i="1" dirty="0"/>
              <a:t>H</a:t>
            </a:r>
            <a:r>
              <a:rPr lang="en-US" dirty="0"/>
              <a:t> outputs “loops forever.”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Halting Problem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84" y="1371600"/>
            <a:ext cx="8502015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Since a program is a string of characters, we call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</a:t>
            </a:r>
            <a:r>
              <a:rPr lang="en-US" i="1" dirty="0"/>
              <a:t>P</a:t>
            </a:r>
            <a:r>
              <a:rPr lang="en-US" dirty="0"/>
              <a:t>). Construct a procedure </a:t>
            </a:r>
            <a:r>
              <a:rPr lang="en-US" i="1" dirty="0"/>
              <a:t>K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), which works as follows. 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</a:t>
            </a:r>
            <a:r>
              <a:rPr lang="en-US" i="1" dirty="0"/>
              <a:t>P</a:t>
            </a:r>
            <a:r>
              <a:rPr lang="en-US" dirty="0"/>
              <a:t>) outputs “loops forever” then </a:t>
            </a:r>
            <a:r>
              <a:rPr lang="en-US" i="1" dirty="0"/>
              <a:t>K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 halts.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</a:t>
            </a:r>
            <a:r>
              <a:rPr lang="en-US" i="1" dirty="0"/>
              <a:t>P</a:t>
            </a:r>
            <a:r>
              <a:rPr lang="en-US" dirty="0"/>
              <a:t>) outputs “halt” then </a:t>
            </a:r>
            <a:r>
              <a:rPr lang="en-US" i="1" dirty="0"/>
              <a:t>K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 goes into an infinite loop printing “ha” on each iteration.</a:t>
            </a:r>
          </a:p>
        </p:txBody>
      </p:sp>
      <p:pic>
        <p:nvPicPr>
          <p:cNvPr id="4" name="Content Placeholder 3" descr="0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560" y="3730283"/>
            <a:ext cx="8325239" cy="1756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Halting Problem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 we call </a:t>
            </a:r>
            <a:r>
              <a:rPr lang="en-US" i="1" dirty="0"/>
              <a:t>K</a:t>
            </a:r>
            <a:r>
              <a:rPr lang="en-US" dirty="0"/>
              <a:t> with </a:t>
            </a:r>
            <a:r>
              <a:rPr lang="en-US" i="1" dirty="0"/>
              <a:t>K</a:t>
            </a:r>
            <a:r>
              <a:rPr lang="en-US" dirty="0"/>
              <a:t> as input, i.e. </a:t>
            </a:r>
            <a:r>
              <a:rPr lang="en-US" i="1" dirty="0"/>
              <a:t>K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If the output of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,</a:t>
            </a:r>
            <a:r>
              <a:rPr lang="en-US" i="1" dirty="0"/>
              <a:t>K</a:t>
            </a:r>
            <a:r>
              <a:rPr lang="en-US" dirty="0"/>
              <a:t>) is “loops forever” then </a:t>
            </a:r>
            <a:r>
              <a:rPr lang="en-US" i="1" dirty="0"/>
              <a:t>K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) halts. </a:t>
            </a:r>
            <a:r>
              <a:rPr lang="en-US" dirty="0">
                <a:solidFill>
                  <a:srgbClr val="FF0000"/>
                </a:solidFill>
              </a:rPr>
              <a:t>A Contradiction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pPr lvl="1"/>
            <a:r>
              <a:rPr lang="en-US" dirty="0"/>
              <a:t>If the output of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,</a:t>
            </a:r>
            <a:r>
              <a:rPr lang="en-US" i="1" dirty="0"/>
              <a:t>K</a:t>
            </a:r>
            <a:r>
              <a:rPr lang="en-US" dirty="0"/>
              <a:t>) is “halts” then </a:t>
            </a:r>
            <a:r>
              <a:rPr lang="en-US" i="1" dirty="0"/>
              <a:t>K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) loops forever. </a:t>
            </a:r>
            <a:r>
              <a:rPr lang="en-US" dirty="0">
                <a:solidFill>
                  <a:srgbClr val="FF0000"/>
                </a:solidFill>
              </a:rPr>
              <a:t>A Contradiction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zh-CN" dirty="0"/>
              <a:t>Hence, </a:t>
            </a:r>
            <a:r>
              <a:rPr lang="zh-CN" altLang="en-US" dirty="0"/>
              <a:t>∄</a:t>
            </a:r>
            <a:r>
              <a:rPr lang="en-US" dirty="0"/>
              <a:t> procedure that can decide whether or not an arbitrary program halts.</a:t>
            </a:r>
          </a:p>
          <a:p>
            <a:pPr marL="0" indent="0">
              <a:buNone/>
            </a:pPr>
            <a:r>
              <a:rPr lang="en-US" dirty="0">
                <a:latin typeface="SymbolPi" panose="02000500070000020004" pitchFamily="2" charset="0"/>
              </a:rPr>
              <a:t>\</a:t>
            </a:r>
            <a:r>
              <a:rPr lang="en-US" dirty="0"/>
              <a:t> The halting problem is unsolvable.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/>
              <a:t>Algorithm 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Day 1</a:t>
            </a:r>
          </a:p>
          <a:p>
            <a:pPr lvl="1"/>
            <a:r>
              <a:rPr lang="en-US" dirty="0"/>
              <a:t>Properties (Slides 5-10)</a:t>
            </a:r>
          </a:p>
          <a:p>
            <a:pPr lvl="1"/>
            <a:r>
              <a:rPr lang="en-US" dirty="0"/>
              <a:t>Searching (Slides 11-15)</a:t>
            </a:r>
          </a:p>
          <a:p>
            <a:r>
              <a:rPr lang="en-US" dirty="0"/>
              <a:t>Day 2/3</a:t>
            </a:r>
          </a:p>
          <a:p>
            <a:pPr lvl="1"/>
            <a:r>
              <a:rPr lang="en-US" dirty="0"/>
              <a:t>Sorting (Slides 16-25)</a:t>
            </a:r>
          </a:p>
          <a:p>
            <a:r>
              <a:rPr lang="en-US" dirty="0"/>
              <a:t>Day 3</a:t>
            </a:r>
          </a:p>
          <a:p>
            <a:pPr lvl="1"/>
            <a:r>
              <a:rPr lang="en-US" dirty="0"/>
              <a:t>Greedy (Slides 26-34)</a:t>
            </a:r>
          </a:p>
          <a:p>
            <a:pPr lvl="1"/>
            <a:r>
              <a:rPr lang="en-US" dirty="0"/>
              <a:t>Halting Problem (Slide 35-37)</a:t>
            </a:r>
          </a:p>
          <a:p>
            <a:pPr lvl="2"/>
            <a:r>
              <a:rPr lang="en-US" dirty="0"/>
              <a:t>Be able to state what it is (proof optional)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52"/>
            <a:ext cx="8229600" cy="1143000"/>
          </a:xfrm>
        </p:spPr>
        <p:txBody>
          <a:bodyPr/>
          <a:lstStyle/>
          <a:p>
            <a:r>
              <a:rPr lang="en-US" dirty="0"/>
              <a:t>Problems and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911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many domains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/>
              <a:t>problems that ask for output with specific properties when given valid input.</a:t>
            </a:r>
          </a:p>
          <a:p>
            <a:r>
              <a:rPr lang="en-US" dirty="0"/>
              <a:t>In computer programming, an </a:t>
            </a:r>
            <a:r>
              <a:rPr lang="en-US" i="1" dirty="0"/>
              <a:t>algorithm is</a:t>
            </a:r>
            <a:r>
              <a:rPr lang="en-US" dirty="0"/>
              <a:t> a procedure or set of steps which</a:t>
            </a:r>
          </a:p>
          <a:p>
            <a:pPr lvl="1"/>
            <a:r>
              <a:rPr lang="en-US" dirty="0"/>
              <a:t>takes valid input</a:t>
            </a:r>
          </a:p>
          <a:p>
            <a:pPr lvl="1"/>
            <a:r>
              <a:rPr lang="en-US" dirty="0"/>
              <a:t>produces desired output.</a:t>
            </a:r>
          </a:p>
          <a:p>
            <a:r>
              <a:rPr lang="en-US" dirty="0"/>
              <a:t>More generally, an </a:t>
            </a:r>
            <a:r>
              <a:rPr lang="en-US" i="1" dirty="0"/>
              <a:t>algorithm</a:t>
            </a:r>
            <a:r>
              <a:rPr lang="en-US" dirty="0"/>
              <a:t> is a finite set of precise instructions for calculations or for solving a problem.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501"/>
            <a:ext cx="8229600" cy="1143000"/>
          </a:xfrm>
        </p:spPr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6892"/>
            <a:ext cx="8382000" cy="48663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Describe algorithm for finding </a:t>
            </a:r>
            <a:r>
              <a:rPr lang="en-US" b="1" dirty="0"/>
              <a:t>maximum</a:t>
            </a:r>
            <a:r>
              <a:rPr lang="en-US" dirty="0"/>
              <a:t> value or </a:t>
            </a:r>
            <a:r>
              <a:rPr lang="en-US" b="1" dirty="0"/>
              <a:t>max</a:t>
            </a:r>
            <a:r>
              <a:rPr lang="en-US" dirty="0"/>
              <a:t> in finite sequence of integers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}</a:t>
            </a:r>
          </a:p>
          <a:p>
            <a:pPr>
              <a:buNone/>
            </a:pPr>
            <a:r>
              <a:rPr lang="en-US" b="1" dirty="0"/>
              <a:t>Solution: 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Set maximum: max =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Compare next integer in sequence to max</a:t>
            </a:r>
          </a:p>
          <a:p>
            <a:pPr marL="1154430" lvl="2" indent="-514350"/>
            <a:r>
              <a:rPr lang="en-US" dirty="0"/>
              <a:t>If it is larger than max, set max equal to this integer.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Repeat previous step if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/>
              <a:t>more integers. If not, stop.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Upon termination, max is largest integer in sequence.</a:t>
            </a:r>
          </a:p>
          <a:p>
            <a:pPr marL="0" indent="0">
              <a:buNone/>
            </a:pPr>
            <a:r>
              <a:rPr lang="en-US" dirty="0"/>
              <a:t>An actual implementation would depend on the computer programming language, although clearly there is need for a loop, which could either be “while” or “for”.</a:t>
            </a:r>
          </a:p>
        </p:txBody>
      </p:sp>
      <p:pic>
        <p:nvPicPr>
          <p:cNvPr id="4" name="Picture 3" descr="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-19987"/>
            <a:ext cx="886968" cy="1027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970613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Abu </a:t>
            </a:r>
            <a:r>
              <a:rPr lang="en-US" dirty="0" err="1"/>
              <a:t>Ja’far</a:t>
            </a:r>
            <a:r>
              <a:rPr lang="en-US" dirty="0"/>
              <a:t> Mohammed </a:t>
            </a:r>
            <a:r>
              <a:rPr lang="en-US" dirty="0" err="1"/>
              <a:t>Ibin</a:t>
            </a:r>
            <a:r>
              <a:rPr lang="en-US" dirty="0"/>
              <a:t> Musa Al-</a:t>
            </a:r>
            <a:r>
              <a:rPr lang="en-US" dirty="0" err="1"/>
              <a:t>Khowarizmi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780-850</a:t>
            </a:r>
            <a:r>
              <a:rPr lang="en-US" dirty="0"/>
              <a:t>), spent most of life in present-day Iraq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9992"/>
            <a:ext cx="8763000" cy="5169408"/>
          </a:xfrm>
        </p:spPr>
        <p:txBody>
          <a:bodyPr>
            <a:normAutofit fontScale="92500"/>
          </a:bodyPr>
          <a:lstStyle/>
          <a:p>
            <a:r>
              <a:rPr lang="en-US" dirty="0"/>
              <a:t>Algorithms can be described in English or in a particular programming language such as Java or Python.</a:t>
            </a:r>
          </a:p>
          <a:p>
            <a:r>
              <a:rPr lang="en-US" i="1" dirty="0"/>
              <a:t>Pseudocode</a:t>
            </a:r>
            <a:r>
              <a:rPr lang="en-US" dirty="0"/>
              <a:t> is an intermediate between an English language description &amp; the coding using a programming language. </a:t>
            </a:r>
          </a:p>
          <a:p>
            <a:r>
              <a:rPr lang="en-US" dirty="0"/>
              <a:t>The form of pseudocode  we use is specified in Appendix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. It uses some of the structures found in C++ and Java.</a:t>
            </a:r>
          </a:p>
          <a:p>
            <a:r>
              <a:rPr lang="en-US" dirty="0"/>
              <a:t>Programmers can easily take the description of an algorithm in pseudocode &amp; construct a program in a particular language. </a:t>
            </a:r>
          </a:p>
          <a:p>
            <a:r>
              <a:rPr lang="en-US" dirty="0"/>
              <a:t>Pseudocode allows us to analyze the number and type of steps  required, independent of any particular implementation. </a:t>
            </a:r>
          </a:p>
          <a:p>
            <a:r>
              <a:rPr lang="en-US" dirty="0"/>
              <a:t>Compilers often have optimizing algorithms which may greatly improve the user-inputted code, but that is another story.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/>
              <a:t>Properties of Algorithms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389120"/>
          </a:xfrm>
        </p:spPr>
        <p:txBody>
          <a:bodyPr>
            <a:normAutofit/>
          </a:bodyPr>
          <a:lstStyle/>
          <a:p>
            <a:r>
              <a:rPr lang="en-US" i="1" dirty="0"/>
              <a:t>Input</a:t>
            </a:r>
            <a:r>
              <a:rPr lang="en-US" dirty="0"/>
              <a:t>: An algorithm has </a:t>
            </a:r>
            <a:r>
              <a:rPr lang="en-US" i="1" dirty="0"/>
              <a:t>input</a:t>
            </a:r>
            <a:r>
              <a:rPr lang="en-US" dirty="0"/>
              <a:t> values from a specified set.</a:t>
            </a:r>
          </a:p>
          <a:p>
            <a:r>
              <a:rPr lang="en-US" i="1" dirty="0"/>
              <a:t>Output</a:t>
            </a:r>
            <a:r>
              <a:rPr lang="en-US" dirty="0"/>
              <a:t>: The algorithm produces the </a:t>
            </a:r>
            <a:r>
              <a:rPr lang="en-US" i="1" dirty="0"/>
              <a:t>output</a:t>
            </a:r>
            <a:r>
              <a:rPr lang="en-US" dirty="0"/>
              <a:t> values from a specified set. The output values are the </a:t>
            </a:r>
            <a:r>
              <a:rPr lang="en-US" i="1" dirty="0"/>
              <a:t>solution</a:t>
            </a:r>
            <a:r>
              <a:rPr lang="en-US" dirty="0"/>
              <a:t>.</a:t>
            </a:r>
          </a:p>
          <a:p>
            <a:r>
              <a:rPr lang="en-US" i="1" dirty="0"/>
              <a:t>Correctness</a:t>
            </a:r>
            <a:r>
              <a:rPr lang="en-US" dirty="0"/>
              <a:t>: An algorithm should produce the correct output values for each set of input values.</a:t>
            </a:r>
          </a:p>
          <a:p>
            <a:r>
              <a:rPr lang="en-US" i="1" dirty="0"/>
              <a:t>Finiteness, Effectiveness, Generality</a:t>
            </a:r>
            <a:r>
              <a:rPr lang="en-US" dirty="0"/>
              <a:t>: An algorithm should produce the output after a finite # of steps for any input.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Finding Maximum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algorithm in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Does this algorithm have all the properties listed on the previous slide?</a:t>
            </a:r>
          </a:p>
          <a:p>
            <a:pPr marL="0" indent="0">
              <a:buNone/>
            </a:pPr>
            <a:r>
              <a:rPr lang="en-US" sz="2000" dirty="0"/>
              <a:t>(Input, Output, Correctness, Finiteness, Effectiveness, Generality)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2514600"/>
            <a:ext cx="6019800" cy="21336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400" b="1" dirty="0"/>
              <a:t>procedure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max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….,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max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:=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:=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    if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US" sz="2400" i="1" dirty="0"/>
              <a:t>max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&lt;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then </a:t>
            </a:r>
            <a:r>
              <a:rPr lang="en-US" sz="2400" i="1" dirty="0"/>
              <a:t>max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:=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return </a:t>
            </a:r>
            <a:r>
              <a:rPr lang="en-US" sz="2400" i="1" dirty="0"/>
              <a:t>max</a:t>
            </a:r>
            <a:r>
              <a:rPr lang="en-US" sz="2400" dirty="0"/>
              <a:t>{</a:t>
            </a:r>
            <a:r>
              <a:rPr lang="en-US" sz="2400" i="1" dirty="0"/>
              <a:t>max </a:t>
            </a:r>
            <a:r>
              <a:rPr lang="en-US" sz="2400" dirty="0"/>
              <a:t>is the largest element}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11697</TotalTime>
  <Words>3038</Words>
  <Application>Microsoft Office PowerPoint</Application>
  <PresentationFormat>On-screen Show (4:3)</PresentationFormat>
  <Paragraphs>288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Calibri</vt:lpstr>
      <vt:lpstr>Cambria Math</vt:lpstr>
      <vt:lpstr>宋体</vt:lpstr>
      <vt:lpstr>SymbolPi</vt:lpstr>
      <vt:lpstr>Wingdings 2</vt:lpstr>
      <vt:lpstr>Constantia</vt:lpstr>
      <vt:lpstr>Arial</vt:lpstr>
      <vt:lpstr>Symbol</vt:lpstr>
      <vt:lpstr>Flow</vt:lpstr>
      <vt:lpstr>Algorithms</vt:lpstr>
      <vt:lpstr>Chapter Summary</vt:lpstr>
      <vt:lpstr>Algorithms</vt:lpstr>
      <vt:lpstr>Algorithm Section Summary</vt:lpstr>
      <vt:lpstr>Problems and Algorithms</vt:lpstr>
      <vt:lpstr>Algorithms</vt:lpstr>
      <vt:lpstr>Pseudocode</vt:lpstr>
      <vt:lpstr>Properties of Algorithms</vt:lpstr>
      <vt:lpstr>Finding Maximum Element</vt:lpstr>
      <vt:lpstr>Our Algorithm Problems</vt:lpstr>
      <vt:lpstr>Searching</vt:lpstr>
      <vt:lpstr>Linear Search Algorithm (for non-sorted sets)</vt:lpstr>
      <vt:lpstr>Binary Search (for sorted sets)</vt:lpstr>
      <vt:lpstr>Binary Search pseudocode</vt:lpstr>
      <vt:lpstr>Binary Search example input</vt:lpstr>
      <vt:lpstr>Sorting</vt:lpstr>
      <vt:lpstr>Bubble Sort on a1,…,an</vt:lpstr>
      <vt:lpstr>Bubble Sort on 3  2  4  1  5</vt:lpstr>
      <vt:lpstr>Bubble Sort on 3  2  4  1  5</vt:lpstr>
      <vt:lpstr>Bubble Sort on 3  2  4  1  5</vt:lpstr>
      <vt:lpstr>Bubble Sort on 3  2  4  1  5</vt:lpstr>
      <vt:lpstr>Insertion Sort</vt:lpstr>
      <vt:lpstr>Insertion Sort</vt:lpstr>
      <vt:lpstr>Insertion Sort on 3  2  4  1  5 </vt:lpstr>
      <vt:lpstr>Optimization</vt:lpstr>
      <vt:lpstr>Greedy Algorithms</vt:lpstr>
      <vt:lpstr>Example: Making Change</vt:lpstr>
      <vt:lpstr>Greedy Change-Making Algorithm: coin denominations  c1, c2, …,cr </vt:lpstr>
      <vt:lpstr>Proving Optimality</vt:lpstr>
      <vt:lpstr>Proving Optimality for U.S. Coins</vt:lpstr>
      <vt:lpstr>Greedy Change-Making Algorithm </vt:lpstr>
      <vt:lpstr>Greedy Scheduling</vt:lpstr>
      <vt:lpstr>Greedy Scheduling</vt:lpstr>
      <vt:lpstr>Greedy Scheduling algorithm</vt:lpstr>
      <vt:lpstr>Halting Problem </vt:lpstr>
      <vt:lpstr>Halting Problem (cont.)</vt:lpstr>
      <vt:lpstr>Halting Problem (cont.)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Ezra Halleck</cp:lastModifiedBy>
  <cp:revision>704</cp:revision>
  <dcterms:created xsi:type="dcterms:W3CDTF">2013-11-08T19:53:15Z</dcterms:created>
  <dcterms:modified xsi:type="dcterms:W3CDTF">2018-03-19T19:22:22Z</dcterms:modified>
</cp:coreProperties>
</file>