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91" r:id="rId2"/>
    <p:sldId id="316" r:id="rId3"/>
    <p:sldId id="474" r:id="rId4"/>
    <p:sldId id="475" r:id="rId5"/>
    <p:sldId id="423" r:id="rId6"/>
    <p:sldId id="424" r:id="rId7"/>
    <p:sldId id="477" r:id="rId8"/>
    <p:sldId id="505" r:id="rId9"/>
    <p:sldId id="506" r:id="rId10"/>
    <p:sldId id="426" r:id="rId11"/>
    <p:sldId id="428" r:id="rId12"/>
    <p:sldId id="479" r:id="rId13"/>
    <p:sldId id="430" r:id="rId14"/>
    <p:sldId id="431" r:id="rId15"/>
    <p:sldId id="494" r:id="rId16"/>
    <p:sldId id="480" r:id="rId17"/>
  </p:sldIdLst>
  <p:sldSz cx="9144000" cy="6858000" type="screen4x3"/>
  <p:notesSz cx="7010400" cy="92964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mbria Math" panose="02040503050406030204" pitchFamily="18" charset="0"/>
      <p:regular r:id="rId24"/>
    </p:embeddedFont>
    <p:embeddedFont>
      <p:font typeface="SymbolPi" panose="02000500070000020004" pitchFamily="2" charset="0"/>
      <p:regular r:id="rId25"/>
    </p:embeddedFont>
    <p:embeddedFont>
      <p:font typeface="Wingdings 2" panose="05020102010507070707" pitchFamily="18" charset="2"/>
      <p:regular r:id="rId26"/>
    </p:embeddedFont>
    <p:embeddedFont>
      <p:font typeface="Constantia" panose="02030602050306030303" pitchFamily="18" charset="0"/>
      <p:regular r:id="rId27"/>
      <p:bold r:id="rId28"/>
      <p:italic r:id="rId29"/>
      <p:boldItalic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60"/>
  </p:normalViewPr>
  <p:slideViewPr>
    <p:cSldViewPr>
      <p:cViewPr varScale="1">
        <p:scale>
          <a:sx n="68" d="100"/>
          <a:sy n="68" d="100"/>
        </p:scale>
        <p:origin x="50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>
              <a:defRPr sz="1300"/>
            </a:lvl1pPr>
          </a:lstStyle>
          <a:p>
            <a:fld id="{C0FEF7AE-0C30-4EA7-B74D-470A9C33048D}" type="datetimeFigureOut">
              <a:rPr lang="en-US" smtClean="0"/>
              <a:pPr/>
              <a:t>3/14/2018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>
              <a:defRPr sz="1300"/>
            </a:lvl1pPr>
          </a:lstStyle>
          <a:p>
            <a:fld id="{E3901582-F5A8-41ED-8946-57B4D8BFA9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7261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>
              <a:defRPr sz="1300"/>
            </a:lvl1pPr>
          </a:lstStyle>
          <a:p>
            <a:fld id="{10106763-8029-41BC-9E70-E644A94F0E80}" type="datetimeFigureOut">
              <a:rPr lang="en-US" smtClean="0"/>
              <a:pPr/>
              <a:t>3/14/2018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6" rIns="93172" bIns="4658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2" tIns="46586" rIns="93172" bIns="4658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>
              <a:defRPr sz="1300"/>
            </a:lvl1pPr>
          </a:lstStyle>
          <a:p>
            <a:fld id="{A56D6F1B-26ED-417A-B5D8-8AED7AD379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639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220D-0BB5-4C71-B862-812B075D02FE}" type="datetimeFigureOut">
              <a:rPr lang="en-US" smtClean="0"/>
              <a:pPr/>
              <a:t>3/14/2018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220D-0BB5-4C71-B862-812B075D02FE}" type="datetimeFigureOut">
              <a:rPr lang="en-US" smtClean="0"/>
              <a:pPr/>
              <a:t>3/14/2018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220D-0BB5-4C71-B862-812B075D02FE}" type="datetimeFigureOut">
              <a:rPr lang="en-US" smtClean="0"/>
              <a:pPr/>
              <a:t>3/14/2018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220D-0BB5-4C71-B862-812B075D02FE}" type="datetimeFigureOut">
              <a:rPr lang="en-US" smtClean="0"/>
              <a:pPr/>
              <a:t>3/14/2018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220D-0BB5-4C71-B862-812B075D02FE}" type="datetimeFigureOut">
              <a:rPr lang="en-US" smtClean="0"/>
              <a:pPr/>
              <a:t>3/14/2018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220D-0BB5-4C71-B862-812B075D02FE}" type="datetimeFigureOut">
              <a:rPr lang="en-US" smtClean="0"/>
              <a:pPr/>
              <a:t>3/14/2018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220D-0BB5-4C71-B862-812B075D02FE}" type="datetimeFigureOut">
              <a:rPr lang="en-US" smtClean="0"/>
              <a:pPr/>
              <a:t>3/14/2018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220D-0BB5-4C71-B862-812B075D02FE}" type="datetimeFigureOut">
              <a:rPr lang="en-US" smtClean="0"/>
              <a:pPr/>
              <a:t>3/14/2018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220D-0BB5-4C71-B862-812B075D02FE}" type="datetimeFigureOut">
              <a:rPr lang="en-US" smtClean="0"/>
              <a:pPr/>
              <a:t>3/14/2018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220D-0BB5-4C71-B862-812B075D02FE}" type="datetimeFigureOut">
              <a:rPr lang="en-US" smtClean="0"/>
              <a:pPr/>
              <a:t>3/14/2018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220D-0BB5-4C71-B862-812B075D02FE}" type="datetimeFigureOut">
              <a:rPr lang="en-US" smtClean="0"/>
              <a:pPr/>
              <a:t>3/14/2018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D15220D-0BB5-4C71-B862-812B075D02FE}" type="datetimeFigureOut">
              <a:rPr lang="en-US" smtClean="0"/>
              <a:pPr/>
              <a:t>3/14/2018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tags" Target="../tags/tag3.xml"/><Relationship Id="rId7" Type="http://schemas.openxmlformats.org/officeDocument/2006/relationships/image" Target="../media/image7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Basic Structures: Sets, Functions, Sequences, Sums, </a:t>
            </a:r>
            <a:r>
              <a:rPr lang="en-US"/>
              <a:t>and Matrices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Chapter 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0" y="4648200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With Question/Answer Animations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6324600"/>
            <a:ext cx="914400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2833" tIns="51417" rIns="102833" bIns="51417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000" dirty="0"/>
              <a:t>Copyright ©  McGraw-Hill Education.  All rights reserved. No reproduction or distribution without the prior written consent of McGraw-Hill Education.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/>
              <a:t>Countable example: even Z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389120"/>
          </a:xfrm>
        </p:spPr>
        <p:txBody>
          <a:bodyPr/>
          <a:lstStyle/>
          <a:p>
            <a:pPr>
              <a:buNone/>
            </a:pPr>
            <a:r>
              <a:rPr lang="en-US" b="1" dirty="0"/>
              <a:t>  </a:t>
            </a:r>
            <a:r>
              <a:rPr lang="en-US" dirty="0"/>
              <a:t>Show that the set of even integers </a:t>
            </a:r>
            <a:r>
              <a:rPr lang="en-US" i="1" dirty="0"/>
              <a:t>E</a:t>
            </a:r>
            <a:r>
              <a:rPr lang="en-US" dirty="0"/>
              <a:t> is a countable set.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b="1" dirty="0"/>
              <a:t>   Solution</a:t>
            </a:r>
            <a:r>
              <a:rPr lang="en-US" dirty="0"/>
              <a:t>: Can list in a sequence:</a:t>
            </a:r>
          </a:p>
          <a:p>
            <a:pPr>
              <a:buNone/>
            </a:pPr>
            <a:r>
              <a:rPr lang="en-US" dirty="0"/>
              <a:t>      		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0, 2, </a:t>
            </a:r>
            <a:r>
              <a:rPr lang="en-US" i="1" dirty="0">
                <a:latin typeface="Cambria Math"/>
                <a:ea typeface="Cambria Math"/>
              </a:rPr>
              <a:t>−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2, 4, </a:t>
            </a:r>
            <a:r>
              <a:rPr lang="en-US" i="1" dirty="0">
                <a:latin typeface="Cambria Math"/>
                <a:ea typeface="Cambria Math"/>
              </a:rPr>
              <a:t>−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4,………..</a:t>
            </a:r>
          </a:p>
          <a:p>
            <a:pPr>
              <a:buNone/>
            </a:pPr>
            <a:r>
              <a:rPr lang="en-US" dirty="0"/>
              <a:t>   Or can define a bijection from </a:t>
            </a:r>
            <a:r>
              <a:rPr lang="en-US" b="1" dirty="0"/>
              <a:t>Z</a:t>
            </a:r>
            <a:r>
              <a:rPr lang="en-US" b="1" baseline="30000" dirty="0"/>
              <a:t>+</a:t>
            </a:r>
            <a:r>
              <a:rPr lang="en-US" dirty="0"/>
              <a:t> to even </a:t>
            </a:r>
            <a:r>
              <a:rPr lang="en-US" b="1" dirty="0"/>
              <a:t>Z</a:t>
            </a:r>
            <a:r>
              <a:rPr lang="en-US" dirty="0"/>
              <a:t>:</a:t>
            </a:r>
          </a:p>
          <a:p>
            <a:pPr lvl="1" algn="ctr">
              <a:buNone/>
            </a:pPr>
            <a:r>
              <a:rPr lang="en-US" i="1" dirty="0"/>
              <a:t>a</a:t>
            </a:r>
            <a:r>
              <a:rPr lang="en-US" i="1" baseline="-25000" dirty="0"/>
              <a:t>n </a:t>
            </a:r>
            <a:r>
              <a:rPr lang="en-US" i="1" dirty="0"/>
              <a:t>= </a:t>
            </a:r>
            <a:r>
              <a:rPr lang="en-US" dirty="0"/>
              <a:t>(</a:t>
            </a:r>
            <a:r>
              <a:rPr lang="en-US" sz="2000" dirty="0">
                <a:sym typeface="Symbol" panose="05050102010706020507" pitchFamily="18" charset="2"/>
              </a:rPr>
              <a:t>1)</a:t>
            </a:r>
            <a:r>
              <a:rPr lang="en-US" sz="2000" baseline="30000" dirty="0">
                <a:sym typeface="Symbol" panose="05050102010706020507" pitchFamily="18" charset="2"/>
              </a:rPr>
              <a:t>n </a:t>
            </a:r>
            <a:r>
              <a:rPr lang="en-US" sz="2000" dirty="0">
                <a:sym typeface="Symbol" panose="05050102010706020507" pitchFamily="18" charset="2"/>
              </a:rPr>
              <a:t>2</a:t>
            </a:r>
            <a:r>
              <a:rPr lang="en-US" sz="2000" baseline="30000" dirty="0">
                <a:sym typeface="Symbol" panose="05050102010706020507" pitchFamily="18" charset="2"/>
              </a:rPr>
              <a:t> </a:t>
            </a:r>
            <a:r>
              <a:rPr lang="en-US" sz="2000" dirty="0">
                <a:sym typeface="Symbol" panose="05050102010706020507" pitchFamily="18" charset="2"/>
              </a:rPr>
              <a:t>n/2</a:t>
            </a:r>
            <a:endParaRPr lang="en-US" dirty="0"/>
          </a:p>
        </p:txBody>
      </p:sp>
      <p:sp>
        <p:nvSpPr>
          <p:cNvPr id="4" name="Isosceles Triangle 3"/>
          <p:cNvSpPr/>
          <p:nvPr/>
        </p:nvSpPr>
        <p:spPr>
          <a:xfrm rot="5400000" flipV="1">
            <a:off x="8229600" y="4953000"/>
            <a:ext cx="152400" cy="152400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692" y="228600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dirty="0"/>
              <a:t>Q</a:t>
            </a:r>
            <a:r>
              <a:rPr lang="en-US" sz="4000" baseline="30000" dirty="0"/>
              <a:t>+</a:t>
            </a:r>
            <a:r>
              <a:rPr lang="en-US" sz="4000" dirty="0"/>
              <a:t> is Countable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692" y="1371600"/>
            <a:ext cx="8229600" cy="4389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Recall</a:t>
            </a:r>
            <a:r>
              <a:rPr lang="en-US" dirty="0"/>
              <a:t>: A </a:t>
            </a:r>
            <a:r>
              <a:rPr lang="en-US" i="1" dirty="0"/>
              <a:t>rational number </a:t>
            </a:r>
            <a:r>
              <a:rPr lang="en-US" dirty="0"/>
              <a:t>can be expressed as the ratio of two integers </a:t>
            </a:r>
            <a:r>
              <a:rPr lang="en-US" i="1" dirty="0"/>
              <a:t>p</a:t>
            </a:r>
            <a:r>
              <a:rPr lang="en-US" dirty="0"/>
              <a:t> and </a:t>
            </a:r>
            <a:r>
              <a:rPr lang="en-US" i="1" dirty="0"/>
              <a:t>q</a:t>
            </a:r>
            <a:r>
              <a:rPr lang="en-US" dirty="0"/>
              <a:t> such that </a:t>
            </a:r>
            <a:r>
              <a:rPr lang="en-US" i="1" dirty="0"/>
              <a:t>q</a:t>
            </a:r>
            <a:r>
              <a:rPr lang="en-US" dirty="0"/>
              <a:t> </a:t>
            </a:r>
            <a:r>
              <a:rPr lang="en-US" dirty="0">
                <a:latin typeface="Cambria Math"/>
                <a:ea typeface="Cambria Math"/>
              </a:rPr>
              <a:t>≠</a:t>
            </a:r>
            <a:r>
              <a:rPr lang="en-US" dirty="0"/>
              <a:t>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0.</a:t>
            </a:r>
          </a:p>
          <a:p>
            <a:pPr lvl="1"/>
            <a:r>
              <a:rPr lang="en-US" dirty="0"/>
              <a:t>¾ is a rational number</a:t>
            </a:r>
          </a:p>
          <a:p>
            <a:pPr lvl="1"/>
            <a:r>
              <a:rPr lang="en-US" dirty="0">
                <a:latin typeface="Cambria Math"/>
                <a:ea typeface="Cambria Math"/>
              </a:rPr>
              <a:t>√2</a:t>
            </a:r>
            <a:r>
              <a:rPr lang="en-US" dirty="0"/>
              <a:t>  is not a rational number.</a:t>
            </a:r>
          </a:p>
          <a:p>
            <a:pPr>
              <a:buNone/>
            </a:pPr>
            <a:r>
              <a:rPr lang="en-US" b="1" dirty="0"/>
              <a:t>Example</a:t>
            </a:r>
            <a:r>
              <a:rPr lang="en-US" dirty="0"/>
              <a:t>: Show </a:t>
            </a:r>
            <a:r>
              <a:rPr lang="en-US" sz="2800" dirty="0"/>
              <a:t>Q</a:t>
            </a:r>
            <a:r>
              <a:rPr lang="en-US" sz="2800" baseline="30000" dirty="0"/>
              <a:t>+</a:t>
            </a:r>
            <a:r>
              <a:rPr lang="en-US" sz="2800" dirty="0"/>
              <a:t> is Countable.</a:t>
            </a:r>
            <a:endParaRPr lang="en-US" dirty="0"/>
          </a:p>
          <a:p>
            <a:pPr>
              <a:buNone/>
            </a:pPr>
            <a:r>
              <a:rPr lang="en-US" b="1" dirty="0"/>
              <a:t>Solution</a:t>
            </a:r>
            <a:r>
              <a:rPr lang="en-US" dirty="0"/>
              <a:t>: </a:t>
            </a:r>
            <a:r>
              <a:rPr lang="en-US" sz="2800" dirty="0"/>
              <a:t>Q</a:t>
            </a:r>
            <a:r>
              <a:rPr lang="en-US" sz="2800" baseline="30000" dirty="0"/>
              <a:t>+</a:t>
            </a:r>
            <a:r>
              <a:rPr lang="en-US" sz="2800" dirty="0"/>
              <a:t> </a:t>
            </a:r>
            <a:r>
              <a:rPr lang="en-US" dirty="0"/>
              <a:t>can be arranged in a sequence:</a:t>
            </a:r>
          </a:p>
          <a:p>
            <a:pPr>
              <a:buNone/>
            </a:pPr>
            <a:r>
              <a:rPr lang="en-US" dirty="0"/>
              <a:t>                       </a:t>
            </a:r>
            <a:r>
              <a:rPr lang="en-US" i="1" dirty="0"/>
              <a:t>r</a:t>
            </a:r>
            <a:r>
              <a:rPr lang="en-US" baseline="-25000" dirty="0"/>
              <a:t>1 </a:t>
            </a:r>
            <a:r>
              <a:rPr lang="en-US" dirty="0"/>
              <a:t>, </a:t>
            </a:r>
            <a:r>
              <a:rPr lang="en-US" i="1" dirty="0"/>
              <a:t>r</a:t>
            </a:r>
            <a:r>
              <a:rPr lang="en-US" baseline="-25000" dirty="0"/>
              <a:t>2 </a:t>
            </a:r>
            <a:r>
              <a:rPr lang="en-US" dirty="0"/>
              <a:t>, </a:t>
            </a:r>
            <a:r>
              <a:rPr lang="en-US" i="1" dirty="0"/>
              <a:t>r</a:t>
            </a:r>
            <a:r>
              <a:rPr lang="en-US" baseline="-25000" dirty="0"/>
              <a:t>3 </a:t>
            </a:r>
            <a:r>
              <a:rPr lang="en-US" dirty="0"/>
              <a:t>,…   </a:t>
            </a:r>
          </a:p>
          <a:p>
            <a:pPr>
              <a:buNone/>
            </a:pPr>
            <a:r>
              <a:rPr lang="en-US" dirty="0"/>
              <a:t>    The next slide shows how this is done.                </a:t>
            </a:r>
            <a:r>
              <a:rPr lang="en-US" dirty="0">
                <a:latin typeface="Cambria Math"/>
                <a:ea typeface="Cambria Math"/>
                <a:sym typeface="Wingdings" pitchFamily="2" charset="2"/>
              </a:rPr>
              <a:t>→</a:t>
            </a:r>
            <a:endParaRPr lang="en-US" dirty="0"/>
          </a:p>
          <a:p>
            <a:pPr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256" y="300507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dirty="0"/>
              <a:t>Q</a:t>
            </a:r>
            <a:r>
              <a:rPr lang="en-US" sz="4000" baseline="30000" dirty="0"/>
              <a:t>+</a:t>
            </a:r>
            <a:r>
              <a:rPr lang="en-US" sz="4000" dirty="0"/>
              <a:t> is Countable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3272" y="3429000"/>
            <a:ext cx="36569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Constructing List</a:t>
            </a:r>
            <a:endParaRPr lang="en-US" sz="2000" dirty="0"/>
          </a:p>
          <a:p>
            <a:r>
              <a:rPr lang="en-US" sz="2000" dirty="0"/>
              <a:t>First visit </a:t>
            </a:r>
            <a:r>
              <a:rPr lang="en-US" sz="2000" i="1" dirty="0"/>
              <a:t>p</a:t>
            </a:r>
            <a:r>
              <a:rPr lang="en-US" sz="2000" dirty="0"/>
              <a:t>/</a:t>
            </a:r>
            <a:r>
              <a:rPr lang="en-US" sz="2000" i="1" dirty="0"/>
              <a:t>q</a:t>
            </a:r>
            <a:r>
              <a:rPr lang="en-US" sz="2000" dirty="0"/>
              <a:t> with </a:t>
            </a:r>
            <a:r>
              <a:rPr lang="en-US" sz="2000" i="1" dirty="0"/>
              <a:t>p</a:t>
            </a:r>
            <a:r>
              <a:rPr lang="en-US" sz="2000" dirty="0"/>
              <a:t> + </a:t>
            </a:r>
            <a:r>
              <a:rPr lang="en-US" sz="2000" i="1" dirty="0"/>
              <a:t>q</a:t>
            </a:r>
            <a:r>
              <a:rPr lang="en-US" sz="2000" dirty="0"/>
              <a:t> = </a:t>
            </a:r>
            <a:r>
              <a:rPr lang="en-US" sz="2000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sz="2000" dirty="0"/>
              <a:t>.</a:t>
            </a:r>
          </a:p>
          <a:p>
            <a:r>
              <a:rPr lang="en-US" sz="2000" dirty="0"/>
              <a:t>Next visit </a:t>
            </a:r>
            <a:r>
              <a:rPr lang="en-US" sz="2000" i="1" dirty="0"/>
              <a:t>p</a:t>
            </a:r>
            <a:r>
              <a:rPr lang="en-US" sz="2000" dirty="0"/>
              <a:t>/</a:t>
            </a:r>
            <a:r>
              <a:rPr lang="en-US" sz="2000" i="1" dirty="0"/>
              <a:t>q</a:t>
            </a:r>
            <a:r>
              <a:rPr lang="en-US" sz="2000" dirty="0"/>
              <a:t> with </a:t>
            </a:r>
            <a:r>
              <a:rPr lang="en-US" sz="2000" i="1" dirty="0"/>
              <a:t>p</a:t>
            </a:r>
            <a:r>
              <a:rPr lang="en-US" sz="2000" dirty="0"/>
              <a:t> + </a:t>
            </a:r>
            <a:r>
              <a:rPr lang="en-US" sz="2000" i="1" dirty="0"/>
              <a:t>q </a:t>
            </a:r>
            <a:r>
              <a:rPr lang="en-US" sz="2000" dirty="0"/>
              <a:t>= </a:t>
            </a:r>
            <a:r>
              <a:rPr lang="en-US" sz="2000" dirty="0">
                <a:latin typeface="Cambria Math" pitchFamily="18" charset="0"/>
                <a:ea typeface="Cambria Math" pitchFamily="18" charset="0"/>
              </a:rPr>
              <a:t>3.</a:t>
            </a:r>
            <a:endParaRPr lang="en-US" sz="2000" dirty="0"/>
          </a:p>
          <a:p>
            <a:r>
              <a:rPr lang="en-US" sz="2000" dirty="0"/>
              <a:t>And so on.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2256" y="5248947"/>
            <a:ext cx="83907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mbria Math" pitchFamily="18" charset="0"/>
                <a:ea typeface="Cambria Math" pitchFamily="18" charset="0"/>
              </a:rPr>
              <a:t>1, ½, 2, 3, </a:t>
            </a:r>
            <a:r>
              <a:rPr lang="en-US" sz="2000" dirty="0">
                <a:latin typeface="Cambria Math" pitchFamily="18" charset="0"/>
                <a:ea typeface="Cambria Math" pitchFamily="18" charset="0"/>
              </a:rPr>
              <a:t>1/3</a:t>
            </a:r>
            <a:r>
              <a:rPr lang="en-US" sz="2400" dirty="0">
                <a:latin typeface="Cambria Math" pitchFamily="18" charset="0"/>
                <a:ea typeface="Cambria Math" pitchFamily="18" charset="0"/>
              </a:rPr>
              <a:t>, ¼ , </a:t>
            </a:r>
            <a:r>
              <a:rPr lang="en-US" sz="2000" dirty="0">
                <a:latin typeface="Cambria Math" pitchFamily="18" charset="0"/>
                <a:ea typeface="Cambria Math" pitchFamily="18" charset="0"/>
              </a:rPr>
              <a:t>2/3</a:t>
            </a:r>
            <a:r>
              <a:rPr lang="en-US" sz="2400" dirty="0">
                <a:latin typeface="Cambria Math" pitchFamily="18" charset="0"/>
                <a:ea typeface="Cambria Math" pitchFamily="18" charset="0"/>
              </a:rPr>
              <a:t>, </a:t>
            </a:r>
            <a:r>
              <a:rPr lang="en-US" sz="2000" dirty="0">
                <a:latin typeface="Cambria Math" pitchFamily="18" charset="0"/>
                <a:ea typeface="Cambria Math" pitchFamily="18" charset="0"/>
              </a:rPr>
              <a:t>3/2</a:t>
            </a:r>
            <a:r>
              <a:rPr lang="en-US" sz="2400" dirty="0">
                <a:latin typeface="Cambria Math" pitchFamily="18" charset="0"/>
                <a:ea typeface="Cambria Math" pitchFamily="18" charset="0"/>
              </a:rPr>
              <a:t>, 4, 5, </a:t>
            </a:r>
            <a:r>
              <a:rPr lang="en-US" sz="2000" dirty="0">
                <a:latin typeface="Cambria Math" pitchFamily="18" charset="0"/>
                <a:ea typeface="Cambria Math" pitchFamily="18" charset="0"/>
              </a:rPr>
              <a:t>1/5</a:t>
            </a:r>
            <a:r>
              <a:rPr lang="en-US" sz="2400" dirty="0">
                <a:latin typeface="Cambria Math" pitchFamily="18" charset="0"/>
                <a:ea typeface="Cambria Math" pitchFamily="18" charset="0"/>
              </a:rPr>
              <a:t>, </a:t>
            </a:r>
            <a:r>
              <a:rPr lang="en-US" sz="2000" dirty="0">
                <a:latin typeface="Cambria Math" pitchFamily="18" charset="0"/>
                <a:ea typeface="Cambria Math" pitchFamily="18" charset="0"/>
              </a:rPr>
              <a:t>1/6</a:t>
            </a:r>
            <a:r>
              <a:rPr lang="en-US" sz="2400" dirty="0">
                <a:latin typeface="Cambria Math" pitchFamily="18" charset="0"/>
                <a:ea typeface="Cambria Math" pitchFamily="18" charset="0"/>
              </a:rPr>
              <a:t>, </a:t>
            </a:r>
            <a:r>
              <a:rPr lang="en-US" sz="2000" dirty="0">
                <a:latin typeface="Cambria Math" pitchFamily="18" charset="0"/>
                <a:ea typeface="Cambria Math" pitchFamily="18" charset="0"/>
              </a:rPr>
              <a:t>2/5</a:t>
            </a:r>
            <a:r>
              <a:rPr lang="en-US" sz="2400" dirty="0">
                <a:latin typeface="Cambria Math" pitchFamily="18" charset="0"/>
                <a:ea typeface="Cambria Math" pitchFamily="18" charset="0"/>
              </a:rPr>
              <a:t>, ¾, </a:t>
            </a:r>
            <a:r>
              <a:rPr lang="en-US" sz="2000" dirty="0">
                <a:latin typeface="Cambria Math" pitchFamily="18" charset="0"/>
                <a:ea typeface="Cambria Math" pitchFamily="18" charset="0"/>
              </a:rPr>
              <a:t>4/3</a:t>
            </a:r>
            <a:r>
              <a:rPr lang="en-US" sz="2400" dirty="0">
                <a:latin typeface="Cambria Math" pitchFamily="18" charset="0"/>
                <a:ea typeface="Cambria Math" pitchFamily="18" charset="0"/>
              </a:rPr>
              <a:t>, </a:t>
            </a:r>
            <a:r>
              <a:rPr lang="en-US" sz="2000" dirty="0">
                <a:latin typeface="Cambria Math" pitchFamily="18" charset="0"/>
                <a:ea typeface="Cambria Math" pitchFamily="18" charset="0"/>
              </a:rPr>
              <a:t>5/2</a:t>
            </a:r>
            <a:r>
              <a:rPr lang="en-US" sz="2400" dirty="0">
                <a:latin typeface="Cambria Math" pitchFamily="18" charset="0"/>
                <a:ea typeface="Cambria Math" pitchFamily="18" charset="0"/>
              </a:rPr>
              <a:t>, 6, </a:t>
            </a:r>
            <a:r>
              <a:rPr lang="en-US" sz="2400" dirty="0">
                <a:latin typeface="Cambria Math"/>
                <a:ea typeface="Cambria Math"/>
              </a:rPr>
              <a:t>….</a:t>
            </a:r>
          </a:p>
          <a:p>
            <a:r>
              <a:rPr lang="en-US" sz="2400" dirty="0">
                <a:latin typeface="Cambria Math"/>
                <a:ea typeface="Cambria Math"/>
              </a:rPr>
              <a:t>Coming up with an explicit formula would not be advised.</a:t>
            </a:r>
          </a:p>
          <a:p>
            <a:r>
              <a:rPr lang="en-US" sz="2400" b="1" dirty="0">
                <a:latin typeface="Cambria Math"/>
                <a:ea typeface="Cambria Math"/>
              </a:rPr>
              <a:t>Instead write a computer program!</a:t>
            </a:r>
            <a:endParaRPr lang="en-US" sz="2400" b="1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9" name="Isosceles Triangle 8"/>
          <p:cNvSpPr/>
          <p:nvPr/>
        </p:nvSpPr>
        <p:spPr>
          <a:xfrm rot="5400000" flipV="1">
            <a:off x="8449456" y="5696712"/>
            <a:ext cx="152400" cy="152400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382399-F172-43A6-BE0C-CA7A97738571}"/>
              </a:ext>
            </a:extLst>
          </p:cNvPr>
          <p:cNvSpPr txBox="1"/>
          <p:nvPr/>
        </p:nvSpPr>
        <p:spPr>
          <a:xfrm>
            <a:off x="0" y="1553308"/>
            <a:ext cx="2514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Study table carefully.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What is common in each row?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What is common in each column?</a:t>
            </a:r>
          </a:p>
        </p:txBody>
      </p:sp>
      <p:pic>
        <p:nvPicPr>
          <p:cNvPr id="10" name="Content Placeholder 3" descr="0224.jpg">
            <a:extLst>
              <a:ext uri="{FF2B5EF4-FFF2-40B4-BE49-F238E27FC236}">
                <a16:creationId xmlns:a16="http://schemas.microsoft.com/office/drawing/2014/main" id="{BEA323FB-0A61-4625-8CD5-264B6DAFFFD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27387"/>
          <a:stretch/>
        </p:blipFill>
        <p:spPr>
          <a:xfrm>
            <a:off x="4466418" y="697479"/>
            <a:ext cx="4764845" cy="4551468"/>
          </a:xfrm>
          <a:prstGeom prst="rect">
            <a:avLst/>
          </a:prstGeom>
        </p:spPr>
      </p:pic>
      <p:pic>
        <p:nvPicPr>
          <p:cNvPr id="4" name="Content Placeholder 3" descr="0224.jp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t="18511" r="70291" b="46475"/>
          <a:stretch/>
        </p:blipFill>
        <p:spPr>
          <a:xfrm>
            <a:off x="2488785" y="1772140"/>
            <a:ext cx="1949498" cy="159366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/>
              <a:t>Strings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25526"/>
            <a:ext cx="8686800" cy="43891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Given finite alphabet </a:t>
            </a:r>
            <a:r>
              <a:rPr lang="en-US" i="1" dirty="0"/>
              <a:t>A,</a:t>
            </a:r>
            <a:r>
              <a:rPr lang="en-US" dirty="0"/>
              <a:t> show S = {finite strings} is countably infinite.</a:t>
            </a:r>
          </a:p>
          <a:p>
            <a:pPr>
              <a:buNone/>
            </a:pPr>
            <a:r>
              <a:rPr lang="en-US" b="1" dirty="0"/>
              <a:t>Solution</a:t>
            </a:r>
            <a:r>
              <a:rPr lang="en-US" dirty="0"/>
              <a:t>: Assume alphabetical ordering of symbols in A</a:t>
            </a:r>
          </a:p>
          <a:p>
            <a:pPr lvl="1">
              <a:buNone/>
            </a:pPr>
            <a:r>
              <a:rPr lang="en-US" dirty="0"/>
              <a:t>and list strings in a sequence:</a:t>
            </a:r>
          </a:p>
          <a:p>
            <a:pPr marL="850392" lvl="1" indent="-457200">
              <a:buFont typeface="+mj-lt"/>
              <a:buAutoNum type="arabicPeriod"/>
            </a:pPr>
            <a:r>
              <a:rPr lang="en-US" dirty="0"/>
              <a:t>string of length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0 (empty string </a:t>
            </a:r>
            <a:r>
              <a:rPr lang="en-US" dirty="0">
                <a:latin typeface="SymbolPi" panose="02000500070000020004" pitchFamily="2" charset="0"/>
                <a:ea typeface="Cambria Math" pitchFamily="18" charset="0"/>
              </a:rPr>
              <a:t>l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);</a:t>
            </a:r>
          </a:p>
          <a:p>
            <a:pPr marL="850392" lvl="1" indent="-457200">
              <a:buFont typeface="+mj-lt"/>
              <a:buAutoNum type="arabicPeriod"/>
            </a:pPr>
            <a:r>
              <a:rPr lang="en-US" dirty="0"/>
              <a:t>strings of length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/>
              <a:t> in lexicographic (dictionary) order;</a:t>
            </a:r>
          </a:p>
          <a:p>
            <a:pPr marL="850392" lvl="1" indent="-457200">
              <a:buFont typeface="+mj-lt"/>
              <a:buAutoNum type="arabicPeriod"/>
            </a:pPr>
            <a:r>
              <a:rPr lang="en-US" dirty="0"/>
              <a:t>strings of length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/>
              <a:t> in lexicographic order;</a:t>
            </a:r>
          </a:p>
          <a:p>
            <a:pPr marL="850392" lvl="1" indent="-457200">
              <a:buFont typeface="+mj-lt"/>
              <a:buAutoNum type="arabicPeriod"/>
            </a:pPr>
            <a:r>
              <a:rPr lang="en-US" dirty="0"/>
              <a:t>and so on.</a:t>
            </a:r>
          </a:p>
          <a:p>
            <a:pPr>
              <a:buNone/>
            </a:pPr>
            <a:r>
              <a:rPr lang="en-US" dirty="0"/>
              <a:t>   This </a:t>
            </a:r>
            <a:r>
              <a:rPr lang="en-US" dirty="0">
                <a:latin typeface="SymbolPi" panose="02000500070000020004" pitchFamily="2" charset="0"/>
              </a:rPr>
              <a:t>Þ </a:t>
            </a:r>
            <a:r>
              <a:rPr lang="en-US" dirty="0">
                <a:latin typeface="SymbolPi" panose="02000500070000020004" pitchFamily="2" charset="0"/>
                <a:sym typeface="Symbol" panose="05050102010706020507" pitchFamily="18" charset="2"/>
              </a:rPr>
              <a:t></a:t>
            </a:r>
            <a:r>
              <a:rPr lang="en-US" dirty="0"/>
              <a:t>bijection from </a:t>
            </a:r>
            <a:r>
              <a:rPr lang="en-US" b="1" dirty="0"/>
              <a:t>Z</a:t>
            </a:r>
            <a:r>
              <a:rPr lang="en-US" b="1" baseline="30000" dirty="0"/>
              <a:t>+</a:t>
            </a:r>
            <a:r>
              <a:rPr lang="en-US" dirty="0"/>
              <a:t> to </a:t>
            </a:r>
            <a:r>
              <a:rPr lang="en-US" i="1" dirty="0"/>
              <a:t>S</a:t>
            </a:r>
            <a:r>
              <a:rPr lang="en-US" dirty="0"/>
              <a:t> &amp; hence S is countably </a:t>
            </a:r>
            <a:r>
              <a:rPr lang="en-US" dirty="0">
                <a:latin typeface="SymbolPi" panose="02000500070000020004" pitchFamily="2" charset="0"/>
              </a:rPr>
              <a:t>¥</a:t>
            </a:r>
            <a:r>
              <a:rPr lang="en-US" dirty="0"/>
              <a:t>.</a:t>
            </a:r>
          </a:p>
        </p:txBody>
      </p:sp>
      <p:sp>
        <p:nvSpPr>
          <p:cNvPr id="4" name="Isosceles Triangle 3"/>
          <p:cNvSpPr/>
          <p:nvPr/>
        </p:nvSpPr>
        <p:spPr>
          <a:xfrm rot="5400000" flipV="1">
            <a:off x="8305800" y="5943600"/>
            <a:ext cx="152400" cy="152400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9929" y="304800"/>
            <a:ext cx="9144000" cy="1143000"/>
          </a:xfrm>
        </p:spPr>
        <p:txBody>
          <a:bodyPr>
            <a:noAutofit/>
          </a:bodyPr>
          <a:lstStyle/>
          <a:p>
            <a:r>
              <a:rPr lang="en-US" sz="4000" dirty="0"/>
              <a:t>{all possible Java programs} is countably </a:t>
            </a:r>
            <a:r>
              <a:rPr lang="en-US" sz="4000" dirty="0">
                <a:latin typeface="SymbolPi" panose="02000500070000020004" pitchFamily="2" charset="0"/>
              </a:rPr>
              <a:t>¥</a:t>
            </a:r>
            <a:r>
              <a:rPr lang="en-US" sz="4000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8671" y="1600200"/>
            <a:ext cx="8686800" cy="438912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b="1" dirty="0"/>
              <a:t>Example</a:t>
            </a:r>
            <a:r>
              <a:rPr lang="en-US" dirty="0"/>
              <a:t>:  Show that the set of all Java programs is countable.</a:t>
            </a:r>
          </a:p>
          <a:p>
            <a:pPr>
              <a:buNone/>
            </a:pPr>
            <a:r>
              <a:rPr lang="en-US" b="1" dirty="0"/>
              <a:t>Solution</a:t>
            </a:r>
            <a:r>
              <a:rPr lang="en-US" dirty="0"/>
              <a:t>: Let </a:t>
            </a:r>
            <a:r>
              <a:rPr lang="en-US" i="1" dirty="0"/>
              <a:t>S</a:t>
            </a:r>
            <a:r>
              <a:rPr lang="en-US" dirty="0"/>
              <a:t> = {strings} constructed from the characters which can appear in a Java program. Use ordering from previous example.</a:t>
            </a:r>
          </a:p>
          <a:p>
            <a:pPr lvl="1"/>
            <a:r>
              <a:rPr lang="en-US" dirty="0"/>
              <a:t>Take each string in turn and feed into a compiler. </a:t>
            </a:r>
          </a:p>
          <a:p>
            <a:pPr lvl="1"/>
            <a:r>
              <a:rPr lang="en-US" dirty="0"/>
              <a:t>Compiler will determine if input program is syntactically correct. </a:t>
            </a:r>
          </a:p>
          <a:p>
            <a:pPr lvl="2"/>
            <a:r>
              <a:rPr lang="en-US" dirty="0"/>
              <a:t>If compiler says YES, we add program to list.</a:t>
            </a:r>
          </a:p>
          <a:p>
            <a:pPr lvl="1"/>
            <a:r>
              <a:rPr lang="en-US" dirty="0"/>
              <a:t>We move on to the next string.</a:t>
            </a:r>
          </a:p>
          <a:p>
            <a:pPr>
              <a:buNone/>
            </a:pPr>
            <a:r>
              <a:rPr lang="en-US" dirty="0"/>
              <a:t>    In this way we construct an implied </a:t>
            </a:r>
            <a:r>
              <a:rPr lang="en-US" dirty="0" err="1"/>
              <a:t>bijection</a:t>
            </a:r>
            <a:r>
              <a:rPr lang="en-US" dirty="0"/>
              <a:t> from </a:t>
            </a:r>
            <a:r>
              <a:rPr lang="en-US" b="1" dirty="0"/>
              <a:t>N</a:t>
            </a:r>
            <a:r>
              <a:rPr lang="en-US" dirty="0"/>
              <a:t> to the set of Java programs. Hence, the set of Java programs is countable.</a:t>
            </a:r>
          </a:p>
        </p:txBody>
      </p:sp>
      <p:sp>
        <p:nvSpPr>
          <p:cNvPr id="4" name="Isosceles Triangle 3"/>
          <p:cNvSpPr/>
          <p:nvPr/>
        </p:nvSpPr>
        <p:spPr>
          <a:xfrm rot="5400000" flipV="1">
            <a:off x="8305800" y="5257800"/>
            <a:ext cx="152400" cy="152400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7065"/>
            <a:ext cx="5257799" cy="1143000"/>
          </a:xfrm>
        </p:spPr>
        <p:txBody>
          <a:bodyPr>
            <a:normAutofit/>
          </a:bodyPr>
          <a:lstStyle/>
          <a:p>
            <a:r>
              <a:rPr lang="en-US" b="1" dirty="0"/>
              <a:t>R</a:t>
            </a:r>
            <a:r>
              <a:rPr lang="en-US" dirty="0"/>
              <a:t> is Uncountable!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354" y="1413203"/>
            <a:ext cx="8557846" cy="5287731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sz="2900" dirty="0"/>
              <a:t>Proof method is </a:t>
            </a:r>
            <a:r>
              <a:rPr lang="en-US" sz="2900" i="1" dirty="0"/>
              <a:t>Cantor diagonalization </a:t>
            </a:r>
            <a:r>
              <a:rPr lang="en-US" sz="2900" dirty="0"/>
              <a:t>and is by contradiction.</a:t>
            </a:r>
          </a:p>
          <a:p>
            <a:pPr marL="0" indent="0">
              <a:buNone/>
            </a:pPr>
            <a:r>
              <a:rPr lang="en-US" sz="2900" dirty="0"/>
              <a:t>We focus on subset </a:t>
            </a:r>
            <a:r>
              <a:rPr lang="en-US" sz="2900" dirty="0">
                <a:latin typeface="+mj-lt"/>
              </a:rPr>
              <a:t>[0, 1] </a:t>
            </a:r>
            <a:r>
              <a:rPr lang="en-US" sz="2900" dirty="0"/>
              <a:t>&amp; assume that its elements are listable:</a:t>
            </a:r>
          </a:p>
          <a:p>
            <a:pPr marL="0" indent="0" algn="ctr">
              <a:buNone/>
            </a:pPr>
            <a:r>
              <a:rPr lang="en-US" sz="2900" dirty="0"/>
              <a:t> </a:t>
            </a:r>
            <a:r>
              <a:rPr lang="en-US" sz="2900" i="1" dirty="0"/>
              <a:t>r</a:t>
            </a:r>
            <a:r>
              <a:rPr lang="en-US" sz="2900" baseline="-25000" dirty="0"/>
              <a:t>1 </a:t>
            </a:r>
            <a:r>
              <a:rPr lang="en-US" sz="2900" dirty="0"/>
              <a:t>, </a:t>
            </a:r>
            <a:r>
              <a:rPr lang="en-US" sz="2900" i="1" dirty="0"/>
              <a:t>r</a:t>
            </a:r>
            <a:r>
              <a:rPr lang="en-US" sz="2900" baseline="-25000" dirty="0"/>
              <a:t>2 </a:t>
            </a:r>
            <a:r>
              <a:rPr lang="en-US" sz="2900" dirty="0"/>
              <a:t>, </a:t>
            </a:r>
            <a:r>
              <a:rPr lang="en-US" sz="2900" i="1" dirty="0"/>
              <a:t>r</a:t>
            </a:r>
            <a:r>
              <a:rPr lang="en-US" sz="2900" baseline="-25000" dirty="0"/>
              <a:t>3 </a:t>
            </a:r>
            <a:r>
              <a:rPr lang="en-US" sz="2900" dirty="0"/>
              <a:t>,… .</a:t>
            </a:r>
          </a:p>
          <a:p>
            <a:pPr marL="0" indent="0">
              <a:buNone/>
            </a:pPr>
            <a:r>
              <a:rPr lang="en-US" sz="2900" dirty="0"/>
              <a:t>Let decimal representation of this listing be</a:t>
            </a:r>
          </a:p>
          <a:p>
            <a:pPr marL="514350" indent="-514350">
              <a:buFont typeface="+mj-lt"/>
              <a:buAutoNum type="arabicPeriod"/>
            </a:pPr>
            <a:endParaRPr lang="en-US" sz="2900" dirty="0"/>
          </a:p>
          <a:p>
            <a:pPr marL="0" indent="0">
              <a:buNone/>
            </a:pPr>
            <a:endParaRPr lang="en-US" sz="2900" dirty="0"/>
          </a:p>
          <a:p>
            <a:pPr marL="514350" indent="-514350">
              <a:buNone/>
            </a:pPr>
            <a:endParaRPr lang="en-US" sz="2900" dirty="0"/>
          </a:p>
          <a:p>
            <a:pPr marL="0" indent="0">
              <a:buNone/>
            </a:pPr>
            <a:r>
              <a:rPr lang="en-US" sz="2900" dirty="0"/>
              <a:t>Form new real # 		        where</a:t>
            </a:r>
          </a:p>
          <a:p>
            <a:pPr marL="0" indent="0">
              <a:buNone/>
            </a:pPr>
            <a:endParaRPr lang="en-US" sz="2900" dirty="0"/>
          </a:p>
          <a:p>
            <a:pPr marL="0" indent="0">
              <a:buNone/>
            </a:pPr>
            <a:r>
              <a:rPr lang="en-US" sz="2900" i="1" dirty="0"/>
              <a:t>r </a:t>
            </a:r>
            <a:r>
              <a:rPr lang="en-US" sz="2900" dirty="0"/>
              <a:t>is not equal to any of the </a:t>
            </a:r>
            <a:r>
              <a:rPr lang="en-US" sz="2900" i="1" dirty="0"/>
              <a:t>r</a:t>
            </a:r>
            <a:r>
              <a:rPr lang="en-US" sz="2900" baseline="-25000" dirty="0"/>
              <a:t>1 </a:t>
            </a:r>
            <a:r>
              <a:rPr lang="en-US" sz="2900" dirty="0"/>
              <a:t>, </a:t>
            </a:r>
            <a:r>
              <a:rPr lang="en-US" sz="2900" i="1" dirty="0"/>
              <a:t>r</a:t>
            </a:r>
            <a:r>
              <a:rPr lang="en-US" sz="2900" baseline="-25000" dirty="0"/>
              <a:t>2 </a:t>
            </a:r>
            <a:r>
              <a:rPr lang="en-US" sz="2900" dirty="0"/>
              <a:t>, </a:t>
            </a:r>
            <a:r>
              <a:rPr lang="en-US" sz="2900" i="1" dirty="0"/>
              <a:t>r</a:t>
            </a:r>
            <a:r>
              <a:rPr lang="en-US" sz="2900" baseline="-25000" dirty="0"/>
              <a:t>3 </a:t>
            </a:r>
            <a:r>
              <a:rPr lang="en-US" sz="2900" dirty="0"/>
              <a:t>,...  because it differs from </a:t>
            </a:r>
            <a:r>
              <a:rPr lang="en-US" sz="2900" i="1" dirty="0" err="1"/>
              <a:t>r</a:t>
            </a:r>
            <a:r>
              <a:rPr lang="en-US" sz="2900" i="1" baseline="-25000" dirty="0" err="1"/>
              <a:t>i</a:t>
            </a:r>
            <a:r>
              <a:rPr lang="en-US" sz="2900" baseline="-25000" dirty="0"/>
              <a:t>   </a:t>
            </a:r>
            <a:r>
              <a:rPr lang="en-US" sz="2900" dirty="0"/>
              <a:t>in its</a:t>
            </a:r>
          </a:p>
          <a:p>
            <a:pPr marL="0" indent="0">
              <a:buNone/>
            </a:pPr>
            <a:r>
              <a:rPr lang="en-US" sz="2900" dirty="0"/>
              <a:t> </a:t>
            </a:r>
            <a:r>
              <a:rPr lang="en-US" sz="2900" i="1" dirty="0" err="1"/>
              <a:t>i</a:t>
            </a:r>
            <a:r>
              <a:rPr lang="en-US" sz="2900" baseline="30000" dirty="0" err="1"/>
              <a:t>th</a:t>
            </a:r>
            <a:r>
              <a:rPr lang="en-US" sz="2900" dirty="0"/>
              <a:t> position after the decimal point.</a:t>
            </a:r>
          </a:p>
          <a:p>
            <a:pPr marL="0" indent="0">
              <a:buNone/>
            </a:pPr>
            <a:r>
              <a:rPr lang="en-US" sz="2900" dirty="0">
                <a:latin typeface="SymbolPi" panose="02000500070000020004" pitchFamily="2" charset="0"/>
              </a:rPr>
              <a:t>\</a:t>
            </a:r>
            <a:r>
              <a:rPr lang="en-US" sz="2900" dirty="0"/>
              <a:t> </a:t>
            </a:r>
            <a:r>
              <a:rPr lang="en-US" sz="2900" dirty="0">
                <a:sym typeface="Symbol" panose="05050102010706020507" pitchFamily="18" charset="2"/>
              </a:rPr>
              <a:t> r </a:t>
            </a:r>
            <a:r>
              <a:rPr lang="en-US" sz="2900" dirty="0">
                <a:latin typeface="SymbolPi" panose="02000500070000020004" pitchFamily="2" charset="0"/>
                <a:sym typeface="Symbol" panose="05050102010706020507" pitchFamily="18" charset="2"/>
              </a:rPr>
              <a:t>Î [0, 1] </a:t>
            </a:r>
            <a:r>
              <a:rPr lang="en-US" sz="2900" dirty="0"/>
              <a:t>that is not on list (every real # has ! decimal expansion). Hence, [0, 1] cannot be listed, &amp; [0, 1] is uncountable.</a:t>
            </a:r>
          </a:p>
          <a:p>
            <a:pPr marL="0" indent="0">
              <a:buNone/>
            </a:pPr>
            <a:r>
              <a:rPr lang="en-US" sz="2900" dirty="0">
                <a:latin typeface="Cambria Math" pitchFamily="18" charset="0"/>
                <a:ea typeface="Cambria Math" pitchFamily="18" charset="0"/>
              </a:rPr>
              <a:t>Since a set with an uncountable subset is uncountable (exercise):</a:t>
            </a:r>
          </a:p>
          <a:p>
            <a:pPr marL="0" indent="0" algn="ctr">
              <a:buNone/>
            </a:pPr>
            <a:r>
              <a:rPr lang="en-US" sz="2900" dirty="0">
                <a:latin typeface="Cambria Math" pitchFamily="18" charset="0"/>
                <a:ea typeface="Cambria Math" pitchFamily="18" charset="0"/>
              </a:rPr>
              <a:t>R is uncountable!</a:t>
            </a:r>
            <a:endParaRPr lang="en-US" sz="3200" dirty="0"/>
          </a:p>
        </p:txBody>
      </p:sp>
      <p:pic>
        <p:nvPicPr>
          <p:cNvPr id="15" name="Picture 14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5714999" y="2401138"/>
            <a:ext cx="3296380" cy="1315363"/>
          </a:xfrm>
          <a:prstGeom prst="rect">
            <a:avLst/>
          </a:prstGeom>
        </p:spPr>
      </p:pic>
      <p:pic>
        <p:nvPicPr>
          <p:cNvPr id="11" name="Picture 10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2454886" y="3841652"/>
            <a:ext cx="2026259" cy="178594"/>
          </a:xfrm>
          <a:prstGeom prst="rect">
            <a:avLst/>
          </a:prstGeom>
        </p:spPr>
      </p:pic>
      <p:pic>
        <p:nvPicPr>
          <p:cNvPr id="13" name="Picture 12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2082692" y="4133384"/>
            <a:ext cx="4139266" cy="241667"/>
          </a:xfrm>
          <a:prstGeom prst="rect">
            <a:avLst/>
          </a:prstGeom>
        </p:spPr>
      </p:pic>
      <p:sp>
        <p:nvSpPr>
          <p:cNvPr id="7" name="Isosceles Triangle 6"/>
          <p:cNvSpPr/>
          <p:nvPr/>
        </p:nvSpPr>
        <p:spPr>
          <a:xfrm rot="5400000" flipV="1">
            <a:off x="8382000" y="6019800"/>
            <a:ext cx="152400" cy="152400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Z:\Desktop\Discrete Math\Jpegs 2\bookart\020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43800" y="228600"/>
            <a:ext cx="901700" cy="1039813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486400" y="5334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Georg Cantor</a:t>
            </a:r>
          </a:p>
          <a:p>
            <a:r>
              <a:rPr lang="en-US" dirty="0"/>
              <a:t>(1845-1918)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529" y="381000"/>
            <a:ext cx="8229600" cy="1143000"/>
          </a:xfrm>
        </p:spPr>
        <p:txBody>
          <a:bodyPr/>
          <a:lstStyle/>
          <a:p>
            <a:r>
              <a:rPr lang="en-US" dirty="0"/>
              <a:t>Computability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929" y="1612392"/>
            <a:ext cx="8763000" cy="4389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We say that a function is </a:t>
            </a:r>
            <a:r>
              <a:rPr lang="en-US" i="1" dirty="0"/>
              <a:t>computable</a:t>
            </a:r>
            <a:r>
              <a:rPr lang="en-US" dirty="0"/>
              <a:t> if </a:t>
            </a:r>
            <a:r>
              <a:rPr lang="en-US" dirty="0">
                <a:sym typeface="Symbol" panose="05050102010706020507" pitchFamily="18" charset="2"/>
              </a:rPr>
              <a:t> </a:t>
            </a:r>
            <a:r>
              <a:rPr lang="en-US" dirty="0"/>
              <a:t>a computer program in some programming language that finds the values of this function.</a:t>
            </a:r>
          </a:p>
          <a:p>
            <a:r>
              <a:rPr lang="en-US" dirty="0"/>
              <a:t> If a function is not computable we say it is </a:t>
            </a:r>
            <a:r>
              <a:rPr lang="en-US" i="1" dirty="0"/>
              <a:t>uncomputable</a:t>
            </a:r>
            <a:r>
              <a:rPr lang="en-US" dirty="0"/>
              <a:t>. </a:t>
            </a:r>
          </a:p>
          <a:p>
            <a:r>
              <a:rPr lang="en-US" dirty="0">
                <a:sym typeface="Symbol" panose="05050102010706020507" pitchFamily="18" charset="2"/>
              </a:rPr>
              <a:t></a:t>
            </a:r>
            <a:r>
              <a:rPr lang="en-US" dirty="0"/>
              <a:t>uncomputable functions.</a:t>
            </a:r>
          </a:p>
          <a:p>
            <a:pPr lvl="1"/>
            <a:r>
              <a:rPr lang="en-US" dirty="0"/>
              <a:t>We have shown that the set of Java programs is countable.</a:t>
            </a:r>
          </a:p>
          <a:p>
            <a:pPr lvl="1"/>
            <a:r>
              <a:rPr lang="en-US" dirty="0"/>
              <a:t>Exercise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38</a:t>
            </a:r>
            <a:r>
              <a:rPr lang="en-US" dirty="0"/>
              <a:t> in text shows that </a:t>
            </a:r>
            <a:r>
              <a:rPr lang="en-US" dirty="0">
                <a:sym typeface="Symbol" panose="05050102010706020507" pitchFamily="18" charset="2"/>
              </a:rPr>
              <a:t></a:t>
            </a:r>
            <a:r>
              <a:rPr lang="en-US" dirty="0"/>
              <a:t>uncountably many different functions from a particular countably infinite set to itself.</a:t>
            </a:r>
          </a:p>
          <a:p>
            <a:pPr lvl="1"/>
            <a:r>
              <a:rPr lang="en-US" dirty="0">
                <a:latin typeface="SymbolPi" panose="02000500070000020004" pitchFamily="2" charset="0"/>
              </a:rPr>
              <a:t>\</a:t>
            </a:r>
            <a:r>
              <a:rPr lang="en-US" dirty="0"/>
              <a:t>by Exercise 39, </a:t>
            </a:r>
            <a:r>
              <a:rPr lang="en-US" dirty="0">
                <a:sym typeface="Symbol" panose="05050102010706020507" pitchFamily="18" charset="2"/>
              </a:rPr>
              <a:t> </a:t>
            </a:r>
            <a:r>
              <a:rPr lang="en-US" dirty="0"/>
              <a:t>uncomputable functions!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Sets 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The Language of Sets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Set Operations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Set Identities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Functions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Types of Functions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Operations on Functions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Computability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Sequences and Summations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Types of Sequences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Summation Formulae</a:t>
            </a:r>
          </a:p>
          <a:p>
            <a:r>
              <a:rPr lang="en-US" dirty="0"/>
              <a:t>Set Cardinality</a:t>
            </a:r>
          </a:p>
          <a:p>
            <a:pPr lvl="1"/>
            <a:r>
              <a:rPr lang="en-US" dirty="0"/>
              <a:t>Countable Sets</a:t>
            </a:r>
          </a:p>
          <a:p>
            <a:r>
              <a:rPr lang="en-US" strike="sngStrike" dirty="0">
                <a:solidFill>
                  <a:schemeClr val="bg1">
                    <a:lumMod val="50000"/>
                  </a:schemeClr>
                </a:solidFill>
              </a:rPr>
              <a:t>Matrices</a:t>
            </a:r>
          </a:p>
          <a:p>
            <a:pPr lvl="1"/>
            <a:r>
              <a:rPr lang="en-US" strike="sngStrike" dirty="0">
                <a:solidFill>
                  <a:schemeClr val="bg1">
                    <a:lumMod val="50000"/>
                  </a:schemeClr>
                </a:solidFill>
              </a:rPr>
              <a:t>Matrix Arithmetic</a:t>
            </a:r>
          </a:p>
          <a:p>
            <a:endParaRPr lang="en-US" dirty="0"/>
          </a:p>
          <a:p>
            <a:pPr lvl="1">
              <a:buNone/>
            </a:pP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Cardinality of Sets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Section 2.5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Cardinality</a:t>
            </a:r>
          </a:p>
          <a:p>
            <a:r>
              <a:rPr lang="en-US" dirty="0"/>
              <a:t>Countable Sets</a:t>
            </a:r>
          </a:p>
          <a:p>
            <a:r>
              <a:rPr lang="en-US" dirty="0"/>
              <a:t>Computability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/>
              <a:t>Cardinality relationships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389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If </a:t>
            </a:r>
            <a:r>
              <a:rPr lang="en-US" dirty="0">
                <a:sym typeface="Symbol" panose="05050102010706020507" pitchFamily="18" charset="2"/>
              </a:rPr>
              <a:t> 1-1 </a:t>
            </a:r>
            <a:r>
              <a:rPr lang="en-US" dirty="0"/>
              <a:t>function (injection) from </a:t>
            </a:r>
            <a:r>
              <a:rPr lang="en-US" i="1" dirty="0"/>
              <a:t>A</a:t>
            </a:r>
            <a:r>
              <a:rPr lang="en-US" dirty="0"/>
              <a:t> to </a:t>
            </a:r>
            <a:r>
              <a:rPr lang="en-US" i="1" dirty="0"/>
              <a:t>B</a:t>
            </a:r>
            <a:r>
              <a:rPr lang="en-US" dirty="0"/>
              <a:t>, the cardinality of </a:t>
            </a:r>
            <a:r>
              <a:rPr lang="en-US" i="1" dirty="0"/>
              <a:t>A</a:t>
            </a:r>
            <a:r>
              <a:rPr lang="en-US" dirty="0"/>
              <a:t> is less than or the same as the cardinality of </a:t>
            </a:r>
            <a:r>
              <a:rPr lang="en-US" i="1" dirty="0"/>
              <a:t>B</a:t>
            </a:r>
          </a:p>
          <a:p>
            <a:pPr marL="0" indent="0">
              <a:buNone/>
            </a:pPr>
            <a:r>
              <a:rPr lang="en-US" dirty="0"/>
              <a:t>		|</a:t>
            </a:r>
            <a:r>
              <a:rPr lang="en-US" i="1" dirty="0"/>
              <a:t>A</a:t>
            </a:r>
            <a:r>
              <a:rPr lang="en-US" dirty="0"/>
              <a:t>| </a:t>
            </a:r>
            <a:r>
              <a:rPr lang="en-US" dirty="0">
                <a:latin typeface="Cambria Math"/>
                <a:ea typeface="Cambria Math"/>
              </a:rPr>
              <a:t>≤ |</a:t>
            </a:r>
            <a:r>
              <a:rPr lang="en-US" i="1" dirty="0">
                <a:ea typeface="Cambria Math"/>
              </a:rPr>
              <a:t>B</a:t>
            </a:r>
            <a:r>
              <a:rPr lang="en-US" dirty="0">
                <a:latin typeface="Cambria Math"/>
                <a:ea typeface="Cambria Math"/>
              </a:rPr>
              <a:t>|</a:t>
            </a:r>
          </a:p>
          <a:p>
            <a:pPr>
              <a:buNone/>
            </a:pPr>
            <a:r>
              <a:rPr lang="en-US" dirty="0"/>
              <a:t>If </a:t>
            </a:r>
            <a:r>
              <a:rPr lang="en-US" dirty="0">
                <a:sym typeface="Symbol" panose="05050102010706020507" pitchFamily="18" charset="2"/>
              </a:rPr>
              <a:t> 1-1 </a:t>
            </a:r>
            <a:r>
              <a:rPr lang="en-US" dirty="0"/>
              <a:t>correspondence (bijection) from </a:t>
            </a:r>
            <a:r>
              <a:rPr lang="en-US" i="1" dirty="0"/>
              <a:t>A</a:t>
            </a:r>
            <a:r>
              <a:rPr lang="en-US" dirty="0"/>
              <a:t> to </a:t>
            </a:r>
            <a:r>
              <a:rPr lang="en-US" i="1" dirty="0"/>
              <a:t>B, t</a:t>
            </a:r>
            <a:r>
              <a:rPr lang="en-US" dirty="0"/>
              <a:t>he cardinality of a set </a:t>
            </a:r>
            <a:r>
              <a:rPr lang="en-US" i="1" dirty="0"/>
              <a:t>A</a:t>
            </a:r>
            <a:r>
              <a:rPr lang="en-US" dirty="0"/>
              <a:t> is equal that of </a:t>
            </a:r>
            <a:r>
              <a:rPr lang="en-US" i="1" dirty="0"/>
              <a:t>B</a:t>
            </a:r>
          </a:p>
          <a:p>
            <a:pPr>
              <a:buNone/>
            </a:pPr>
            <a:r>
              <a:rPr lang="en-US" dirty="0"/>
              <a:t>			</a:t>
            </a:r>
            <a:r>
              <a:rPr lang="en-US" i="1" dirty="0"/>
              <a:t>|A| = |</a:t>
            </a:r>
            <a:r>
              <a:rPr lang="en-US" dirty="0"/>
              <a:t>B</a:t>
            </a:r>
            <a:r>
              <a:rPr lang="en-US" i="1" dirty="0"/>
              <a:t>|</a:t>
            </a:r>
            <a:endParaRPr lang="en-US" dirty="0">
              <a:latin typeface="Cambria Math"/>
              <a:ea typeface="Cambria Math"/>
            </a:endParaRPr>
          </a:p>
          <a:p>
            <a:pPr marL="0" indent="0">
              <a:buNone/>
            </a:pPr>
            <a:r>
              <a:rPr lang="en-US" dirty="0">
                <a:latin typeface="Cambria Math"/>
                <a:ea typeface="Cambria Math"/>
              </a:rPr>
              <a:t>If </a:t>
            </a:r>
            <a:r>
              <a:rPr lang="en-US" dirty="0"/>
              <a:t>|</a:t>
            </a:r>
            <a:r>
              <a:rPr lang="en-US" i="1" dirty="0"/>
              <a:t>A</a:t>
            </a:r>
            <a:r>
              <a:rPr lang="en-US" dirty="0"/>
              <a:t>| </a:t>
            </a:r>
            <a:r>
              <a:rPr lang="en-US" dirty="0">
                <a:latin typeface="Cambria Math"/>
                <a:ea typeface="Cambria Math"/>
              </a:rPr>
              <a:t>≤ |</a:t>
            </a:r>
            <a:r>
              <a:rPr lang="en-US" i="1" dirty="0">
                <a:ea typeface="Cambria Math"/>
              </a:rPr>
              <a:t>B</a:t>
            </a:r>
            <a:r>
              <a:rPr lang="en-US" dirty="0">
                <a:latin typeface="Cambria Math"/>
                <a:ea typeface="Cambria Math"/>
              </a:rPr>
              <a:t>| and </a:t>
            </a:r>
            <a:r>
              <a:rPr lang="en-US" i="1" dirty="0">
                <a:ea typeface="Cambria Math"/>
              </a:rPr>
              <a:t>A</a:t>
            </a:r>
            <a:r>
              <a:rPr lang="en-US" dirty="0">
                <a:latin typeface="Cambria Math"/>
                <a:ea typeface="Cambria Math"/>
              </a:rPr>
              <a:t> &amp; </a:t>
            </a:r>
            <a:r>
              <a:rPr lang="en-US" i="1" dirty="0">
                <a:ea typeface="Cambria Math"/>
              </a:rPr>
              <a:t>B</a:t>
            </a:r>
            <a:r>
              <a:rPr lang="en-US" dirty="0">
                <a:latin typeface="Cambria Math"/>
                <a:ea typeface="Cambria Math"/>
              </a:rPr>
              <a:t> have different cardinalities, the cardinality of </a:t>
            </a:r>
            <a:r>
              <a:rPr lang="en-US" dirty="0">
                <a:ea typeface="Cambria Math"/>
              </a:rPr>
              <a:t>A</a:t>
            </a:r>
            <a:r>
              <a:rPr lang="en-US" dirty="0">
                <a:latin typeface="Cambria Math"/>
                <a:ea typeface="Cambria Math"/>
              </a:rPr>
              <a:t> is less than the cardinality of </a:t>
            </a:r>
            <a:r>
              <a:rPr lang="en-US" i="1" dirty="0">
                <a:ea typeface="Cambria Math"/>
              </a:rPr>
              <a:t>B</a:t>
            </a:r>
            <a:r>
              <a:rPr lang="en-US" dirty="0">
                <a:latin typeface="Cambria Math"/>
                <a:ea typeface="Cambria Math"/>
              </a:rPr>
              <a:t> </a:t>
            </a:r>
          </a:p>
          <a:p>
            <a:pPr marL="0" indent="0">
              <a:buNone/>
            </a:pPr>
            <a:r>
              <a:rPr lang="en-US" dirty="0">
                <a:latin typeface="Cambria Math"/>
                <a:ea typeface="Cambria Math"/>
              </a:rPr>
              <a:t>		</a:t>
            </a:r>
            <a:r>
              <a:rPr lang="en-US" dirty="0"/>
              <a:t>|</a:t>
            </a:r>
            <a:r>
              <a:rPr lang="en-US" i="1" dirty="0"/>
              <a:t>A</a:t>
            </a:r>
            <a:r>
              <a:rPr lang="en-US" dirty="0"/>
              <a:t>| </a:t>
            </a:r>
            <a:r>
              <a:rPr lang="en-US" dirty="0">
                <a:latin typeface="Cambria Math"/>
                <a:ea typeface="Cambria Math"/>
              </a:rPr>
              <a:t>&lt; |</a:t>
            </a:r>
            <a:r>
              <a:rPr lang="en-US" i="1" dirty="0">
                <a:ea typeface="Cambria Math"/>
              </a:rPr>
              <a:t>B</a:t>
            </a:r>
            <a:r>
              <a:rPr lang="en-US" dirty="0">
                <a:latin typeface="Cambria Math"/>
                <a:ea typeface="Cambria Math"/>
              </a:rPr>
              <a:t>|</a:t>
            </a:r>
            <a:endParaRPr lang="en-US" b="1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/>
              <a:t>Countable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389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 set that is either finite or has the same cardinality as </a:t>
            </a:r>
            <a:r>
              <a:rPr lang="en-US" b="1" dirty="0"/>
              <a:t>Z</a:t>
            </a:r>
            <a:r>
              <a:rPr lang="en-US" b="1" baseline="30000" dirty="0"/>
              <a:t>+</a:t>
            </a:r>
            <a:r>
              <a:rPr lang="en-US" dirty="0"/>
              <a:t> is </a:t>
            </a:r>
            <a:r>
              <a:rPr lang="en-US" i="1" dirty="0"/>
              <a:t>countable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A set that is not countable is </a:t>
            </a:r>
            <a:r>
              <a:rPr lang="en-US" i="1" dirty="0"/>
              <a:t>uncountable</a:t>
            </a:r>
            <a:r>
              <a:rPr lang="en-US" dirty="0"/>
              <a:t>.</a:t>
            </a:r>
          </a:p>
          <a:p>
            <a:r>
              <a:rPr lang="en-US" dirty="0"/>
              <a:t>The  set of real numbers </a:t>
            </a:r>
            <a:r>
              <a:rPr lang="en-US" b="1" dirty="0"/>
              <a:t>R </a:t>
            </a:r>
            <a:r>
              <a:rPr lang="en-US" dirty="0"/>
              <a:t>is an uncountable set.</a:t>
            </a:r>
          </a:p>
          <a:p>
            <a:pPr marL="0" indent="0">
              <a:buNone/>
            </a:pPr>
            <a:r>
              <a:rPr lang="en-US" dirty="0"/>
              <a:t>When a set is </a:t>
            </a:r>
            <a:r>
              <a:rPr lang="en-US" i="1" dirty="0"/>
              <a:t>countably infinite</a:t>
            </a:r>
            <a:r>
              <a:rPr lang="en-US" dirty="0"/>
              <a:t> its cardinality is </a:t>
            </a:r>
            <a:r>
              <a:rPr lang="en-US" dirty="0">
                <a:latin typeface="Cambria Math"/>
                <a:ea typeface="Cambria Math"/>
              </a:rPr>
              <a:t>ℵ</a:t>
            </a:r>
            <a:r>
              <a:rPr lang="en-US" baseline="-25000" dirty="0">
                <a:latin typeface="Cambria Math"/>
                <a:ea typeface="Cambria Math"/>
              </a:rPr>
              <a:t>0 </a:t>
            </a:r>
            <a:r>
              <a:rPr lang="en-US" dirty="0">
                <a:latin typeface="Cambria Math"/>
                <a:ea typeface="Cambria Math"/>
              </a:rPr>
              <a:t>.</a:t>
            </a:r>
          </a:p>
          <a:p>
            <a:pPr marL="0" indent="0">
              <a:buNone/>
            </a:pPr>
            <a:r>
              <a:rPr lang="en-US" dirty="0">
                <a:latin typeface="Cambria Math"/>
                <a:ea typeface="Cambria Math"/>
              </a:rPr>
              <a:t>ℵ is aleph (the 1</a:t>
            </a:r>
            <a:r>
              <a:rPr lang="en-US" baseline="30000" dirty="0">
                <a:latin typeface="Cambria Math"/>
                <a:ea typeface="Cambria Math"/>
              </a:rPr>
              <a:t>st</a:t>
            </a:r>
            <a:r>
              <a:rPr lang="en-US" dirty="0">
                <a:latin typeface="Cambria Math"/>
                <a:ea typeface="Cambria Math"/>
              </a:rPr>
              <a:t> letter of the Hebrew alphabet).</a:t>
            </a:r>
          </a:p>
          <a:p>
            <a:pPr marL="0" indent="0">
              <a:buNone/>
            </a:pPr>
            <a:r>
              <a:rPr lang="en-US" dirty="0">
                <a:latin typeface="Cambria Math"/>
                <a:ea typeface="Cambria Math"/>
              </a:rPr>
              <a:t>The zero subscript is pronounced “naught” or “null”.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1480"/>
            <a:ext cx="8229600" cy="1143000"/>
          </a:xfrm>
        </p:spPr>
        <p:txBody>
          <a:bodyPr/>
          <a:lstStyle/>
          <a:p>
            <a:r>
              <a:rPr lang="en-US" dirty="0"/>
              <a:t>Showing that a Set is Countable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89679" y="1752600"/>
            <a:ext cx="8229600" cy="4389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 1-1 correspondence </a:t>
            </a:r>
            <a:r>
              <a:rPr lang="en-US" i="1" dirty="0"/>
              <a:t>f</a:t>
            </a:r>
            <a:r>
              <a:rPr lang="en-US" dirty="0"/>
              <a:t> from Z</a:t>
            </a:r>
            <a:r>
              <a:rPr lang="en-US" baseline="30000" dirty="0"/>
              <a:t>+ </a:t>
            </a:r>
            <a:r>
              <a:rPr lang="en-US" dirty="0"/>
              <a:t>to a set </a:t>
            </a:r>
            <a:r>
              <a:rPr lang="en-US" i="1" dirty="0"/>
              <a:t>S</a:t>
            </a:r>
            <a:r>
              <a:rPr lang="en-US" dirty="0"/>
              <a:t> can be expressed in terms of a sequence  </a:t>
            </a:r>
            <a:r>
              <a:rPr lang="en-US" i="1" dirty="0"/>
              <a:t>a</a:t>
            </a:r>
            <a:r>
              <a:rPr lang="en-US" baseline="-25000" dirty="0"/>
              <a:t>1 </a:t>
            </a:r>
            <a:r>
              <a:rPr lang="en-US" i="1" dirty="0"/>
              <a:t>, a</a:t>
            </a:r>
            <a:r>
              <a:rPr lang="en-US" baseline="-25000" dirty="0"/>
              <a:t>2 </a:t>
            </a:r>
            <a:r>
              <a:rPr lang="en-US" i="1" dirty="0"/>
              <a:t>, …, a</a:t>
            </a:r>
            <a:r>
              <a:rPr lang="en-US" i="1" baseline="-25000" dirty="0"/>
              <a:t>n </a:t>
            </a:r>
            <a:r>
              <a:rPr lang="en-US" i="1" dirty="0"/>
              <a:t>,… </a:t>
            </a:r>
            <a:r>
              <a:rPr lang="en-US" dirty="0"/>
              <a:t>where</a:t>
            </a:r>
          </a:p>
          <a:p>
            <a:pPr marL="0" indent="0">
              <a:buNone/>
            </a:pPr>
            <a:r>
              <a:rPr lang="en-US" i="1" dirty="0"/>
              <a:t>	a</a:t>
            </a:r>
            <a:r>
              <a:rPr lang="en-US" baseline="-25000" dirty="0"/>
              <a:t>1</a:t>
            </a:r>
            <a:r>
              <a:rPr lang="en-US" i="1" baseline="-25000" dirty="0"/>
              <a:t> </a:t>
            </a:r>
            <a:r>
              <a:rPr lang="en-US" i="1" dirty="0"/>
              <a:t>= f </a:t>
            </a:r>
            <a:r>
              <a:rPr lang="en-US" dirty="0"/>
              <a:t>(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/>
              <a:t>)</a:t>
            </a:r>
            <a:r>
              <a:rPr lang="en-US" i="1" dirty="0"/>
              <a:t>, a</a:t>
            </a:r>
            <a:r>
              <a:rPr lang="en-US" baseline="-25000" dirty="0"/>
              <a:t>2</a:t>
            </a:r>
            <a:r>
              <a:rPr lang="en-US" i="1" dirty="0"/>
              <a:t>  = f </a:t>
            </a:r>
            <a:r>
              <a:rPr lang="en-US" dirty="0"/>
              <a:t>(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/>
              <a:t>)</a:t>
            </a:r>
            <a:r>
              <a:rPr lang="en-US" i="1" dirty="0"/>
              <a:t>,</a:t>
            </a:r>
            <a:r>
              <a:rPr lang="en-US" dirty="0"/>
              <a:t>…,</a:t>
            </a:r>
            <a:r>
              <a:rPr lang="en-US" i="1" dirty="0"/>
              <a:t> a</a:t>
            </a:r>
            <a:r>
              <a:rPr lang="en-US" i="1" baseline="-25000" dirty="0"/>
              <a:t>n</a:t>
            </a:r>
            <a:r>
              <a:rPr lang="en-US" i="1" dirty="0"/>
              <a:t> = f </a:t>
            </a:r>
            <a:r>
              <a:rPr lang="en-US" dirty="0"/>
              <a:t>(</a:t>
            </a:r>
            <a:r>
              <a:rPr lang="en-US" i="1" dirty="0"/>
              <a:t>n</a:t>
            </a:r>
            <a:r>
              <a:rPr lang="en-US" dirty="0"/>
              <a:t>)</a:t>
            </a:r>
            <a:r>
              <a:rPr lang="en-US" i="1" dirty="0"/>
              <a:t>,… </a:t>
            </a:r>
          </a:p>
          <a:p>
            <a:pPr marL="0" indent="0">
              <a:buNone/>
            </a:pPr>
            <a:r>
              <a:rPr lang="en-US" dirty="0"/>
              <a:t>So can list the elements of S in a sequence indexed by Z</a:t>
            </a:r>
            <a:r>
              <a:rPr lang="en-US" baseline="30000" dirty="0"/>
              <a:t>+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Example: Z is countable:</a:t>
            </a:r>
          </a:p>
          <a:p>
            <a:pPr marL="0" indent="0" algn="ctr">
              <a:buNone/>
            </a:pPr>
            <a:r>
              <a:rPr lang="en-US" dirty="0">
                <a:latin typeface="+mj-lt"/>
              </a:rPr>
              <a:t>0, 1, </a:t>
            </a:r>
            <a:r>
              <a:rPr lang="en-US" dirty="0">
                <a:latin typeface="+mj-lt"/>
                <a:sym typeface="Symbol" panose="05050102010706020507" pitchFamily="18" charset="2"/>
              </a:rPr>
              <a:t>1, 2, 2, …</a:t>
            </a:r>
            <a:endParaRPr lang="en-US" dirty="0">
              <a:latin typeface="+mj-lt"/>
            </a:endParaRPr>
          </a:p>
          <a:p>
            <a:pPr marL="0" indent="0">
              <a:buNone/>
            </a:pPr>
            <a:r>
              <a:rPr lang="en-US" dirty="0"/>
              <a:t>It is a good exercise but not necessary to create an explicit formula for the sequence:</a:t>
            </a:r>
          </a:p>
          <a:p>
            <a:pPr marL="0" indent="0" algn="ctr">
              <a:buNone/>
            </a:pPr>
            <a:r>
              <a:rPr lang="en-US" i="1" dirty="0"/>
              <a:t>a</a:t>
            </a:r>
            <a:r>
              <a:rPr lang="en-US" i="1" baseline="-25000" dirty="0"/>
              <a:t>n </a:t>
            </a:r>
            <a:r>
              <a:rPr lang="en-US" i="1" dirty="0"/>
              <a:t>= </a:t>
            </a:r>
            <a:r>
              <a:rPr lang="en-US" dirty="0"/>
              <a:t>(</a:t>
            </a:r>
            <a:r>
              <a:rPr lang="en-US" dirty="0">
                <a:latin typeface="+mj-lt"/>
                <a:sym typeface="Symbol" panose="05050102010706020507" pitchFamily="18" charset="2"/>
              </a:rPr>
              <a:t>1)</a:t>
            </a:r>
            <a:r>
              <a:rPr lang="en-US" baseline="30000" dirty="0">
                <a:latin typeface="+mj-lt"/>
                <a:sym typeface="Symbol" panose="05050102010706020507" pitchFamily="18" charset="2"/>
              </a:rPr>
              <a:t>n </a:t>
            </a:r>
            <a:r>
              <a:rPr lang="en-US" dirty="0">
                <a:latin typeface="+mj-lt"/>
                <a:sym typeface="Symbol" panose="05050102010706020507" pitchFamily="18" charset="2"/>
              </a:rPr>
              <a:t>n/2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6" descr="hilberthote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8056" y="2230627"/>
            <a:ext cx="5989845" cy="26918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4716" y="266700"/>
            <a:ext cx="8229600" cy="1143000"/>
          </a:xfrm>
        </p:spPr>
        <p:txBody>
          <a:bodyPr/>
          <a:lstStyle/>
          <a:p>
            <a:r>
              <a:rPr lang="en-US" dirty="0"/>
              <a:t>Hilbert’s Grand Hotel</a:t>
            </a:r>
          </a:p>
        </p:txBody>
      </p:sp>
      <p:pic>
        <p:nvPicPr>
          <p:cNvPr id="8" name="Picture 7" descr="hilber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91400" y="457200"/>
            <a:ext cx="902208" cy="1280160"/>
          </a:xfrm>
          <a:prstGeom prst="rect">
            <a:avLst/>
          </a:prstGeom>
        </p:spPr>
      </p:pic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217357" y="1381968"/>
            <a:ext cx="8686800" cy="43891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   </a:t>
            </a:r>
            <a:r>
              <a:rPr lang="en-US" sz="1800" dirty="0"/>
              <a:t>The Grand Hotel (example due to David Hilbert) has </a:t>
            </a:r>
            <a:r>
              <a:rPr lang="en-US" sz="1800" dirty="0" err="1"/>
              <a:t>countably</a:t>
            </a:r>
            <a:r>
              <a:rPr lang="en-US" sz="1800" dirty="0"/>
              <a:t> infinite number of rooms, each occupied by a guest. We can always  accommodate a new guest at this hotel. How is this possible?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999157" y="112514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David Hilbert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20914" y="4223374"/>
            <a:ext cx="477811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Explanation</a:t>
            </a:r>
            <a:r>
              <a:rPr lang="en-US" sz="2000" dirty="0"/>
              <a:t>: Rooms are countable so we list them as R</a:t>
            </a:r>
            <a:r>
              <a:rPr lang="en-US" sz="2000" baseline="-25000" dirty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sz="2000" dirty="0"/>
              <a:t>, R</a:t>
            </a:r>
            <a:r>
              <a:rPr lang="en-US" sz="2000" baseline="-25000" dirty="0">
                <a:latin typeface="Cambria Math" pitchFamily="18" charset="0"/>
                <a:ea typeface="Cambria Math" pitchFamily="18" charset="0"/>
              </a:rPr>
              <a:t>2 </a:t>
            </a:r>
            <a:r>
              <a:rPr lang="en-US" sz="2000" dirty="0"/>
              <a:t>, R</a:t>
            </a:r>
            <a:r>
              <a:rPr lang="en-US" sz="2000" baseline="-25000" dirty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sz="2000" dirty="0"/>
              <a:t>, … . When a new guest arrives, we move guest in R</a:t>
            </a:r>
            <a:r>
              <a:rPr lang="en-US" sz="2000" baseline="-25000" dirty="0">
                <a:latin typeface="Cambria Math" pitchFamily="18" charset="0"/>
                <a:ea typeface="Cambria Math" pitchFamily="18" charset="0"/>
              </a:rPr>
              <a:t>1 </a:t>
            </a:r>
            <a:r>
              <a:rPr lang="en-US" sz="2000" dirty="0"/>
              <a:t>to R</a:t>
            </a:r>
            <a:r>
              <a:rPr lang="en-US" sz="2000" baseline="-25000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sz="2000" dirty="0"/>
              <a:t>, guest in R</a:t>
            </a:r>
            <a:r>
              <a:rPr lang="en-US" sz="2000" baseline="-25000" dirty="0">
                <a:latin typeface="Cambria Math" pitchFamily="18" charset="0"/>
                <a:ea typeface="Cambria Math" pitchFamily="18" charset="0"/>
              </a:rPr>
              <a:t>2 </a:t>
            </a:r>
            <a:r>
              <a:rPr lang="en-US" sz="2000" dirty="0"/>
              <a:t>to R</a:t>
            </a:r>
            <a:r>
              <a:rPr lang="en-US" sz="2000" baseline="-25000" dirty="0">
                <a:latin typeface="Cambria Math" pitchFamily="18" charset="0"/>
                <a:ea typeface="Cambria Math" pitchFamily="18" charset="0"/>
              </a:rPr>
              <a:t>3 </a:t>
            </a:r>
            <a:r>
              <a:rPr lang="en-US" sz="2000" dirty="0"/>
              <a:t>and in general guest in R</a:t>
            </a:r>
            <a:r>
              <a:rPr lang="en-US" sz="2000" baseline="-25000" dirty="0">
                <a:latin typeface="Cambria Math" pitchFamily="18" charset="0"/>
                <a:ea typeface="Cambria Math" pitchFamily="18" charset="0"/>
              </a:rPr>
              <a:t>n </a:t>
            </a:r>
            <a:r>
              <a:rPr lang="en-US" sz="2000" dirty="0"/>
              <a:t>to R</a:t>
            </a:r>
            <a:r>
              <a:rPr lang="en-US" sz="2000" baseline="-25000" dirty="0">
                <a:latin typeface="Cambria Math" pitchFamily="18" charset="0"/>
                <a:ea typeface="Cambria Math" pitchFamily="18" charset="0"/>
              </a:rPr>
              <a:t>n+1 </a:t>
            </a:r>
            <a:r>
              <a:rPr lang="en-US" sz="2000" dirty="0"/>
              <a:t>, </a:t>
            </a:r>
            <a:r>
              <a:rPr lang="en-US" sz="2000" dirty="0">
                <a:sym typeface="Symbol" panose="05050102010706020507" pitchFamily="18" charset="2"/>
              </a:rPr>
              <a:t></a:t>
            </a:r>
            <a:r>
              <a:rPr lang="en-US" sz="2000" i="1" dirty="0"/>
              <a:t>n </a:t>
            </a:r>
            <a:r>
              <a:rPr lang="en-US" sz="2000" dirty="0">
                <a:latin typeface="SymbolPi" panose="02000500070000020004" pitchFamily="2" charset="0"/>
                <a:sym typeface="Symbol" panose="05050102010706020507" pitchFamily="18" charset="2"/>
              </a:rPr>
              <a:t>ÎZ</a:t>
            </a:r>
            <a:r>
              <a:rPr lang="en-US" sz="2000" baseline="30000" dirty="0">
                <a:latin typeface="SymbolPi" panose="02000500070000020004" pitchFamily="2" charset="0"/>
                <a:sym typeface="Symbol" panose="05050102010706020507" pitchFamily="18" charset="2"/>
              </a:rPr>
              <a:t>+</a:t>
            </a:r>
            <a:r>
              <a:rPr lang="en-US" sz="2000" dirty="0"/>
              <a:t>.   This frees up R</a:t>
            </a:r>
            <a:r>
              <a:rPr lang="en-US" sz="2000" baseline="-25000" dirty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sz="2000" dirty="0"/>
              <a:t>, which we assign to the new guest, and all the current guests still have rooms.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7487" y="5113972"/>
            <a:ext cx="410355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hotel can also accommodate a countable number of new guests, all the guests on a countable number of buses where each bus contains a countable number of guests (see exercises).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8264577" cy="1143000"/>
          </a:xfrm>
        </p:spPr>
        <p:txBody>
          <a:bodyPr>
            <a:normAutofit/>
          </a:bodyPr>
          <a:lstStyle/>
          <a:p>
            <a:r>
              <a:rPr lang="en-US" dirty="0"/>
              <a:t>Countable example: even&gt;0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46485"/>
            <a:ext cx="8534400" cy="438912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dirty="0"/>
              <a:t>Show that the set of </a:t>
            </a:r>
            <a:r>
              <a:rPr lang="en-US" b="1" dirty="0"/>
              <a:t>positive</a:t>
            </a:r>
            <a:r>
              <a:rPr lang="en-US" dirty="0"/>
              <a:t> even integers </a:t>
            </a:r>
            <a:r>
              <a:rPr lang="en-US" i="1" dirty="0"/>
              <a:t>E</a:t>
            </a:r>
            <a:r>
              <a:rPr lang="en-US" i="1" baseline="30000" dirty="0"/>
              <a:t>+</a:t>
            </a:r>
            <a:r>
              <a:rPr lang="en-US" dirty="0"/>
              <a:t> is a countable set.</a:t>
            </a:r>
          </a:p>
          <a:p>
            <a:pPr>
              <a:buNone/>
            </a:pPr>
            <a:r>
              <a:rPr lang="en-US" b="1" dirty="0"/>
              <a:t>Solution</a:t>
            </a:r>
            <a:r>
              <a:rPr lang="en-US" dirty="0"/>
              <a:t>: Let </a:t>
            </a:r>
            <a:r>
              <a:rPr lang="en-US" i="1" dirty="0">
                <a:ea typeface="Cambria Math" pitchFamily="18" charset="0"/>
              </a:rPr>
              <a:t>a</a:t>
            </a:r>
            <a:r>
              <a:rPr lang="en-US" i="1" baseline="-25000" dirty="0">
                <a:ea typeface="Cambria Math" pitchFamily="18" charset="0"/>
              </a:rPr>
              <a:t>n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=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n</a:t>
            </a:r>
            <a:r>
              <a:rPr lang="en-US" dirty="0"/>
              <a:t>. Or using function notation, </a:t>
            </a:r>
            <a:r>
              <a:rPr lang="en-US" i="1" dirty="0"/>
              <a:t>f </a:t>
            </a:r>
            <a:r>
              <a:rPr lang="en-US" dirty="0"/>
              <a:t>(</a:t>
            </a:r>
            <a:r>
              <a:rPr lang="en-US" i="1" dirty="0"/>
              <a:t>n</a:t>
            </a:r>
            <a:r>
              <a:rPr lang="en-US" dirty="0"/>
              <a:t>) = 2</a:t>
            </a:r>
            <a:r>
              <a:rPr lang="en-US" i="1" dirty="0"/>
              <a:t>n</a:t>
            </a:r>
          </a:p>
          <a:p>
            <a:pPr>
              <a:spcAft>
                <a:spcPts val="600"/>
              </a:spcAft>
              <a:buNone/>
            </a:pPr>
            <a:r>
              <a:rPr lang="en-US" b="1" dirty="0"/>
              <a:t>                   </a:t>
            </a:r>
            <a:r>
              <a:rPr lang="en-US" b="1" dirty="0">
                <a:latin typeface="Cambria Math" pitchFamily="18" charset="0"/>
                <a:ea typeface="Cambria Math" pitchFamily="18" charset="0"/>
              </a:rPr>
              <a:t>1    2    3    4    5     6  …..</a:t>
            </a:r>
          </a:p>
          <a:p>
            <a:pPr>
              <a:buNone/>
            </a:pPr>
            <a:endParaRPr lang="en-US" b="1" dirty="0"/>
          </a:p>
          <a:p>
            <a:pPr>
              <a:spcBef>
                <a:spcPts val="1200"/>
              </a:spcBef>
              <a:buNone/>
            </a:pPr>
            <a:r>
              <a:rPr lang="en-US" b="1" dirty="0"/>
              <a:t>                   </a:t>
            </a:r>
            <a:r>
              <a:rPr lang="en-US" b="1" dirty="0">
                <a:latin typeface="Cambria Math" pitchFamily="18" charset="0"/>
                <a:ea typeface="Cambria Math" pitchFamily="18" charset="0"/>
              </a:rPr>
              <a:t>2    4    6    8    10  12  ……</a:t>
            </a:r>
          </a:p>
          <a:p>
            <a:pPr>
              <a:buNone/>
            </a:pPr>
            <a:r>
              <a:rPr lang="en-US" dirty="0"/>
              <a:t>   Then </a:t>
            </a:r>
            <a:r>
              <a:rPr lang="en-US" i="1" dirty="0"/>
              <a:t>f</a:t>
            </a:r>
            <a:r>
              <a:rPr lang="en-US" dirty="0"/>
              <a:t> is a bijection from </a:t>
            </a:r>
            <a:r>
              <a:rPr lang="en-US" b="1" dirty="0"/>
              <a:t>N</a:t>
            </a:r>
            <a:r>
              <a:rPr lang="en-US" dirty="0"/>
              <a:t> to </a:t>
            </a:r>
            <a:r>
              <a:rPr lang="en-US" i="1" dirty="0"/>
              <a:t>E</a:t>
            </a:r>
            <a:r>
              <a:rPr lang="en-US" dirty="0"/>
              <a:t> since </a:t>
            </a:r>
            <a:r>
              <a:rPr lang="en-US" i="1" dirty="0"/>
              <a:t>f</a:t>
            </a:r>
            <a:r>
              <a:rPr lang="en-US" dirty="0"/>
              <a:t> is both 1-1 and onto.</a:t>
            </a:r>
          </a:p>
          <a:p>
            <a:pPr>
              <a:buNone/>
            </a:pPr>
            <a:r>
              <a:rPr lang="en-US" dirty="0"/>
              <a:t>   To show 1-1, if </a:t>
            </a:r>
            <a:r>
              <a:rPr lang="en-US" i="1" dirty="0">
                <a:ea typeface="Cambria Math" pitchFamily="18" charset="0"/>
              </a:rPr>
              <a:t>f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(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n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)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 = </a:t>
            </a:r>
            <a:r>
              <a:rPr lang="en-US" i="1" dirty="0">
                <a:ea typeface="Cambria Math" pitchFamily="18" charset="0"/>
              </a:rPr>
              <a:t>f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(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m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), t</a:t>
            </a:r>
            <a:r>
              <a:rPr lang="en-US" dirty="0"/>
              <a:t>hen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n 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=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m</a:t>
            </a:r>
            <a:r>
              <a:rPr lang="en-US" dirty="0"/>
              <a:t>, and so 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n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=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 m</a:t>
            </a:r>
            <a:r>
              <a:rPr lang="en-US" dirty="0"/>
              <a:t>.</a:t>
            </a:r>
          </a:p>
          <a:p>
            <a:pPr>
              <a:buNone/>
            </a:pPr>
            <a:r>
              <a:rPr lang="en-US" dirty="0"/>
              <a:t>	To show onto, suppose that </a:t>
            </a:r>
            <a:r>
              <a:rPr lang="en-US" i="1" dirty="0"/>
              <a:t>t</a:t>
            </a:r>
            <a:r>
              <a:rPr lang="en-US" dirty="0"/>
              <a:t> is an even positive integer.</a:t>
            </a:r>
          </a:p>
          <a:p>
            <a:pPr>
              <a:buNone/>
            </a:pPr>
            <a:r>
              <a:rPr lang="en-US" dirty="0"/>
              <a:t>    Then </a:t>
            </a:r>
            <a:r>
              <a:rPr lang="en-US" i="1" dirty="0">
                <a:ea typeface="Cambria Math" pitchFamily="18" charset="0"/>
              </a:rPr>
              <a:t>t =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i="1" dirty="0">
                <a:ea typeface="Cambria Math" pitchFamily="18" charset="0"/>
              </a:rPr>
              <a:t>k </a:t>
            </a:r>
            <a:r>
              <a:rPr lang="en-US" dirty="0"/>
              <a:t>for some positive integer </a:t>
            </a:r>
            <a:r>
              <a:rPr lang="en-US" i="1" dirty="0">
                <a:ea typeface="Cambria Math" pitchFamily="18" charset="0"/>
              </a:rPr>
              <a:t>k</a:t>
            </a:r>
            <a:r>
              <a:rPr lang="en-US" dirty="0"/>
              <a:t> and </a:t>
            </a:r>
            <a:r>
              <a:rPr lang="en-US" i="1" dirty="0">
                <a:ea typeface="Cambria Math" pitchFamily="18" charset="0"/>
              </a:rPr>
              <a:t>f</a:t>
            </a:r>
            <a:r>
              <a:rPr lang="en-US" dirty="0">
                <a:ea typeface="Cambria Math" pitchFamily="18" charset="0"/>
              </a:rPr>
              <a:t>(</a:t>
            </a:r>
            <a:r>
              <a:rPr lang="en-US" i="1" dirty="0">
                <a:ea typeface="Cambria Math" pitchFamily="18" charset="0"/>
              </a:rPr>
              <a:t>k</a:t>
            </a:r>
            <a:r>
              <a:rPr lang="en-US" dirty="0">
                <a:ea typeface="Cambria Math" pitchFamily="18" charset="0"/>
              </a:rPr>
              <a:t>) = </a:t>
            </a:r>
            <a:r>
              <a:rPr lang="en-US" i="1" dirty="0">
                <a:ea typeface="Cambria Math" pitchFamily="18" charset="0"/>
              </a:rPr>
              <a:t>t</a:t>
            </a:r>
            <a:r>
              <a:rPr lang="en-US" dirty="0"/>
              <a:t>. 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5400000">
            <a:off x="2016971" y="3177121"/>
            <a:ext cx="609600" cy="1588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5400000">
            <a:off x="2474171" y="3177121"/>
            <a:ext cx="609600" cy="1588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>
            <a:off x="2931371" y="3177121"/>
            <a:ext cx="609600" cy="1588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cxnSpLocks/>
          </p:cNvCxnSpPr>
          <p:nvPr/>
        </p:nvCxnSpPr>
        <p:spPr>
          <a:xfrm rot="5400000">
            <a:off x="3388571" y="3177121"/>
            <a:ext cx="609600" cy="1588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>
            <a:off x="3845771" y="3177121"/>
            <a:ext cx="609600" cy="1588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>
            <a:off x="1559771" y="3177121"/>
            <a:ext cx="609600" cy="1588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Isosceles Triangle 11"/>
          <p:cNvSpPr/>
          <p:nvPr/>
        </p:nvSpPr>
        <p:spPr>
          <a:xfrm rot="5400000" flipV="1">
            <a:off x="8340777" y="5159115"/>
            <a:ext cx="152400" cy="152400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begin{tabular}{l}&#10;$r_1 = 0.d_{11}d_{12}d_{13}d_{14}d_{15}d_{16}\ldots$\\&#10;$r_2 = 0.d_{21}d_{22}d_{23}d_{24}d_{25}d_{26}\ldots$\\&#10;$r_3 = 0.d_{31}d_{32}d_{33}d_{34}d_{35}d_{36}\ldots$\\&#10;\hspace{.5cm}$\vdots$&#10;\end{tabular}&#10;\end{document}"/>
  <p:tag name="IGUANATEXSIZ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r = .r_1r_2r_3r_4\ldots$&#10;\end{document}"/>
  <p:tag name="IGUANATEXSIZ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r_i = 3\; \mbox{if}\; d_{ii} \not= 3 \;\; \mbox{and}\;\; r_i = 4\; \mbox{if}\; d_{ii} = 3$&#10;\end{document}"/>
  <p:tag name="IGUANATEXSIZE" val="1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34378</TotalTime>
  <Words>1017</Words>
  <Application>Microsoft Office PowerPoint</Application>
  <PresentationFormat>On-screen Show (4:3)</PresentationFormat>
  <Paragraphs>139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Symbol</vt:lpstr>
      <vt:lpstr>Calibri</vt:lpstr>
      <vt:lpstr>Wingdings</vt:lpstr>
      <vt:lpstr>Cambria Math</vt:lpstr>
      <vt:lpstr>SymbolPi</vt:lpstr>
      <vt:lpstr>Wingdings 2</vt:lpstr>
      <vt:lpstr>Constantia</vt:lpstr>
      <vt:lpstr>Flow</vt:lpstr>
      <vt:lpstr>Basic Structures: Sets, Functions, Sequences, Sums, and Matrices</vt:lpstr>
      <vt:lpstr>Chapter Summary</vt:lpstr>
      <vt:lpstr>Cardinality of Sets</vt:lpstr>
      <vt:lpstr>Section Summary</vt:lpstr>
      <vt:lpstr>Cardinality relationships</vt:lpstr>
      <vt:lpstr>Countable </vt:lpstr>
      <vt:lpstr>Showing that a Set is Countable</vt:lpstr>
      <vt:lpstr>Hilbert’s Grand Hotel</vt:lpstr>
      <vt:lpstr>Countable example: even&gt;0</vt:lpstr>
      <vt:lpstr>Countable example: even Z</vt:lpstr>
      <vt:lpstr>Q+ is Countable</vt:lpstr>
      <vt:lpstr>Q+ is Countable</vt:lpstr>
      <vt:lpstr>Strings</vt:lpstr>
      <vt:lpstr>{all possible Java programs} is countably ¥.</vt:lpstr>
      <vt:lpstr>R is Uncountable!</vt:lpstr>
      <vt:lpstr>Computability</vt:lpstr>
    </vt:vector>
  </TitlesOfParts>
  <Company>Monmouth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Foundations: Logic and Proofs</dc:title>
  <dc:creator>Richard Scherl</dc:creator>
  <cp:lastModifiedBy>Ezra Halleck</cp:lastModifiedBy>
  <cp:revision>2023</cp:revision>
  <dcterms:created xsi:type="dcterms:W3CDTF">2011-03-27T19:09:13Z</dcterms:created>
  <dcterms:modified xsi:type="dcterms:W3CDTF">2018-03-14T16:02:11Z</dcterms:modified>
</cp:coreProperties>
</file>