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91" r:id="rId2"/>
    <p:sldId id="316" r:id="rId3"/>
    <p:sldId id="404" r:id="rId4"/>
    <p:sldId id="434" r:id="rId5"/>
    <p:sldId id="405" r:id="rId6"/>
    <p:sldId id="406" r:id="rId7"/>
    <p:sldId id="407" r:id="rId8"/>
    <p:sldId id="408" r:id="rId9"/>
    <p:sldId id="410" r:id="rId10"/>
    <p:sldId id="412" r:id="rId11"/>
    <p:sldId id="435" r:id="rId12"/>
    <p:sldId id="456" r:id="rId13"/>
    <p:sldId id="436" r:id="rId14"/>
    <p:sldId id="457" r:id="rId15"/>
    <p:sldId id="459" r:id="rId16"/>
    <p:sldId id="460" r:id="rId17"/>
    <p:sldId id="462" r:id="rId18"/>
    <p:sldId id="458" r:id="rId19"/>
    <p:sldId id="463" r:id="rId20"/>
    <p:sldId id="464" r:id="rId21"/>
    <p:sldId id="466" r:id="rId22"/>
    <p:sldId id="469" r:id="rId23"/>
    <p:sldId id="470" r:id="rId24"/>
    <p:sldId id="504" r:id="rId25"/>
    <p:sldId id="414" r:id="rId26"/>
    <p:sldId id="415" r:id="rId27"/>
    <p:sldId id="416" r:id="rId28"/>
    <p:sldId id="420" r:id="rId29"/>
    <p:sldId id="472" r:id="rId30"/>
    <p:sldId id="476" r:id="rId31"/>
  </p:sldIdLst>
  <p:sldSz cx="9144000" cy="6858000" type="screen4x3"/>
  <p:notesSz cx="7010400" cy="9296400"/>
  <p:embeddedFontLst>
    <p:embeddedFont>
      <p:font typeface="Wingdings 2" panose="05020102010507070707" pitchFamily="18" charset="2"/>
      <p:regular r:id="rId34"/>
    </p:embeddedFont>
    <p:embeddedFont>
      <p:font typeface="SymbolPi" panose="02000500070000020004" pitchFamily="2" charset="0"/>
      <p:regular r:id="rId35"/>
    </p:embeddedFont>
    <p:embeddedFont>
      <p:font typeface="Constantia" panose="02030602050306030303" pitchFamily="18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7" autoAdjust="0"/>
    <p:restoredTop sz="94660"/>
  </p:normalViewPr>
  <p:slideViewPr>
    <p:cSldViewPr>
      <p:cViewPr varScale="1">
        <p:scale>
          <a:sx n="64" d="100"/>
          <a:sy n="64" d="100"/>
        </p:scale>
        <p:origin x="6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C0FEF7AE-0C30-4EA7-B74D-470A9C33048D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2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10106763-8029-41BC-9E70-E644A94F0E80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A56D6F1B-26ED-417A-B5D8-8AED7AD37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3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5220D-0BB5-4C71-B862-812B075D02FE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oeis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oeis.org/Spuzzle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9.png"/><Relationship Id="rId5" Type="http://schemas.openxmlformats.org/officeDocument/2006/relationships/tags" Target="../tags/tag16.xml"/><Relationship Id="rId10" Type="http://schemas.openxmlformats.org/officeDocument/2006/relationships/image" Target="../media/image18.png"/><Relationship Id="rId4" Type="http://schemas.openxmlformats.org/officeDocument/2006/relationships/tags" Target="../tags/tag15.xml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0.xml"/><Relationship Id="rId7" Type="http://schemas.openxmlformats.org/officeDocument/2006/relationships/image" Target="../media/image2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0.png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9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28.png"/><Relationship Id="rId5" Type="http://schemas.openxmlformats.org/officeDocument/2006/relationships/tags" Target="../tags/tag26.xml"/><Relationship Id="rId10" Type="http://schemas.openxmlformats.org/officeDocument/2006/relationships/image" Target="../media/image27.png"/><Relationship Id="rId4" Type="http://schemas.openxmlformats.org/officeDocument/2006/relationships/tags" Target="../tags/tag25.xml"/><Relationship Id="rId9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32.png"/><Relationship Id="rId4" Type="http://schemas.openxmlformats.org/officeDocument/2006/relationships/image" Target="../media/image30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7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36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35.png"/><Relationship Id="rId5" Type="http://schemas.openxmlformats.org/officeDocument/2006/relationships/tags" Target="../tags/tag33.xml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tags" Target="../tags/tag32.xml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0.xml"/><Relationship Id="rId7" Type="http://schemas.openxmlformats.org/officeDocument/2006/relationships/image" Target="../media/image1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Structures: Sets, Functions, Sequences, Sums, </a:t>
            </a:r>
            <a:r>
              <a:rPr lang="en-US"/>
              <a:t>and Matrices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Question/Answer Animations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324600"/>
            <a:ext cx="9144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33" tIns="51417" rIns="102833" bIns="5141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Copyright ©  McGraw-Hill Education. 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/>
              <a:t>A </a:t>
            </a:r>
            <a:r>
              <a:rPr lang="en-US" i="1" dirty="0"/>
              <a:t>string</a:t>
            </a:r>
            <a:r>
              <a:rPr lang="en-US" dirty="0"/>
              <a:t> is a finite sequence of characters from a finite set (e.g., the alphabet).</a:t>
            </a:r>
          </a:p>
          <a:p>
            <a:r>
              <a:rPr lang="en-US" dirty="0"/>
              <a:t>Sequences of characters or bits  are important in computer science.</a:t>
            </a:r>
          </a:p>
          <a:p>
            <a:r>
              <a:rPr lang="en-US" dirty="0"/>
              <a:t>The </a:t>
            </a:r>
            <a:r>
              <a:rPr lang="en-US" i="1" dirty="0"/>
              <a:t>empty string </a:t>
            </a:r>
            <a:r>
              <a:rPr lang="en-US" dirty="0"/>
              <a:t>is represented by </a:t>
            </a:r>
            <a:r>
              <a:rPr lang="el-GR" i="1" dirty="0"/>
              <a:t>λ</a:t>
            </a:r>
            <a:r>
              <a:rPr lang="en-US" dirty="0"/>
              <a:t>.</a:t>
            </a:r>
          </a:p>
          <a:p>
            <a:r>
              <a:rPr lang="en-US" dirty="0"/>
              <a:t>The string  </a:t>
            </a:r>
            <a:r>
              <a:rPr lang="en-US" i="1" dirty="0" err="1"/>
              <a:t>abcde</a:t>
            </a:r>
            <a:r>
              <a:rPr lang="en-US" i="1" dirty="0"/>
              <a:t> </a:t>
            </a:r>
            <a:r>
              <a:rPr lang="en-US" dirty="0"/>
              <a:t>has </a:t>
            </a:r>
            <a:r>
              <a:rPr lang="en-US" i="1" dirty="0"/>
              <a:t>length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Recurrence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A </a:t>
            </a:r>
            <a:r>
              <a:rPr lang="en-US" i="1" dirty="0"/>
              <a:t>recurrence relation </a:t>
            </a:r>
            <a:r>
              <a:rPr lang="en-US" dirty="0"/>
              <a:t>is an equation that expresses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 in terms of one or more of </a:t>
            </a:r>
            <a:r>
              <a:rPr lang="en-US" i="1" dirty="0"/>
              <a:t>a</a:t>
            </a:r>
            <a:r>
              <a:rPr lang="en-US" i="1" baseline="-25000" dirty="0"/>
              <a:t>0 </a:t>
            </a:r>
            <a:r>
              <a:rPr lang="en-US" i="1" dirty="0"/>
              <a:t>, a</a:t>
            </a:r>
            <a:r>
              <a:rPr lang="en-US" i="1" baseline="-25000" dirty="0"/>
              <a:t>1 </a:t>
            </a:r>
            <a:r>
              <a:rPr lang="en-US" i="1" dirty="0"/>
              <a:t>, …, a</a:t>
            </a:r>
            <a:r>
              <a:rPr lang="en-US" i="1" baseline="-25000" dirty="0"/>
              <a:t>n-1</a:t>
            </a:r>
            <a:endParaRPr lang="en-US" dirty="0"/>
          </a:p>
          <a:p>
            <a:r>
              <a:rPr lang="en-US" dirty="0"/>
              <a:t>The relation is valid for </a:t>
            </a:r>
            <a:r>
              <a:rPr lang="en-US" dirty="0">
                <a:sym typeface="Symbol" panose="05050102010706020507" pitchFamily="18" charset="2"/>
              </a:rPr>
              <a:t> n  n</a:t>
            </a:r>
            <a:r>
              <a:rPr lang="en-US" baseline="-25000" dirty="0">
                <a:sym typeface="Symbol" panose="05050102010706020507" pitchFamily="18" charset="2"/>
              </a:rPr>
              <a:t>0</a:t>
            </a:r>
            <a:r>
              <a:rPr lang="en-US" dirty="0"/>
              <a:t> where </a:t>
            </a:r>
            <a:r>
              <a:rPr lang="en-US" dirty="0">
                <a:sym typeface="Symbol" panose="05050102010706020507" pitchFamily="18" charset="2"/>
              </a:rPr>
              <a:t>n</a:t>
            </a:r>
            <a:r>
              <a:rPr lang="en-US" baseline="-25000" dirty="0">
                <a:sym typeface="Symbol" panose="05050102010706020507" pitchFamily="18" charset="2"/>
              </a:rPr>
              <a:t>0 </a:t>
            </a:r>
            <a:r>
              <a:rPr lang="en-US" dirty="0">
                <a:latin typeface="SymbolPi" panose="02000500070000020004" pitchFamily="2" charset="0"/>
                <a:sym typeface="Symbol" panose="05050102010706020507" pitchFamily="18" charset="2"/>
              </a:rPr>
              <a:t>Î Z</a:t>
            </a:r>
            <a:r>
              <a:rPr lang="en-US" baseline="30000" dirty="0">
                <a:latin typeface="SymbolPi" panose="02000500070000020004" pitchFamily="2" charset="0"/>
                <a:sym typeface="Symbol" panose="05050102010706020507" pitchFamily="18" charset="2"/>
              </a:rPr>
              <a:t>+</a:t>
            </a:r>
            <a:r>
              <a:rPr lang="en-US" dirty="0">
                <a:latin typeface="SymbolPi" panose="02000500070000020004" pitchFamily="2" charset="0"/>
                <a:sym typeface="Symbol" panose="05050102010706020507" pitchFamily="18" charset="2"/>
              </a:rPr>
              <a:t>. </a:t>
            </a:r>
          </a:p>
          <a:p>
            <a:r>
              <a:rPr lang="en-US" i="1" dirty="0"/>
              <a:t>Initial conditions </a:t>
            </a:r>
            <a:r>
              <a:rPr lang="en-US" dirty="0"/>
              <a:t>specify the terms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 for </a:t>
            </a:r>
            <a:r>
              <a:rPr lang="en-US" dirty="0">
                <a:sym typeface="Symbol" panose="05050102010706020507" pitchFamily="18" charset="2"/>
              </a:rPr>
              <a:t>n &lt; n</a:t>
            </a:r>
            <a:r>
              <a:rPr lang="en-US" baseline="-25000" dirty="0">
                <a:sym typeface="Symbol" panose="05050102010706020507" pitchFamily="18" charset="2"/>
              </a:rPr>
              <a:t>0</a:t>
            </a:r>
            <a:r>
              <a:rPr lang="en-US" dirty="0">
                <a:sym typeface="Symbol" panose="05050102010706020507" pitchFamily="18" charset="2"/>
              </a:rPr>
              <a:t>.</a:t>
            </a:r>
            <a:endParaRPr lang="en-US" dirty="0"/>
          </a:p>
          <a:p>
            <a:r>
              <a:rPr lang="en-US" dirty="0"/>
              <a:t>A sequence is called a </a:t>
            </a:r>
            <a:r>
              <a:rPr lang="en-US" i="1" dirty="0"/>
              <a:t>solution</a:t>
            </a:r>
            <a:r>
              <a:rPr lang="en-US" dirty="0"/>
              <a:t> of a recurrence relation if its terms satisfy the recurrence relation.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Recurrence Relation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99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Example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: Given recurrence relation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i="1" dirty="0"/>
              <a:t> = a</a:t>
            </a:r>
            <a:r>
              <a:rPr lang="en-US" i="1" baseline="-25000" dirty="0"/>
              <a:t>n-1</a:t>
            </a:r>
            <a:r>
              <a:rPr lang="en-US" i="1" dirty="0"/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baseline="-25000" dirty="0"/>
              <a:t> </a:t>
            </a:r>
            <a:r>
              <a:rPr lang="en-US" baseline="-25000" dirty="0"/>
              <a:t> </a:t>
            </a:r>
            <a:r>
              <a:rPr lang="en-US" dirty="0"/>
              <a:t>for </a:t>
            </a:r>
            <a:r>
              <a:rPr lang="en-US" i="1" dirty="0"/>
              <a:t>n</a:t>
            </a:r>
            <a:r>
              <a:rPr lang="en-US" i="1" baseline="-25000" dirty="0"/>
              <a:t>0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 and </a:t>
            </a:r>
            <a:r>
              <a:rPr lang="en-US" i="1" dirty="0"/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/>
              <a:t>. </a:t>
            </a:r>
            <a:r>
              <a:rPr lang="en-US" dirty="0"/>
              <a:t> What are </a:t>
            </a:r>
            <a:r>
              <a:rPr lang="en-US" i="1" dirty="0"/>
              <a:t>a</a:t>
            </a:r>
            <a:r>
              <a:rPr lang="en-US" i="1" baseline="-25000" dirty="0"/>
              <a:t>1</a:t>
            </a:r>
            <a:r>
              <a:rPr lang="en-US" baseline="-25000" dirty="0"/>
              <a:t> </a:t>
            </a:r>
            <a:r>
              <a:rPr lang="en-US" dirty="0"/>
              <a:t>,</a:t>
            </a:r>
            <a:r>
              <a:rPr lang="en-US" baseline="-25000" dirty="0"/>
              <a:t> 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i="1" baseline="-25000" dirty="0"/>
              <a:t>2</a:t>
            </a:r>
            <a:r>
              <a:rPr lang="en-US" baseline="-25000" dirty="0"/>
              <a:t> </a:t>
            </a:r>
            <a:r>
              <a:rPr lang="en-US" dirty="0"/>
              <a:t> and </a:t>
            </a:r>
            <a:r>
              <a:rPr lang="en-US" i="1" dirty="0"/>
              <a:t>a</a:t>
            </a:r>
            <a:r>
              <a:rPr lang="en-US" i="1" baseline="-25000" dirty="0"/>
              <a:t>3</a:t>
            </a:r>
            <a:r>
              <a:rPr lang="en-US" dirty="0"/>
              <a:t>? </a:t>
            </a:r>
          </a:p>
          <a:p>
            <a:pPr>
              <a:buNone/>
            </a:pPr>
            <a:r>
              <a:rPr lang="en-US" dirty="0"/>
              <a:t>     [Here </a:t>
            </a:r>
            <a:r>
              <a:rPr lang="en-US" i="1" dirty="0"/>
              <a:t>a</a:t>
            </a:r>
            <a:r>
              <a:rPr lang="en-US" i="1" baseline="-25000" dirty="0"/>
              <a:t>0</a:t>
            </a:r>
            <a:r>
              <a:rPr lang="en-US" i="1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/>
              <a:t> </a:t>
            </a:r>
            <a:r>
              <a:rPr lang="en-US" dirty="0"/>
              <a:t>is the single initial condition</a:t>
            </a:r>
            <a:r>
              <a:rPr lang="en-US" i="1" dirty="0"/>
              <a:t>.</a:t>
            </a:r>
            <a:r>
              <a:rPr lang="en-US" dirty="0"/>
              <a:t>]</a:t>
            </a:r>
          </a:p>
          <a:p>
            <a:pPr lvl="1">
              <a:buNone/>
            </a:pPr>
            <a:r>
              <a:rPr lang="en-US" b="1" dirty="0"/>
              <a:t>Solution</a:t>
            </a:r>
            <a:r>
              <a:rPr lang="en-US" dirty="0"/>
              <a:t>: We see from the recurrence relation that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i="1" dirty="0"/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baseline="-25000" dirty="0"/>
              <a:t> </a:t>
            </a:r>
            <a:r>
              <a:rPr lang="en-US" i="1" dirty="0"/>
              <a:t>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/>
              <a:t>  a</a:t>
            </a:r>
            <a:r>
              <a:rPr lang="en-US" i="1" baseline="-25000" dirty="0"/>
              <a:t>0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+ 3 = 2 + 3 = 5</a:t>
            </a:r>
          </a:p>
          <a:p>
            <a:pPr lvl="1">
              <a:buNone/>
            </a:pPr>
            <a:r>
              <a:rPr lang="en-US" i="1" dirty="0"/>
              <a:t>      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-25000" dirty="0"/>
              <a:t> </a:t>
            </a:r>
            <a:r>
              <a:rPr lang="en-US" i="1" dirty="0"/>
              <a:t>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 + 3 = 8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i="1" dirty="0"/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aseline="-25000" dirty="0"/>
              <a:t> </a:t>
            </a:r>
            <a:r>
              <a:rPr lang="en-US" i="1" dirty="0"/>
              <a:t>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 8 + 3 = 11 		and so on</a:t>
            </a:r>
          </a:p>
          <a:p>
            <a:pPr lvl="1"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Does anyone recognize this sequence?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Recurrence Relations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992"/>
            <a:ext cx="8229600" cy="5398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Example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: Let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i="1" dirty="0"/>
              <a:t> = a</a:t>
            </a:r>
            <a:r>
              <a:rPr lang="en-US" i="1" baseline="-25000" dirty="0"/>
              <a:t>n-</a:t>
            </a:r>
            <a:r>
              <a:rPr lang="en-US" baseline="-25000" dirty="0">
                <a:ea typeface="Cambria Math" pitchFamily="18" charset="0"/>
              </a:rPr>
              <a:t>1</a:t>
            </a:r>
            <a:r>
              <a:rPr lang="en-US" i="1" dirty="0"/>
              <a:t> – a</a:t>
            </a:r>
            <a:r>
              <a:rPr lang="en-US" i="1" baseline="-25000" dirty="0"/>
              <a:t>n-</a:t>
            </a:r>
            <a:r>
              <a:rPr lang="en-US" baseline="-25000" dirty="0"/>
              <a:t>2</a:t>
            </a:r>
            <a:r>
              <a:rPr lang="en-US" i="1" baseline="-25000" dirty="0"/>
              <a:t> </a:t>
            </a:r>
            <a:r>
              <a:rPr lang="en-US" i="1" dirty="0"/>
              <a:t>, n</a:t>
            </a:r>
            <a:r>
              <a:rPr lang="en-US" i="1" baseline="-25000" dirty="0"/>
              <a:t>0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and </a:t>
            </a:r>
            <a:r>
              <a:rPr lang="en-US" i="1" dirty="0"/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/>
              <a:t>, a</a:t>
            </a:r>
            <a:r>
              <a:rPr lang="en-US" i="1" baseline="-25000" dirty="0"/>
              <a:t>1</a:t>
            </a:r>
            <a:r>
              <a:rPr lang="en-US" i="1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/>
              <a:t>. What are </a:t>
            </a:r>
            <a:r>
              <a:rPr lang="en-US" i="1" dirty="0"/>
              <a:t>a</a:t>
            </a:r>
            <a:r>
              <a:rPr lang="en-US" i="1" baseline="-25000" dirty="0"/>
              <a:t>2</a:t>
            </a:r>
            <a:r>
              <a:rPr lang="en-US" baseline="-25000" dirty="0"/>
              <a:t> </a:t>
            </a:r>
            <a:r>
              <a:rPr lang="en-US" dirty="0"/>
              <a:t>,</a:t>
            </a:r>
            <a:r>
              <a:rPr lang="en-US" baseline="-25000" dirty="0"/>
              <a:t> 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i="1" baseline="-25000" dirty="0"/>
              <a:t>3</a:t>
            </a:r>
            <a:r>
              <a:rPr lang="en-US" baseline="-25000" dirty="0"/>
              <a:t> 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i="1" baseline="-25000" dirty="0"/>
              <a:t>4 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i="1" baseline="-25000" dirty="0"/>
              <a:t>5 </a:t>
            </a:r>
            <a:r>
              <a:rPr lang="en-US" dirty="0"/>
              <a:t>and </a:t>
            </a:r>
            <a:r>
              <a:rPr lang="en-US" i="1" dirty="0"/>
              <a:t>a</a:t>
            </a:r>
            <a:r>
              <a:rPr lang="en-US" i="1" baseline="-25000" dirty="0"/>
              <a:t>6</a:t>
            </a:r>
            <a:r>
              <a:rPr lang="en-US" dirty="0"/>
              <a:t>? </a:t>
            </a:r>
          </a:p>
          <a:p>
            <a:pPr>
              <a:buNone/>
            </a:pPr>
            <a:r>
              <a:rPr lang="en-US" dirty="0"/>
              <a:t>   [Here the initial conditions is the pair  </a:t>
            </a:r>
            <a:r>
              <a:rPr lang="en-US" i="1" dirty="0"/>
              <a:t>a</a:t>
            </a:r>
            <a:r>
              <a:rPr lang="en-US" i="1" baseline="-25000" dirty="0"/>
              <a:t>0</a:t>
            </a:r>
            <a:r>
              <a:rPr lang="en-US" i="1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/>
              <a:t>, a</a:t>
            </a:r>
            <a:r>
              <a:rPr lang="en-US" i="1" baseline="-25000" dirty="0"/>
              <a:t>1</a:t>
            </a:r>
            <a:r>
              <a:rPr lang="en-US" i="1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/>
              <a:t>. ]</a:t>
            </a:r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 We see from the recurrence relation that</a:t>
            </a:r>
          </a:p>
          <a:p>
            <a:pPr>
              <a:buNone/>
            </a:pPr>
            <a:r>
              <a:rPr lang="en-US" dirty="0"/>
              <a:t>              </a:t>
            </a:r>
            <a:r>
              <a:rPr lang="en-US" i="1" dirty="0"/>
              <a:t>a</a:t>
            </a:r>
            <a:r>
              <a:rPr lang="en-US" i="1" baseline="-25000" dirty="0"/>
              <a:t>2 </a:t>
            </a:r>
            <a:r>
              <a:rPr lang="en-US" i="1" dirty="0"/>
              <a:t> = a</a:t>
            </a:r>
            <a:r>
              <a:rPr lang="en-US" i="1" baseline="-25000" dirty="0"/>
              <a:t>1</a:t>
            </a:r>
            <a:r>
              <a:rPr lang="en-US" i="1" dirty="0"/>
              <a:t> – a</a:t>
            </a:r>
            <a:r>
              <a:rPr lang="en-US" i="1" baseline="-25000" dirty="0"/>
              <a:t>0  </a:t>
            </a:r>
            <a:r>
              <a:rPr lang="en-US" i="1" dirty="0"/>
              <a:t>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i="1" dirty="0"/>
              <a:t> –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 </a:t>
            </a:r>
            <a:r>
              <a:rPr lang="en-US" i="1" dirty="0"/>
              <a:t>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</a:p>
          <a:p>
            <a:pPr>
              <a:buNone/>
            </a:pPr>
            <a:r>
              <a:rPr lang="en-US" i="1" dirty="0"/>
              <a:t>               a</a:t>
            </a:r>
            <a:r>
              <a:rPr lang="en-US" i="1" baseline="-25000" dirty="0"/>
              <a:t>3 </a:t>
            </a:r>
            <a:r>
              <a:rPr lang="en-US" i="1" dirty="0"/>
              <a:t> = a</a:t>
            </a:r>
            <a:r>
              <a:rPr lang="en-US" i="1" baseline="-25000" dirty="0"/>
              <a:t>2</a:t>
            </a:r>
            <a:r>
              <a:rPr lang="en-US" i="1" dirty="0"/>
              <a:t> – a</a:t>
            </a:r>
            <a:r>
              <a:rPr lang="en-US" i="1" baseline="-25000" dirty="0"/>
              <a:t>1  </a:t>
            </a:r>
            <a:r>
              <a:rPr lang="en-US" i="1" dirty="0"/>
              <a:t>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/>
              <a:t>–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ea typeface="Cambria Math" pitchFamily="18" charset="0"/>
              </a:rPr>
              <a:t>=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/>
              <a:t>–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</a:p>
          <a:p>
            <a:pPr>
              <a:buNone/>
            </a:pPr>
            <a:r>
              <a:rPr lang="en-US" i="1" dirty="0"/>
              <a:t>		   a</a:t>
            </a:r>
            <a:r>
              <a:rPr lang="en-US" i="1" baseline="-25000" dirty="0"/>
              <a:t>4 </a:t>
            </a:r>
            <a:r>
              <a:rPr lang="en-US" i="1" dirty="0"/>
              <a:t> = a</a:t>
            </a:r>
            <a:r>
              <a:rPr lang="en-US" i="1" baseline="-25000" dirty="0"/>
              <a:t>3</a:t>
            </a:r>
            <a:r>
              <a:rPr lang="en-US" i="1" dirty="0"/>
              <a:t> – a</a:t>
            </a:r>
            <a:r>
              <a:rPr lang="en-US" i="1" baseline="-25000" dirty="0"/>
              <a:t>2  </a:t>
            </a:r>
            <a:r>
              <a:rPr lang="en-US" i="1" dirty="0"/>
              <a:t>= –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/>
              <a:t> –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ea typeface="Cambria Math" pitchFamily="18" charset="0"/>
              </a:rPr>
              <a:t>=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/>
              <a:t>–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</a:t>
            </a:r>
          </a:p>
          <a:p>
            <a:pPr>
              <a:buNone/>
            </a:pPr>
            <a:r>
              <a:rPr lang="en-US" i="1" dirty="0"/>
              <a:t>		   a</a:t>
            </a:r>
            <a:r>
              <a:rPr lang="en-US" i="1" baseline="-25000" dirty="0"/>
              <a:t>5 </a:t>
            </a:r>
            <a:r>
              <a:rPr lang="en-US" i="1" dirty="0"/>
              <a:t> = a</a:t>
            </a:r>
            <a:r>
              <a:rPr lang="en-US" i="1" baseline="-25000" dirty="0"/>
              <a:t>4</a:t>
            </a:r>
            <a:r>
              <a:rPr lang="en-US" i="1" dirty="0"/>
              <a:t> – a</a:t>
            </a:r>
            <a:r>
              <a:rPr lang="en-US" i="1" baseline="-25000" dirty="0"/>
              <a:t>3  </a:t>
            </a:r>
            <a:r>
              <a:rPr lang="en-US" i="1" dirty="0"/>
              <a:t>= –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i="1" dirty="0"/>
              <a:t> –</a:t>
            </a:r>
            <a:r>
              <a:rPr lang="en-US" dirty="0"/>
              <a:t>(</a:t>
            </a:r>
            <a:r>
              <a:rPr lang="en-US" i="1" dirty="0"/>
              <a:t>–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3)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ea typeface="Cambria Math" pitchFamily="18" charset="0"/>
              </a:rPr>
              <a:t>=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/>
              <a:t>–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</a:p>
          <a:p>
            <a:pPr>
              <a:buNone/>
            </a:pPr>
            <a:r>
              <a:rPr lang="en-US" i="1" dirty="0"/>
              <a:t> 		   a</a:t>
            </a:r>
            <a:r>
              <a:rPr lang="en-US" i="1" baseline="-25000" dirty="0"/>
              <a:t>6 </a:t>
            </a:r>
            <a:r>
              <a:rPr lang="en-US" i="1" dirty="0"/>
              <a:t> = a</a:t>
            </a:r>
            <a:r>
              <a:rPr lang="en-US" i="1" baseline="-25000" dirty="0"/>
              <a:t>5</a:t>
            </a:r>
            <a:r>
              <a:rPr lang="en-US" i="1" dirty="0"/>
              <a:t> – a</a:t>
            </a:r>
            <a:r>
              <a:rPr lang="en-US" i="1" baseline="-25000" dirty="0"/>
              <a:t>4  </a:t>
            </a:r>
            <a:r>
              <a:rPr lang="en-US" i="1" dirty="0"/>
              <a:t>= –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/>
              <a:t> –</a:t>
            </a:r>
            <a:r>
              <a:rPr lang="en-US" dirty="0"/>
              <a:t>(</a:t>
            </a:r>
            <a:r>
              <a:rPr lang="en-US" i="1" dirty="0"/>
              <a:t>–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5)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ea typeface="Cambria Math" pitchFamily="18" charset="0"/>
              </a:rPr>
              <a:t>=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What is overall shape?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Quadratic (parabola)? Periodic (like a sin curve)?</a:t>
            </a:r>
          </a:p>
          <a:p>
            <a:pPr lvl="1">
              <a:buNone/>
            </a:pP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Fibonacci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5169408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i="1" baseline="-25000" dirty="0"/>
              <a:t> </a:t>
            </a:r>
            <a:r>
              <a:rPr lang="en-US" i="1" dirty="0"/>
              <a:t> = f</a:t>
            </a:r>
            <a:r>
              <a:rPr lang="en-US" i="1" baseline="-25000" dirty="0"/>
              <a:t>n-</a:t>
            </a:r>
            <a:r>
              <a:rPr lang="en-US" baseline="-25000" dirty="0"/>
              <a:t>1</a:t>
            </a:r>
            <a:r>
              <a:rPr lang="en-US" i="1" dirty="0"/>
              <a:t> </a:t>
            </a:r>
            <a:r>
              <a:rPr lang="en-US" i="1" baseline="-25000" dirty="0"/>
              <a:t> </a:t>
            </a:r>
            <a:r>
              <a:rPr lang="en-US" i="1" dirty="0"/>
              <a:t>+ f</a:t>
            </a:r>
            <a:r>
              <a:rPr lang="en-US" i="1" baseline="-25000" dirty="0"/>
              <a:t>n-</a:t>
            </a:r>
            <a:r>
              <a:rPr lang="en-US" baseline="-25000" dirty="0"/>
              <a:t>2</a:t>
            </a:r>
            <a:r>
              <a:rPr lang="en-US" dirty="0"/>
              <a:t>,</a:t>
            </a:r>
            <a:r>
              <a:rPr lang="en-US" baseline="-25000" dirty="0"/>
              <a:t> </a:t>
            </a:r>
            <a:r>
              <a:rPr lang="en-US" i="1" dirty="0"/>
              <a:t>n</a:t>
            </a:r>
            <a:r>
              <a:rPr lang="en-US" i="1" baseline="-25000" dirty="0"/>
              <a:t>0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 and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baseline="-25000" dirty="0"/>
              <a:t> </a:t>
            </a:r>
            <a:r>
              <a:rPr lang="en-US" i="1" dirty="0"/>
              <a:t>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dirty="0"/>
              <a:t>, f</a:t>
            </a:r>
            <a:r>
              <a:rPr lang="en-US" baseline="-25000" dirty="0"/>
              <a:t>1</a:t>
            </a:r>
            <a:r>
              <a:rPr lang="en-US" i="1" baseline="-25000" dirty="0"/>
              <a:t>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 1</a:t>
            </a:r>
            <a:endParaRPr lang="en-US" baseline="-25000" dirty="0"/>
          </a:p>
          <a:p>
            <a:pPr>
              <a:buNone/>
            </a:pPr>
            <a:r>
              <a:rPr lang="en-US" dirty="0"/>
              <a:t> </a:t>
            </a:r>
            <a:r>
              <a:rPr lang="en-US" b="1" dirty="0"/>
              <a:t>Example</a:t>
            </a:r>
            <a:r>
              <a:rPr lang="en-US" dirty="0"/>
              <a:t>: Find  </a:t>
            </a:r>
            <a:r>
              <a:rPr lang="en-US" i="1" dirty="0"/>
              <a:t> f</a:t>
            </a:r>
            <a:r>
              <a:rPr lang="en-US" i="1" baseline="-25000" dirty="0"/>
              <a:t>2 </a:t>
            </a:r>
            <a:r>
              <a:rPr lang="en-US" i="1" dirty="0"/>
              <a:t>, f</a:t>
            </a:r>
            <a:r>
              <a:rPr lang="en-US" i="1" baseline="-25000" dirty="0"/>
              <a:t>3 </a:t>
            </a:r>
            <a:r>
              <a:rPr lang="en-US" i="1" dirty="0"/>
              <a:t>, …, f</a:t>
            </a:r>
            <a:r>
              <a:rPr lang="en-US" i="1" baseline="-25000" dirty="0"/>
              <a:t>6</a:t>
            </a:r>
            <a:r>
              <a:rPr lang="en-US" i="1" dirty="0"/>
              <a:t>  . </a:t>
            </a:r>
          </a:p>
          <a:p>
            <a:pPr>
              <a:buNone/>
            </a:pPr>
            <a:r>
              <a:rPr lang="en-US" i="1" dirty="0"/>
              <a:t> </a:t>
            </a:r>
            <a:r>
              <a:rPr lang="en-US" b="1" dirty="0"/>
              <a:t>Answer: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en-US" i="1" dirty="0">
                <a:ea typeface="Cambria Math" pitchFamily="18" charset="0"/>
              </a:rPr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i="1" dirty="0">
                <a:ea typeface="Cambria Math" pitchFamily="18" charset="0"/>
              </a:rPr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+ </a:t>
            </a:r>
            <a:r>
              <a:rPr lang="en-US" i="1" dirty="0">
                <a:ea typeface="Cambria Math" pitchFamily="18" charset="0"/>
              </a:rPr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1 + 0 = 1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,</a:t>
            </a:r>
          </a:p>
          <a:p>
            <a:pPr>
              <a:buNone/>
            </a:pPr>
            <a:r>
              <a:rPr lang="en-US" i="1" dirty="0">
                <a:latin typeface="Cambria Math" pitchFamily="18" charset="0"/>
                <a:ea typeface="Cambria Math" pitchFamily="18" charset="0"/>
              </a:rPr>
              <a:t>          </a:t>
            </a:r>
            <a:r>
              <a:rPr lang="en-US" i="1" dirty="0">
                <a:ea typeface="Cambria Math" pitchFamily="18" charset="0"/>
              </a:rPr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i="1" dirty="0">
                <a:ea typeface="Cambria Math" pitchFamily="18" charset="0"/>
              </a:rPr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+ </a:t>
            </a:r>
            <a:r>
              <a:rPr lang="en-US" i="1" dirty="0">
                <a:ea typeface="Cambria Math" pitchFamily="18" charset="0"/>
              </a:rPr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1 + 1 = 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,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     </a:t>
            </a:r>
            <a:r>
              <a:rPr lang="en-US" i="1" dirty="0">
                <a:ea typeface="Cambria Math" pitchFamily="18" charset="0"/>
              </a:rPr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4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i="1" dirty="0">
                <a:ea typeface="Cambria Math" pitchFamily="18" charset="0"/>
              </a:rPr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+ </a:t>
            </a:r>
            <a:r>
              <a:rPr lang="en-US" i="1" dirty="0">
                <a:ea typeface="Cambria Math" pitchFamily="18" charset="0"/>
              </a:rPr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2 + 1 = 3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,</a:t>
            </a:r>
          </a:p>
          <a:p>
            <a:pPr>
              <a:buNone/>
            </a:pPr>
            <a:r>
              <a:rPr lang="en-US" i="1" dirty="0">
                <a:latin typeface="Cambria Math" pitchFamily="18" charset="0"/>
                <a:ea typeface="Cambria Math" pitchFamily="18" charset="0"/>
              </a:rPr>
              <a:t>          </a:t>
            </a:r>
            <a:r>
              <a:rPr lang="en-US" i="1" dirty="0">
                <a:ea typeface="Cambria Math" pitchFamily="18" charset="0"/>
              </a:rPr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5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i="1" dirty="0">
                <a:ea typeface="Cambria Math" pitchFamily="18" charset="0"/>
              </a:rPr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+ </a:t>
            </a:r>
            <a:r>
              <a:rPr lang="en-US" i="1" dirty="0">
                <a:ea typeface="Cambria Math" pitchFamily="18" charset="0"/>
              </a:rPr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3 + 2 = 5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,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     </a:t>
            </a:r>
            <a:r>
              <a:rPr lang="en-US" i="1" dirty="0">
                <a:ea typeface="Cambria Math" pitchFamily="18" charset="0"/>
              </a:rPr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i="1" dirty="0">
                <a:ea typeface="Cambria Math" pitchFamily="18" charset="0"/>
              </a:rPr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+ </a:t>
            </a:r>
            <a:r>
              <a:rPr lang="en-US" i="1" dirty="0">
                <a:ea typeface="Cambria Math" pitchFamily="18" charset="0"/>
              </a:rPr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4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5 + 3 = 8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>
              <a:buNone/>
            </a:pPr>
            <a:r>
              <a:rPr lang="en-US" i="1" dirty="0" err="1">
                <a:latin typeface="Cambria Math" pitchFamily="18" charset="0"/>
                <a:ea typeface="Cambria Math" pitchFamily="18" charset="0"/>
              </a:rPr>
              <a:t>f</a:t>
            </a:r>
            <a:r>
              <a:rPr lang="en-US" i="1" baseline="-25000" dirty="0" err="1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is #pairs of rabbits after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months, where a new pair does not breed its 1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st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month but produces 1 new pair of offspring each month thereafter.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Solving Recurrence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3820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Often, we </a:t>
            </a:r>
            <a:r>
              <a:rPr lang="en-US" i="1" dirty="0"/>
              <a:t>solve </a:t>
            </a:r>
            <a:r>
              <a:rPr lang="en-US" dirty="0"/>
              <a:t>(find a closed formula) for the </a:t>
            </a:r>
            <a:r>
              <a:rPr lang="en-US" i="1" dirty="0"/>
              <a:t>n</a:t>
            </a:r>
            <a:r>
              <a:rPr lang="en-US" baseline="30000" dirty="0"/>
              <a:t>th</a:t>
            </a:r>
            <a:r>
              <a:rPr lang="en-US" dirty="0"/>
              <a:t> term:</a:t>
            </a:r>
          </a:p>
          <a:p>
            <a:r>
              <a:rPr lang="en-US" dirty="0"/>
              <a:t>In this chapter, we use </a:t>
            </a:r>
            <a:r>
              <a:rPr lang="en-US" i="1" dirty="0"/>
              <a:t>methods of iteration</a:t>
            </a:r>
            <a:r>
              <a:rPr lang="en-US" dirty="0"/>
              <a:t> where we guess the formula.</a:t>
            </a:r>
          </a:p>
          <a:p>
            <a:r>
              <a:rPr lang="en-US" dirty="0"/>
              <a:t>The guess can be proved correct by induction (Chap 5).</a:t>
            </a:r>
          </a:p>
          <a:p>
            <a:r>
              <a:rPr lang="en-US" dirty="0"/>
              <a:t>Chapter 8 has various advanced methods for solving.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Forward Iterative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36192"/>
                <a:ext cx="8229600" cy="501700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sz="2800" i="1" dirty="0">
                    <a:ea typeface="Cambria Math" pitchFamily="18" charset="0"/>
                  </a:rPr>
                  <a:t>a</a:t>
                </a:r>
                <a:r>
                  <a:rPr lang="en-US" sz="2800" i="1" baseline="-25000" dirty="0">
                    <a:ea typeface="Cambria Math" pitchFamily="18" charset="0"/>
                  </a:rPr>
                  <a:t>n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i="1" dirty="0">
                    <a:ea typeface="Cambria Math" pitchFamily="18" charset="0"/>
                  </a:rPr>
                  <a:t>a</a:t>
                </a:r>
                <a:r>
                  <a:rPr lang="en-US" sz="2800" i="1" baseline="-25000" dirty="0">
                    <a:ea typeface="Cambria Math" pitchFamily="18" charset="0"/>
                  </a:rPr>
                  <a:t>n</a:t>
                </a:r>
                <a:r>
                  <a:rPr lang="en-US" sz="2800" i="1" baseline="-25000" dirty="0">
                    <a:latin typeface="Cambria Math" pitchFamily="18" charset="0"/>
                    <a:ea typeface="Cambria Math" pitchFamily="18" charset="0"/>
                  </a:rPr>
                  <a:t>-</a:t>
                </a:r>
                <a:r>
                  <a:rPr lang="en-US" sz="2800" baseline="-25000" dirty="0">
                    <a:ea typeface="Cambria Math" pitchFamily="18" charset="0"/>
                  </a:rPr>
                  <a:t>1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+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3, </a:t>
                </a:r>
                <a:r>
                  <a:rPr lang="en-US" sz="2800" baseline="-250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i="1" dirty="0"/>
                  <a:t>n</a:t>
                </a:r>
                <a:r>
                  <a:rPr lang="en-US" sz="2800" i="1" baseline="-25000" dirty="0"/>
                  <a:t>0</a:t>
                </a:r>
                <a:r>
                  <a:rPr lang="en-US" sz="2800" dirty="0"/>
                  <a:t> =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2, </a:t>
                </a:r>
                <a:r>
                  <a:rPr lang="en-US" sz="2800" i="1" dirty="0">
                    <a:ea typeface="Cambria Math" pitchFamily="18" charset="0"/>
                  </a:rPr>
                  <a:t>a</a:t>
                </a:r>
                <a:r>
                  <a:rPr lang="en-US" sz="2800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sz="2800" i="1" dirty="0"/>
                  <a:t>.</a:t>
                </a:r>
              </a:p>
              <a:p>
                <a:pPr lvl="1">
                  <a:buNone/>
                </a:pPr>
                <a:r>
                  <a:rPr lang="en-US" sz="2800" i="1" dirty="0"/>
                  <a:t>      </a:t>
                </a:r>
                <a:r>
                  <a:rPr lang="en-US" sz="2800" i="1" dirty="0">
                    <a:ea typeface="Cambria Math" pitchFamily="18" charset="0"/>
                  </a:rPr>
                  <a:t>a</a:t>
                </a:r>
                <a:r>
                  <a:rPr lang="en-US" sz="2800" baseline="-25000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sz="2800" i="1" baseline="-250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2 + 3</a:t>
                </a:r>
              </a:p>
              <a:p>
                <a:pPr lvl="1">
                  <a:buNone/>
                </a:pP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      </a:t>
                </a:r>
                <a:r>
                  <a:rPr lang="en-US" sz="2800" i="1" dirty="0">
                    <a:ea typeface="Cambria Math" pitchFamily="18" charset="0"/>
                  </a:rPr>
                  <a:t>a</a:t>
                </a:r>
                <a:r>
                  <a:rPr lang="en-US" sz="2800" baseline="-25000" dirty="0">
                    <a:latin typeface="Cambria Math" pitchFamily="18" charset="0"/>
                    <a:ea typeface="Cambria Math" pitchFamily="18" charset="0"/>
                  </a:rPr>
                  <a:t>3</a:t>
                </a:r>
                <a:r>
                  <a:rPr lang="en-US" sz="2800" i="1" baseline="-250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(2 + 3) + 3 = 2 + 2 ∙ 3 </a:t>
                </a:r>
              </a:p>
              <a:p>
                <a:pPr lvl="1">
                  <a:buNone/>
                </a:pP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      </a:t>
                </a:r>
                <a:r>
                  <a:rPr lang="en-US" sz="2800" i="1" dirty="0">
                    <a:ea typeface="Cambria Math" pitchFamily="18" charset="0"/>
                  </a:rPr>
                  <a:t>a</a:t>
                </a:r>
                <a:r>
                  <a:rPr lang="en-US" sz="2800" baseline="-25000" dirty="0">
                    <a:latin typeface="Cambria Math" pitchFamily="18" charset="0"/>
                    <a:ea typeface="Cambria Math" pitchFamily="18" charset="0"/>
                  </a:rPr>
                  <a:t>4</a:t>
                </a:r>
                <a:r>
                  <a:rPr lang="en-US" sz="2800" i="1" baseline="-250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(2 + 2 ∙ 3) + 3 = 2 + 3 ∙ 3</a:t>
                </a:r>
              </a:p>
              <a:p>
                <a:pPr lv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800" dirty="0">
                  <a:latin typeface="Cambria Math" pitchFamily="18" charset="0"/>
                  <a:ea typeface="Cambria Math" pitchFamily="18" charset="0"/>
                </a:endParaRPr>
              </a:p>
              <a:p>
                <a:pPr lvl="1">
                  <a:buNone/>
                </a:pP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        </a:t>
                </a:r>
                <a:r>
                  <a:rPr lang="en-US" sz="2800" i="1" dirty="0">
                    <a:ea typeface="Cambria Math" pitchFamily="18" charset="0"/>
                  </a:rPr>
                  <a:t>a</a:t>
                </a:r>
                <a:r>
                  <a:rPr lang="en-US" sz="2800" i="1" baseline="-25000" dirty="0">
                    <a:ea typeface="Cambria Math" pitchFamily="18" charset="0"/>
                  </a:rPr>
                  <a:t>n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 =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2 +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3(</a:t>
                </a:r>
                <a:r>
                  <a:rPr lang="en-US" sz="2800" i="1" dirty="0">
                    <a:ea typeface="Cambria Math" pitchFamily="18" charset="0"/>
                  </a:rPr>
                  <a:t>n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 – 1)</a:t>
                </a: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36192"/>
                <a:ext cx="8229600" cy="5017008"/>
              </a:xfrm>
              <a:blipFill>
                <a:blip r:embed="rId2"/>
                <a:stretch>
                  <a:fillRect l="-1481" t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Backward Iterative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9067800" cy="495300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i="1" dirty="0">
                    <a:ea typeface="Cambria Math" pitchFamily="18" charset="0"/>
                  </a:rPr>
                  <a:t>	a</a:t>
                </a:r>
                <a:r>
                  <a:rPr lang="en-US" i="1" baseline="-25000" dirty="0">
                    <a:ea typeface="Cambria Math" pitchFamily="18" charset="0"/>
                  </a:rPr>
                  <a:t>n</a:t>
                </a:r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i="1" dirty="0">
                    <a:ea typeface="Cambria Math" pitchFamily="18" charset="0"/>
                  </a:rPr>
                  <a:t>a</a:t>
                </a:r>
                <a:r>
                  <a:rPr lang="en-US" i="1" baseline="-25000" dirty="0">
                    <a:ea typeface="Cambria Math" pitchFamily="18" charset="0"/>
                  </a:rPr>
                  <a:t>n</a:t>
                </a:r>
                <a:r>
                  <a:rPr lang="en-US" i="1" baseline="-25000" dirty="0">
                    <a:latin typeface="Cambria Math" pitchFamily="18" charset="0"/>
                    <a:ea typeface="Cambria Math" pitchFamily="18" charset="0"/>
                  </a:rPr>
                  <a:t>-</a:t>
                </a:r>
                <a:r>
                  <a:rPr lang="en-US" baseline="-25000" dirty="0">
                    <a:ea typeface="Cambria Math" pitchFamily="18" charset="0"/>
                  </a:rPr>
                  <a:t>1</a:t>
                </a:r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+</a:t>
                </a:r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3, 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i="1" dirty="0"/>
                  <a:t>n</a:t>
                </a:r>
                <a:r>
                  <a:rPr lang="en-US" i="1" baseline="-25000" dirty="0"/>
                  <a:t>0</a:t>
                </a:r>
                <a:r>
                  <a:rPr lang="en-US" dirty="0"/>
                  <a:t> =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2, </a:t>
                </a:r>
                <a:r>
                  <a:rPr lang="en-US" i="1" dirty="0">
                    <a:ea typeface="Cambria Math" pitchFamily="18" charset="0"/>
                  </a:rPr>
                  <a:t>a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i="1" dirty="0"/>
                  <a:t>.</a:t>
                </a:r>
              </a:p>
              <a:p>
                <a:pPr>
                  <a:buNone/>
                </a:pPr>
                <a:r>
                  <a:rPr lang="en-US" i="1" dirty="0"/>
                  <a:t>       </a:t>
                </a:r>
                <a:r>
                  <a:rPr lang="en-US" sz="2800" i="1" dirty="0">
                    <a:ea typeface="Cambria Math" pitchFamily="18" charset="0"/>
                  </a:rPr>
                  <a:t>a</a:t>
                </a:r>
                <a:r>
                  <a:rPr lang="en-US" sz="2800" i="1" baseline="-25000" dirty="0"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i="1" dirty="0">
                    <a:ea typeface="Cambria Math" pitchFamily="18" charset="0"/>
                  </a:rPr>
                  <a:t>a</a:t>
                </a:r>
                <a:r>
                  <a:rPr lang="en-US" sz="2800" i="1" baseline="-25000" dirty="0">
                    <a:latin typeface="Cambria Math" pitchFamily="18" charset="0"/>
                    <a:ea typeface="Cambria Math" pitchFamily="18" charset="0"/>
                  </a:rPr>
                  <a:t>n-</a:t>
                </a:r>
                <a:r>
                  <a:rPr lang="en-US" sz="2800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+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3</a:t>
                </a:r>
              </a:p>
              <a:p>
                <a:pPr>
                  <a:buNone/>
                </a:pP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           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en-US" sz="2800" i="1" dirty="0">
                    <a:ea typeface="Cambria Math" pitchFamily="18" charset="0"/>
                  </a:rPr>
                  <a:t>a</a:t>
                </a:r>
                <a:r>
                  <a:rPr lang="en-US" sz="2800" i="1" baseline="-25000" dirty="0">
                    <a:latin typeface="Cambria Math" pitchFamily="18" charset="0"/>
                    <a:ea typeface="Cambria Math" pitchFamily="18" charset="0"/>
                  </a:rPr>
                  <a:t>n-</a:t>
                </a:r>
                <a:r>
                  <a:rPr lang="en-US" sz="2800" baseline="-25000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+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3)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+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3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i="1" dirty="0">
                    <a:ea typeface="Cambria Math" pitchFamily="18" charset="0"/>
                  </a:rPr>
                  <a:t>a</a:t>
                </a:r>
                <a:r>
                  <a:rPr lang="en-US" sz="2800" i="1" baseline="-25000" dirty="0">
                    <a:latin typeface="Cambria Math" pitchFamily="18" charset="0"/>
                    <a:ea typeface="Cambria Math" pitchFamily="18" charset="0"/>
                  </a:rPr>
                  <a:t>n-</a:t>
                </a:r>
                <a:r>
                  <a:rPr lang="en-US" sz="2800" baseline="-25000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 + 3 ∙ 2 </a:t>
                </a:r>
                <a:endParaRPr lang="en-US" sz="2800" dirty="0"/>
              </a:p>
              <a:p>
                <a:pPr lvl="1">
                  <a:buNone/>
                </a:pPr>
                <a:r>
                  <a:rPr lang="en-US" sz="2800" i="1" dirty="0"/>
                  <a:t>      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en-US" sz="2800" i="1" dirty="0">
                    <a:ea typeface="Cambria Math" pitchFamily="18" charset="0"/>
                  </a:rPr>
                  <a:t>a</a:t>
                </a:r>
                <a:r>
                  <a:rPr lang="en-US" sz="2800" i="1" baseline="-25000" dirty="0">
                    <a:latin typeface="Cambria Math" pitchFamily="18" charset="0"/>
                    <a:ea typeface="Cambria Math" pitchFamily="18" charset="0"/>
                  </a:rPr>
                  <a:t>n-</a:t>
                </a:r>
                <a:r>
                  <a:rPr lang="en-US" sz="2800" baseline="-25000" dirty="0">
                    <a:latin typeface="Cambria Math" pitchFamily="18" charset="0"/>
                    <a:ea typeface="Cambria Math" pitchFamily="18" charset="0"/>
                  </a:rPr>
                  <a:t>3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+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3 )+ 3 ∙ 2  =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i="1" dirty="0">
                    <a:ea typeface="Cambria Math" pitchFamily="18" charset="0"/>
                  </a:rPr>
                  <a:t>a</a:t>
                </a:r>
                <a:r>
                  <a:rPr lang="en-US" sz="2800" i="1" baseline="-25000" dirty="0">
                    <a:latin typeface="Cambria Math" pitchFamily="18" charset="0"/>
                    <a:ea typeface="Cambria Math" pitchFamily="18" charset="0"/>
                  </a:rPr>
                  <a:t>n-</a:t>
                </a:r>
                <a:r>
                  <a:rPr lang="en-US" sz="2800" baseline="-25000" dirty="0">
                    <a:latin typeface="Cambria Math" pitchFamily="18" charset="0"/>
                    <a:ea typeface="Cambria Math" pitchFamily="18" charset="0"/>
                  </a:rPr>
                  <a:t>3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+ 3 ∙ 3</a:t>
                </a:r>
              </a:p>
              <a:p>
                <a:pPr lv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800" dirty="0">
                  <a:latin typeface="Cambria Math" pitchFamily="18" charset="0"/>
                  <a:ea typeface="Cambria Math" pitchFamily="18" charset="0"/>
                </a:endParaRPr>
              </a:p>
              <a:p>
                <a:pPr lvl="1">
                  <a:buNone/>
                </a:pP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		= </a:t>
                </a:r>
                <a:r>
                  <a:rPr lang="en-US" sz="2800" i="1" dirty="0">
                    <a:ea typeface="Cambria Math" pitchFamily="18" charset="0"/>
                  </a:rPr>
                  <a:t>a</a:t>
                </a:r>
                <a:r>
                  <a:rPr lang="en-US" sz="2800" baseline="-25000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+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3(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n –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2)   </a:t>
                </a:r>
              </a:p>
              <a:p>
                <a:pPr lvl="1">
                  <a:buNone/>
                </a:pP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		=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en-US" sz="2800" i="1" dirty="0">
                    <a:ea typeface="Cambria Math" pitchFamily="18" charset="0"/>
                  </a:rPr>
                  <a:t>a</a:t>
                </a:r>
                <a:r>
                  <a:rPr lang="en-US" sz="2800" i="1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+ 3) + 3(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n –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2) 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</a:p>
              <a:p>
                <a:pPr lvl="1">
                  <a:buNone/>
                </a:pP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		=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2 + 3(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 – 1)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9067800" cy="4953000"/>
              </a:xfrm>
              <a:blipFill>
                <a:blip r:embed="rId2"/>
                <a:stretch>
                  <a:fillRect t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Financial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239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Example</a:t>
            </a:r>
            <a:r>
              <a:rPr lang="en-US" dirty="0"/>
              <a:t>: Suppose that a person deposits $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10,000.00</a:t>
            </a:r>
            <a:r>
              <a:rPr lang="en-US" dirty="0"/>
              <a:t> in a savings account at a bank yielding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/>
              <a:t>% per year with interest compounded annually. How much will be in the account after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30</a:t>
            </a:r>
            <a:r>
              <a:rPr lang="en-US" dirty="0"/>
              <a:t> years?</a:t>
            </a:r>
          </a:p>
          <a:p>
            <a:pPr>
              <a:buNone/>
            </a:pPr>
            <a:r>
              <a:rPr lang="en-US" dirty="0"/>
              <a:t>   Let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baseline="-25000" dirty="0"/>
              <a:t> </a:t>
            </a:r>
            <a:r>
              <a:rPr lang="en-US" dirty="0"/>
              <a:t> denote the amount in the account after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30</a:t>
            </a:r>
            <a:r>
              <a:rPr lang="en-US" dirty="0"/>
              <a:t> years.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baseline="-25000" dirty="0"/>
              <a:t> </a:t>
            </a:r>
            <a:r>
              <a:rPr lang="en-US" dirty="0"/>
              <a:t> satisfies the following recurrence relation:</a:t>
            </a:r>
          </a:p>
          <a:p>
            <a:pPr>
              <a:buNone/>
            </a:pPr>
            <a:r>
              <a:rPr lang="en-US" i="1" dirty="0"/>
              <a:t>             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i="1" dirty="0"/>
              <a:t> = P</a:t>
            </a:r>
            <a:r>
              <a:rPr lang="en-US" i="1" baseline="-25000" dirty="0"/>
              <a:t>n-1</a:t>
            </a:r>
            <a:r>
              <a:rPr lang="en-US" i="1" dirty="0"/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0.11</a:t>
            </a:r>
            <a:r>
              <a:rPr lang="en-US" i="1" dirty="0"/>
              <a:t>P</a:t>
            </a:r>
            <a:r>
              <a:rPr lang="en-US" i="1" baseline="-25000" dirty="0"/>
              <a:t>n-1</a:t>
            </a:r>
            <a:r>
              <a:rPr lang="en-US" i="1" dirty="0"/>
              <a:t> = 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/>
              <a:t>) </a:t>
            </a:r>
            <a:r>
              <a:rPr lang="en-US" i="1" dirty="0"/>
              <a:t>P</a:t>
            </a:r>
            <a:r>
              <a:rPr lang="en-US" i="1" baseline="-25000" dirty="0"/>
              <a:t>n-1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                      with the initial condition  </a:t>
            </a:r>
            <a:r>
              <a:rPr lang="en-US" i="1" dirty="0"/>
              <a:t>P</a:t>
            </a:r>
            <a:r>
              <a:rPr lang="en-US" baseline="-25000" dirty="0"/>
              <a:t>0  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10,000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584911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Continued on next slide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Financial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99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/>
              <a:t>       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i="1" dirty="0"/>
              <a:t> = P</a:t>
            </a:r>
            <a:r>
              <a:rPr lang="en-US" i="1" baseline="-25000" dirty="0"/>
              <a:t>n-1</a:t>
            </a:r>
            <a:r>
              <a:rPr lang="en-US" i="1" dirty="0"/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0.11</a:t>
            </a:r>
            <a:r>
              <a:rPr lang="en-US" i="1" dirty="0"/>
              <a:t>P</a:t>
            </a:r>
            <a:r>
              <a:rPr lang="en-US" i="1" baseline="-25000" dirty="0"/>
              <a:t>n-1</a:t>
            </a:r>
            <a:r>
              <a:rPr lang="en-US" i="1" dirty="0"/>
              <a:t> = 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/>
              <a:t>) </a:t>
            </a:r>
            <a:r>
              <a:rPr lang="en-US" i="1" dirty="0"/>
              <a:t>P</a:t>
            </a:r>
            <a:r>
              <a:rPr lang="en-US" i="1" baseline="-25000" dirty="0"/>
              <a:t>n-1</a:t>
            </a:r>
            <a:r>
              <a:rPr lang="en-US" dirty="0"/>
              <a:t> , </a:t>
            </a:r>
            <a:r>
              <a:rPr lang="en-US" i="1" dirty="0"/>
              <a:t>P</a:t>
            </a:r>
            <a:r>
              <a:rPr lang="en-US" baseline="-25000" dirty="0"/>
              <a:t>0  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10,000</a:t>
            </a:r>
            <a:endParaRPr lang="en-US" i="1" dirty="0"/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 Forward Substitution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 =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/>
              <a:t>)</a:t>
            </a:r>
            <a:r>
              <a:rPr lang="en-US" i="1" dirty="0"/>
              <a:t>P</a:t>
            </a:r>
            <a:r>
              <a:rPr lang="en-US" baseline="-25000" dirty="0"/>
              <a:t>0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  =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/>
              <a:t>)</a:t>
            </a:r>
            <a:r>
              <a:rPr lang="en-US" i="1" dirty="0"/>
              <a:t>P</a:t>
            </a:r>
            <a:r>
              <a:rPr lang="en-US" baseline="-25000" dirty="0"/>
              <a:t>1 </a:t>
            </a:r>
            <a:r>
              <a:rPr lang="en-US" dirty="0"/>
              <a:t>=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i="1" dirty="0"/>
              <a:t>P</a:t>
            </a:r>
            <a:r>
              <a:rPr lang="en-US" baseline="-25000" dirty="0"/>
              <a:t>0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baseline="-25000" dirty="0"/>
              <a:t>3</a:t>
            </a:r>
            <a:r>
              <a:rPr lang="en-US" dirty="0"/>
              <a:t>  =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/>
              <a:t>)</a:t>
            </a:r>
            <a:r>
              <a:rPr lang="en-US" i="1" dirty="0"/>
              <a:t>P</a:t>
            </a:r>
            <a:r>
              <a:rPr lang="en-US" baseline="-25000" dirty="0"/>
              <a:t>2 </a:t>
            </a:r>
            <a:r>
              <a:rPr lang="en-US" dirty="0"/>
              <a:t>=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/>
              <a:t>)</a:t>
            </a:r>
            <a:r>
              <a:rPr lang="en-US" baseline="30000" dirty="0"/>
              <a:t>3</a:t>
            </a:r>
            <a:r>
              <a:rPr lang="en-US" i="1" dirty="0"/>
              <a:t>P</a:t>
            </a:r>
            <a:r>
              <a:rPr lang="en-US" baseline="-25000" dirty="0"/>
              <a:t>0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               :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dirty="0"/>
              <a:t> =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/>
              <a:t>)</a:t>
            </a:r>
            <a:r>
              <a:rPr lang="en-US" i="1" dirty="0"/>
              <a:t>P</a:t>
            </a:r>
            <a:r>
              <a:rPr lang="en-US" i="1" baseline="-25000" dirty="0"/>
              <a:t>n</a:t>
            </a:r>
            <a:r>
              <a:rPr lang="en-US" baseline="-25000" dirty="0"/>
              <a:t>-1 </a:t>
            </a:r>
            <a:r>
              <a:rPr lang="en-US" dirty="0"/>
              <a:t>=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/>
              <a:t>)</a:t>
            </a:r>
            <a:r>
              <a:rPr lang="en-US" i="1" baseline="30000" dirty="0"/>
              <a:t>n</a:t>
            </a:r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    </a:t>
            </a:r>
          </a:p>
          <a:p>
            <a:pPr>
              <a:buNone/>
            </a:pPr>
            <a:r>
              <a:rPr lang="en-US" dirty="0"/>
              <a:t>	   =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/>
              <a:t>)</a:t>
            </a:r>
            <a:r>
              <a:rPr lang="en-US" i="1" baseline="30000" dirty="0"/>
              <a:t>n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10,000</a:t>
            </a:r>
            <a:endParaRPr lang="en-US" dirty="0"/>
          </a:p>
          <a:p>
            <a:pPr>
              <a:buNone/>
            </a:pP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baseline="-25000" dirty="0"/>
              <a:t>30</a:t>
            </a:r>
            <a:r>
              <a:rPr lang="en-US" dirty="0"/>
              <a:t> =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/>
              <a:t>)</a:t>
            </a:r>
            <a:r>
              <a:rPr lang="en-US" baseline="30000" dirty="0"/>
              <a:t>30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10,000</a:t>
            </a:r>
            <a:r>
              <a:rPr lang="en-US" dirty="0"/>
              <a:t> = $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228,992.97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Chapter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Sets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Language of Sets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Set Operations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Set Identities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Functions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Types of Functions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Operations on Functions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Computability</a:t>
            </a:r>
          </a:p>
          <a:p>
            <a:r>
              <a:rPr lang="en-US" dirty="0"/>
              <a:t>Sequences and Summations</a:t>
            </a:r>
          </a:p>
          <a:p>
            <a:pPr lvl="1"/>
            <a:r>
              <a:rPr lang="en-US" dirty="0"/>
              <a:t>Types of Sequences</a:t>
            </a:r>
          </a:p>
          <a:p>
            <a:pPr lvl="1"/>
            <a:r>
              <a:rPr lang="en-US" dirty="0"/>
              <a:t>Summation Formulae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Set Cardinality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Countable Sets</a:t>
            </a:r>
          </a:p>
          <a:p>
            <a:r>
              <a:rPr lang="en-US" strike="sngStrike" dirty="0">
                <a:solidFill>
                  <a:schemeClr val="bg1">
                    <a:lumMod val="50000"/>
                  </a:schemeClr>
                </a:solidFill>
              </a:rPr>
              <a:t>Matrices</a:t>
            </a:r>
          </a:p>
          <a:p>
            <a:pPr lvl="1"/>
            <a:r>
              <a:rPr lang="en-US" strike="sngStrike" dirty="0">
                <a:solidFill>
                  <a:schemeClr val="bg1">
                    <a:lumMod val="50000"/>
                  </a:schemeClr>
                </a:solidFill>
              </a:rPr>
              <a:t>Matrix Arithmetic</a:t>
            </a:r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Identifying Integer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36192"/>
            <a:ext cx="8267075" cy="5017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Given a few terms of a sequence, try to identify sequence.</a:t>
            </a:r>
          </a:p>
          <a:p>
            <a:pPr marL="0" indent="0">
              <a:buNone/>
            </a:pPr>
            <a:r>
              <a:rPr lang="en-US" dirty="0"/>
              <a:t>Conjecture formula, recurrence relation, or other rule.</a:t>
            </a:r>
          </a:p>
          <a:p>
            <a:r>
              <a:rPr lang="en-US" dirty="0"/>
              <a:t>Some questions to ask, tools to use:</a:t>
            </a:r>
          </a:p>
          <a:p>
            <a:pPr lvl="1"/>
            <a:r>
              <a:rPr lang="en-US" dirty="0"/>
              <a:t>Are there repeated terms of the same value?</a:t>
            </a:r>
          </a:p>
          <a:p>
            <a:pPr lvl="1"/>
            <a:r>
              <a:rPr lang="en-US" dirty="0"/>
              <a:t>Can you obtain term from previous term adding (arithmetic) or multiplying (geometric)by an amount?</a:t>
            </a:r>
          </a:p>
          <a:p>
            <a:pPr lvl="1"/>
            <a:r>
              <a:rPr lang="en-US" dirty="0"/>
              <a:t>Can you obtain a term by combining the previous terms?</a:t>
            </a:r>
          </a:p>
          <a:p>
            <a:pPr lvl="1"/>
            <a:r>
              <a:rPr lang="en-US" dirty="0"/>
              <a:t>Are their cycles among the terms?</a:t>
            </a:r>
          </a:p>
          <a:p>
            <a:pPr lvl="1"/>
            <a:r>
              <a:rPr lang="en-US" dirty="0">
                <a:hlinkClick r:id="rId2"/>
              </a:rPr>
              <a:t>(online encyclopedia of integer sequences)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 on Integer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79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Example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: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 ½, ¼, 1/8, 1/16,…</a:t>
            </a:r>
          </a:p>
          <a:p>
            <a:pPr>
              <a:buNone/>
            </a:pPr>
            <a:r>
              <a:rPr lang="en-US" b="1" dirty="0">
                <a:ea typeface="Cambria Math" pitchFamily="18" charset="0"/>
              </a:rPr>
              <a:t>Solution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: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Denominators are powers of 2;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geometric progression with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 1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and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r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 ½: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1/2</a:t>
            </a:r>
            <a:r>
              <a:rPr lang="en-US" i="1" baseline="30000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pPr>
              <a:buNone/>
            </a:pPr>
            <a:r>
              <a:rPr lang="en-US" b="1" dirty="0"/>
              <a:t>Example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: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1,3,5,7,9,…</a:t>
            </a:r>
          </a:p>
          <a:p>
            <a:pPr>
              <a:buNone/>
            </a:pPr>
            <a:r>
              <a:rPr lang="en-US" b="1" dirty="0">
                <a:ea typeface="Cambria Math" pitchFamily="18" charset="0"/>
              </a:rPr>
              <a:t>Solution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: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Term obtained by adding 2 to previous term;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arithmetic progression with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=1,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 2: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=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+ 1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b="1" dirty="0"/>
              <a:t>Example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: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 -1, 1, -1,1, …</a:t>
            </a:r>
          </a:p>
          <a:p>
            <a:pPr>
              <a:buNone/>
            </a:pPr>
            <a:r>
              <a:rPr lang="en-US" b="1" dirty="0">
                <a:ea typeface="Cambria Math" pitchFamily="18" charset="0"/>
              </a:rPr>
              <a:t>Solution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: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Terms alternate between 1 and -1;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geometric progression with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, r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1: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1)</a:t>
            </a:r>
            <a:r>
              <a:rPr lang="en-US" i="1" baseline="30000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ble27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34977" y="838200"/>
            <a:ext cx="9102657" cy="43434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Finding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392"/>
            <a:ext cx="8153400" cy="438912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Example</a:t>
            </a:r>
            <a:r>
              <a:rPr lang="en-US" dirty="0"/>
              <a:t>: Find simple formula for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 if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dirty="0"/>
              <a:t> terms are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1, 7, 25, 79, 241, 727, 2185, 6559, 19681, 59047.</a:t>
            </a:r>
            <a:endParaRPr lang="en-US" dirty="0"/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 Ratio of each term to the previous </a:t>
            </a:r>
            <a:r>
              <a:rPr lang="en-US" dirty="0">
                <a:latin typeface="SymbolPi" panose="02000500070000020004" pitchFamily="2" charset="0"/>
              </a:rPr>
              <a:t>»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So now compare with the  sequence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baseline="30000" dirty="0"/>
              <a:t>n</a:t>
            </a:r>
            <a:r>
              <a:rPr lang="en-US" dirty="0"/>
              <a:t> .</a:t>
            </a:r>
          </a:p>
          <a:p>
            <a:pPr>
              <a:buNone/>
            </a:pPr>
            <a:r>
              <a:rPr lang="en-US" dirty="0"/>
              <a:t>We notice that the </a:t>
            </a:r>
            <a:r>
              <a:rPr lang="en-US" i="1" dirty="0"/>
              <a:t>n</a:t>
            </a:r>
            <a:r>
              <a:rPr lang="en-US" baseline="30000" dirty="0"/>
              <a:t>th</a:t>
            </a:r>
            <a:r>
              <a:rPr lang="en-US" dirty="0"/>
              <a:t> term is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less than the corresponding power of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so </a:t>
            </a:r>
          </a:p>
          <a:p>
            <a:pPr algn="ctr">
              <a:buNone/>
            </a:pP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baseline="30000" dirty="0"/>
              <a:t>n</a:t>
            </a:r>
            <a:r>
              <a:rPr lang="en-US" baseline="30000" dirty="0"/>
              <a:t> 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15" y="304800"/>
            <a:ext cx="8229600" cy="1143000"/>
          </a:xfrm>
        </p:spPr>
        <p:txBody>
          <a:bodyPr/>
          <a:lstStyle/>
          <a:p>
            <a:r>
              <a:rPr lang="en-US" dirty="0"/>
              <a:t>Integer Sequence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31" y="1676400"/>
            <a:ext cx="8581870" cy="438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Identify these 3 sequences from the OEIS site: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2, 3, 3, 5, 10, 13, 39, 43, 172, 177, ...			     Think of alternatively adding &amp; multiplying by successive #s.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0, 0, 0, 0, 4, 9, 5, 1, 1, 0, 55, ...				          one, two, three, four, five, six, seven, eight, nine, ten, eleven, ... and think like a Roman! (</a:t>
            </a:r>
            <a:r>
              <a:rPr lang="nn-NO" dirty="0"/>
              <a:t>c,d,i,l,m,v,x)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2, 4, 6, 30, 32, 34, 36, 40, 42, 44, 46, ...			     Think of the English names for numbers, and whether or not they have the letter ‘e.’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answers and many more can be found at</a:t>
            </a:r>
            <a:endParaRPr lang="en-US" dirty="0">
              <a:latin typeface="Cambria Math"/>
              <a:ea typeface="Cambria Math"/>
            </a:endParaRPr>
          </a:p>
          <a:p>
            <a:pPr algn="ctr">
              <a:buNone/>
            </a:pPr>
            <a:r>
              <a:rPr lang="en-US" dirty="0">
                <a:latin typeface="Cambria Math"/>
                <a:ea typeface="Cambria Math"/>
                <a:hlinkClick r:id="rId2"/>
              </a:rPr>
              <a:t> http://oeis.org/Spuzzle.html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Summations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621935" y="1527260"/>
            <a:ext cx="2734628" cy="260033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8074819" y="1470587"/>
            <a:ext cx="611981" cy="31670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26931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Sum of terms      			      </a:t>
            </a:r>
            <a:r>
              <a:rPr lang="en-US" kern="100" dirty="0"/>
              <a:t>from sequence</a:t>
            </a:r>
          </a:p>
          <a:p>
            <a:pPr marL="0" indent="0">
              <a:buNone/>
            </a:pPr>
            <a:r>
              <a:rPr lang="en-US" kern="100" dirty="0"/>
              <a:t> 	is </a:t>
            </a:r>
          </a:p>
          <a:p>
            <a:pPr marL="0" indent="0">
              <a:buNone/>
            </a:pPr>
            <a:endParaRPr lang="en-US" kern="100" dirty="0"/>
          </a:p>
          <a:p>
            <a:pPr marL="0" indent="0">
              <a:buNone/>
            </a:pPr>
            <a:endParaRPr lang="en-US" kern="100" dirty="0"/>
          </a:p>
          <a:p>
            <a:pPr marL="0" indent="0">
              <a:buNone/>
            </a:pPr>
            <a:r>
              <a:rPr lang="en-US" kern="100" dirty="0"/>
              <a:t>    Display	          Inline		      Subscript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Variable </a:t>
            </a:r>
            <a:r>
              <a:rPr lang="en-US" i="1" dirty="0"/>
              <a:t>j</a:t>
            </a:r>
            <a:r>
              <a:rPr lang="en-US" dirty="0"/>
              <a:t> is the </a:t>
            </a:r>
            <a:r>
              <a:rPr lang="en-US" i="1" dirty="0"/>
              <a:t>index of summation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It runs through all the integers starting with its </a:t>
            </a:r>
            <a:r>
              <a:rPr lang="en-US" i="1" dirty="0"/>
              <a:t>lower  limit  m</a:t>
            </a:r>
            <a:r>
              <a:rPr lang="en-US" dirty="0"/>
              <a:t> and ending with its </a:t>
            </a:r>
            <a:r>
              <a:rPr lang="en-US" i="1" dirty="0"/>
              <a:t>upper limit n</a:t>
            </a:r>
            <a:r>
              <a:rPr lang="en-US" dirty="0"/>
              <a:t>. </a:t>
            </a:r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067962" y="2260100"/>
            <a:ext cx="870766" cy="928979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923700" y="2505990"/>
            <a:ext cx="1423035" cy="477203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5301727" y="2515991"/>
            <a:ext cx="1854518" cy="457200"/>
          </a:xfrm>
          <a:prstGeom prst="rect">
            <a:avLst/>
          </a:prstGeom>
        </p:spPr>
      </p:pic>
      <p:pic>
        <p:nvPicPr>
          <p:cNvPr id="10" name="Content Placeholder 3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981200" y="1945775"/>
            <a:ext cx="3557588" cy="31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Summations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More generally, for set </a:t>
            </a:r>
            <a:r>
              <a:rPr lang="en-US" i="1" dirty="0"/>
              <a:t>S, </a:t>
            </a:r>
            <a:r>
              <a:rPr lang="en-US" dirty="0"/>
              <a:t>the sum of all its elements is: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Examples</a:t>
            </a:r>
            <a:r>
              <a:rPr lang="en-US" dirty="0"/>
              <a:t>:</a:t>
            </a:r>
          </a:p>
          <a:p>
            <a:r>
              <a:rPr lang="en-US" dirty="0"/>
              <a:t>Sum of powers 0,1,…,n (special case of geometric)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Harmonic: it </a:t>
            </a:r>
            <a:r>
              <a:rPr lang="en-US" i="1" dirty="0"/>
              <a:t>diverges </a:t>
            </a:r>
            <a:r>
              <a:rPr lang="en-US" dirty="0"/>
              <a:t>(gets arbitrarily large)</a:t>
            </a:r>
          </a:p>
          <a:p>
            <a:endParaRPr lang="en-US" dirty="0"/>
          </a:p>
          <a:p>
            <a:r>
              <a:rPr lang="en-US" dirty="0"/>
              <a:t>Finite set:</a:t>
            </a:r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505200" y="2191512"/>
            <a:ext cx="1328738" cy="457200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733800" y="3304032"/>
            <a:ext cx="4827956" cy="839343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733800" y="4416552"/>
            <a:ext cx="3448324" cy="766765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600200" y="5344287"/>
            <a:ext cx="6672259" cy="689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Product Notation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191000" y="1658112"/>
            <a:ext cx="2734628" cy="260033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114800" y="2039112"/>
            <a:ext cx="734378" cy="382905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109373" y="2556275"/>
            <a:ext cx="3557588" cy="28003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505712"/>
            <a:ext cx="8229600" cy="4648200"/>
          </a:xfrm>
        </p:spPr>
        <p:txBody>
          <a:bodyPr/>
          <a:lstStyle/>
          <a:p>
            <a:r>
              <a:rPr lang="en-US" dirty="0"/>
              <a:t>Product of the terms </a:t>
            </a:r>
          </a:p>
          <a:p>
            <a:pPr>
              <a:buNone/>
            </a:pPr>
            <a:r>
              <a:rPr lang="en-US" dirty="0"/>
              <a:t>      </a:t>
            </a:r>
            <a:r>
              <a:rPr lang="en-US" kern="100" dirty="0"/>
              <a:t>from the sequence	       is</a:t>
            </a:r>
          </a:p>
          <a:p>
            <a:endParaRPr lang="en-US" kern="100" dirty="0"/>
          </a:p>
          <a:p>
            <a:r>
              <a:rPr lang="en-US" kern="100" dirty="0"/>
              <a:t>Some possible notations:</a:t>
            </a:r>
          </a:p>
          <a:p>
            <a:endParaRPr lang="en-US" kern="100" dirty="0"/>
          </a:p>
          <a:p>
            <a:endParaRPr lang="en-US" kern="100" dirty="0"/>
          </a:p>
          <a:p>
            <a:endParaRPr lang="en-US" sz="1600" kern="100" dirty="0"/>
          </a:p>
          <a:p>
            <a:pPr marL="0" indent="0">
              <a:buNone/>
            </a:pPr>
            <a:r>
              <a:rPr lang="en-US" kern="100" dirty="0"/>
              <a:t>	display	      inline	      subscript</a:t>
            </a:r>
            <a:endParaRPr lang="en-US" dirty="0"/>
          </a:p>
          <a:p>
            <a:endParaRPr lang="en-US" kern="100" dirty="0"/>
          </a:p>
          <a:p>
            <a:pPr>
              <a:buNone/>
            </a:pPr>
            <a:endParaRPr lang="en-US" kern="100" dirty="0"/>
          </a:p>
          <a:p>
            <a:endParaRPr lang="en-US" kern="100" dirty="0"/>
          </a:p>
          <a:p>
            <a:pPr>
              <a:buNone/>
            </a:pPr>
            <a:endParaRPr lang="en-US" kern="100" dirty="0"/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600200" y="3486912"/>
            <a:ext cx="1025843" cy="1094423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657600" y="3867912"/>
            <a:ext cx="1383030" cy="477203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5943600" y="3791712"/>
            <a:ext cx="1811655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28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Geometric Series</a:t>
            </a:r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593782" y="2083642"/>
            <a:ext cx="4940618" cy="1105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431745"/>
            <a:ext cx="621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Sums of terms of geometric progressions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0D6561-B21E-4399-8A49-15BEC4AF04E3}"/>
                  </a:ext>
                </a:extLst>
              </p:cNvPr>
              <p:cNvSpPr txBox="1"/>
              <p:nvPr/>
            </p:nvSpPr>
            <p:spPr>
              <a:xfrm>
                <a:off x="228600" y="2635319"/>
                <a:ext cx="3657600" cy="2983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Example</a:t>
                </a:r>
                <a:r>
                  <a:rPr lang="en-US" sz="2400" dirty="0"/>
                  <a:t>: A full binary tree of depth 3 has</a:t>
                </a:r>
              </a:p>
              <a:p>
                <a:r>
                  <a:rPr lang="en-US" sz="2400" dirty="0"/>
                  <a:t>1+2+4+8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1∗16−1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2−1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2400" dirty="0"/>
                  <a:t> nodes (pictured on right)</a:t>
                </a:r>
              </a:p>
              <a:p>
                <a:r>
                  <a:rPr lang="en-US" sz="2400" dirty="0"/>
                  <a:t>and one of depth 10 has</a:t>
                </a:r>
              </a:p>
              <a:p>
                <a:r>
                  <a:rPr lang="en-US" sz="2400" dirty="0"/>
                  <a:t>1+2+…+1024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1∗2048−1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2−1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= 2047 nodes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0D6561-B21E-4399-8A49-15BEC4AF0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35319"/>
                <a:ext cx="3657600" cy="2983637"/>
              </a:xfrm>
              <a:prstGeom prst="rect">
                <a:avLst/>
              </a:prstGeom>
              <a:blipFill>
                <a:blip r:embed="rId4"/>
                <a:stretch>
                  <a:fillRect l="-2667" t="-1633" b="-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hbfs.files.wordpress.com/2009/04/diagram1-2.png">
            <a:extLst>
              <a:ext uri="{FF2B5EF4-FFF2-40B4-BE49-F238E27FC236}">
                <a16:creationId xmlns:a16="http://schemas.microsoft.com/office/drawing/2014/main" id="{60F4BA18-D0A5-4F48-AF4D-6C3E69B8C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936" y="3429000"/>
            <a:ext cx="4436464" cy="21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253"/>
            <a:ext cx="8229600" cy="729615"/>
          </a:xfrm>
        </p:spPr>
        <p:txBody>
          <a:bodyPr>
            <a:normAutofit fontScale="90000"/>
          </a:bodyPr>
          <a:lstStyle/>
          <a:p>
            <a:r>
              <a:rPr lang="en-US" dirty="0"/>
              <a:t>Geometric Series: proof (r </a:t>
            </a:r>
            <a:r>
              <a:rPr lang="en-US" dirty="0">
                <a:latin typeface="Cambria Math"/>
                <a:ea typeface="Cambria Math"/>
              </a:rPr>
              <a:t>≠1)</a:t>
            </a:r>
            <a:endParaRPr lang="en-US" dirty="0"/>
          </a:p>
        </p:txBody>
      </p:sp>
      <p:pic>
        <p:nvPicPr>
          <p:cNvPr id="27" name="Picture 2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133600" y="1905000"/>
            <a:ext cx="1249680" cy="729615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133600" y="2743200"/>
            <a:ext cx="1034415" cy="7429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29000" y="2895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Shifting the index of summation with </a:t>
            </a:r>
            <a:r>
              <a:rPr lang="en-US" i="1" dirty="0"/>
              <a:t>k</a:t>
            </a:r>
            <a:r>
              <a:rPr lang="en-US" dirty="0"/>
              <a:t> = </a:t>
            </a:r>
            <a:r>
              <a:rPr lang="en-US" i="1" dirty="0"/>
              <a:t>j</a:t>
            </a:r>
            <a:r>
              <a:rPr lang="en-US" dirty="0"/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.</a:t>
            </a:r>
          </a:p>
        </p:txBody>
      </p:sp>
      <p:pic>
        <p:nvPicPr>
          <p:cNvPr id="38" name="Picture 3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133600" y="3581400"/>
            <a:ext cx="2263140" cy="57007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495800" y="3505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Removing </a:t>
            </a:r>
            <a:r>
              <a:rPr lang="en-US" i="1" dirty="0"/>
              <a:t>k</a:t>
            </a:r>
            <a:r>
              <a:rPr lang="en-US" dirty="0"/>
              <a:t> = </a:t>
            </a:r>
            <a:r>
              <a:rPr lang="en-US" i="1" dirty="0"/>
              <a:t>n</a:t>
            </a:r>
            <a:r>
              <a:rPr lang="en-US" dirty="0"/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term and </a:t>
            </a:r>
          </a:p>
          <a:p>
            <a:r>
              <a:rPr lang="en-US" dirty="0"/>
              <a:t>adding </a:t>
            </a:r>
            <a:r>
              <a:rPr lang="en-US" i="1" dirty="0"/>
              <a:t>k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 term.</a:t>
            </a:r>
          </a:p>
        </p:txBody>
      </p:sp>
      <p:pic>
        <p:nvPicPr>
          <p:cNvPr id="32" name="Picture 3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362200" y="4419600"/>
            <a:ext cx="2122170" cy="28765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648200" y="4419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Substituting </a:t>
            </a:r>
            <a:r>
              <a:rPr lang="en-US" i="1" dirty="0"/>
              <a:t>S</a:t>
            </a:r>
            <a:r>
              <a:rPr lang="en-US" i="1" baseline="-25000" dirty="0"/>
              <a:t>n</a:t>
            </a:r>
            <a:r>
              <a:rPr lang="en-US" dirty="0"/>
              <a:t> for summation formula</a:t>
            </a:r>
          </a:p>
        </p:txBody>
      </p:sp>
      <p:pic>
        <p:nvPicPr>
          <p:cNvPr id="35" name="Picture 34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883920" y="5078492"/>
            <a:ext cx="2613660" cy="287655"/>
          </a:xfrm>
          <a:prstGeom prst="rect">
            <a:avLst/>
          </a:prstGeom>
        </p:spPr>
      </p:pic>
      <p:pic>
        <p:nvPicPr>
          <p:cNvPr id="46" name="Picture 45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4084462" y="4899153"/>
            <a:ext cx="2011538" cy="6463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81400" y="2133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 factor of r into the summation</a:t>
            </a:r>
          </a:p>
        </p:txBody>
      </p:sp>
      <p:pic>
        <p:nvPicPr>
          <p:cNvPr id="18" name="Picture 17" descr="addin_tmp.png">
            <a:extLst>
              <a:ext uri="{FF2B5EF4-FFF2-40B4-BE49-F238E27FC236}">
                <a16:creationId xmlns:a16="http://schemas.microsoft.com/office/drawing/2014/main" id="{EA1518CC-81FA-4367-8412-A8C3D44CEAD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1537335" y="997922"/>
            <a:ext cx="1649730" cy="7296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137E66-AB4F-418F-9F24-E5AD1BF86B00}"/>
              </a:ext>
            </a:extLst>
          </p:cNvPr>
          <p:cNvSpPr/>
          <p:nvPr/>
        </p:nvSpPr>
        <p:spPr>
          <a:xfrm>
            <a:off x="3605450" y="1160502"/>
            <a:ext cx="4553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 multiply both sides of the equality by r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D68CE7-4A9D-4684-A24B-D9C433AE1A8E}"/>
              </a:ext>
            </a:extLst>
          </p:cNvPr>
          <p:cNvSpPr txBox="1"/>
          <p:nvPr/>
        </p:nvSpPr>
        <p:spPr>
          <a:xfrm>
            <a:off x="6527702" y="502254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 </a:t>
            </a:r>
            <a:r>
              <a:rPr lang="en-US" i="1" dirty="0"/>
              <a:t>S</a:t>
            </a:r>
            <a:r>
              <a:rPr lang="en-US" i="1" baseline="-25000" dirty="0"/>
              <a:t>n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33" grpId="0"/>
      <p:bldP spid="16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Sequences and Summations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2.4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Some Useful Summation Formulae </a:t>
            </a:r>
          </a:p>
        </p:txBody>
      </p:sp>
      <p:pic>
        <p:nvPicPr>
          <p:cNvPr id="4" name="Content Placeholder 3" descr="table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4597" y="1280673"/>
            <a:ext cx="4740402" cy="5371170"/>
          </a:xfrm>
        </p:spPr>
      </p:pic>
      <p:sp>
        <p:nvSpPr>
          <p:cNvPr id="5" name="TextBox 4"/>
          <p:cNvSpPr txBox="1"/>
          <p:nvPr/>
        </p:nvSpPr>
        <p:spPr>
          <a:xfrm>
            <a:off x="6629400" y="2490790"/>
            <a:ext cx="129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Later we will prove some of these by induction.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4944999" y="2719390"/>
            <a:ext cx="1608201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4997196" y="3100390"/>
            <a:ext cx="1632204" cy="7589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4997196" y="3787778"/>
            <a:ext cx="1708404" cy="684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72200" y="439579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Proof in text </a:t>
            </a:r>
          </a:p>
          <a:p>
            <a:r>
              <a:rPr lang="en-US" dirty="0"/>
              <a:t>(requires calculus)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5017198" y="4471990"/>
            <a:ext cx="1078803" cy="809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4997196" y="4852990"/>
            <a:ext cx="1098805" cy="1166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0" y="157639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Geometric Series: We just proved this.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4997196" y="1881190"/>
            <a:ext cx="946404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Sequences.</a:t>
            </a:r>
          </a:p>
          <a:p>
            <a:pPr lvl="1"/>
            <a:r>
              <a:rPr lang="en-US" dirty="0"/>
              <a:t>Examples: Geometric Progression, Arithmetic Progression</a:t>
            </a:r>
          </a:p>
          <a:p>
            <a:r>
              <a:rPr lang="en-US" dirty="0"/>
              <a:t>Recurrence Relations</a:t>
            </a:r>
          </a:p>
          <a:p>
            <a:pPr lvl="1"/>
            <a:r>
              <a:rPr lang="en-US" dirty="0"/>
              <a:t>Example: Fibonacci Sequence</a:t>
            </a:r>
          </a:p>
          <a:p>
            <a:r>
              <a:rPr lang="en-US" dirty="0"/>
              <a:t>Summations</a:t>
            </a:r>
          </a:p>
          <a:p>
            <a:r>
              <a:rPr lang="en-US" dirty="0"/>
              <a:t>Special Integer Sequences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List definition &amp;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83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Sequences are ordered lists of elements. </a:t>
            </a:r>
          </a:p>
          <a:p>
            <a:pPr lvl="1"/>
            <a:r>
              <a:rPr lang="en-US" dirty="0"/>
              <a:t>  1, 2, 3, 5, 8</a:t>
            </a:r>
          </a:p>
          <a:p>
            <a:pPr lvl="1"/>
            <a:r>
              <a:rPr lang="en-US" dirty="0"/>
              <a:t>   1, 3,  9, 27, 81, …….</a:t>
            </a:r>
          </a:p>
          <a:p>
            <a:r>
              <a:rPr lang="en-US" dirty="0"/>
              <a:t>Sequences arise in mathematics, computer science, and many other disciplines, e.g., botany &amp; music.</a:t>
            </a:r>
          </a:p>
          <a:p>
            <a:r>
              <a:rPr lang="en-US" dirty="0"/>
              <a:t>We will introduce the terminology to represent sequences and sums of the terms in the sequences.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Function definition &amp;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A </a:t>
            </a:r>
            <a:r>
              <a:rPr lang="en-US" i="1" dirty="0"/>
              <a:t>sequence</a:t>
            </a:r>
            <a:r>
              <a:rPr lang="en-US" dirty="0"/>
              <a:t> is a function from a subset of the integers (usually either 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0, 1, 2,  </a:t>
            </a:r>
            <a:r>
              <a:rPr lang="en-US" dirty="0"/>
              <a:t>…..} or  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1, 2, 3,  </a:t>
            </a:r>
            <a:r>
              <a:rPr lang="en-US" dirty="0"/>
              <a:t>….} ) to a set </a:t>
            </a:r>
            <a:r>
              <a:rPr lang="en-US" i="1" dirty="0"/>
              <a:t>S</a:t>
            </a:r>
            <a:r>
              <a:rPr lang="en-US" dirty="0"/>
              <a:t>.</a:t>
            </a:r>
          </a:p>
          <a:p>
            <a:r>
              <a:rPr lang="en-US" dirty="0"/>
              <a:t>In place of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), use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/>
              <a:t> to denote the image of </a:t>
            </a:r>
            <a:r>
              <a:rPr lang="en-US" i="1" dirty="0"/>
              <a:t>n </a:t>
            </a:r>
            <a:r>
              <a:rPr lang="en-US" dirty="0">
                <a:latin typeface="SymbolPi" panose="02000500070000020004" pitchFamily="2" charset="0"/>
              </a:rPr>
              <a:t>Î</a:t>
            </a:r>
            <a:r>
              <a:rPr lang="en-US" i="1" dirty="0">
                <a:latin typeface="SymbolPi" panose="02000500070000020004" pitchFamily="2" charset="0"/>
              </a:rPr>
              <a:t> </a:t>
            </a:r>
            <a:r>
              <a:rPr lang="en-US" b="1" dirty="0">
                <a:latin typeface="SymbolPi" panose="02000500070000020004" pitchFamily="2" charset="0"/>
              </a:rPr>
              <a:t>Z</a:t>
            </a:r>
            <a:r>
              <a:rPr lang="en-US" dirty="0"/>
              <a:t>. </a:t>
            </a:r>
          </a:p>
          <a:p>
            <a:r>
              <a:rPr lang="en-US" dirty="0"/>
              <a:t>We call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i="1" baseline="-25000" dirty="0">
                <a:ea typeface="Cambria Math" pitchFamily="18" charset="0"/>
              </a:rPr>
              <a:t>n</a:t>
            </a:r>
            <a:r>
              <a:rPr lang="en-US" dirty="0"/>
              <a:t>  a </a:t>
            </a:r>
            <a:r>
              <a:rPr lang="en-US" i="1" dirty="0"/>
              <a:t>term</a:t>
            </a:r>
            <a:r>
              <a:rPr lang="en-US" dirty="0"/>
              <a:t> of the sequence.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855"/>
            <a:ext cx="8229600" cy="1143000"/>
          </a:xfrm>
        </p:spPr>
        <p:txBody>
          <a:bodyPr/>
          <a:lstStyle/>
          <a:p>
            <a:r>
              <a:rPr lang="en-US" dirty="0"/>
              <a:t>Notation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Example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Consider the </a:t>
            </a:r>
            <a:r>
              <a:rPr lang="en-US" i="1" dirty="0"/>
              <a:t>harmonic</a:t>
            </a:r>
            <a:r>
              <a:rPr lang="en-US" dirty="0"/>
              <a:t> sequence        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where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</a:t>
            </a:r>
          </a:p>
        </p:txBody>
      </p:sp>
      <p:pic>
        <p:nvPicPr>
          <p:cNvPr id="14" name="Picture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261518" y="3489097"/>
            <a:ext cx="1385888" cy="771525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637413" y="2585265"/>
            <a:ext cx="3894773" cy="382905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683997" y="3476238"/>
            <a:ext cx="1983105" cy="7800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Geometric Progression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  </a:t>
            </a:r>
            <a:r>
              <a:rPr lang="en-US" dirty="0"/>
              <a:t>A </a:t>
            </a:r>
            <a:r>
              <a:rPr lang="en-US" i="1" dirty="0"/>
              <a:t>geometric progression </a:t>
            </a:r>
            <a:r>
              <a:rPr lang="en-US" dirty="0"/>
              <a:t>is a sequence of the form:</a:t>
            </a:r>
          </a:p>
          <a:p>
            <a:pPr>
              <a:buNone/>
            </a:pPr>
            <a:r>
              <a:rPr lang="en-US" i="1" dirty="0"/>
              <a:t>	</a:t>
            </a:r>
          </a:p>
          <a:p>
            <a:pPr>
              <a:buNone/>
            </a:pPr>
            <a:r>
              <a:rPr lang="en-US" dirty="0"/>
              <a:t>  with</a:t>
            </a:r>
            <a:r>
              <a:rPr lang="en-US" i="1" dirty="0"/>
              <a:t> initial term a</a:t>
            </a:r>
            <a:r>
              <a:rPr lang="en-US" dirty="0"/>
              <a:t> and </a:t>
            </a:r>
            <a:r>
              <a:rPr lang="en-US" i="1" dirty="0"/>
              <a:t>common ratio r, both real #’s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sz="2800" b="1" dirty="0"/>
              <a:t>   Examples</a:t>
            </a:r>
            <a:r>
              <a:rPr lang="en-US" sz="2800" dirty="0"/>
              <a:t>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Let </a:t>
            </a:r>
            <a:r>
              <a:rPr lang="en-US" i="1" dirty="0"/>
              <a:t>a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r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−1</a:t>
            </a:r>
            <a:r>
              <a:rPr lang="en-US" dirty="0"/>
              <a:t>. Then:</a:t>
            </a:r>
          </a:p>
          <a:p>
            <a:pPr marL="880110" lvl="1" indent="-514350">
              <a:buFont typeface="+mj-lt"/>
              <a:buAutoNum type="arabicPeriod"/>
            </a:pPr>
            <a:endParaRPr lang="en-US" dirty="0"/>
          </a:p>
          <a:p>
            <a:pPr marL="880110" lvl="1" indent="-514350">
              <a:buFont typeface="+mj-lt"/>
              <a:buAutoNum type="arabicPeriod"/>
            </a:pP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Let  </a:t>
            </a:r>
            <a:r>
              <a:rPr lang="en-US" i="1" dirty="0"/>
              <a:t>a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r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/>
              <a:t>. Then:</a:t>
            </a:r>
          </a:p>
          <a:p>
            <a:pPr marL="880110" lvl="1" indent="-514350">
              <a:buFont typeface="+mj-lt"/>
              <a:buAutoNum type="arabicPeriod"/>
            </a:pPr>
            <a:endParaRPr lang="en-US" dirty="0"/>
          </a:p>
          <a:p>
            <a:pPr marL="880110" lvl="1" indent="-514350">
              <a:buFont typeface="+mj-lt"/>
              <a:buAutoNum type="arabicPeriod"/>
            </a:pP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Let </a:t>
            </a:r>
            <a:r>
              <a:rPr lang="en-US" i="1" dirty="0"/>
              <a:t>a = </a:t>
            </a:r>
            <a:r>
              <a:rPr lang="en-US" dirty="0"/>
              <a:t>6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r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1/3</a:t>
            </a:r>
            <a:r>
              <a:rPr lang="en-US" dirty="0"/>
              <a:t>. Then: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4" name="Picture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676400" y="1954416"/>
            <a:ext cx="2590800" cy="308837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519003" y="3717261"/>
            <a:ext cx="5821680" cy="253365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24000" y="4706112"/>
            <a:ext cx="6038850" cy="253365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24000" y="5620512"/>
            <a:ext cx="5594985" cy="521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Arithmetic Progression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992"/>
            <a:ext cx="8229600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An </a:t>
            </a:r>
            <a:r>
              <a:rPr lang="en-US" i="1" dirty="0"/>
              <a:t>arithmetic progression </a:t>
            </a:r>
            <a:r>
              <a:rPr lang="en-US" dirty="0"/>
              <a:t>is a sequence of the form: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	with</a:t>
            </a:r>
            <a:r>
              <a:rPr lang="en-US" i="1" dirty="0"/>
              <a:t> initial term a</a:t>
            </a:r>
            <a:r>
              <a:rPr lang="en-US" dirty="0"/>
              <a:t> and </a:t>
            </a:r>
            <a:r>
              <a:rPr lang="en-US" i="1" dirty="0"/>
              <a:t>common difference d, both </a:t>
            </a:r>
            <a:r>
              <a:rPr lang="en-US" dirty="0"/>
              <a:t>real #’s.</a:t>
            </a:r>
            <a:endParaRPr lang="en-US" sz="2400" b="1" dirty="0"/>
          </a:p>
          <a:p>
            <a:pPr>
              <a:buNone/>
            </a:pPr>
            <a:r>
              <a:rPr lang="en-US" sz="2400" b="1" dirty="0"/>
              <a:t>   Examples</a:t>
            </a:r>
            <a:r>
              <a:rPr lang="en-US" sz="2400" dirty="0"/>
              <a:t>:</a:t>
            </a: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Let </a:t>
            </a:r>
            <a:r>
              <a:rPr lang="en-US" i="1" dirty="0"/>
              <a:t>a =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−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d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/>
              <a:t>: </a:t>
            </a:r>
          </a:p>
          <a:p>
            <a:pPr marL="880110" lvl="1" indent="-514350">
              <a:buFont typeface="+mj-lt"/>
              <a:buAutoNum type="arabicPeriod"/>
            </a:pPr>
            <a:endParaRPr lang="en-US" dirty="0"/>
          </a:p>
          <a:p>
            <a:pPr marL="880110" lvl="1" indent="-514350">
              <a:buFont typeface="+mj-lt"/>
              <a:buAutoNum type="arabicPeriod"/>
            </a:pP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Let  </a:t>
            </a:r>
            <a:r>
              <a:rPr lang="en-US" i="1" dirty="0"/>
              <a:t>a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d =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−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: </a:t>
            </a:r>
          </a:p>
          <a:p>
            <a:pPr marL="880110" lvl="1" indent="-514350">
              <a:buFont typeface="+mj-lt"/>
              <a:buAutoNum type="arabicPeriod"/>
            </a:pPr>
            <a:endParaRPr lang="en-US" dirty="0"/>
          </a:p>
          <a:p>
            <a:pPr marL="880110" lvl="1" indent="-514350">
              <a:buFont typeface="+mj-lt"/>
              <a:buAutoNum type="arabicPeriod"/>
            </a:pP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Let 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and d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: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905000" y="1995554"/>
            <a:ext cx="3303270" cy="226695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236345" y="3451670"/>
            <a:ext cx="5939790" cy="253365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451610" y="4555684"/>
            <a:ext cx="5436870" cy="253365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24000" y="5696712"/>
            <a:ext cx="5364480" cy="253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a_n\;=\; \frac{1}{n}$$&#10;&#10;\end{document}"/>
  <p:tag name="IGUANATEXSIZ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\{t_n\} = \{t_0, t_1, t_2, t_3, t_4, \dots\} =&#10;\{7, 4, 1, -2, -5, \ldots\}$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\{u_n\} = \{u_0, u_1, u_2, u_3, u_4, \dots\} =&#10;\{1, 3, 5, 7, 9, \ldots\}$$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_m, a_{m+1},   \dots, a_n$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a_n\}$&#10;&#10;\end{document}"/>
  <p:tag name="IGUANATEXSIZE" val="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\sum_{j=m}^{n} a_j   $$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sum_{j=m}^{n} a_j   $&#10;&#10;\end{document}"/>
  <p:tag name="IGUANATEXSIZE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sum_{m \leq j \leq n} a_j   $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_m + a_{m+1} +  \dots + a_n$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sum_{j \in S} a_j$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r^{0} + r^{1} + r^{2} + r^{3} + \dots + r^{n} = \sum_{0}^{n} r^j$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\{a_n\} \;=\; \{a_1, a_2, a_3, \ldots\}$$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1 + \frac{1}{2} + \frac{1}{3} + \frac{1}{4} + \dots = \sum_{1}^{\infty} \frac{1}{i}$$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\mbox{If}\; S = \{2,5,7,10\}\; \mbox{then}\;\sum_{j \in S} a_j =  a_2 + a_5 + a_7 + a_{10}$$&#10;\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_m, a_{m+1},   \dots, a_n$&#10;&#10;\end{document}"/>
  <p:tag name="IGUANATEXSIZE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a_n\}$&#10;&#10;\end{document}"/>
  <p:tag name="IGUANATEXSIZE" val="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_m \times a_{m+1} \times \dots \times a_n$&#10;&#10;\end{document}"/>
  <p:tag name="IGUANATEXSIZE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\prod_{j=m}^{n} a_j   $$&#10;&#10;\end{document}"/>
  <p:tag name="IGUANATEXSIZE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prod_{j=m}^{n} a_j   $&#10;&#10;\end{document}"/>
  <p:tag name="IGUANATEXSIZE" val="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prod_{m \leq j \leq n} a_j   $&#10;&#10;\end{document}"/>
  <p:tag name="IGUANATEXSIZE" val="3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\sum_{j=0}^n ar^j\; =\;  \left\{\begin{array}{ll}\frac{ar^{n+1} -a}{r-1}&amp; r\not= 1\\&#10;(n + 1)a &amp; r = 1\end{array}\right.  $$&#10;\end{document}"/>
  <p:tag name="IGUANATEXSIZE" val="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= \sum_{j=0}^n ar^{j+1}$$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1, \frac{1}{2}, \frac{1}{3}, \frac{1}{4} \ldots $$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= \sum_{k=1}^{n+1} ar^{k}$$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= \left(\sum_{k=0}^n ar^{k}\right) + (ar^{n + 1} -a)$$&#10;\end{document}"/>
  <p:tag name="IGUANATEXSIZE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= S_n + (ar^{n + 1} -a)$$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rS_n= S_n + (ar^{n + 1} -a)$$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S_n= \frac{ar^{n + 1} -a}{r -1}$$&#10;\end{document}"/>
  <p:tag name="IGUANATEXSIZE" val="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rS_n = r\sum_{j=0}^n ar^j$$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a, ar, ar^{2}, \ldots, ar^{n}, \ldots$$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\{b_n\} \; =\; \{b_0, b_1, b_2, b_3, b_4, \dots\} \;=\; &#10;\{1, -1, 1, -1, 1, \ldots\}$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\{c_n\} = \{c_0, c_1, c_2, c_3, c_4, \dots\} =&#10;\{2, 10, 50, 250, 1250, \ldots\}$$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\{d_n\} = \{d_0, d_1, d_2, d_3, d_4, \dots\} =&#10;\{6, 2, \frac{2}{3}, \frac{2}{9}, \frac{2}{27}, \ldots\}$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a, a + d, a + 2d, \ldots, a + nd, \ldots$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\{s_n\} \; =\; \{s_0, s_1, s_2, s_3, s_4, \dots\} \;=\; &#10;\{-1, 3, 7, 11, 15, \ldots\}$$&#10;&#10;\end{document}"/>
  <p:tag name="IGUANATEXSIZE" val="2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36843</TotalTime>
  <Words>1462</Words>
  <Application>Microsoft Office PowerPoint</Application>
  <PresentationFormat>On-screen Show (4:3)</PresentationFormat>
  <Paragraphs>229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Wingdings 2</vt:lpstr>
      <vt:lpstr>SymbolPi</vt:lpstr>
      <vt:lpstr>Constantia</vt:lpstr>
      <vt:lpstr>Arial</vt:lpstr>
      <vt:lpstr>Symbol</vt:lpstr>
      <vt:lpstr>Calibri</vt:lpstr>
      <vt:lpstr>Wingdings</vt:lpstr>
      <vt:lpstr>Cambria Math</vt:lpstr>
      <vt:lpstr>Flow</vt:lpstr>
      <vt:lpstr>Basic Structures: Sets, Functions, Sequences, Sums, and Matrices</vt:lpstr>
      <vt:lpstr>Chapter Summary</vt:lpstr>
      <vt:lpstr>Sequences and Summations</vt:lpstr>
      <vt:lpstr>Section Summary</vt:lpstr>
      <vt:lpstr>List definition &amp; introduction</vt:lpstr>
      <vt:lpstr>Function definition &amp; notation</vt:lpstr>
      <vt:lpstr>Notation options</vt:lpstr>
      <vt:lpstr>Geometric Progression</vt:lpstr>
      <vt:lpstr>Arithmetic Progression</vt:lpstr>
      <vt:lpstr>Strings</vt:lpstr>
      <vt:lpstr>Recurrence Relations</vt:lpstr>
      <vt:lpstr>Recurrence Relation Questions</vt:lpstr>
      <vt:lpstr>Recurrence Relations Questions</vt:lpstr>
      <vt:lpstr>Fibonacci Sequence</vt:lpstr>
      <vt:lpstr>Solving Recurrence Relations</vt:lpstr>
      <vt:lpstr>Forward Iterative Solution</vt:lpstr>
      <vt:lpstr>Backward Iterative Solution</vt:lpstr>
      <vt:lpstr>Financial Application</vt:lpstr>
      <vt:lpstr>Financial Application</vt:lpstr>
      <vt:lpstr>Identifying Integer Sequences</vt:lpstr>
      <vt:lpstr>Questions on Integer Sequences</vt:lpstr>
      <vt:lpstr>PowerPoint Presentation</vt:lpstr>
      <vt:lpstr>Finding Sequences</vt:lpstr>
      <vt:lpstr>Integer Sequence Puzzles</vt:lpstr>
      <vt:lpstr>Summations</vt:lpstr>
      <vt:lpstr>Summations</vt:lpstr>
      <vt:lpstr>Product Notation</vt:lpstr>
      <vt:lpstr>Geometric Series</vt:lpstr>
      <vt:lpstr>Geometric Series: proof (r ≠1)</vt:lpstr>
      <vt:lpstr>Some Useful Summation Formulae </vt:lpstr>
    </vt:vector>
  </TitlesOfParts>
  <Company>Monmouth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Ezra Halleck</cp:lastModifiedBy>
  <cp:revision>2036</cp:revision>
  <dcterms:created xsi:type="dcterms:W3CDTF">2011-03-27T19:09:13Z</dcterms:created>
  <dcterms:modified xsi:type="dcterms:W3CDTF">2018-03-12T19:55:22Z</dcterms:modified>
</cp:coreProperties>
</file>