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91" r:id="rId2"/>
    <p:sldId id="316" r:id="rId3"/>
    <p:sldId id="363" r:id="rId4"/>
    <p:sldId id="395" r:id="rId5"/>
    <p:sldId id="396" r:id="rId6"/>
    <p:sldId id="364" r:id="rId7"/>
    <p:sldId id="366" r:id="rId8"/>
    <p:sldId id="397" r:id="rId9"/>
    <p:sldId id="368" r:id="rId10"/>
    <p:sldId id="375" r:id="rId11"/>
    <p:sldId id="377" r:id="rId12"/>
    <p:sldId id="379" r:id="rId13"/>
    <p:sldId id="381" r:id="rId14"/>
    <p:sldId id="509" r:id="rId15"/>
    <p:sldId id="493" r:id="rId16"/>
    <p:sldId id="507" r:id="rId17"/>
    <p:sldId id="508" r:id="rId18"/>
    <p:sldId id="503" r:id="rId19"/>
    <p:sldId id="383" r:id="rId20"/>
    <p:sldId id="384" r:id="rId21"/>
    <p:sldId id="385" r:id="rId22"/>
    <p:sldId id="386" r:id="rId23"/>
    <p:sldId id="387" r:id="rId24"/>
    <p:sldId id="388" r:id="rId25"/>
    <p:sldId id="510" r:id="rId26"/>
    <p:sldId id="389" r:id="rId27"/>
    <p:sldId id="390" r:id="rId28"/>
    <p:sldId id="391" r:id="rId29"/>
    <p:sldId id="392" r:id="rId30"/>
    <p:sldId id="398" r:id="rId31"/>
    <p:sldId id="393" r:id="rId32"/>
    <p:sldId id="394" r:id="rId33"/>
    <p:sldId id="399" r:id="rId34"/>
    <p:sldId id="400" r:id="rId35"/>
    <p:sldId id="401" r:id="rId36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Lucida Calligraphy" panose="03010101010101010101" pitchFamily="66" charset="0"/>
      <p:regular r:id="rId43"/>
    </p:embeddedFont>
    <p:embeddedFont>
      <p:font typeface="Cambria Math" panose="02040503050406030204" pitchFamily="18" charset="0"/>
      <p:regular r:id="rId44"/>
    </p:embeddedFont>
    <p:embeddedFont>
      <p:font typeface="宋体" panose="02010600030101010101" pitchFamily="2" charset="-122"/>
      <p:regular r:id="rId45"/>
    </p:embeddedFont>
    <p:embeddedFont>
      <p:font typeface="SymbolPi" panose="02000500070000020004" pitchFamily="2" charset="0"/>
      <p:regular r:id="rId46"/>
    </p:embeddedFont>
    <p:embeddedFont>
      <p:font typeface="Wingdings 2" panose="05020102010507070707" pitchFamily="18" charset="2"/>
      <p:regular r:id="rId47"/>
    </p:embeddedFont>
    <p:embeddedFont>
      <p:font typeface="Constantia" panose="02030602050306030303" pitchFamily="18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7" autoAdjust="0"/>
    <p:restoredTop sz="94660"/>
  </p:normalViewPr>
  <p:slideViewPr>
    <p:cSldViewPr>
      <p:cViewPr varScale="1">
        <p:scale>
          <a:sx n="64" d="100"/>
          <a:sy n="64" d="100"/>
        </p:scale>
        <p:origin x="7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0FEF7AE-0C30-4EA7-B74D-470A9C33048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0106763-8029-41BC-9E70-E644A94F0E8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56D6F1B-26ED-417A-B5D8-8AED7AD37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3.png"/><Relationship Id="rId5" Type="http://schemas.openxmlformats.org/officeDocument/2006/relationships/tags" Target="../tags/tag19.xml"/><Relationship Id="rId10" Type="http://schemas.openxmlformats.org/officeDocument/2006/relationships/image" Target="../media/image22.png"/><Relationship Id="rId4" Type="http://schemas.openxmlformats.org/officeDocument/2006/relationships/tags" Target="../tags/tag18.xml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Structures: Sets, Functions, Sequences, Sums, </a:t>
            </a:r>
            <a:r>
              <a:rPr lang="en-US"/>
              <a:t>and Matrices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on Functions and Sets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                        and  S is a subset of A, then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14600" y="2895600"/>
            <a:ext cx="3317558" cy="382905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3000" y="2057400"/>
            <a:ext cx="1688783" cy="3457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43600" y="2971800"/>
            <a:ext cx="2667000" cy="3200400"/>
            <a:chOff x="3048000" y="1219200"/>
            <a:chExt cx="3276600" cy="3733800"/>
          </a:xfrm>
        </p:grpSpPr>
        <p:sp>
          <p:nvSpPr>
            <p:cNvPr id="7" name="Flowchart: Connector 6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5715000" y="2438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0" y="1219200"/>
              <a:ext cx="685800" cy="8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00" y="1219200"/>
              <a:ext cx="685800" cy="8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0400" y="2133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3048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04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1200" y="251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1200" y="3352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91200" y="4419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6"/>
            </p:cNvCxnSpPr>
            <p:nvPr/>
          </p:nvCxnSpPr>
          <p:spPr>
            <a:xfrm>
              <a:off x="3581400" y="2286000"/>
              <a:ext cx="22098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733800" y="4038600"/>
              <a:ext cx="1905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657600" y="4724400"/>
              <a:ext cx="1828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524000" y="4648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f </a:t>
            </a:r>
            <a:r>
              <a:rPr lang="en-US" sz="3200" dirty="0"/>
              <a:t>{</a:t>
            </a:r>
            <a:r>
              <a:rPr lang="en-US" sz="3200" dirty="0" err="1"/>
              <a:t>c,d</a:t>
            </a:r>
            <a:r>
              <a:rPr lang="en-US" sz="3200" dirty="0"/>
              <a:t>} is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3810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{</a:t>
            </a:r>
            <a:r>
              <a:rPr lang="en-US" sz="2400" dirty="0" err="1"/>
              <a:t>y,z</a:t>
            </a:r>
            <a:r>
              <a:rPr lang="en-US" sz="2400" dirty="0"/>
              <a:t>}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4000" y="3733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f </a:t>
            </a:r>
            <a:r>
              <a:rPr lang="en-US" sz="3200" dirty="0"/>
              <a:t>{</a:t>
            </a:r>
            <a:r>
              <a:rPr lang="en-US" sz="3200" dirty="0" err="1"/>
              <a:t>a,b,c</a:t>
            </a:r>
            <a:r>
              <a:rPr lang="en-US" sz="3200" dirty="0"/>
              <a:t>,} is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600" y="472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{</a:t>
            </a:r>
            <a:r>
              <a:rPr lang="en-US" sz="2400" i="1" dirty="0"/>
              <a:t>z</a:t>
            </a:r>
            <a:r>
              <a:rPr lang="en-US" sz="2400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367"/>
            <a:ext cx="8229600" cy="1143000"/>
          </a:xfrm>
        </p:spPr>
        <p:txBody>
          <a:bodyPr/>
          <a:lstStyle/>
          <a:p>
            <a:r>
              <a:rPr lang="en-US" dirty="0"/>
              <a:t>Injections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0921"/>
            <a:ext cx="8229600" cy="14626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Definition</a:t>
            </a:r>
            <a:r>
              <a:rPr lang="en-US" dirty="0"/>
              <a:t>: A function f is </a:t>
            </a:r>
            <a:r>
              <a:rPr lang="en-US" i="1" dirty="0"/>
              <a:t>one-to-one,</a:t>
            </a:r>
            <a:r>
              <a:rPr lang="en-US" dirty="0"/>
              <a:t> or </a:t>
            </a:r>
            <a:r>
              <a:rPr lang="en-US" i="1" dirty="0"/>
              <a:t>injective:</a:t>
            </a:r>
            <a:endParaRPr lang="en-US" dirty="0"/>
          </a:p>
          <a:p>
            <a:pPr algn="ctr">
              <a:buNone/>
            </a:pPr>
            <a:r>
              <a:rPr lang="en-US" dirty="0"/>
              <a:t>if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i="1" dirty="0"/>
              <a:t>a, </a:t>
            </a:r>
            <a:r>
              <a:rPr lang="en-US" i="1" dirty="0" err="1"/>
              <a:t>b</a:t>
            </a:r>
            <a:r>
              <a:rPr lang="en-US" i="1" dirty="0" err="1">
                <a:sym typeface="Symbol" panose="05050102010706020507" pitchFamily="18" charset="2"/>
              </a:rPr>
              <a:t></a:t>
            </a:r>
            <a:r>
              <a:rPr lang="en-US" dirty="0" err="1">
                <a:latin typeface="SymbolPi" panose="02000500070000020004" pitchFamily="2" charset="0"/>
                <a:sym typeface="Symbol" panose="05050102010706020507" pitchFamily="18" charset="2"/>
              </a:rPr>
              <a:t>Î</a:t>
            </a:r>
            <a:r>
              <a:rPr lang="en-US" i="1" dirty="0" err="1">
                <a:latin typeface="SymbolPi" panose="02000500070000020004" pitchFamily="2" charset="0"/>
                <a:sym typeface="Symbol" panose="05050102010706020507" pitchFamily="18" charset="2"/>
              </a:rPr>
              <a:t>A</a:t>
            </a:r>
            <a:r>
              <a:rPr lang="en-US" i="1" dirty="0">
                <a:latin typeface="SymbolPi" panose="02000500070000020004" pitchFamily="2" charset="0"/>
                <a:sym typeface="Symbol" panose="05050102010706020507" pitchFamily="18" charset="2"/>
              </a:rPr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>
                <a:latin typeface="SymbolPi" panose="02000500070000020004" pitchFamily="2" charset="0"/>
              </a:rPr>
              <a:t>®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A function is an </a:t>
            </a:r>
            <a:r>
              <a:rPr lang="en-US" i="1" dirty="0"/>
              <a:t>injection</a:t>
            </a:r>
            <a:r>
              <a:rPr lang="en-US" dirty="0"/>
              <a:t> if it is one-to-one.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23208" y="3048000"/>
            <a:ext cx="2438400" cy="3276600"/>
            <a:chOff x="3048000" y="1219200"/>
            <a:chExt cx="3429000" cy="4495800"/>
          </a:xfrm>
        </p:grpSpPr>
        <p:sp>
          <p:nvSpPr>
            <p:cNvPr id="8" name="Flowchart: Connector 7"/>
            <p:cNvSpPr/>
            <p:nvPr/>
          </p:nvSpPr>
          <p:spPr>
            <a:xfrm>
              <a:off x="5791200" y="19812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7400" y="2743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791200" y="5257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5334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grpSp>
          <p:nvGrpSpPr>
            <p:cNvPr id="12" name="Group 34"/>
            <p:cNvGrpSpPr/>
            <p:nvPr/>
          </p:nvGrpSpPr>
          <p:grpSpPr>
            <a:xfrm>
              <a:off x="3048000" y="1219200"/>
              <a:ext cx="3429000" cy="4114800"/>
              <a:chOff x="3048000" y="1219200"/>
              <a:chExt cx="3429000" cy="4114800"/>
            </a:xfrm>
          </p:grpSpPr>
          <p:sp>
            <p:nvSpPr>
              <p:cNvPr id="13" name="Flowchart: Connector 12"/>
              <p:cNvSpPr/>
              <p:nvPr/>
            </p:nvSpPr>
            <p:spPr>
              <a:xfrm>
                <a:off x="3124200" y="29718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Connector 13"/>
              <p:cNvSpPr/>
              <p:nvPr/>
            </p:nvSpPr>
            <p:spPr>
              <a:xfrm>
                <a:off x="3124200" y="37338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3124200" y="20574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6"/>
              <p:cNvSpPr/>
              <p:nvPr/>
            </p:nvSpPr>
            <p:spPr>
              <a:xfrm>
                <a:off x="3124200" y="44958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5715000" y="32766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5791200" y="41910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48000" y="1219200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A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791200" y="1219200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B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00400" y="21336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00400" y="3048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00400" y="3810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00400" y="449579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867400" y="205740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91200" y="335280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7400" y="42672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3657600" y="3200400"/>
                <a:ext cx="1981200" cy="304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5" idx="6"/>
              </p:cNvCxnSpPr>
              <p:nvPr/>
            </p:nvCxnSpPr>
            <p:spPr>
              <a:xfrm>
                <a:off x="3581400" y="2286000"/>
                <a:ext cx="2209800" cy="1981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lowchart: Connector 29"/>
              <p:cNvSpPr/>
              <p:nvPr/>
            </p:nvSpPr>
            <p:spPr>
              <a:xfrm>
                <a:off x="5791200" y="26670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3657600" y="2286000"/>
                <a:ext cx="2057400" cy="152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657600" y="4724400"/>
                <a:ext cx="205740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C:\Documents and Settings\Richard Scherl\Local Settings\Temporary Internet Files\Content.IE5\X53FR289\MC9003474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816" y="3352066"/>
            <a:ext cx="1806854" cy="1752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210027"/>
            <a:ext cx="8229600" cy="1143000"/>
          </a:xfrm>
        </p:spPr>
        <p:txBody>
          <a:bodyPr/>
          <a:lstStyle/>
          <a:p>
            <a:r>
              <a:rPr lang="en-US" dirty="0" err="1"/>
              <a:t>Surjections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52" y="1500334"/>
            <a:ext cx="8481747" cy="1029816"/>
          </a:xfrm>
        </p:spPr>
        <p:txBody>
          <a:bodyPr/>
          <a:lstStyle/>
          <a:p>
            <a:pPr>
              <a:buNone/>
            </a:pPr>
            <a:r>
              <a:rPr lang="en-US" b="1" dirty="0"/>
              <a:t>Definition</a:t>
            </a:r>
            <a:r>
              <a:rPr lang="en-US" dirty="0"/>
              <a:t>: A function </a:t>
            </a:r>
            <a:r>
              <a:rPr lang="en-US" i="1" dirty="0"/>
              <a:t>f</a:t>
            </a:r>
            <a:r>
              <a:rPr lang="en-US" dirty="0"/>
              <a:t>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 is </a:t>
            </a:r>
            <a:r>
              <a:rPr lang="en-US" i="1" dirty="0"/>
              <a:t>onto</a:t>
            </a:r>
            <a:r>
              <a:rPr lang="en-US" dirty="0"/>
              <a:t> or </a:t>
            </a:r>
            <a:r>
              <a:rPr lang="en-US" i="1" dirty="0"/>
              <a:t>surjective</a:t>
            </a:r>
            <a:r>
              <a:rPr lang="en-US" dirty="0"/>
              <a:t>,</a:t>
            </a:r>
          </a:p>
          <a:p>
            <a:pPr algn="ctr">
              <a:buNone/>
            </a:pPr>
            <a:r>
              <a:rPr lang="en-US" dirty="0"/>
              <a:t> if </a:t>
            </a:r>
            <a:r>
              <a:rPr lang="en-US" dirty="0">
                <a:sym typeface="Symbol" panose="05050102010706020507" pitchFamily="18" charset="2"/>
              </a:rPr>
              <a:t>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Î </a:t>
            </a:r>
            <a:r>
              <a:rPr lang="en-US" i="1" dirty="0">
                <a:latin typeface="SymbolPi" panose="02000500070000020004" pitchFamily="2" charset="0"/>
                <a:sym typeface="Symbol" panose="05050102010706020507" pitchFamily="18" charset="2"/>
              </a:rPr>
              <a:t>B, 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 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Î </a:t>
            </a:r>
            <a:r>
              <a:rPr lang="en-US" i="1" dirty="0">
                <a:latin typeface="SymbolPi" panose="02000500070000020004" pitchFamily="2" charset="0"/>
                <a:sym typeface="Symbol" panose="05050102010706020507" pitchFamily="18" charset="2"/>
              </a:rPr>
              <a:t>A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 </a:t>
            </a:r>
            <a:r>
              <a:rPr lang="en-US" dirty="0"/>
              <a:t>with 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i="1" dirty="0"/>
              <a:t>b.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62600" y="2570516"/>
            <a:ext cx="2575560" cy="2590800"/>
            <a:chOff x="3048000" y="985838"/>
            <a:chExt cx="3408829" cy="3967162"/>
          </a:xfrm>
        </p:grpSpPr>
        <p:sp>
          <p:nvSpPr>
            <p:cNvPr id="8" name="Flowchart: Connector 7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5791200" y="19812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985838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71029" y="985838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8853" y="2035969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48853" y="2969419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48853" y="3669506"/>
              <a:ext cx="304800" cy="56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48853" y="4486275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1882" y="1919288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71029" y="3202781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71029" y="4252913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6"/>
            </p:cNvCxnSpPr>
            <p:nvPr/>
          </p:nvCxnSpPr>
          <p:spPr>
            <a:xfrm>
              <a:off x="3581400" y="2286000"/>
              <a:ext cx="22098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657600" y="2286000"/>
              <a:ext cx="20574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657600" y="4572000"/>
              <a:ext cx="1981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6ECA21D-7AC2-46BC-A0C4-1B5AEF91C4A7}"/>
              </a:ext>
            </a:extLst>
          </p:cNvPr>
          <p:cNvSpPr txBox="1"/>
          <p:nvPr/>
        </p:nvSpPr>
        <p:spPr>
          <a:xfrm>
            <a:off x="35400" y="2570516"/>
            <a:ext cx="5378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 equivalently:</a:t>
            </a:r>
          </a:p>
          <a:p>
            <a:pPr lvl="1"/>
            <a:r>
              <a:rPr lang="en-US" sz="2400" dirty="0"/>
              <a:t>Is every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SymbolPi" panose="02000500070000020004" pitchFamily="2" charset="0"/>
                <a:sym typeface="Symbol" panose="05050102010706020507" pitchFamily="18" charset="2"/>
              </a:rPr>
              <a:t>Î </a:t>
            </a:r>
            <a:r>
              <a:rPr lang="en-US" sz="2400" i="1" dirty="0">
                <a:latin typeface="SymbolPi" panose="02000500070000020004" pitchFamily="2" charset="0"/>
                <a:sym typeface="Symbol" panose="05050102010706020507" pitchFamily="18" charset="2"/>
              </a:rPr>
              <a:t>B </a:t>
            </a:r>
            <a:r>
              <a:rPr lang="en-US" sz="2400" dirty="0"/>
              <a:t>an image?</a:t>
            </a:r>
          </a:p>
          <a:p>
            <a:pPr lvl="1"/>
            <a:r>
              <a:rPr lang="en-US" sz="2400" dirty="0"/>
              <a:t>Do range and codomain coincide?</a:t>
            </a:r>
          </a:p>
          <a:p>
            <a:pPr lvl="1"/>
            <a:r>
              <a:rPr lang="en-US" sz="2400" dirty="0"/>
              <a:t>Does f(A) = B? </a:t>
            </a:r>
          </a:p>
          <a:p>
            <a:r>
              <a:rPr lang="en-US" sz="2400" dirty="0"/>
              <a:t>A function </a:t>
            </a:r>
            <a:r>
              <a:rPr lang="en-US" sz="2400" i="1" dirty="0"/>
              <a:t>f</a:t>
            </a:r>
            <a:r>
              <a:rPr lang="en-US" sz="2400" b="1" dirty="0"/>
              <a:t> </a:t>
            </a:r>
            <a:r>
              <a:rPr lang="en-US" sz="2400" dirty="0"/>
              <a:t>is a </a:t>
            </a:r>
            <a:r>
              <a:rPr lang="en-US" sz="2400" i="1" dirty="0"/>
              <a:t>surjection</a:t>
            </a:r>
            <a:r>
              <a:rPr lang="en-US" sz="2400" dirty="0"/>
              <a:t> if it is </a:t>
            </a:r>
            <a:r>
              <a:rPr lang="en-US" sz="2400" i="1" dirty="0"/>
              <a:t>onto</a:t>
            </a:r>
            <a:r>
              <a:rPr lang="en-US" sz="2400" dirty="0"/>
              <a:t>.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41" y="275870"/>
            <a:ext cx="8229600" cy="1143000"/>
          </a:xfrm>
        </p:spPr>
        <p:txBody>
          <a:bodyPr/>
          <a:lstStyle/>
          <a:p>
            <a:r>
              <a:rPr lang="en-US" dirty="0" err="1"/>
              <a:t>Bijections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844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Definition</a:t>
            </a:r>
            <a:r>
              <a:rPr lang="en-US" dirty="0"/>
              <a:t>: A function f is a </a:t>
            </a:r>
            <a:r>
              <a:rPr lang="en-US" i="1" dirty="0"/>
              <a:t>one-to-one correspondence</a:t>
            </a:r>
            <a:r>
              <a:rPr lang="en-US" dirty="0"/>
              <a:t>, or a </a:t>
            </a:r>
            <a:r>
              <a:rPr lang="en-US" i="1" dirty="0"/>
              <a:t>bijection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dirty="0"/>
              <a:t>	  if it is both one-to-one and onto</a:t>
            </a:r>
          </a:p>
          <a:p>
            <a:pPr>
              <a:buNone/>
            </a:pPr>
            <a:r>
              <a:rPr lang="en-US" dirty="0"/>
              <a:t>            (surjective and injective).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2291556"/>
            <a:ext cx="2956560" cy="3048000"/>
            <a:chOff x="3048000" y="1219200"/>
            <a:chExt cx="3411415" cy="4495800"/>
          </a:xfrm>
        </p:grpSpPr>
        <p:sp>
          <p:nvSpPr>
            <p:cNvPr id="5" name="Flowchart: Connector 4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5773615" y="211836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73615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5923" y="2005965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3846" y="3017520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3846" y="3691890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1538" y="2005965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73615" y="3242310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73615" y="4366260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6"/>
            </p:cNvCxnSpPr>
            <p:nvPr/>
          </p:nvCxnSpPr>
          <p:spPr>
            <a:xfrm>
              <a:off x="3581400" y="2286000"/>
              <a:ext cx="22098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Connector 22"/>
            <p:cNvSpPr/>
            <p:nvPr/>
          </p:nvSpPr>
          <p:spPr>
            <a:xfrm>
              <a:off x="5791200" y="5257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1538" y="5265420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657600" y="2286000"/>
              <a:ext cx="20574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657600" y="4724400"/>
              <a:ext cx="2057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71255"/>
            <a:ext cx="8305800" cy="1143000"/>
          </a:xfrm>
        </p:spPr>
        <p:txBody>
          <a:bodyPr/>
          <a:lstStyle/>
          <a:p>
            <a:r>
              <a:rPr lang="en-US" dirty="0"/>
              <a:t>Bijections: non-examples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6BFA49-047D-4CDC-BC29-93898CADE845}"/>
              </a:ext>
            </a:extLst>
          </p:cNvPr>
          <p:cNvGrpSpPr/>
          <p:nvPr/>
        </p:nvGrpSpPr>
        <p:grpSpPr>
          <a:xfrm>
            <a:off x="5410200" y="1676400"/>
            <a:ext cx="2575560" cy="2590800"/>
            <a:chOff x="3048000" y="985838"/>
            <a:chExt cx="3408829" cy="3967162"/>
          </a:xfrm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0CE0F1C1-8C21-4D49-A8CE-5E8700B76508}"/>
                </a:ext>
              </a:extLst>
            </p:cNvPr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A5EC1D4B-6813-42C4-9A0E-DE999170B87B}"/>
                </a:ext>
              </a:extLst>
            </p:cNvPr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70905D9E-2998-49B0-B959-E0890D872B02}"/>
                </a:ext>
              </a:extLst>
            </p:cNvPr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284D284B-F2FD-40B3-91F6-4E3D4420CC19}"/>
                </a:ext>
              </a:extLst>
            </p:cNvPr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37B597AD-D3F9-43EC-BA49-65FE023C2700}"/>
                </a:ext>
              </a:extLst>
            </p:cNvPr>
            <p:cNvSpPr/>
            <p:nvPr/>
          </p:nvSpPr>
          <p:spPr>
            <a:xfrm>
              <a:off x="5791200" y="19812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45776927-D958-4B32-A595-4745B00ADF26}"/>
                </a:ext>
              </a:extLst>
            </p:cNvPr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C35F217D-CD74-41C1-BEB1-36A1112F5209}"/>
                </a:ext>
              </a:extLst>
            </p:cNvPr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5ABA7A-63EA-4CD0-9C45-9203AEA564DC}"/>
                </a:ext>
              </a:extLst>
            </p:cNvPr>
            <p:cNvSpPr txBox="1"/>
            <p:nvPr/>
          </p:nvSpPr>
          <p:spPr>
            <a:xfrm>
              <a:off x="3048000" y="985838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4E1167-AA4D-4931-805F-1857D557E383}"/>
                </a:ext>
              </a:extLst>
            </p:cNvPr>
            <p:cNvSpPr txBox="1"/>
            <p:nvPr/>
          </p:nvSpPr>
          <p:spPr>
            <a:xfrm>
              <a:off x="5771029" y="985838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DBBB15-C6E1-42EF-9529-C5BE9B636509}"/>
                </a:ext>
              </a:extLst>
            </p:cNvPr>
            <p:cNvSpPr txBox="1"/>
            <p:nvPr/>
          </p:nvSpPr>
          <p:spPr>
            <a:xfrm>
              <a:off x="3148853" y="2035969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0EF8CC-C10D-4238-A695-D94E9ED1105B}"/>
                </a:ext>
              </a:extLst>
            </p:cNvPr>
            <p:cNvSpPr txBox="1"/>
            <p:nvPr/>
          </p:nvSpPr>
          <p:spPr>
            <a:xfrm>
              <a:off x="3148853" y="2969419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F230DE-F55E-47E4-B9BF-96647C0C1060}"/>
                </a:ext>
              </a:extLst>
            </p:cNvPr>
            <p:cNvSpPr txBox="1"/>
            <p:nvPr/>
          </p:nvSpPr>
          <p:spPr>
            <a:xfrm>
              <a:off x="3148853" y="3669506"/>
              <a:ext cx="304800" cy="56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712ADC-F6E3-4413-B166-619D3605F98A}"/>
                </a:ext>
              </a:extLst>
            </p:cNvPr>
            <p:cNvSpPr txBox="1"/>
            <p:nvPr/>
          </p:nvSpPr>
          <p:spPr>
            <a:xfrm>
              <a:off x="3148853" y="4486275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7C4135-AD54-4CBE-A49A-C72D99FAB9D7}"/>
                </a:ext>
              </a:extLst>
            </p:cNvPr>
            <p:cNvSpPr txBox="1"/>
            <p:nvPr/>
          </p:nvSpPr>
          <p:spPr>
            <a:xfrm>
              <a:off x="5871882" y="1919288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9DD2B0-BFD1-4379-95FF-2DC32CBEFD92}"/>
                </a:ext>
              </a:extLst>
            </p:cNvPr>
            <p:cNvSpPr txBox="1"/>
            <p:nvPr/>
          </p:nvSpPr>
          <p:spPr>
            <a:xfrm>
              <a:off x="5771029" y="3202781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A071561-9082-420A-88C2-407948E3E8EF}"/>
                </a:ext>
              </a:extLst>
            </p:cNvPr>
            <p:cNvSpPr txBox="1"/>
            <p:nvPr/>
          </p:nvSpPr>
          <p:spPr>
            <a:xfrm>
              <a:off x="5771029" y="4252913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F833AD7-2E7D-4A3F-9DB1-31D4DFF3AF19}"/>
                </a:ext>
              </a:extLst>
            </p:cNvPr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B4ED28A-9BD0-417E-9D29-196590BFB354}"/>
                </a:ext>
              </a:extLst>
            </p:cNvPr>
            <p:cNvCxnSpPr>
              <a:stCxn id="33" idx="6"/>
            </p:cNvCxnSpPr>
            <p:nvPr/>
          </p:nvCxnSpPr>
          <p:spPr>
            <a:xfrm>
              <a:off x="3581400" y="2286000"/>
              <a:ext cx="22098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EFDC583-9A91-4E7F-AECF-09DBFE17D5C2}"/>
                </a:ext>
              </a:extLst>
            </p:cNvPr>
            <p:cNvCxnSpPr/>
            <p:nvPr/>
          </p:nvCxnSpPr>
          <p:spPr>
            <a:xfrm flipV="1">
              <a:off x="3657600" y="2286000"/>
              <a:ext cx="20574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4E8E8BA-84AE-4801-B11E-CE5552EB372B}"/>
                </a:ext>
              </a:extLst>
            </p:cNvPr>
            <p:cNvCxnSpPr/>
            <p:nvPr/>
          </p:nvCxnSpPr>
          <p:spPr>
            <a:xfrm flipV="1">
              <a:off x="3657600" y="4572000"/>
              <a:ext cx="1981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A6E0DB-E79F-4EC3-94D8-11D028591348}"/>
              </a:ext>
            </a:extLst>
          </p:cNvPr>
          <p:cNvGrpSpPr/>
          <p:nvPr/>
        </p:nvGrpSpPr>
        <p:grpSpPr>
          <a:xfrm>
            <a:off x="1158240" y="1299265"/>
            <a:ext cx="2438400" cy="3276600"/>
            <a:chOff x="3048000" y="1219200"/>
            <a:chExt cx="3429000" cy="4495800"/>
          </a:xfrm>
        </p:grpSpPr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634D94C5-80D5-4292-B297-7EC920AE98DF}"/>
                </a:ext>
              </a:extLst>
            </p:cNvPr>
            <p:cNvSpPr/>
            <p:nvPr/>
          </p:nvSpPr>
          <p:spPr>
            <a:xfrm>
              <a:off x="5791200" y="19812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B0F7D9B-20B9-4709-A183-2CE5CCBA1317}"/>
                </a:ext>
              </a:extLst>
            </p:cNvPr>
            <p:cNvSpPr txBox="1"/>
            <p:nvPr/>
          </p:nvSpPr>
          <p:spPr>
            <a:xfrm>
              <a:off x="5867400" y="2743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00EA58FA-471F-48F0-8E06-1A96CACB3310}"/>
                </a:ext>
              </a:extLst>
            </p:cNvPr>
            <p:cNvSpPr/>
            <p:nvPr/>
          </p:nvSpPr>
          <p:spPr>
            <a:xfrm>
              <a:off x="5791200" y="5257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94FECFB-DF04-4D82-A427-98FA6C2797DD}"/>
                </a:ext>
              </a:extLst>
            </p:cNvPr>
            <p:cNvSpPr txBox="1"/>
            <p:nvPr/>
          </p:nvSpPr>
          <p:spPr>
            <a:xfrm>
              <a:off x="5867400" y="5334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grpSp>
          <p:nvGrpSpPr>
            <p:cNvPr id="56" name="Group 34">
              <a:extLst>
                <a:ext uri="{FF2B5EF4-FFF2-40B4-BE49-F238E27FC236}">
                  <a16:creationId xmlns:a16="http://schemas.microsoft.com/office/drawing/2014/main" id="{3FD2A953-D14F-4A55-80D3-6710CE95BB46}"/>
                </a:ext>
              </a:extLst>
            </p:cNvPr>
            <p:cNvGrpSpPr/>
            <p:nvPr/>
          </p:nvGrpSpPr>
          <p:grpSpPr>
            <a:xfrm>
              <a:off x="3048000" y="1219200"/>
              <a:ext cx="3429000" cy="4114800"/>
              <a:chOff x="3048000" y="1219200"/>
              <a:chExt cx="3429000" cy="4114800"/>
            </a:xfrm>
          </p:grpSpPr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2B1BE36C-D852-425C-B945-388012F43D72}"/>
                  </a:ext>
                </a:extLst>
              </p:cNvPr>
              <p:cNvSpPr/>
              <p:nvPr/>
            </p:nvSpPr>
            <p:spPr>
              <a:xfrm>
                <a:off x="3124200" y="29718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95B63329-6ED6-4C91-967B-B9FE4BCC6D26}"/>
                  </a:ext>
                </a:extLst>
              </p:cNvPr>
              <p:cNvSpPr/>
              <p:nvPr/>
            </p:nvSpPr>
            <p:spPr>
              <a:xfrm>
                <a:off x="3124200" y="37338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id="{5E8C59BB-C19B-4769-B73C-7C2987E34175}"/>
                  </a:ext>
                </a:extLst>
              </p:cNvPr>
              <p:cNvSpPr/>
              <p:nvPr/>
            </p:nvSpPr>
            <p:spPr>
              <a:xfrm>
                <a:off x="3124200" y="20574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6">
                <a:extLst>
                  <a:ext uri="{FF2B5EF4-FFF2-40B4-BE49-F238E27FC236}">
                    <a16:creationId xmlns:a16="http://schemas.microsoft.com/office/drawing/2014/main" id="{31B0091F-A8D4-48D4-B990-F2F8879EEB8C}"/>
                  </a:ext>
                </a:extLst>
              </p:cNvPr>
              <p:cNvSpPr/>
              <p:nvPr/>
            </p:nvSpPr>
            <p:spPr>
              <a:xfrm>
                <a:off x="3124200" y="44958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EC8CAAC6-AA6E-4A9E-8654-6A141FDA3DC1}"/>
                  </a:ext>
                </a:extLst>
              </p:cNvPr>
              <p:cNvSpPr/>
              <p:nvPr/>
            </p:nvSpPr>
            <p:spPr>
              <a:xfrm>
                <a:off x="5715000" y="32766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Connector 61">
                <a:extLst>
                  <a:ext uri="{FF2B5EF4-FFF2-40B4-BE49-F238E27FC236}">
                    <a16:creationId xmlns:a16="http://schemas.microsoft.com/office/drawing/2014/main" id="{ACDDAF07-AAF2-4220-8BB3-00D9E27B2744}"/>
                  </a:ext>
                </a:extLst>
              </p:cNvPr>
              <p:cNvSpPr/>
              <p:nvPr/>
            </p:nvSpPr>
            <p:spPr>
              <a:xfrm>
                <a:off x="5791200" y="41910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12B9DC4-EE7E-4677-840A-AC79BC2C7C5F}"/>
                  </a:ext>
                </a:extLst>
              </p:cNvPr>
              <p:cNvSpPr txBox="1"/>
              <p:nvPr/>
            </p:nvSpPr>
            <p:spPr>
              <a:xfrm>
                <a:off x="3048000" y="1219200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A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87FEF95-ECBD-4787-8A5A-76570F23418F}"/>
                  </a:ext>
                </a:extLst>
              </p:cNvPr>
              <p:cNvSpPr txBox="1"/>
              <p:nvPr/>
            </p:nvSpPr>
            <p:spPr>
              <a:xfrm>
                <a:off x="5791200" y="1219200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B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45C229-D238-40B5-80EE-61FCE17402E2}"/>
                  </a:ext>
                </a:extLst>
              </p:cNvPr>
              <p:cNvSpPr txBox="1"/>
              <p:nvPr/>
            </p:nvSpPr>
            <p:spPr>
              <a:xfrm>
                <a:off x="3200400" y="21336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30CE937-AAD6-4732-8084-87F3714623F7}"/>
                  </a:ext>
                </a:extLst>
              </p:cNvPr>
              <p:cNvSpPr txBox="1"/>
              <p:nvPr/>
            </p:nvSpPr>
            <p:spPr>
              <a:xfrm>
                <a:off x="3200400" y="3048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83BFC7B-3AB1-46E1-BF20-CBE4E8FA5F1F}"/>
                  </a:ext>
                </a:extLst>
              </p:cNvPr>
              <p:cNvSpPr txBox="1"/>
              <p:nvPr/>
            </p:nvSpPr>
            <p:spPr>
              <a:xfrm>
                <a:off x="3200400" y="3810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351AAA4-4C69-4FCA-A575-D96246EDFCB3}"/>
                  </a:ext>
                </a:extLst>
              </p:cNvPr>
              <p:cNvSpPr txBox="1"/>
              <p:nvPr/>
            </p:nvSpPr>
            <p:spPr>
              <a:xfrm>
                <a:off x="3200400" y="449579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9A94BCD-309C-4926-87C7-202E42691F20}"/>
                  </a:ext>
                </a:extLst>
              </p:cNvPr>
              <p:cNvSpPr txBox="1"/>
              <p:nvPr/>
            </p:nvSpPr>
            <p:spPr>
              <a:xfrm>
                <a:off x="5867400" y="205740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EC03A6-5D2F-4360-A6FA-A38622BFD4A3}"/>
                  </a:ext>
                </a:extLst>
              </p:cNvPr>
              <p:cNvSpPr txBox="1"/>
              <p:nvPr/>
            </p:nvSpPr>
            <p:spPr>
              <a:xfrm>
                <a:off x="5791200" y="335280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9BEA639-04FF-4995-81A7-E686E5762F72}"/>
                  </a:ext>
                </a:extLst>
              </p:cNvPr>
              <p:cNvSpPr txBox="1"/>
              <p:nvPr/>
            </p:nvSpPr>
            <p:spPr>
              <a:xfrm>
                <a:off x="5867400" y="42672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4EB10C6-1E33-4ED9-BB7D-CAC6B16EF726}"/>
                  </a:ext>
                </a:extLst>
              </p:cNvPr>
              <p:cNvCxnSpPr/>
              <p:nvPr/>
            </p:nvCxnSpPr>
            <p:spPr>
              <a:xfrm>
                <a:off x="3657600" y="3200400"/>
                <a:ext cx="1981200" cy="304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4D8F003B-8E53-4D31-B15C-2E1CADDE2D31}"/>
                  </a:ext>
                </a:extLst>
              </p:cNvPr>
              <p:cNvCxnSpPr>
                <a:stCxn id="59" idx="6"/>
              </p:cNvCxnSpPr>
              <p:nvPr/>
            </p:nvCxnSpPr>
            <p:spPr>
              <a:xfrm>
                <a:off x="3581400" y="2286000"/>
                <a:ext cx="2209800" cy="1981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Flowchart: Connector 73">
                <a:extLst>
                  <a:ext uri="{FF2B5EF4-FFF2-40B4-BE49-F238E27FC236}">
                    <a16:creationId xmlns:a16="http://schemas.microsoft.com/office/drawing/2014/main" id="{28F01E2A-D359-4278-AC07-764CA87DDA6D}"/>
                  </a:ext>
                </a:extLst>
              </p:cNvPr>
              <p:cNvSpPr/>
              <p:nvPr/>
            </p:nvSpPr>
            <p:spPr>
              <a:xfrm>
                <a:off x="5791200" y="26670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6B1761FA-E0EA-4261-AF21-401FE796E42F}"/>
                  </a:ext>
                </a:extLst>
              </p:cNvPr>
              <p:cNvCxnSpPr/>
              <p:nvPr/>
            </p:nvCxnSpPr>
            <p:spPr>
              <a:xfrm flipV="1">
                <a:off x="3657600" y="2286000"/>
                <a:ext cx="2057400" cy="152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E1859A7-852F-4766-8DA5-33D1948F1B3A}"/>
                  </a:ext>
                </a:extLst>
              </p:cNvPr>
              <p:cNvCxnSpPr/>
              <p:nvPr/>
            </p:nvCxnSpPr>
            <p:spPr>
              <a:xfrm>
                <a:off x="3657600" y="4724400"/>
                <a:ext cx="205740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4C0EEC2-044B-425F-9705-6B12C38B1841}"/>
              </a:ext>
            </a:extLst>
          </p:cNvPr>
          <p:cNvSpPr txBox="1"/>
          <p:nvPr/>
        </p:nvSpPr>
        <p:spPr>
          <a:xfrm>
            <a:off x="1158240" y="4742471"/>
            <a:ext cx="22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 onto. Why?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69FF7B-EAE3-49CF-9400-52CCBC3923BD}"/>
              </a:ext>
            </a:extLst>
          </p:cNvPr>
          <p:cNvSpPr txBox="1"/>
          <p:nvPr/>
        </p:nvSpPr>
        <p:spPr>
          <a:xfrm>
            <a:off x="5502805" y="4756251"/>
            <a:ext cx="2794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 injective. Why?</a:t>
            </a:r>
          </a:p>
        </p:txBody>
      </p:sp>
    </p:spTree>
    <p:extLst>
      <p:ext uri="{BB962C8B-B14F-4D97-AF65-F5344CB8AC3E}">
        <p14:creationId xmlns:p14="http://schemas.microsoft.com/office/powerpoint/2010/main" val="17853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25" y="664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Showing that </a:t>
            </a:r>
            <a:r>
              <a:rPr lang="en-US" sz="4000" i="1" dirty="0"/>
              <a:t>f</a:t>
            </a:r>
            <a:r>
              <a:rPr lang="en-US" sz="4000" dirty="0"/>
              <a:t> is one-to-one or onto</a:t>
            </a:r>
          </a:p>
        </p:txBody>
      </p:sp>
      <p:pic>
        <p:nvPicPr>
          <p:cNvPr id="4" name="Content Placeholder 3" descr="Rosen_page_145_sc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09460"/>
            <a:ext cx="9144000" cy="347347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Determining whether </a:t>
            </a:r>
            <a:r>
              <a:rPr lang="en-US" sz="4000" i="1" dirty="0"/>
              <a:t>f</a:t>
            </a:r>
            <a:r>
              <a:rPr lang="en-US" sz="4000" dirty="0"/>
              <a:t> is 1-1/onto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Let </a:t>
            </a:r>
            <a:r>
              <a:rPr lang="en-US" i="1" dirty="0"/>
              <a:t>f : </a:t>
            </a:r>
            <a:r>
              <a:rPr lang="en-US" dirty="0"/>
              <a:t>{</a:t>
            </a:r>
            <a:r>
              <a:rPr lang="en-US" i="1" dirty="0" err="1"/>
              <a:t>a,b,c,d</a:t>
            </a:r>
            <a:r>
              <a:rPr lang="en-US" dirty="0"/>
              <a:t>} </a:t>
            </a:r>
            <a:r>
              <a:rPr lang="en-US" dirty="0">
                <a:latin typeface="SymbolPi" panose="02000500070000020004" pitchFamily="2" charset="0"/>
              </a:rPr>
              <a:t>®</a:t>
            </a:r>
            <a:r>
              <a:rPr lang="en-US" dirty="0"/>
              <a:t>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dirty="0"/>
              <a:t>} defined by </a:t>
            </a:r>
          </a:p>
          <a:p>
            <a:pPr algn="ctr">
              <a:buNone/>
            </a:pP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endParaRPr lang="en-US" dirty="0"/>
          </a:p>
          <a:p>
            <a:pPr>
              <a:buNone/>
            </a:pPr>
            <a:r>
              <a:rPr lang="en-US" dirty="0"/>
              <a:t>	Is </a:t>
            </a:r>
            <a:r>
              <a:rPr lang="en-US" i="1" dirty="0"/>
              <a:t>f</a:t>
            </a:r>
            <a:r>
              <a:rPr lang="en-US" dirty="0"/>
              <a:t> 1-1?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No, </a:t>
            </a:r>
            <a:r>
              <a:rPr lang="en-US" i="1" dirty="0"/>
              <a:t>f </a:t>
            </a:r>
            <a:r>
              <a:rPr lang="en-US" dirty="0"/>
              <a:t>is not 1-1 since f(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) = 3.</a:t>
            </a:r>
          </a:p>
          <a:p>
            <a:pPr>
              <a:buNone/>
            </a:pPr>
            <a:r>
              <a:rPr lang="en-US" dirty="0"/>
              <a:t>In fact, just noting cardinalities of domain &amp; codomain, we know that the function is not 1-1. (why?)</a:t>
            </a:r>
          </a:p>
          <a:p>
            <a:pPr>
              <a:buNone/>
            </a:pPr>
            <a:r>
              <a:rPr lang="en-US" dirty="0"/>
              <a:t>This is an instance of the </a:t>
            </a:r>
            <a:r>
              <a:rPr lang="en-US" b="1" dirty="0"/>
              <a:t>pigeonhole principle </a:t>
            </a:r>
            <a:r>
              <a:rPr lang="en-US" dirty="0"/>
              <a:t>that we encountered earlier.</a:t>
            </a:r>
          </a:p>
        </p:txBody>
      </p:sp>
    </p:spTree>
    <p:extLst>
      <p:ext uri="{BB962C8B-B14F-4D97-AF65-F5344CB8AC3E}">
        <p14:creationId xmlns:p14="http://schemas.microsoft.com/office/powerpoint/2010/main" val="26726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Determining whether </a:t>
            </a:r>
            <a:r>
              <a:rPr lang="en-US" sz="4000" i="1" dirty="0"/>
              <a:t>f</a:t>
            </a:r>
            <a:r>
              <a:rPr lang="en-US" sz="4000" dirty="0"/>
              <a:t> is 1-1/onto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Let </a:t>
            </a:r>
            <a:r>
              <a:rPr lang="en-US" i="1" dirty="0"/>
              <a:t>f : </a:t>
            </a:r>
            <a:r>
              <a:rPr lang="en-US" dirty="0"/>
              <a:t>{</a:t>
            </a:r>
            <a:r>
              <a:rPr lang="en-US" i="1" dirty="0" err="1"/>
              <a:t>a,b,c,d</a:t>
            </a:r>
            <a:r>
              <a:rPr lang="en-US" dirty="0"/>
              <a:t>} </a:t>
            </a:r>
            <a:r>
              <a:rPr lang="en-US" dirty="0">
                <a:latin typeface="SymbolPi" panose="02000500070000020004" pitchFamily="2" charset="0"/>
              </a:rPr>
              <a:t>®</a:t>
            </a:r>
            <a:r>
              <a:rPr lang="en-US" dirty="0"/>
              <a:t>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dirty="0"/>
              <a:t>} defined by </a:t>
            </a:r>
          </a:p>
          <a:p>
            <a:pPr algn="ctr">
              <a:buNone/>
            </a:pP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endParaRPr lang="en-US" dirty="0"/>
          </a:p>
          <a:p>
            <a:pPr>
              <a:buNone/>
            </a:pPr>
            <a:r>
              <a:rPr lang="en-US" dirty="0"/>
              <a:t>	Is </a:t>
            </a:r>
            <a:r>
              <a:rPr lang="en-US" i="1" dirty="0"/>
              <a:t>f</a:t>
            </a:r>
            <a:r>
              <a:rPr lang="en-US" dirty="0"/>
              <a:t> an onto function?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Yes, </a:t>
            </a:r>
            <a:r>
              <a:rPr lang="en-US" i="1" dirty="0"/>
              <a:t>f </a:t>
            </a:r>
            <a:r>
              <a:rPr lang="en-US" dirty="0"/>
              <a:t>is onto since all three elements of the codomain are images of elements in the domain.</a:t>
            </a:r>
          </a:p>
          <a:p>
            <a:pPr>
              <a:buNone/>
            </a:pPr>
            <a:r>
              <a:rPr lang="en-US" dirty="0"/>
              <a:t>If the codomain were changed to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1,2,3,4</a:t>
            </a:r>
            <a:r>
              <a:rPr lang="en-US" dirty="0"/>
              <a:t>}, </a:t>
            </a:r>
            <a:r>
              <a:rPr lang="en-US" i="1" dirty="0"/>
              <a:t>f  </a:t>
            </a:r>
            <a:r>
              <a:rPr lang="en-US" dirty="0"/>
              <a:t>would not be onto. (why?)</a:t>
            </a:r>
          </a:p>
        </p:txBody>
      </p:sp>
    </p:spTree>
    <p:extLst>
      <p:ext uri="{BB962C8B-B14F-4D97-AF65-F5344CB8AC3E}">
        <p14:creationId xmlns:p14="http://schemas.microsoft.com/office/powerpoint/2010/main" val="17867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Determining whether </a:t>
            </a:r>
            <a:r>
              <a:rPr lang="en-US" sz="4000" i="1" dirty="0"/>
              <a:t>f</a:t>
            </a:r>
            <a:r>
              <a:rPr lang="en-US" sz="4000" dirty="0"/>
              <a:t> is 1-1/onto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Is </a:t>
            </a:r>
            <a:r>
              <a:rPr lang="en-US" i="1" dirty="0"/>
              <a:t>f </a:t>
            </a:r>
            <a:r>
              <a:rPr lang="en-US" dirty="0"/>
              <a:t>: R </a:t>
            </a:r>
            <a:r>
              <a:rPr lang="en-US" dirty="0">
                <a:latin typeface="SymbolPi" panose="02000500070000020004" pitchFamily="2" charset="0"/>
              </a:rPr>
              <a:t>® </a:t>
            </a:r>
            <a:r>
              <a:rPr lang="en-US" dirty="0"/>
              <a:t>R,  </a:t>
            </a:r>
            <a:r>
              <a:rPr lang="en-US" i="1" dirty="0"/>
              <a:t>f : x </a:t>
            </a:r>
            <a:r>
              <a:rPr lang="zh-CN" altLang="en-US" sz="2800" dirty="0"/>
              <a:t>↦</a:t>
            </a:r>
            <a:r>
              <a:rPr lang="en-US" i="1" dirty="0"/>
              <a:t> x</a:t>
            </a:r>
            <a:r>
              <a:rPr lang="en-US" baseline="30000" dirty="0"/>
              <a:t>2</a:t>
            </a:r>
            <a:r>
              <a:rPr lang="en-US" i="1" baseline="30000" dirty="0"/>
              <a:t> </a:t>
            </a:r>
            <a:r>
              <a:rPr lang="en-US" dirty="0"/>
              <a:t>onto?</a:t>
            </a:r>
          </a:p>
          <a:p>
            <a:pPr>
              <a:buNone/>
            </a:pPr>
            <a:r>
              <a:rPr lang="en-US" b="1" dirty="0"/>
              <a:t>   Solution</a:t>
            </a:r>
            <a:r>
              <a:rPr lang="en-US" dirty="0"/>
              <a:t>: No, </a:t>
            </a:r>
            <a:r>
              <a:rPr lang="en-US" i="1" dirty="0"/>
              <a:t>f</a:t>
            </a:r>
            <a:r>
              <a:rPr lang="en-US" dirty="0"/>
              <a:t> is not onto because there is no real number </a:t>
            </a:r>
            <a:r>
              <a:rPr lang="en-US" i="1" dirty="0"/>
              <a:t>x </a:t>
            </a:r>
            <a:r>
              <a:rPr lang="en-US" dirty="0"/>
              <a:t>with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i="1" baseline="30000" dirty="0"/>
              <a:t>  </a:t>
            </a:r>
            <a:r>
              <a:rPr lang="en-US" dirty="0"/>
              <a:t>=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 for example.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How can we restrict the codomain so that f is onto?</a:t>
            </a:r>
          </a:p>
          <a:p>
            <a:pPr lvl="1">
              <a:buNone/>
            </a:pPr>
            <a:r>
              <a:rPr lang="en-US" b="1" dirty="0"/>
              <a:t>Solution</a:t>
            </a:r>
            <a:r>
              <a:rPr lang="en-US" dirty="0"/>
              <a:t>: (works in general) Restrict the codomain to be the image of the domain, i.e., </a:t>
            </a:r>
          </a:p>
          <a:p>
            <a:pPr lvl="1">
              <a:buNone/>
            </a:pPr>
            <a:r>
              <a:rPr lang="en-US" dirty="0"/>
              <a:t>let codomain = </a:t>
            </a:r>
            <a:r>
              <a:rPr lang="en-US" b="1" dirty="0">
                <a:sym typeface="Wingdings" pitchFamily="2" charset="2"/>
              </a:rPr>
              <a:t>R</a:t>
            </a:r>
            <a:r>
              <a:rPr lang="en-US" b="1" baseline="30000" dirty="0">
                <a:sym typeface="Wingdings" pitchFamily="2" charset="2"/>
              </a:rPr>
              <a:t>+ 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dirty="0">
                <a:latin typeface="SymbolPi" panose="02000500070000020004" pitchFamily="2" charset="0"/>
                <a:sym typeface="Wingdings" pitchFamily="2" charset="2"/>
              </a:rPr>
              <a:t>È {0}.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610"/>
            <a:ext cx="82296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2840"/>
            <a:ext cx="8382000" cy="1946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Let </a:t>
            </a:r>
            <a:r>
              <a:rPr lang="en-US" i="1" dirty="0"/>
              <a:t>f</a:t>
            </a:r>
            <a:r>
              <a:rPr lang="en-US" dirty="0"/>
              <a:t> be a </a:t>
            </a:r>
            <a:r>
              <a:rPr lang="en-US" dirty="0" err="1"/>
              <a:t>bijection</a:t>
            </a:r>
            <a:r>
              <a:rPr lang="en-US" dirty="0"/>
              <a:t>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. Then the </a:t>
            </a:r>
            <a:r>
              <a:rPr lang="en-US" i="1" dirty="0"/>
              <a:t>inverse</a:t>
            </a:r>
            <a:r>
              <a:rPr lang="en-US" dirty="0"/>
              <a:t> of </a:t>
            </a:r>
            <a:r>
              <a:rPr lang="en-US" i="1" dirty="0"/>
              <a:t>f</a:t>
            </a:r>
            <a:r>
              <a:rPr lang="en-US" dirty="0"/>
              <a:t>, denoted          , is the function from </a:t>
            </a:r>
            <a:r>
              <a:rPr lang="en-US" i="1" dirty="0"/>
              <a:t>B</a:t>
            </a:r>
            <a:r>
              <a:rPr lang="en-US" dirty="0"/>
              <a:t> to </a:t>
            </a:r>
            <a:r>
              <a:rPr lang="en-US" i="1" dirty="0"/>
              <a:t>A</a:t>
            </a:r>
            <a:r>
              <a:rPr lang="en-US" b="1" dirty="0"/>
              <a:t> </a:t>
            </a:r>
            <a:r>
              <a:rPr lang="en-US" dirty="0"/>
              <a:t>defined as</a:t>
            </a:r>
            <a:endParaRPr lang="en-US" b="1" dirty="0"/>
          </a:p>
          <a:p>
            <a:pPr>
              <a:buNone/>
            </a:pPr>
            <a:r>
              <a:rPr lang="en-US" dirty="0"/>
              <a:t>   No inverse exists unless </a:t>
            </a:r>
            <a:r>
              <a:rPr lang="en-US" i="1" dirty="0"/>
              <a:t>f</a:t>
            </a:r>
            <a:r>
              <a:rPr lang="en-US" dirty="0"/>
              <a:t> is a bijection.  </a:t>
            </a:r>
            <a:r>
              <a:rPr lang="en-US" b="1" dirty="0"/>
              <a:t>Exercise</a:t>
            </a:r>
            <a:r>
              <a:rPr lang="en-US" dirty="0"/>
              <a:t>: Why?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733800" y="1985760"/>
            <a:ext cx="571500" cy="38862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90800" y="2366760"/>
            <a:ext cx="3803333" cy="408623"/>
          </a:xfrm>
          <a:prstGeom prst="rect">
            <a:avLst/>
          </a:prstGeom>
        </p:spPr>
      </p:pic>
      <p:pic>
        <p:nvPicPr>
          <p:cNvPr id="6" name="Picture 5" descr="02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3500" y="3381844"/>
            <a:ext cx="5943600" cy="2905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85" y="228600"/>
            <a:ext cx="8229600" cy="1143000"/>
          </a:xfrm>
        </p:spPr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Sets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Language of Sets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Operations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Identities</a:t>
            </a:r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Types of Functions</a:t>
            </a:r>
          </a:p>
          <a:p>
            <a:pPr lvl="1"/>
            <a:r>
              <a:rPr lang="en-US" dirty="0"/>
              <a:t>Operations on Functions</a:t>
            </a:r>
          </a:p>
          <a:p>
            <a:pPr lvl="1"/>
            <a:r>
              <a:rPr lang="en-US" dirty="0"/>
              <a:t>Computability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Sequences and Summations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Sequences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Summation Formulae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Cardinality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Countable Sets</a:t>
            </a:r>
          </a:p>
          <a:p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Matrices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 </a:t>
            </a:r>
          </a:p>
        </p:txBody>
      </p:sp>
      <p:grpSp>
        <p:nvGrpSpPr>
          <p:cNvPr id="3" name="Group 44"/>
          <p:cNvGrpSpPr/>
          <p:nvPr/>
        </p:nvGrpSpPr>
        <p:grpSpPr>
          <a:xfrm>
            <a:off x="533400" y="1905000"/>
            <a:ext cx="3429000" cy="4495800"/>
            <a:chOff x="3048000" y="1219200"/>
            <a:chExt cx="3429000" cy="4495800"/>
          </a:xfrm>
        </p:grpSpPr>
        <p:sp>
          <p:nvSpPr>
            <p:cNvPr id="4" name="Flowchart: Connector 3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5791200" y="19812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91200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0400" y="2133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0400" y="3048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4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7400" y="2057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91200" y="3352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91200" y="4419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/>
            <p:cNvSpPr/>
            <p:nvPr/>
          </p:nvSpPr>
          <p:spPr>
            <a:xfrm>
              <a:off x="5791200" y="5257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67400" y="5334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6200000" flipH="1">
              <a:off x="3352800" y="2819400"/>
              <a:ext cx="2743200" cy="2133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3619500" y="2476500"/>
              <a:ext cx="2286000" cy="2209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657600" y="3962400"/>
              <a:ext cx="1981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657600" y="1524000"/>
              <a:ext cx="1981200" cy="158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419600" y="1600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f</a:t>
              </a: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4876800" y="1981200"/>
            <a:ext cx="3429000" cy="4495800"/>
            <a:chOff x="3048000" y="1219200"/>
            <a:chExt cx="3429000" cy="4495800"/>
          </a:xfrm>
        </p:grpSpPr>
        <p:sp>
          <p:nvSpPr>
            <p:cNvPr id="47" name="Flowchart: Connector 46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791200" y="19812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48000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1200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00400" y="2133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00400" y="3048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004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004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67400" y="2057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91200" y="3352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91200" y="4419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lowchart: Connector 63"/>
            <p:cNvSpPr/>
            <p:nvPr/>
          </p:nvSpPr>
          <p:spPr>
            <a:xfrm>
              <a:off x="5791200" y="5257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67400" y="5334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16200000" flipH="1">
              <a:off x="3352800" y="2819400"/>
              <a:ext cx="2743200" cy="213360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3619500" y="2476500"/>
              <a:ext cx="2286000" cy="220980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657600" y="3962400"/>
              <a:ext cx="1981200" cy="45720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3657600" y="1524000"/>
              <a:ext cx="1981200" cy="1588"/>
            </a:xfrm>
            <a:prstGeom prst="straightConnector1">
              <a:avLst/>
            </a:prstGeom>
            <a:ln w="28575"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419600" y="1600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i="1" dirty="0"/>
            </a:p>
          </p:txBody>
        </p:sp>
      </p:grpSp>
      <p:pic>
        <p:nvPicPr>
          <p:cNvPr id="71" name="Picture 7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24600" y="1905000"/>
            <a:ext cx="571500" cy="3886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30" y="274320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Let </a:t>
            </a:r>
            <a:r>
              <a:rPr lang="en-US" i="1" dirty="0"/>
              <a:t>f</a:t>
            </a:r>
            <a:r>
              <a:rPr lang="en-US" dirty="0"/>
              <a:t> be the function from {</a:t>
            </a:r>
            <a:r>
              <a:rPr lang="en-US" i="1" dirty="0" err="1"/>
              <a:t>a,b,c</a:t>
            </a:r>
            <a:r>
              <a:rPr lang="en-US" dirty="0"/>
              <a:t>} to {1,2,3} such that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i="1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, and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 Is </a:t>
            </a:r>
            <a:r>
              <a:rPr lang="en-US" i="1" dirty="0"/>
              <a:t>f</a:t>
            </a:r>
            <a:r>
              <a:rPr lang="en-US" dirty="0"/>
              <a:t> invertible and if so what is its inverse?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011715"/>
            <a:ext cx="841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Solution</a:t>
            </a:r>
            <a:r>
              <a:rPr lang="en-US" sz="2400" dirty="0"/>
              <a:t>: </a:t>
            </a:r>
            <a:r>
              <a:rPr lang="en-US" sz="2400" i="1" dirty="0"/>
              <a:t>f</a:t>
            </a:r>
            <a:r>
              <a:rPr lang="en-US" sz="2400" dirty="0"/>
              <a:t> is invertible because it is a bijection. </a:t>
            </a:r>
          </a:p>
          <a:p>
            <a:r>
              <a:rPr lang="en-US" sz="2400" i="1" dirty="0"/>
              <a:t>    f</a:t>
            </a:r>
            <a:r>
              <a:rPr lang="en-US" sz="2400" i="1" baseline="30000" dirty="0"/>
              <a:t>-1</a:t>
            </a:r>
            <a:r>
              <a:rPr lang="en-US" sz="2400" baseline="30000" dirty="0"/>
              <a:t> </a:t>
            </a:r>
            <a:r>
              <a:rPr lang="en-US" sz="2400" dirty="0"/>
              <a:t> reverses the correspondence given by </a:t>
            </a:r>
            <a:r>
              <a:rPr lang="en-US" sz="2400" i="1" dirty="0"/>
              <a:t>f</a:t>
            </a:r>
            <a:r>
              <a:rPr lang="en-US" sz="2400" dirty="0"/>
              <a:t>, so</a:t>
            </a:r>
          </a:p>
          <a:p>
            <a:pPr algn="ctr"/>
            <a:r>
              <a:rPr lang="en-US" sz="2400" dirty="0"/>
              <a:t> </a:t>
            </a:r>
            <a:r>
              <a:rPr lang="en-US" sz="2400" i="1" dirty="0">
                <a:ea typeface="Cambria Math" pitchFamily="18" charset="0"/>
              </a:rPr>
              <a:t>f </a:t>
            </a:r>
            <a:r>
              <a:rPr lang="en-US" sz="2400" i="1" baseline="30000" dirty="0">
                <a:ea typeface="Cambria Math" pitchFamily="18" charset="0"/>
              </a:rPr>
              <a:t>-</a:t>
            </a:r>
            <a:r>
              <a:rPr lang="en-US" sz="2400" baseline="30000" dirty="0">
                <a:ea typeface="Cambria Math" pitchFamily="18" charset="0"/>
              </a:rPr>
              <a:t>1</a:t>
            </a:r>
            <a:r>
              <a:rPr lang="en-US" sz="2400" i="1" baseline="30000" dirty="0">
                <a:ea typeface="Cambria Math" pitchFamily="18" charset="0"/>
              </a:rPr>
              <a:t> </a:t>
            </a:r>
            <a:r>
              <a:rPr lang="en-US" sz="2400" dirty="0">
                <a:ea typeface="Cambria Math" pitchFamily="18" charset="0"/>
              </a:rPr>
              <a:t>(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>
                <a:ea typeface="Cambria Math" pitchFamily="18" charset="0"/>
              </a:rPr>
              <a:t>) </a:t>
            </a:r>
            <a:r>
              <a:rPr lang="en-US" sz="2400" i="1" dirty="0">
                <a:ea typeface="Cambria Math" pitchFamily="18" charset="0"/>
              </a:rPr>
              <a:t>= c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,    </a:t>
            </a:r>
            <a:r>
              <a:rPr lang="en-US" sz="2400" i="1" dirty="0"/>
              <a:t>f </a:t>
            </a:r>
            <a:r>
              <a:rPr lang="en-US" sz="2400" i="1" baseline="30000" dirty="0"/>
              <a:t>-</a:t>
            </a:r>
            <a:r>
              <a:rPr lang="en-US" sz="2400" baseline="30000" dirty="0"/>
              <a:t>1</a:t>
            </a:r>
            <a:r>
              <a:rPr lang="en-US" sz="2400" i="1" baseline="30000" dirty="0"/>
              <a:t> </a:t>
            </a:r>
            <a:r>
              <a:rPr lang="en-US" sz="2400" i="1" dirty="0"/>
              <a:t>(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/>
              <a:t>)</a:t>
            </a:r>
            <a:r>
              <a:rPr lang="en-US" sz="2400" i="1" dirty="0"/>
              <a:t> = a,   f </a:t>
            </a:r>
            <a:r>
              <a:rPr lang="en-US" sz="2400" i="1" baseline="30000" dirty="0"/>
              <a:t>-</a:t>
            </a:r>
            <a:r>
              <a:rPr lang="en-US" sz="2400" baseline="30000" dirty="0"/>
              <a:t>1</a:t>
            </a:r>
            <a:r>
              <a:rPr lang="en-US" sz="2400" i="1" baseline="30000" dirty="0"/>
              <a:t> </a:t>
            </a:r>
            <a:r>
              <a:rPr lang="en-US" sz="2400" i="1" dirty="0"/>
              <a:t>(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dirty="0"/>
              <a:t>)</a:t>
            </a:r>
            <a:r>
              <a:rPr lang="en-US" sz="2400" i="1" dirty="0"/>
              <a:t> = b.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/>
              <a:t>Let </a:t>
            </a:r>
            <a:r>
              <a:rPr lang="en-US" i="1" dirty="0"/>
              <a:t>f: </a:t>
            </a:r>
            <a:r>
              <a:rPr lang="en-US" b="1" dirty="0"/>
              <a:t>Z </a:t>
            </a:r>
            <a:r>
              <a:rPr lang="en-US" i="1" dirty="0">
                <a:sym typeface="Wingdings" pitchFamily="2" charset="2"/>
              </a:rPr>
              <a:t> </a:t>
            </a:r>
            <a:r>
              <a:rPr lang="en-US" b="1" dirty="0">
                <a:sym typeface="Wingdings" pitchFamily="2" charset="2"/>
              </a:rPr>
              <a:t>Z,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/>
              <a:t>f : x </a:t>
            </a:r>
            <a:r>
              <a:rPr lang="zh-CN" altLang="en-US" sz="2800" dirty="0"/>
              <a:t>↦</a:t>
            </a:r>
            <a:r>
              <a:rPr lang="en-US" i="1" dirty="0"/>
              <a:t> </a:t>
            </a:r>
            <a:r>
              <a:rPr lang="en-US" i="1" dirty="0">
                <a:sym typeface="Wingdings" pitchFamily="2" charset="2"/>
              </a:rPr>
              <a:t>x +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	    Is </a:t>
            </a:r>
            <a:r>
              <a:rPr lang="en-US" i="1" dirty="0">
                <a:sym typeface="Wingdings" pitchFamily="2" charset="2"/>
              </a:rPr>
              <a:t>f</a:t>
            </a:r>
            <a:r>
              <a:rPr lang="en-US" dirty="0">
                <a:sym typeface="Wingdings" pitchFamily="2" charset="2"/>
              </a:rPr>
              <a:t> invertible, and if so, what is its inverse?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124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Solution</a:t>
            </a:r>
            <a:r>
              <a:rPr lang="en-US" sz="2400" dirty="0"/>
              <a:t>: </a:t>
            </a:r>
            <a:r>
              <a:rPr lang="en-US" sz="2400" i="1" dirty="0"/>
              <a:t>f</a:t>
            </a:r>
            <a:r>
              <a:rPr lang="en-US" sz="2400" dirty="0"/>
              <a:t> is invertible because it is a bijection.</a:t>
            </a:r>
          </a:p>
          <a:p>
            <a:r>
              <a:rPr lang="en-US" sz="2400" dirty="0"/>
              <a:t>   The inverse function </a:t>
            </a:r>
            <a:r>
              <a:rPr lang="en-US" sz="2400" i="1" dirty="0"/>
              <a:t>f </a:t>
            </a:r>
            <a:r>
              <a:rPr lang="en-US" sz="2400" i="1" baseline="30000" dirty="0"/>
              <a:t>-1</a:t>
            </a:r>
            <a:r>
              <a:rPr lang="en-US" sz="2400" baseline="30000" dirty="0"/>
              <a:t> </a:t>
            </a:r>
            <a:r>
              <a:rPr lang="en-US" sz="2400" dirty="0"/>
              <a:t> reverses the correspondence  so</a:t>
            </a:r>
          </a:p>
          <a:p>
            <a:pPr algn="ctr"/>
            <a:r>
              <a:rPr lang="en-US" sz="2400" dirty="0"/>
              <a:t> </a:t>
            </a:r>
            <a:r>
              <a:rPr lang="en-US" sz="2400" i="1" dirty="0">
                <a:ea typeface="Cambria Math" pitchFamily="18" charset="0"/>
              </a:rPr>
              <a:t>f </a:t>
            </a:r>
            <a:r>
              <a:rPr lang="en-US" sz="2400" i="1" baseline="30000" dirty="0">
                <a:ea typeface="Cambria Math" pitchFamily="18" charset="0"/>
              </a:rPr>
              <a:t>-</a:t>
            </a:r>
            <a:r>
              <a:rPr lang="en-US" sz="2400" baseline="30000" dirty="0">
                <a:ea typeface="Cambria Math" pitchFamily="18" charset="0"/>
              </a:rPr>
              <a:t>1</a:t>
            </a:r>
            <a:r>
              <a:rPr lang="en-US" sz="2400" i="1" baseline="30000" dirty="0">
                <a:ea typeface="Cambria Math" pitchFamily="18" charset="0"/>
              </a:rPr>
              <a:t> </a:t>
            </a:r>
            <a:r>
              <a:rPr lang="en-US" sz="2400" i="1" dirty="0">
                <a:ea typeface="Cambria Math" pitchFamily="18" charset="0"/>
              </a:rPr>
              <a:t>(y) = y –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1.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528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82" y="1486777"/>
            <a:ext cx="8229600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dirty="0"/>
              <a:t>Let </a:t>
            </a:r>
            <a:r>
              <a:rPr lang="en-US" i="1" dirty="0"/>
              <a:t>f: </a:t>
            </a:r>
            <a:r>
              <a:rPr lang="en-US" b="1" dirty="0"/>
              <a:t>R</a:t>
            </a:r>
            <a:r>
              <a:rPr lang="en-US" i="1" dirty="0"/>
              <a:t> </a:t>
            </a:r>
            <a:r>
              <a:rPr lang="en-US" i="1" dirty="0">
                <a:latin typeface="Cambria Math"/>
                <a:ea typeface="Cambria Math"/>
                <a:sym typeface="Wingdings" pitchFamily="2" charset="2"/>
              </a:rPr>
              <a:t>→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b="1" dirty="0">
                <a:sym typeface="Wingdings" pitchFamily="2" charset="2"/>
              </a:rPr>
              <a:t>R</a:t>
            </a:r>
            <a:r>
              <a:rPr lang="en-US" dirty="0">
                <a:latin typeface="SymbolPi" panose="02000500070000020004" pitchFamily="2" charset="0"/>
                <a:sym typeface="Wingdings" pitchFamily="2" charset="2"/>
              </a:rPr>
              <a:t>,  </a:t>
            </a:r>
            <a:r>
              <a:rPr lang="en-US" i="1" dirty="0"/>
              <a:t>f : x </a:t>
            </a:r>
            <a:r>
              <a:rPr lang="zh-CN" altLang="en-US" sz="2800" dirty="0"/>
              <a:t>↦</a:t>
            </a:r>
            <a:r>
              <a:rPr lang="en-US" altLang="zh-CN" sz="2800" i="1" dirty="0"/>
              <a:t>x</a:t>
            </a:r>
            <a:r>
              <a:rPr lang="en-US" altLang="zh-CN" sz="2800" baseline="30000" dirty="0"/>
              <a:t>2</a:t>
            </a:r>
            <a:r>
              <a:rPr lang="en-US" dirty="0">
                <a:sym typeface="Wingdings" pitchFamily="2" charset="2"/>
              </a:rPr>
              <a:t>  Is </a:t>
            </a:r>
            <a:r>
              <a:rPr lang="en-US" i="1" dirty="0">
                <a:sym typeface="Wingdings" pitchFamily="2" charset="2"/>
              </a:rPr>
              <a:t>f</a:t>
            </a:r>
            <a:r>
              <a:rPr lang="en-US" dirty="0">
                <a:sym typeface="Wingdings" pitchFamily="2" charset="2"/>
              </a:rPr>
              <a:t> invertible, and if so, what is its inverse? </a:t>
            </a:r>
          </a:p>
          <a:p>
            <a:pPr marL="0" indent="0">
              <a:buNone/>
            </a:pPr>
            <a:r>
              <a:rPr lang="en-US" sz="2800" b="1" dirty="0"/>
              <a:t>Solution</a:t>
            </a:r>
            <a:r>
              <a:rPr lang="en-US" sz="2800" dirty="0"/>
              <a:t>: </a:t>
            </a:r>
            <a:r>
              <a:rPr lang="en-US" sz="2800" i="1" dirty="0"/>
              <a:t>f</a:t>
            </a:r>
            <a:r>
              <a:rPr lang="en-US" sz="2800" dirty="0"/>
              <a:t> is not invertible because it is not 1-1.</a:t>
            </a:r>
          </a:p>
          <a:p>
            <a:pPr marL="0" indent="0">
              <a:buNone/>
            </a:pPr>
            <a:r>
              <a:rPr lang="en-US" sz="2800" dirty="0"/>
              <a:t>It is also not onto.</a:t>
            </a:r>
          </a:p>
          <a:p>
            <a:r>
              <a:rPr lang="en-US" sz="2800" dirty="0"/>
              <a:t>The lack of </a:t>
            </a:r>
            <a:r>
              <a:rPr lang="en-US" sz="2800" dirty="0" err="1"/>
              <a:t>ontoness</a:t>
            </a:r>
            <a:r>
              <a:rPr lang="en-US" sz="2800" dirty="0"/>
              <a:t> can be solved by restricting the codomain to the functions image: </a:t>
            </a:r>
            <a:r>
              <a:rPr lang="en-US" sz="2800" b="1" dirty="0"/>
              <a:t>R</a:t>
            </a:r>
            <a:r>
              <a:rPr lang="en-US" sz="2800" b="1" baseline="30000" dirty="0">
                <a:sym typeface="Wingdings" pitchFamily="2" charset="2"/>
              </a:rPr>
              <a:t>+ </a:t>
            </a:r>
            <a:r>
              <a:rPr lang="en-US" sz="2800" i="1" dirty="0">
                <a:sym typeface="Wingdings" pitchFamily="2" charset="2"/>
              </a:rPr>
              <a:t> </a:t>
            </a:r>
            <a:r>
              <a:rPr lang="en-US" sz="2800" dirty="0">
                <a:latin typeface="SymbolPi" panose="02000500070000020004" pitchFamily="2" charset="0"/>
                <a:sym typeface="Wingdings" pitchFamily="2" charset="2"/>
              </a:rPr>
              <a:t>È {0}.</a:t>
            </a:r>
            <a:endParaRPr lang="en-US" sz="2800" dirty="0"/>
          </a:p>
          <a:p>
            <a:r>
              <a:rPr lang="en-US" sz="2800" dirty="0"/>
              <a:t>To achieve 1-1 ness, we restrict the domain to</a:t>
            </a:r>
          </a:p>
          <a:p>
            <a:pPr algn="ctr"/>
            <a:r>
              <a:rPr lang="en-US" sz="2800" dirty="0"/>
              <a:t> </a:t>
            </a:r>
            <a:r>
              <a:rPr lang="en-US" sz="2800" b="1" dirty="0">
                <a:sym typeface="Wingdings" pitchFamily="2" charset="2"/>
              </a:rPr>
              <a:t>R</a:t>
            </a:r>
            <a:r>
              <a:rPr lang="en-US" sz="2800" b="1" baseline="30000" dirty="0">
                <a:sym typeface="Wingdings" pitchFamily="2" charset="2"/>
              </a:rPr>
              <a:t>+ </a:t>
            </a:r>
            <a:r>
              <a:rPr lang="en-US" sz="2800" i="1" dirty="0">
                <a:sym typeface="Wingdings" pitchFamily="2" charset="2"/>
              </a:rPr>
              <a:t> </a:t>
            </a:r>
            <a:r>
              <a:rPr lang="en-US" sz="2800" dirty="0">
                <a:latin typeface="SymbolPi" panose="02000500070000020004" pitchFamily="2" charset="0"/>
                <a:sym typeface="Wingdings" pitchFamily="2" charset="2"/>
              </a:rPr>
              <a:t>È {0} </a:t>
            </a:r>
            <a:r>
              <a:rPr lang="en-US" sz="2800" dirty="0"/>
              <a:t>or </a:t>
            </a:r>
            <a:r>
              <a:rPr lang="en-US" sz="2800" b="1" dirty="0">
                <a:sym typeface="Wingdings" pitchFamily="2" charset="2"/>
              </a:rPr>
              <a:t>R</a:t>
            </a:r>
            <a:r>
              <a:rPr lang="en-US" sz="2800" b="1" baseline="30000" dirty="0">
                <a:sym typeface="Wingdings" pitchFamily="2" charset="2"/>
              </a:rPr>
              <a:t>- </a:t>
            </a:r>
            <a:r>
              <a:rPr lang="en-US" sz="2800" i="1" dirty="0">
                <a:sym typeface="Wingdings" pitchFamily="2" charset="2"/>
              </a:rPr>
              <a:t> </a:t>
            </a:r>
            <a:r>
              <a:rPr lang="en-US" sz="2800" dirty="0">
                <a:latin typeface="SymbolPi" panose="02000500070000020004" pitchFamily="2" charset="0"/>
                <a:sym typeface="Wingdings" pitchFamily="2" charset="2"/>
              </a:rPr>
              <a:t>È {0},</a:t>
            </a:r>
          </a:p>
          <a:p>
            <a:r>
              <a:rPr lang="en-US" sz="2800" dirty="0">
                <a:sym typeface="Wingdings" pitchFamily="2" charset="2"/>
              </a:rPr>
              <a:t>The resulting inverse functions  are the positive and negative branches of the square root function, respectively.</a:t>
            </a:r>
          </a:p>
          <a:p>
            <a:r>
              <a:rPr lang="en-US" sz="2800" dirty="0">
                <a:sym typeface="Wingdings" pitchFamily="2" charset="2"/>
              </a:rPr>
              <a:t>Visually, the 2 branches each satisfy the </a:t>
            </a:r>
          </a:p>
          <a:p>
            <a:pPr marL="0" indent="0" algn="ctr">
              <a:buNone/>
            </a:pPr>
            <a:r>
              <a:rPr lang="en-US" sz="2800" dirty="0">
                <a:sym typeface="Wingdings" pitchFamily="2" charset="2"/>
              </a:rPr>
              <a:t>Vertical (for function) </a:t>
            </a:r>
            <a:r>
              <a:rPr lang="en-US" sz="2800" b="1" dirty="0">
                <a:sym typeface="Wingdings" pitchFamily="2" charset="2"/>
              </a:rPr>
              <a:t>and</a:t>
            </a:r>
            <a:r>
              <a:rPr lang="en-US" sz="2800" dirty="0">
                <a:sym typeface="Wingdings" pitchFamily="2" charset="2"/>
              </a:rPr>
              <a:t> horizontal (for 1-1) line tests.</a:t>
            </a:r>
            <a:endParaRPr lang="en-US" sz="28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763"/>
            <a:ext cx="8229600" cy="1143000"/>
          </a:xfrm>
        </p:spPr>
        <p:txBody>
          <a:bodyPr/>
          <a:lstStyle/>
          <a:p>
            <a:r>
              <a:rPr lang="en-US" dirty="0"/>
              <a:t>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426"/>
            <a:ext cx="8229600" cy="1722120"/>
          </a:xfrm>
        </p:spPr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Let </a:t>
            </a:r>
            <a:r>
              <a:rPr lang="en-US" i="1" dirty="0"/>
              <a:t>f</a:t>
            </a:r>
            <a:r>
              <a:rPr lang="en-US" dirty="0"/>
              <a:t>: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C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g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. The </a:t>
            </a:r>
            <a:r>
              <a:rPr lang="en-US" i="1" dirty="0">
                <a:sym typeface="Wingdings" pitchFamily="2" charset="2"/>
              </a:rPr>
              <a:t>composition of f with g</a:t>
            </a:r>
            <a:r>
              <a:rPr lang="en-US" dirty="0">
                <a:sym typeface="Wingdings" pitchFamily="2" charset="2"/>
              </a:rPr>
              <a:t>, denoted            is the function from 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 to </a:t>
            </a:r>
            <a:r>
              <a:rPr lang="en-US" i="1" dirty="0">
                <a:sym typeface="Wingdings" pitchFamily="2" charset="2"/>
              </a:rPr>
              <a:t>C </a:t>
            </a:r>
            <a:r>
              <a:rPr lang="en-US" dirty="0">
                <a:sym typeface="Wingdings" pitchFamily="2" charset="2"/>
              </a:rPr>
              <a:t>defined by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76600" y="1826346"/>
            <a:ext cx="745808" cy="345758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19400" y="2359746"/>
            <a:ext cx="3186113" cy="382905"/>
          </a:xfrm>
          <a:prstGeom prst="rect">
            <a:avLst/>
          </a:prstGeom>
        </p:spPr>
      </p:pic>
      <p:pic>
        <p:nvPicPr>
          <p:cNvPr id="6" name="Picture 5" descr="02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056" y="3013090"/>
            <a:ext cx="7481887" cy="358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763"/>
            <a:ext cx="8229600" cy="1143000"/>
          </a:xfrm>
        </p:spPr>
        <p:txBody>
          <a:bodyPr/>
          <a:lstStyle/>
          <a:p>
            <a:r>
              <a:rPr lang="en-US" dirty="0"/>
              <a:t>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426"/>
            <a:ext cx="82296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Note: range of g must be within the domain of f, i.e., </a:t>
            </a:r>
          </a:p>
          <a:p>
            <a:pPr>
              <a:buNone/>
            </a:pPr>
            <a:r>
              <a:rPr lang="en-US" dirty="0"/>
              <a:t>G(A) </a:t>
            </a:r>
            <a:r>
              <a:rPr lang="en-US" dirty="0">
                <a:latin typeface="SymbolPi" panose="02000500070000020004" pitchFamily="2" charset="0"/>
              </a:rPr>
              <a:t>Í B, </a:t>
            </a:r>
            <a:r>
              <a:rPr lang="en-US" dirty="0"/>
              <a:t>where B is the domain of f.</a:t>
            </a:r>
          </a:p>
        </p:txBody>
      </p:sp>
      <p:pic>
        <p:nvPicPr>
          <p:cNvPr id="6" name="Picture 5" descr="0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056" y="3013090"/>
            <a:ext cx="7481887" cy="35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Composition </a:t>
            </a:r>
          </a:p>
        </p:txBody>
      </p:sp>
      <p:sp>
        <p:nvSpPr>
          <p:cNvPr id="57" name="Flowchart: Connector 56"/>
          <p:cNvSpPr/>
          <p:nvPr/>
        </p:nvSpPr>
        <p:spPr>
          <a:xfrm>
            <a:off x="5176520" y="2784529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5176520" y="3365715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5176520" y="2087105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5176520" y="3946902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7620000" y="2438400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7696200" y="3124200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105400" y="1524000"/>
            <a:ext cx="640080" cy="53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20000" y="1524000"/>
            <a:ext cx="64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57800" y="2133600"/>
            <a:ext cx="284480" cy="28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47640" y="2842647"/>
            <a:ext cx="284480" cy="28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47640" y="3423834"/>
            <a:ext cx="284480" cy="28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47640" y="3946902"/>
            <a:ext cx="284480" cy="28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72400" y="3124200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65720" y="3888783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74" name="Flowchart: Connector 73"/>
          <p:cNvSpPr/>
          <p:nvPr/>
        </p:nvSpPr>
        <p:spPr>
          <a:xfrm>
            <a:off x="7543800" y="3962400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696200" y="2438400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638800" y="1905000"/>
            <a:ext cx="1849120" cy="1211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385560" y="1738393"/>
            <a:ext cx="497840" cy="35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/>
          </a:p>
        </p:txBody>
      </p:sp>
      <p:pic>
        <p:nvPicPr>
          <p:cNvPr id="81" name="Picture 8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172200" y="1524000"/>
            <a:ext cx="745808" cy="345758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>
          <a:xfrm>
            <a:off x="5715000" y="2362200"/>
            <a:ext cx="1828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5715000" y="2819400"/>
            <a:ext cx="1905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715000" y="2743200"/>
            <a:ext cx="1828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3" idx="2"/>
          </p:cNvCxnSpPr>
          <p:nvPr/>
        </p:nvCxnSpPr>
        <p:spPr>
          <a:xfrm flipV="1">
            <a:off x="5715000" y="3298556"/>
            <a:ext cx="1981200" cy="206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304800" y="1524000"/>
            <a:ext cx="4495800" cy="2971800"/>
            <a:chOff x="304800" y="990600"/>
            <a:chExt cx="4495800" cy="2971800"/>
          </a:xfrm>
        </p:grpSpPr>
        <p:sp>
          <p:nvSpPr>
            <p:cNvPr id="12" name="TextBox 11"/>
            <p:cNvSpPr txBox="1"/>
            <p:nvPr/>
          </p:nvSpPr>
          <p:spPr>
            <a:xfrm>
              <a:off x="304800" y="9906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3600" y="9906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4800" y="10668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C</a:t>
              </a:r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457200" y="231648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457200" y="277368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457200" y="176784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7200" y="323088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235200" y="172212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184400" y="249936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2184400" y="313944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17526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" y="22860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" y="27432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" y="32004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16764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3600" y="25146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35200" y="3124200"/>
              <a:ext cx="12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812800" y="2453640"/>
              <a:ext cx="1320800" cy="1828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/>
            <p:cNvSpPr/>
            <p:nvPr/>
          </p:nvSpPr>
          <p:spPr>
            <a:xfrm>
              <a:off x="2235200" y="368808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6000" y="36576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6200000" flipH="1">
              <a:off x="701040" y="2153920"/>
              <a:ext cx="1645920" cy="142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812800" y="2910840"/>
              <a:ext cx="1320800" cy="2743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812800" y="1447800"/>
              <a:ext cx="1320800" cy="95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371600" y="990600"/>
              <a:ext cx="355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g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743200" y="1447800"/>
              <a:ext cx="1320800" cy="95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Connector 33"/>
            <p:cNvSpPr/>
            <p:nvPr/>
          </p:nvSpPr>
          <p:spPr>
            <a:xfrm>
              <a:off x="4165600" y="185928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4216400" y="236220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4267200" y="313944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91000" y="18288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67200" y="3048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67200" y="22860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2590800" y="1767840"/>
              <a:ext cx="1574800" cy="64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540000" y="2545080"/>
              <a:ext cx="16256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7" idx="6"/>
            </p:cNvCxnSpPr>
            <p:nvPr/>
          </p:nvCxnSpPr>
          <p:spPr>
            <a:xfrm flipV="1">
              <a:off x="2540000" y="3322320"/>
              <a:ext cx="1676400" cy="502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540000" y="2042160"/>
              <a:ext cx="1574800" cy="5486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124200" y="990600"/>
              <a:ext cx="35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f</a:t>
              </a:r>
            </a:p>
          </p:txBody>
        </p:sp>
        <p:cxnSp>
          <p:nvCxnSpPr>
            <p:cNvPr id="91" name="Straight Arrow Connector 90"/>
            <p:cNvCxnSpPr>
              <a:endCxn id="9" idx="3"/>
            </p:cNvCxnSpPr>
            <p:nvPr/>
          </p:nvCxnSpPr>
          <p:spPr>
            <a:xfrm flipV="1">
              <a:off x="838200" y="2733507"/>
              <a:ext cx="1390837" cy="6192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If                         and                                  , then 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  and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We can conclude that composition in general</a:t>
            </a:r>
          </a:p>
          <a:p>
            <a:pPr algn="ctr">
              <a:buNone/>
            </a:pPr>
            <a:r>
              <a:rPr lang="en-US" dirty="0"/>
              <a:t>is</a:t>
            </a:r>
            <a:r>
              <a:rPr lang="en-US" b="1" dirty="0"/>
              <a:t> not commutative</a:t>
            </a:r>
            <a:r>
              <a:rPr lang="en-US" dirty="0"/>
              <a:t>. 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48000" y="1981200"/>
            <a:ext cx="1577340" cy="408623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562600" y="1981200"/>
            <a:ext cx="2240280" cy="38290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667000" y="2819400"/>
            <a:ext cx="3206115" cy="408623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590800" y="3886200"/>
            <a:ext cx="2931795" cy="408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228600"/>
            <a:ext cx="8229600" cy="1143000"/>
          </a:xfrm>
        </p:spPr>
        <p:txBody>
          <a:bodyPr/>
          <a:lstStyle/>
          <a:p>
            <a:r>
              <a:rPr lang="en-US" dirty="0"/>
              <a:t>Composition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   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Let </a:t>
            </a:r>
            <a:r>
              <a:rPr lang="en-US" i="1" dirty="0"/>
              <a:t>g</a:t>
            </a:r>
            <a:r>
              <a:rPr lang="en-US" dirty="0"/>
              <a:t>: {</a:t>
            </a:r>
            <a:r>
              <a:rPr lang="en-US" i="1" dirty="0" err="1"/>
              <a:t>a,b,c</a:t>
            </a:r>
            <a:r>
              <a:rPr lang="en-US" dirty="0"/>
              <a:t>}</a:t>
            </a:r>
            <a:r>
              <a:rPr lang="en-US" i="1" dirty="0"/>
              <a:t> </a:t>
            </a:r>
            <a:r>
              <a:rPr lang="en-US" i="1" dirty="0">
                <a:latin typeface="SymbolPi" panose="02000500070000020004" pitchFamily="2" charset="0"/>
              </a:rPr>
              <a:t>® </a:t>
            </a:r>
            <a:r>
              <a:rPr lang="en-US" dirty="0"/>
              <a:t>{</a:t>
            </a:r>
            <a:r>
              <a:rPr lang="en-US" i="1" dirty="0" err="1"/>
              <a:t>a,b,c</a:t>
            </a:r>
            <a:r>
              <a:rPr lang="en-US" dirty="0"/>
              <a:t>} such that </a:t>
            </a:r>
          </a:p>
          <a:p>
            <a:pPr algn="ctr">
              <a:buNone/>
            </a:pP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i="1" dirty="0"/>
              <a:t> = b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</a:t>
            </a:r>
            <a:r>
              <a:rPr lang="en-US" i="1" dirty="0"/>
              <a:t> = c</a:t>
            </a:r>
            <a:r>
              <a:rPr lang="en-US" dirty="0"/>
              <a:t>, and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 = 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Let  </a:t>
            </a:r>
            <a:r>
              <a:rPr lang="en-US" i="1" dirty="0"/>
              <a:t>f</a:t>
            </a:r>
            <a:r>
              <a:rPr lang="en-US" dirty="0"/>
              <a:t> : {</a:t>
            </a:r>
            <a:r>
              <a:rPr lang="en-US" i="1" dirty="0" err="1"/>
              <a:t>a,b,c</a:t>
            </a:r>
            <a:r>
              <a:rPr lang="en-US" dirty="0"/>
              <a:t>}</a:t>
            </a:r>
            <a:r>
              <a:rPr lang="en-US" i="1" dirty="0"/>
              <a:t> </a:t>
            </a:r>
            <a:r>
              <a:rPr lang="en-US" i="1" dirty="0">
                <a:latin typeface="SymbolPi" panose="02000500070000020004" pitchFamily="2" charset="0"/>
              </a:rPr>
              <a:t>®  </a:t>
            </a:r>
            <a:r>
              <a:rPr lang="en-US" dirty="0"/>
              <a:t>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dirty="0"/>
              <a:t>}</a:t>
            </a:r>
            <a:r>
              <a:rPr lang="en-US" i="1" dirty="0"/>
              <a:t> </a:t>
            </a:r>
            <a:r>
              <a:rPr lang="en-US" dirty="0"/>
              <a:t>such that</a:t>
            </a:r>
          </a:p>
          <a:p>
            <a:pPr algn="ctr">
              <a:buNone/>
            </a:pP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and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 =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What is </a:t>
            </a:r>
            <a:r>
              <a:rPr lang="en-US" i="1" dirty="0" err="1"/>
              <a:t>f</a:t>
            </a:r>
            <a:r>
              <a:rPr lang="en-US" i="1" dirty="0" err="1">
                <a:latin typeface="Cambria Math"/>
                <a:ea typeface="Cambria Math"/>
              </a:rPr>
              <a:t>∘g</a:t>
            </a:r>
            <a:r>
              <a:rPr lang="en-US" dirty="0"/>
              <a:t> and </a:t>
            </a:r>
            <a:r>
              <a:rPr lang="en-US" i="1" dirty="0" err="1"/>
              <a:t>g</a:t>
            </a:r>
            <a:r>
              <a:rPr lang="en-US" i="1" dirty="0" err="1">
                <a:latin typeface="Cambria Math"/>
                <a:ea typeface="Cambria Math"/>
              </a:rPr>
              <a:t>∘f</a:t>
            </a:r>
            <a:r>
              <a:rPr lang="en-US" i="1" dirty="0">
                <a:latin typeface="Cambria Math"/>
                <a:ea typeface="Cambria Math"/>
              </a:rPr>
              <a:t> ?</a:t>
            </a:r>
            <a:endParaRPr lang="en-US" dirty="0"/>
          </a:p>
          <a:p>
            <a:pPr>
              <a:buNone/>
            </a:pPr>
            <a:r>
              <a:rPr lang="en-US" b="1" dirty="0"/>
              <a:t>    Solution:  </a:t>
            </a:r>
            <a:r>
              <a:rPr lang="en-US" dirty="0"/>
              <a:t>The composition </a:t>
            </a:r>
            <a:r>
              <a:rPr lang="en-US" i="1" dirty="0" err="1"/>
              <a:t>f</a:t>
            </a:r>
            <a:r>
              <a:rPr lang="en-US" i="1" dirty="0" err="1">
                <a:latin typeface="Cambria Math"/>
                <a:ea typeface="Cambria Math"/>
              </a:rPr>
              <a:t>∘g</a:t>
            </a:r>
            <a:r>
              <a:rPr lang="en-US" dirty="0"/>
              <a:t>  is defined by </a:t>
            </a:r>
          </a:p>
          <a:p>
            <a:pPr lvl="1">
              <a:buNone/>
            </a:pPr>
            <a:r>
              <a:rPr lang="en-US" i="1" dirty="0" err="1"/>
              <a:t>f</a:t>
            </a:r>
            <a:r>
              <a:rPr lang="en-US" i="1" dirty="0" err="1">
                <a:latin typeface="Cambria Math"/>
                <a:ea typeface="Cambria Math"/>
              </a:rPr>
              <a:t>∘g</a:t>
            </a:r>
            <a:r>
              <a:rPr lang="en-US" i="1" dirty="0">
                <a:latin typeface="Cambria Math"/>
                <a:ea typeface="Cambria Math"/>
              </a:rPr>
              <a:t>  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)</a:t>
            </a:r>
            <a:r>
              <a:rPr lang="en-US" i="1" dirty="0">
                <a:latin typeface="Cambria Math"/>
                <a:ea typeface="Cambria Math"/>
              </a:rPr>
              <a:t>= </a:t>
            </a:r>
            <a:r>
              <a:rPr lang="en-US" i="1" dirty="0">
                <a:ea typeface="Cambria Math"/>
              </a:rPr>
              <a:t>f</a:t>
            </a:r>
            <a:r>
              <a:rPr lang="en-US" i="1" dirty="0">
                <a:latin typeface="Cambria Math"/>
                <a:ea typeface="Cambria Math"/>
              </a:rPr>
              <a:t>(g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))</a:t>
            </a:r>
            <a:r>
              <a:rPr lang="en-US" i="1" dirty="0">
                <a:latin typeface="Cambria Math"/>
                <a:ea typeface="Cambria Math"/>
              </a:rPr>
              <a:t> = </a:t>
            </a:r>
            <a:r>
              <a:rPr lang="en-US" i="1" dirty="0">
                <a:ea typeface="Cambria Math"/>
              </a:rPr>
              <a:t>f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)</a:t>
            </a:r>
            <a:r>
              <a:rPr lang="en-US" i="1" dirty="0">
                <a:latin typeface="Cambria Math"/>
                <a:ea typeface="Cambria Math"/>
              </a:rPr>
              <a:t> = </a:t>
            </a:r>
            <a:r>
              <a:rPr lang="en-US" dirty="0">
                <a:latin typeface="Cambria Math"/>
                <a:ea typeface="Cambria Math"/>
              </a:rPr>
              <a:t>2</a:t>
            </a:r>
            <a:r>
              <a:rPr lang="en-US" i="1" dirty="0">
                <a:latin typeface="Cambria Math"/>
                <a:ea typeface="Cambria Math"/>
              </a:rPr>
              <a:t>.</a:t>
            </a:r>
            <a:r>
              <a:rPr lang="en-US" dirty="0"/>
              <a:t> </a:t>
            </a:r>
          </a:p>
          <a:p>
            <a:pPr lvl="1">
              <a:buNone/>
            </a:pPr>
            <a:r>
              <a:rPr lang="en-US" i="1" dirty="0" err="1"/>
              <a:t>f</a:t>
            </a:r>
            <a:r>
              <a:rPr lang="en-US" i="1" dirty="0" err="1">
                <a:latin typeface="Cambria Math"/>
                <a:ea typeface="Cambria Math"/>
              </a:rPr>
              <a:t>∘g</a:t>
            </a:r>
            <a:r>
              <a:rPr lang="en-US" i="1" dirty="0">
                <a:latin typeface="Cambria Math"/>
                <a:ea typeface="Cambria Math"/>
              </a:rPr>
              <a:t>  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)</a:t>
            </a:r>
            <a:r>
              <a:rPr lang="en-US" i="1" dirty="0">
                <a:latin typeface="Cambria Math"/>
                <a:ea typeface="Cambria Math"/>
              </a:rPr>
              <a:t>= </a:t>
            </a:r>
            <a:r>
              <a:rPr lang="en-US" i="1" dirty="0">
                <a:ea typeface="Cambria Math"/>
              </a:rPr>
              <a:t>f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g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)) </a:t>
            </a:r>
            <a:r>
              <a:rPr lang="en-US" i="1" dirty="0">
                <a:latin typeface="Cambria Math"/>
                <a:ea typeface="Cambria Math"/>
              </a:rPr>
              <a:t>= </a:t>
            </a:r>
            <a:r>
              <a:rPr lang="en-US" i="1" dirty="0">
                <a:ea typeface="Cambria Math"/>
              </a:rPr>
              <a:t>f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c</a:t>
            </a:r>
            <a:r>
              <a:rPr lang="en-US" dirty="0">
                <a:latin typeface="Cambria Math"/>
                <a:ea typeface="Cambria Math"/>
              </a:rPr>
              <a:t>)</a:t>
            </a:r>
            <a:r>
              <a:rPr lang="en-US" i="1" dirty="0">
                <a:latin typeface="Cambria Math"/>
                <a:ea typeface="Cambria Math"/>
              </a:rPr>
              <a:t> = </a:t>
            </a:r>
            <a:r>
              <a:rPr lang="en-US" dirty="0">
                <a:latin typeface="Cambria Math"/>
                <a:ea typeface="Cambria Math"/>
              </a:rPr>
              <a:t>1</a:t>
            </a:r>
            <a:r>
              <a:rPr lang="en-US" i="1" dirty="0">
                <a:latin typeface="Cambria Math"/>
                <a:ea typeface="Cambria Math"/>
              </a:rPr>
              <a:t>.</a:t>
            </a:r>
            <a:r>
              <a:rPr lang="en-US" dirty="0"/>
              <a:t> </a:t>
            </a:r>
          </a:p>
          <a:p>
            <a:pPr lvl="1">
              <a:buNone/>
            </a:pPr>
            <a:r>
              <a:rPr lang="en-US" i="1" dirty="0" err="1"/>
              <a:t>f</a:t>
            </a:r>
            <a:r>
              <a:rPr lang="en-US" i="1" dirty="0" err="1">
                <a:latin typeface="Cambria Math"/>
                <a:ea typeface="Cambria Math"/>
              </a:rPr>
              <a:t>∘g</a:t>
            </a:r>
            <a:r>
              <a:rPr lang="en-US" i="1" dirty="0">
                <a:latin typeface="Cambria Math"/>
                <a:ea typeface="Cambria Math"/>
              </a:rPr>
              <a:t>  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c</a:t>
            </a:r>
            <a:r>
              <a:rPr lang="en-US" dirty="0">
                <a:latin typeface="Cambria Math"/>
                <a:ea typeface="Cambria Math"/>
              </a:rPr>
              <a:t>)</a:t>
            </a:r>
            <a:r>
              <a:rPr lang="en-US" i="1" dirty="0">
                <a:latin typeface="Cambria Math"/>
                <a:ea typeface="Cambria Math"/>
              </a:rPr>
              <a:t>= </a:t>
            </a:r>
            <a:r>
              <a:rPr lang="en-US" i="1" dirty="0">
                <a:ea typeface="Cambria Math"/>
              </a:rPr>
              <a:t>f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g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c</a:t>
            </a:r>
            <a:r>
              <a:rPr lang="en-US" dirty="0">
                <a:latin typeface="Cambria Math"/>
                <a:ea typeface="Cambria Math"/>
              </a:rPr>
              <a:t>))</a:t>
            </a:r>
            <a:r>
              <a:rPr lang="en-US" i="1" dirty="0">
                <a:latin typeface="Cambria Math"/>
                <a:ea typeface="Cambria Math"/>
              </a:rPr>
              <a:t> = </a:t>
            </a:r>
            <a:r>
              <a:rPr lang="en-US" i="1" dirty="0">
                <a:ea typeface="Cambria Math"/>
              </a:rPr>
              <a:t>f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)</a:t>
            </a:r>
            <a:r>
              <a:rPr lang="en-US" i="1" dirty="0">
                <a:latin typeface="Cambria Math"/>
                <a:ea typeface="Cambria Math"/>
              </a:rPr>
              <a:t> = </a:t>
            </a:r>
            <a:r>
              <a:rPr lang="en-US" dirty="0">
                <a:latin typeface="Cambria Math"/>
                <a:ea typeface="Cambria Math"/>
              </a:rPr>
              <a:t>3</a:t>
            </a:r>
            <a:r>
              <a:rPr lang="en-US" i="1" dirty="0">
                <a:latin typeface="Cambria Math"/>
                <a:ea typeface="Cambria Math"/>
              </a:rPr>
              <a:t>.</a:t>
            </a:r>
            <a:r>
              <a:rPr lang="en-US" dirty="0"/>
              <a:t> </a:t>
            </a:r>
          </a:p>
          <a:p>
            <a:pPr lvl="1">
              <a:buNone/>
            </a:pPr>
            <a:r>
              <a:rPr lang="en-US" i="1" dirty="0" err="1"/>
              <a:t>g</a:t>
            </a:r>
            <a:r>
              <a:rPr lang="en-US" i="1" dirty="0" err="1">
                <a:latin typeface="Cambria Math"/>
                <a:ea typeface="Cambria Math"/>
              </a:rPr>
              <a:t>∘f</a:t>
            </a:r>
            <a:r>
              <a:rPr lang="en-US" i="1" dirty="0">
                <a:latin typeface="Cambria Math"/>
                <a:ea typeface="Cambria Math"/>
              </a:rPr>
              <a:t>  </a:t>
            </a:r>
            <a:r>
              <a:rPr lang="en-US" dirty="0">
                <a:latin typeface="Cambria Math"/>
                <a:ea typeface="Cambria Math"/>
              </a:rPr>
              <a:t>not defined (range </a:t>
            </a:r>
            <a:r>
              <a:rPr lang="en-US" i="1" dirty="0">
                <a:ea typeface="Cambria Math"/>
              </a:rPr>
              <a:t>f</a:t>
            </a:r>
            <a:r>
              <a:rPr lang="en-US" dirty="0">
                <a:latin typeface="Cambria Math"/>
                <a:ea typeface="Cambria Math"/>
              </a:rPr>
              <a:t> is not contained in domain </a:t>
            </a:r>
            <a:r>
              <a:rPr lang="en-US" i="1" dirty="0">
                <a:ea typeface="Cambria Math"/>
              </a:rPr>
              <a:t>g</a:t>
            </a:r>
            <a:r>
              <a:rPr lang="en-US" dirty="0">
                <a:ea typeface="Cambria Math"/>
              </a:rPr>
              <a:t>)</a:t>
            </a:r>
            <a:r>
              <a:rPr lang="en-US" dirty="0">
                <a:latin typeface="Cambria Math"/>
                <a:ea typeface="Cambria Math"/>
              </a:rPr>
              <a:t>.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Composition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: Let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: Z </a:t>
            </a:r>
            <a:r>
              <a:rPr lang="en-US" dirty="0">
                <a:latin typeface="SymbolPi" panose="02000500070000020004" pitchFamily="2" charset="0"/>
              </a:rPr>
              <a:t>® Z </a:t>
            </a:r>
            <a:r>
              <a:rPr lang="en-US" dirty="0"/>
              <a:t>defined by 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   What is </a:t>
            </a:r>
            <a:r>
              <a:rPr lang="en-US" i="1" dirty="0" err="1"/>
              <a:t>f</a:t>
            </a:r>
            <a:r>
              <a:rPr lang="en-US" i="1" dirty="0" err="1">
                <a:latin typeface="Cambria Math"/>
                <a:ea typeface="Cambria Math"/>
              </a:rPr>
              <a:t>∘g</a:t>
            </a:r>
            <a:r>
              <a:rPr lang="en-US" dirty="0"/>
              <a:t> and </a:t>
            </a:r>
            <a:r>
              <a:rPr lang="en-US" i="1" dirty="0" err="1"/>
              <a:t>g</a:t>
            </a:r>
            <a:r>
              <a:rPr lang="en-US" i="1" dirty="0" err="1">
                <a:latin typeface="Cambria Math"/>
                <a:ea typeface="Cambria Math"/>
              </a:rPr>
              <a:t>∘f</a:t>
            </a:r>
            <a:r>
              <a:rPr lang="en-US" i="1" dirty="0">
                <a:latin typeface="Cambria Math"/>
                <a:ea typeface="Cambria Math"/>
              </a:rPr>
              <a:t> ?</a:t>
            </a:r>
            <a:endParaRPr lang="en-US" dirty="0"/>
          </a:p>
          <a:p>
            <a:pPr>
              <a:buNone/>
            </a:pPr>
            <a:r>
              <a:rPr lang="en-US" b="1" dirty="0"/>
              <a:t>     Solution:</a:t>
            </a:r>
            <a:endParaRPr lang="en-US" dirty="0"/>
          </a:p>
          <a:p>
            <a:pPr lvl="1">
              <a:buNone/>
            </a:pPr>
            <a:r>
              <a:rPr lang="en-US" i="1" dirty="0" err="1"/>
              <a:t>f</a:t>
            </a:r>
            <a:r>
              <a:rPr lang="en-US" i="1" dirty="0" err="1">
                <a:latin typeface="Cambria Math"/>
                <a:ea typeface="Cambria Math"/>
              </a:rPr>
              <a:t>∘g</a:t>
            </a:r>
            <a:r>
              <a:rPr lang="en-US" i="1" dirty="0">
                <a:latin typeface="Cambria Math"/>
                <a:ea typeface="Cambria Math"/>
              </a:rPr>
              <a:t>  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)= </a:t>
            </a:r>
            <a:r>
              <a:rPr lang="en-US" i="1" dirty="0">
                <a:ea typeface="Cambria Math"/>
              </a:rPr>
              <a:t>f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g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)) =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f</a:t>
            </a:r>
            <a:r>
              <a:rPr lang="en-US" dirty="0">
                <a:latin typeface="Cambria Math"/>
                <a:ea typeface="Cambria Math"/>
              </a:rPr>
              <a:t>(3</a:t>
            </a:r>
            <a:r>
              <a:rPr lang="en-US" i="1" dirty="0">
                <a:ea typeface="Cambria Math"/>
              </a:rPr>
              <a:t>x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+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2)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=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2(3</a:t>
            </a:r>
            <a:r>
              <a:rPr lang="en-US" i="1" dirty="0"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+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2)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+ 3</a:t>
            </a:r>
            <a:r>
              <a:rPr lang="en-US" i="1" dirty="0">
                <a:latin typeface="Cambria Math"/>
                <a:ea typeface="Cambria Math"/>
              </a:rPr>
              <a:t> = </a:t>
            </a:r>
            <a:r>
              <a:rPr lang="en-US" dirty="0">
                <a:latin typeface="Cambria Math"/>
                <a:ea typeface="Cambria Math"/>
              </a:rPr>
              <a:t>6</a:t>
            </a:r>
            <a:r>
              <a:rPr lang="en-US" i="1" dirty="0">
                <a:ea typeface="Cambria Math"/>
              </a:rPr>
              <a:t>x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+ 7</a:t>
            </a:r>
            <a:endParaRPr lang="en-US" dirty="0"/>
          </a:p>
          <a:p>
            <a:pPr lvl="1">
              <a:buNone/>
            </a:pPr>
            <a:r>
              <a:rPr lang="en-US" i="1" dirty="0" err="1"/>
              <a:t>g</a:t>
            </a:r>
            <a:r>
              <a:rPr lang="en-US" i="1" dirty="0" err="1">
                <a:latin typeface="Cambria Math"/>
                <a:ea typeface="Cambria Math"/>
              </a:rPr>
              <a:t>∘f</a:t>
            </a:r>
            <a:r>
              <a:rPr lang="en-US" i="1" dirty="0">
                <a:latin typeface="Cambria Math"/>
                <a:ea typeface="Cambria Math"/>
              </a:rPr>
              <a:t>  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)=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g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f 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)) =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g</a:t>
            </a:r>
            <a:r>
              <a:rPr lang="en-US" dirty="0">
                <a:latin typeface="Cambria Math"/>
                <a:ea typeface="Cambria Math"/>
              </a:rPr>
              <a:t>(2</a:t>
            </a:r>
            <a:r>
              <a:rPr lang="en-US" i="1" dirty="0">
                <a:ea typeface="Cambria Math"/>
              </a:rPr>
              <a:t>x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+ 3) = 3(2</a:t>
            </a:r>
            <a:r>
              <a:rPr lang="en-US" i="1" dirty="0">
                <a:ea typeface="Cambria Math"/>
              </a:rPr>
              <a:t>x </a:t>
            </a:r>
            <a:r>
              <a:rPr lang="en-US" dirty="0">
                <a:latin typeface="Cambria Math"/>
                <a:ea typeface="Cambria Math"/>
              </a:rPr>
              <a:t>+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3)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+ 2</a:t>
            </a:r>
            <a:r>
              <a:rPr lang="en-US" i="1" dirty="0">
                <a:latin typeface="Cambria Math"/>
                <a:ea typeface="Cambria Math"/>
              </a:rPr>
              <a:t> = </a:t>
            </a:r>
            <a:r>
              <a:rPr lang="en-US" dirty="0">
                <a:latin typeface="Cambria Math"/>
                <a:ea typeface="Cambria Math"/>
              </a:rPr>
              <a:t>6</a:t>
            </a:r>
            <a:r>
              <a:rPr lang="en-US" i="1" dirty="0">
                <a:ea typeface="Cambria Math"/>
              </a:rPr>
              <a:t>x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+ 11</a:t>
            </a:r>
            <a:r>
              <a:rPr lang="en-US" dirty="0"/>
              <a:t> 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Again, note how composition is non-commutative in general.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2.3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43000"/>
          </a:xfrm>
        </p:spPr>
        <p:txBody>
          <a:bodyPr/>
          <a:lstStyle/>
          <a:p>
            <a:r>
              <a:rPr lang="en-US" dirty="0"/>
              <a:t>Graphs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1389507"/>
            <a:ext cx="8229600" cy="4389120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f</a:t>
            </a:r>
            <a:r>
              <a:rPr lang="en-US" dirty="0"/>
              <a:t> be a function from the set </a:t>
            </a:r>
            <a:r>
              <a:rPr lang="en-US" i="1" dirty="0"/>
              <a:t>A</a:t>
            </a:r>
            <a:r>
              <a:rPr lang="en-US" dirty="0"/>
              <a:t> to the set </a:t>
            </a:r>
            <a:r>
              <a:rPr lang="en-US" i="1" dirty="0"/>
              <a:t>B</a:t>
            </a:r>
            <a:r>
              <a:rPr lang="en-US" dirty="0"/>
              <a:t>. The </a:t>
            </a:r>
            <a:r>
              <a:rPr lang="en-US" i="1" dirty="0"/>
              <a:t>graph</a:t>
            </a:r>
            <a:r>
              <a:rPr lang="en-US" dirty="0"/>
              <a:t> of the function </a:t>
            </a:r>
            <a:r>
              <a:rPr lang="en-US" i="1" dirty="0"/>
              <a:t>f</a:t>
            </a:r>
            <a:r>
              <a:rPr lang="en-US" dirty="0"/>
              <a:t> is the set of ordered pairs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{(</a:t>
            </a:r>
            <a:r>
              <a:rPr lang="en-US" i="1" dirty="0" err="1">
                <a:ea typeface="Cambria Math" pitchFamily="18" charset="0"/>
              </a:rPr>
              <a:t>a,b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|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</a:t>
            </a:r>
            <a:r>
              <a:rPr lang="en-US" i="1" dirty="0">
                <a:latin typeface="Cambria Math"/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 and </a:t>
            </a:r>
            <a:r>
              <a:rPr lang="en-US" i="1" dirty="0">
                <a:ea typeface="Cambria Math"/>
              </a:rPr>
              <a:t>f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) =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}.</a:t>
            </a:r>
            <a:endParaRPr lang="en-US" dirty="0"/>
          </a:p>
        </p:txBody>
      </p:sp>
      <p:pic>
        <p:nvPicPr>
          <p:cNvPr id="4" name="Picture 3" descr="0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72" y="2764435"/>
            <a:ext cx="2311527" cy="2311527"/>
          </a:xfrm>
          <a:prstGeom prst="rect">
            <a:avLst/>
          </a:prstGeom>
        </p:spPr>
      </p:pic>
      <p:pic>
        <p:nvPicPr>
          <p:cNvPr id="5" name="Picture 4" descr="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640" y="2743200"/>
            <a:ext cx="2791960" cy="2522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685" y="542675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 of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+ 1 </a:t>
            </a:r>
          </a:p>
          <a:p>
            <a:r>
              <a:rPr lang="en-US" sz="2400" dirty="0"/>
              <a:t>    from N to Z</a:t>
            </a:r>
            <a:r>
              <a:rPr lang="en-US" sz="2400" baseline="300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640" y="544346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 of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 </a:t>
            </a:r>
            <a:r>
              <a:rPr lang="en-US" sz="2400" i="1" dirty="0"/>
              <a:t>x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/>
              <a:t> </a:t>
            </a:r>
          </a:p>
          <a:p>
            <a:r>
              <a:rPr lang="en-US" sz="2400" dirty="0"/>
              <a:t>    from Z to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Some Important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floor</a:t>
            </a:r>
            <a:r>
              <a:rPr lang="en-US" dirty="0"/>
              <a:t> function, denoted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	 is the largest integer less than or equal to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ceiling </a:t>
            </a:r>
            <a:r>
              <a:rPr lang="en-US" dirty="0"/>
              <a:t>function, denoted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  is the smallest integer greater than or  equal to </a:t>
            </a:r>
            <a:r>
              <a:rPr lang="en-US" i="1" dirty="0"/>
              <a:t>x.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438400" y="1886712"/>
            <a:ext cx="1714500" cy="382905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276600" y="3944112"/>
            <a:ext cx="1714500" cy="382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08711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Examples: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667000" y="5010912"/>
            <a:ext cx="144303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105400" y="4934712"/>
            <a:ext cx="1437323" cy="38290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14600" y="5696713"/>
            <a:ext cx="2014538" cy="38290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953000" y="5696714"/>
            <a:ext cx="2025968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Floor and Ceiling Functions </a:t>
            </a:r>
          </a:p>
        </p:txBody>
      </p:sp>
      <p:pic>
        <p:nvPicPr>
          <p:cNvPr id="5" name="Picture 4" descr="0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329" y="1675002"/>
            <a:ext cx="7577342" cy="3507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5562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 of (a) Floor and (b) Ceiling Functions </a:t>
            </a:r>
          </a:p>
          <a:p>
            <a:r>
              <a:rPr lang="en-US" sz="2400" dirty="0"/>
              <a:t>  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Floor and Ceiling Functions </a:t>
            </a:r>
          </a:p>
        </p:txBody>
      </p:sp>
      <p:pic>
        <p:nvPicPr>
          <p:cNvPr id="4" name="Content Placeholder 3" descr="table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381474"/>
            <a:ext cx="5334000" cy="53515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28" y="152400"/>
            <a:ext cx="8229600" cy="1143000"/>
          </a:xfrm>
        </p:spPr>
        <p:txBody>
          <a:bodyPr/>
          <a:lstStyle/>
          <a:p>
            <a:r>
              <a:rPr lang="en-US" dirty="0"/>
              <a:t>Proving Properties of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84" y="1402080"/>
            <a:ext cx="8661816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Prove that x is a real number, then</a:t>
            </a:r>
          </a:p>
          <a:p>
            <a:pPr>
              <a:buNone/>
            </a:pPr>
            <a:r>
              <a:rPr lang="en-US" dirty="0">
                <a:latin typeface="Cambria Math"/>
                <a:ea typeface="Cambria Math"/>
              </a:rPr>
              <a:t>                          ⌊2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⌋= ⌊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⌋ + ⌊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+ 1/2⌋</a:t>
            </a:r>
          </a:p>
          <a:p>
            <a:pPr>
              <a:buNone/>
            </a:pPr>
            <a:r>
              <a:rPr lang="en-US" b="1" dirty="0"/>
              <a:t>    Solution</a:t>
            </a:r>
            <a:r>
              <a:rPr lang="en-US" dirty="0"/>
              <a:t>: Let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l-GR" dirty="0">
                <a:latin typeface="Cambria Math"/>
                <a:ea typeface="Cambria Math"/>
              </a:rPr>
              <a:t>ε</a:t>
            </a:r>
            <a:r>
              <a:rPr lang="en-US" dirty="0">
                <a:latin typeface="Cambria Math"/>
                <a:ea typeface="Cambria Math"/>
              </a:rPr>
              <a:t>, </a:t>
            </a:r>
            <a:r>
              <a:rPr lang="en-US" dirty="0">
                <a:ea typeface="Cambria Math"/>
              </a:rPr>
              <a:t>where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ea typeface="Cambria Math"/>
              </a:rPr>
              <a:t> is an integer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≤ </a:t>
            </a:r>
            <a:r>
              <a:rPr lang="el-GR" dirty="0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&lt; 1</a:t>
            </a:r>
            <a:r>
              <a:rPr lang="en-US" dirty="0">
                <a:latin typeface="Cambria Math"/>
                <a:ea typeface="Cambria Math"/>
              </a:rPr>
              <a:t>. </a:t>
            </a:r>
          </a:p>
          <a:p>
            <a:pPr>
              <a:buNone/>
            </a:pPr>
            <a:r>
              <a:rPr lang="en-US" i="1" dirty="0">
                <a:latin typeface="Cambria Math"/>
                <a:ea typeface="Cambria Math"/>
              </a:rPr>
              <a:t>  Case 1:   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l-GR" dirty="0">
                <a:latin typeface="Cambria Math"/>
                <a:ea typeface="Cambria Math"/>
              </a:rPr>
              <a:t>ε </a:t>
            </a:r>
            <a:r>
              <a:rPr lang="en-US" dirty="0">
                <a:latin typeface="Cambria Math"/>
                <a:ea typeface="Cambria Math"/>
              </a:rPr>
              <a:t>&lt; ½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2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= 2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+ 2</a:t>
            </a:r>
            <a:r>
              <a:rPr lang="el-GR" dirty="0">
                <a:latin typeface="Cambria Math"/>
                <a:ea typeface="Cambria Math"/>
              </a:rPr>
              <a:t>ε</a:t>
            </a:r>
            <a:r>
              <a:rPr lang="en-US" dirty="0">
                <a:latin typeface="Cambria Math"/>
                <a:ea typeface="Cambria Math"/>
              </a:rPr>
              <a:t>  and  ⌊2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⌋ = 2</a:t>
            </a:r>
            <a:r>
              <a:rPr lang="en-US" i="1" dirty="0">
                <a:latin typeface="Cambria Math"/>
                <a:ea typeface="Cambria Math"/>
              </a:rPr>
              <a:t>n,</a:t>
            </a:r>
            <a:r>
              <a:rPr lang="en-US" dirty="0">
                <a:latin typeface="Cambria Math"/>
                <a:ea typeface="Cambria Math"/>
              </a:rPr>
              <a:t> since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>
                <a:latin typeface="Cambria Math"/>
                <a:ea typeface="Cambria Math"/>
              </a:rPr>
              <a:t>≤</a:t>
            </a:r>
            <a:r>
              <a:rPr lang="en-US" dirty="0">
                <a:ea typeface="Cambria Math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l-GR" dirty="0">
                <a:latin typeface="Cambria Math"/>
                <a:ea typeface="Cambria Math"/>
              </a:rPr>
              <a:t>ε</a:t>
            </a:r>
            <a:r>
              <a:rPr lang="en-US" dirty="0">
                <a:latin typeface="Cambria Math"/>
                <a:ea typeface="Cambria Math"/>
              </a:rPr>
              <a:t>&lt; 1.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⌊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+ 1/2⌋ = </a:t>
            </a:r>
            <a:r>
              <a:rPr lang="en-US" i="1" dirty="0">
                <a:latin typeface="Cambria Math"/>
                <a:ea typeface="Cambria Math"/>
              </a:rPr>
              <a:t>n,</a:t>
            </a:r>
            <a:r>
              <a:rPr lang="en-US" dirty="0">
                <a:latin typeface="Cambria Math"/>
                <a:ea typeface="Cambria Math"/>
              </a:rPr>
              <a:t> since</a:t>
            </a:r>
            <a:r>
              <a:rPr lang="en-US" i="1" dirty="0">
                <a:latin typeface="Cambria Math"/>
                <a:ea typeface="Cambria Math"/>
              </a:rPr>
              <a:t> x</a:t>
            </a:r>
            <a:r>
              <a:rPr lang="en-US" dirty="0">
                <a:latin typeface="Cambria Math"/>
                <a:ea typeface="Cambria Math"/>
              </a:rPr>
              <a:t> + ½ = 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1/2</a:t>
            </a:r>
            <a:r>
              <a:rPr lang="en-US" dirty="0">
                <a:latin typeface="Cambria Math"/>
                <a:ea typeface="Cambria Math"/>
              </a:rPr>
              <a:t> +</a:t>
            </a:r>
            <a:r>
              <a:rPr lang="el-GR" dirty="0">
                <a:latin typeface="Cambria Math"/>
                <a:ea typeface="Cambria Math"/>
              </a:rPr>
              <a:t> ε</a:t>
            </a:r>
            <a:r>
              <a:rPr lang="en-US" dirty="0">
                <a:latin typeface="Cambria Math"/>
                <a:ea typeface="Cambria Math"/>
              </a:rPr>
              <a:t> )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>
                <a:latin typeface="Cambria Math"/>
                <a:ea typeface="Cambria Math"/>
              </a:rPr>
              <a:t>≤</a:t>
            </a:r>
            <a:r>
              <a:rPr lang="en-US" dirty="0">
                <a:ea typeface="Cambria Math"/>
              </a:rPr>
              <a:t> ½ +</a:t>
            </a:r>
            <a:r>
              <a:rPr lang="el-GR" dirty="0">
                <a:latin typeface="Cambria Math"/>
                <a:ea typeface="Cambria Math"/>
              </a:rPr>
              <a:t>ε</a:t>
            </a:r>
            <a:r>
              <a:rPr lang="en-US" dirty="0">
                <a:latin typeface="Cambria Math"/>
                <a:ea typeface="Cambria Math"/>
              </a:rPr>
              <a:t> &lt; 1. 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Hence, ⌊2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⌋ = 2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>
                <a:ea typeface="Cambria Math"/>
              </a:rPr>
              <a:t>and </a:t>
            </a:r>
            <a:r>
              <a:rPr lang="en-US" dirty="0">
                <a:latin typeface="Cambria Math"/>
                <a:ea typeface="Cambria Math"/>
              </a:rPr>
              <a:t>⌊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⌋ + ⌊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+ 1/2⌋ = 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 = 2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.</a:t>
            </a:r>
            <a:endParaRPr lang="en-US" dirty="0">
              <a:ea typeface="Cambria Math"/>
            </a:endParaRPr>
          </a:p>
          <a:p>
            <a:pPr>
              <a:buNone/>
            </a:pPr>
            <a:r>
              <a:rPr lang="en-US" dirty="0">
                <a:latin typeface="Cambria Math"/>
                <a:ea typeface="Cambria Math"/>
              </a:rPr>
              <a:t>  </a:t>
            </a:r>
            <a:r>
              <a:rPr lang="en-US" i="1" dirty="0">
                <a:latin typeface="Cambria Math"/>
                <a:ea typeface="Cambria Math"/>
              </a:rPr>
              <a:t>Case 2:     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l-GR" dirty="0">
                <a:latin typeface="Cambria Math"/>
                <a:ea typeface="Cambria Math"/>
              </a:rPr>
              <a:t>ε</a:t>
            </a:r>
            <a:r>
              <a:rPr lang="en-US" dirty="0">
                <a:latin typeface="Cambria Math"/>
                <a:ea typeface="Cambria Math"/>
              </a:rPr>
              <a:t> ≥ ½ 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2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= 2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+ 2</a:t>
            </a:r>
            <a:r>
              <a:rPr lang="el-GR" dirty="0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>
                <a:latin typeface="Cambria Math"/>
                <a:ea typeface="Cambria Math"/>
              </a:rPr>
              <a:t> =  (2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+ 1) +(2</a:t>
            </a:r>
            <a:r>
              <a:rPr lang="el-GR" dirty="0">
                <a:latin typeface="Cambria Math"/>
                <a:ea typeface="Cambria Math"/>
              </a:rPr>
              <a:t>ε</a:t>
            </a:r>
            <a:r>
              <a:rPr lang="en-US" dirty="0">
                <a:latin typeface="Cambria Math"/>
                <a:ea typeface="Cambria Math"/>
              </a:rPr>
              <a:t>  − 1)  and ⌊2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⌋ =2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+ 1,                     since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≤ 2</a:t>
            </a:r>
            <a:r>
              <a:rPr lang="el-GR" dirty="0">
                <a:latin typeface="Cambria Math" pitchFamily="18" charset="0"/>
                <a:ea typeface="Cambria Math" pitchFamily="18" charset="0"/>
              </a:rPr>
              <a:t> ε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- 1&lt; 1. </a:t>
            </a:r>
            <a:endParaRPr lang="en-US" dirty="0">
              <a:latin typeface="Cambria Math"/>
              <a:ea typeface="Cambria Math"/>
            </a:endParaRPr>
          </a:p>
          <a:p>
            <a:pPr lvl="1"/>
            <a:r>
              <a:rPr lang="en-US" dirty="0">
                <a:latin typeface="Cambria Math"/>
                <a:ea typeface="Cambria Math"/>
              </a:rPr>
              <a:t>⌊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+ 1/2⌋ = ⌊ 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(1/2 +</a:t>
            </a:r>
            <a:r>
              <a:rPr lang="el-GR" dirty="0">
                <a:latin typeface="Cambria Math" pitchFamily="18" charset="0"/>
                <a:ea typeface="Cambria Math" pitchFamily="18" charset="0"/>
              </a:rPr>
              <a:t> ε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>
                <a:latin typeface="Cambria Math"/>
                <a:ea typeface="Cambria Math"/>
              </a:rPr>
              <a:t>⌋ = ⌊ 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+ 1 +  (</a:t>
            </a:r>
            <a:r>
              <a:rPr lang="el-GR" dirty="0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– 1/2)</a:t>
            </a:r>
            <a:r>
              <a:rPr lang="en-US" dirty="0">
                <a:latin typeface="Cambria Math"/>
                <a:ea typeface="Cambria Math"/>
              </a:rPr>
              <a:t>⌋ = 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+ 1 since   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≤ </a:t>
            </a:r>
            <a:r>
              <a:rPr lang="el-GR" dirty="0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– 1/2&lt; 1</a:t>
            </a:r>
            <a:r>
              <a:rPr lang="en-US" dirty="0">
                <a:latin typeface="Cambria Math"/>
                <a:ea typeface="Cambria Math"/>
              </a:rPr>
              <a:t>. 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Hence,  ⌊2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⌋ = 2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+ 1 </a:t>
            </a:r>
            <a:r>
              <a:rPr lang="en-US" dirty="0">
                <a:ea typeface="Cambria Math"/>
              </a:rPr>
              <a:t>and </a:t>
            </a:r>
            <a:r>
              <a:rPr lang="en-US" dirty="0">
                <a:latin typeface="Cambria Math"/>
                <a:ea typeface="Cambria Math"/>
              </a:rPr>
              <a:t>⌊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⌋ + ⌊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+ 1/2⌋ = 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(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+ 1)  = 2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+ 1.           </a:t>
            </a:r>
            <a:endParaRPr lang="en-US" dirty="0">
              <a:ea typeface="Cambria Math"/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458200" y="5791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802"/>
            <a:ext cx="8229600" cy="1143000"/>
          </a:xfrm>
        </p:spPr>
        <p:txBody>
          <a:bodyPr/>
          <a:lstStyle/>
          <a:p>
            <a:r>
              <a:rPr lang="en-US" sz="5400" dirty="0"/>
              <a:t>Factorial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59925"/>
            <a:ext cx="8458200" cy="23288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   Definition:  </a:t>
            </a:r>
            <a:r>
              <a:rPr lang="en-US" sz="2800" i="1" dirty="0"/>
              <a:t>f</a:t>
            </a:r>
            <a:r>
              <a:rPr lang="en-US" sz="2800" dirty="0"/>
              <a:t>:</a:t>
            </a:r>
            <a:r>
              <a:rPr lang="en-US" sz="2800" b="1" dirty="0"/>
              <a:t> N </a:t>
            </a:r>
            <a:r>
              <a:rPr lang="en-US" sz="2800" b="1" dirty="0">
                <a:latin typeface="Cambria Math"/>
                <a:ea typeface="Cambria Math"/>
                <a:sym typeface="Wingdings" pitchFamily="2" charset="2"/>
              </a:rPr>
              <a:t>→</a:t>
            </a:r>
            <a:r>
              <a:rPr lang="en-US" sz="2800" b="1" dirty="0">
                <a:sym typeface="Wingdings" pitchFamily="2" charset="2"/>
              </a:rPr>
              <a:t> Z</a:t>
            </a:r>
            <a:r>
              <a:rPr lang="en-US" sz="2800" b="1" baseline="30000" dirty="0">
                <a:sym typeface="Wingdings" pitchFamily="2" charset="2"/>
              </a:rPr>
              <a:t>+</a:t>
            </a:r>
            <a:r>
              <a:rPr lang="en-US" sz="2800" b="1" dirty="0">
                <a:sym typeface="Wingdings" pitchFamily="2" charset="2"/>
              </a:rPr>
              <a:t> , </a:t>
            </a:r>
            <a:r>
              <a:rPr lang="en-US" sz="2800" dirty="0">
                <a:sym typeface="Wingdings" pitchFamily="2" charset="2"/>
              </a:rPr>
              <a:t>denoted by </a:t>
            </a:r>
            <a:r>
              <a:rPr lang="en-US" sz="2800" i="1" dirty="0">
                <a:sym typeface="Wingdings" pitchFamily="2" charset="2"/>
              </a:rPr>
              <a:t>f</a:t>
            </a:r>
            <a:r>
              <a:rPr lang="en-US" sz="2800" dirty="0">
                <a:sym typeface="Wingdings" pitchFamily="2" charset="2"/>
              </a:rPr>
              <a:t>(</a:t>
            </a:r>
            <a:r>
              <a:rPr lang="en-US" sz="2800" i="1" dirty="0">
                <a:sym typeface="Wingdings" pitchFamily="2" charset="2"/>
              </a:rPr>
              <a:t>n</a:t>
            </a:r>
            <a:r>
              <a:rPr lang="en-US" sz="2800" dirty="0">
                <a:sym typeface="Wingdings" pitchFamily="2" charset="2"/>
              </a:rPr>
              <a:t>) = </a:t>
            </a:r>
            <a:r>
              <a:rPr lang="en-US" sz="2800" i="1" dirty="0">
                <a:sym typeface="Wingdings" pitchFamily="2" charset="2"/>
              </a:rPr>
              <a:t>n</a:t>
            </a:r>
            <a:r>
              <a:rPr lang="en-US" sz="2800" dirty="0">
                <a:sym typeface="Wingdings" pitchFamily="2" charset="2"/>
              </a:rPr>
              <a:t>! is the product of the first </a:t>
            </a:r>
            <a:r>
              <a:rPr lang="en-US" sz="2800" i="1" dirty="0">
                <a:sym typeface="Wingdings" pitchFamily="2" charset="2"/>
              </a:rPr>
              <a:t>n</a:t>
            </a:r>
            <a:r>
              <a:rPr lang="en-US" sz="2800" dirty="0">
                <a:sym typeface="Wingdings" pitchFamily="2" charset="2"/>
              </a:rPr>
              <a:t> positive integers (or 1, if n = 0).</a:t>
            </a:r>
            <a:endParaRPr lang="en-US" sz="2800" baseline="30000" dirty="0">
              <a:sym typeface="Wingdings" pitchFamily="2" charset="2"/>
            </a:endParaRPr>
          </a:p>
          <a:p>
            <a:pPr>
              <a:buNone/>
            </a:pPr>
            <a:endParaRPr lang="en-US" sz="3200" baseline="30000" dirty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3600" baseline="300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      </a:t>
            </a:r>
            <a:r>
              <a:rPr lang="en-US" sz="3600" i="1" baseline="30000" dirty="0">
                <a:ea typeface="Cambria Math" pitchFamily="18" charset="0"/>
                <a:sym typeface="Wingdings" pitchFamily="2" charset="2"/>
              </a:rPr>
              <a:t>f</a:t>
            </a:r>
            <a:r>
              <a:rPr lang="en-US" sz="3600" baseline="30000" dirty="0">
                <a:ea typeface="Cambria Math" pitchFamily="18" charset="0"/>
                <a:sym typeface="Wingdings" pitchFamily="2" charset="2"/>
              </a:rPr>
              <a:t>(</a:t>
            </a:r>
            <a:r>
              <a:rPr lang="en-US" sz="3600" i="1" baseline="30000" dirty="0">
                <a:ea typeface="Cambria Math" pitchFamily="18" charset="0"/>
                <a:sym typeface="Wingdings" pitchFamily="2" charset="2"/>
              </a:rPr>
              <a:t>n</a:t>
            </a:r>
            <a:r>
              <a:rPr lang="en-US" sz="3600" baseline="30000" dirty="0">
                <a:ea typeface="Cambria Math" pitchFamily="18" charset="0"/>
                <a:sym typeface="Wingdings" pitchFamily="2" charset="2"/>
              </a:rPr>
              <a:t>)</a:t>
            </a:r>
            <a:r>
              <a:rPr lang="en-US" sz="3600" baseline="300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= 1 </a:t>
            </a:r>
            <a:r>
              <a:rPr lang="en-US" sz="3600" baseline="30000" dirty="0">
                <a:latin typeface="Cambria Math"/>
                <a:ea typeface="Cambria Math"/>
                <a:sym typeface="Wingdings" pitchFamily="2" charset="2"/>
              </a:rPr>
              <a:t>∙ 2 ∙∙∙ (</a:t>
            </a:r>
            <a:r>
              <a:rPr lang="en-US" sz="3600" i="1" baseline="30000" dirty="0">
                <a:ea typeface="Cambria Math"/>
                <a:sym typeface="Wingdings" pitchFamily="2" charset="2"/>
              </a:rPr>
              <a:t>n</a:t>
            </a:r>
            <a:r>
              <a:rPr lang="en-US" sz="3600" baseline="30000" dirty="0">
                <a:latin typeface="Cambria Math"/>
                <a:ea typeface="Cambria Math"/>
                <a:sym typeface="Wingdings" pitchFamily="2" charset="2"/>
              </a:rPr>
              <a:t> – 1) ∙ </a:t>
            </a:r>
            <a:r>
              <a:rPr lang="en-US" sz="3600" i="1" baseline="30000" dirty="0">
                <a:ea typeface="Cambria Math"/>
                <a:sym typeface="Wingdings" pitchFamily="2" charset="2"/>
              </a:rPr>
              <a:t>n</a:t>
            </a:r>
            <a:endParaRPr lang="en-US" sz="3600" baseline="30000" dirty="0">
              <a:latin typeface="Cambria Math"/>
              <a:ea typeface="Cambria Math"/>
              <a:sym typeface="Wingdings" pitchFamily="2" charset="2"/>
            </a:endParaRPr>
          </a:p>
          <a:p>
            <a:pPr>
              <a:buNone/>
            </a:pPr>
            <a:r>
              <a:rPr lang="en-US" sz="3600" baseline="30000" dirty="0">
                <a:latin typeface="Cambria Math"/>
                <a:ea typeface="Cambria Math"/>
                <a:sym typeface="Wingdings" pitchFamily="2" charset="2"/>
              </a:rPr>
              <a:t>        </a:t>
            </a:r>
            <a:r>
              <a:rPr lang="en-US" sz="3600" i="1" baseline="30000" dirty="0">
                <a:ea typeface="Cambria Math"/>
                <a:sym typeface="Wingdings" pitchFamily="2" charset="2"/>
              </a:rPr>
              <a:t>f</a:t>
            </a:r>
            <a:r>
              <a:rPr lang="en-US" sz="3600" baseline="30000" dirty="0">
                <a:latin typeface="Cambria Math"/>
                <a:ea typeface="Cambria Math"/>
                <a:sym typeface="Wingdings" pitchFamily="2" charset="2"/>
              </a:rPr>
              <a:t>(0)  = 0! = 1</a:t>
            </a:r>
            <a:endParaRPr lang="en-US" sz="3600" baseline="30000" dirty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  <a:p>
            <a:pPr>
              <a:buNone/>
            </a:pPr>
            <a:endParaRPr lang="en-US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65955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Stirling’s</a:t>
            </a:r>
            <a:r>
              <a:rPr lang="en-US" sz="2400" b="1" dirty="0"/>
              <a:t> Formula:</a:t>
            </a:r>
          </a:p>
          <a:p>
            <a:endParaRPr lang="en-US" sz="2000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57800" y="3116759"/>
            <a:ext cx="1908810" cy="28384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343400" y="3497759"/>
            <a:ext cx="4120515" cy="255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02F4DC-9FBC-4DCA-A7BA-68F7FC6A1A44}"/>
              </a:ext>
            </a:extLst>
          </p:cNvPr>
          <p:cNvSpPr txBox="1"/>
          <p:nvPr/>
        </p:nvSpPr>
        <p:spPr>
          <a:xfrm>
            <a:off x="838200" y="3624507"/>
            <a:ext cx="4838184" cy="2328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1" dirty="0">
                <a:sym typeface="Wingdings" pitchFamily="2" charset="2"/>
              </a:rPr>
              <a:t>Examples:</a:t>
            </a:r>
          </a:p>
          <a:p>
            <a:pPr>
              <a:buNone/>
            </a:pPr>
            <a:r>
              <a:rPr lang="en-US" sz="3200" b="1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    </a:t>
            </a:r>
            <a:r>
              <a:rPr lang="en-US" sz="3200" i="1" baseline="30000" dirty="0">
                <a:ea typeface="Cambria Math" pitchFamily="18" charset="0"/>
                <a:sym typeface="Wingdings" pitchFamily="2" charset="2"/>
              </a:rPr>
              <a:t>f</a:t>
            </a:r>
            <a:r>
              <a:rPr lang="en-US" sz="3200" baseline="300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(1) = 1!  = 1</a:t>
            </a:r>
          </a:p>
          <a:p>
            <a:pPr>
              <a:buNone/>
            </a:pPr>
            <a:r>
              <a:rPr lang="en-US" sz="3200" baseline="300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      </a:t>
            </a:r>
            <a:r>
              <a:rPr lang="en-US" sz="3200" i="1" baseline="30000" dirty="0">
                <a:ea typeface="Cambria Math" pitchFamily="18" charset="0"/>
                <a:sym typeface="Wingdings" pitchFamily="2" charset="2"/>
              </a:rPr>
              <a:t>f</a:t>
            </a:r>
            <a:r>
              <a:rPr lang="en-US" sz="3200" baseline="300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(2) = 2! =  1 </a:t>
            </a:r>
            <a:r>
              <a:rPr lang="en-US" sz="3200" baseline="30000" dirty="0">
                <a:latin typeface="Cambria Math"/>
                <a:ea typeface="Cambria Math"/>
                <a:sym typeface="Wingdings" pitchFamily="2" charset="2"/>
              </a:rPr>
              <a:t>∙ 2 = 2</a:t>
            </a:r>
            <a:endParaRPr lang="en-US" sz="3200" baseline="30000" dirty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3200" baseline="300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     </a:t>
            </a:r>
            <a:r>
              <a:rPr lang="en-US" sz="3200" i="1" baseline="30000" dirty="0">
                <a:ea typeface="Cambria Math" pitchFamily="18" charset="0"/>
                <a:sym typeface="Wingdings" pitchFamily="2" charset="2"/>
              </a:rPr>
              <a:t>f</a:t>
            </a:r>
            <a:r>
              <a:rPr lang="en-US" sz="3200" baseline="300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(6)  = 6! =  1 </a:t>
            </a:r>
            <a:r>
              <a:rPr lang="en-US" sz="3200" baseline="30000" dirty="0">
                <a:latin typeface="Cambria Math"/>
                <a:ea typeface="Cambria Math"/>
                <a:sym typeface="Wingdings" pitchFamily="2" charset="2"/>
              </a:rPr>
              <a:t>∙ 2 ∙ 3∙ 4∙ 5</a:t>
            </a:r>
            <a:r>
              <a:rPr lang="en-US" sz="3200" dirty="0">
                <a:latin typeface="Cambria Math"/>
                <a:ea typeface="Cambria Math"/>
                <a:sym typeface="Wingdings" pitchFamily="2" charset="2"/>
              </a:rPr>
              <a:t> </a:t>
            </a:r>
            <a:r>
              <a:rPr lang="en-US" sz="3200" baseline="30000" dirty="0">
                <a:latin typeface="Cambria Math"/>
                <a:ea typeface="Cambria Math"/>
                <a:sym typeface="Wingdings" pitchFamily="2" charset="2"/>
              </a:rPr>
              <a:t>∙ 6 = 720</a:t>
            </a:r>
          </a:p>
          <a:p>
            <a:pPr>
              <a:buNone/>
            </a:pPr>
            <a:r>
              <a:rPr lang="en-US" sz="3200" baseline="30000" dirty="0">
                <a:latin typeface="Cambria Math"/>
                <a:ea typeface="Cambria Math"/>
                <a:sym typeface="Wingdings" pitchFamily="2" charset="2"/>
              </a:rPr>
              <a:t>       </a:t>
            </a:r>
            <a:r>
              <a:rPr lang="en-US" sz="3200" i="1" baseline="30000" dirty="0">
                <a:ea typeface="Cambria Math"/>
                <a:sym typeface="Wingdings" pitchFamily="2" charset="2"/>
              </a:rPr>
              <a:t>f</a:t>
            </a:r>
            <a:r>
              <a:rPr lang="en-US" sz="3200" baseline="30000" dirty="0">
                <a:latin typeface="Cambria Math"/>
                <a:ea typeface="Cambria Math"/>
                <a:sym typeface="Wingdings" pitchFamily="2" charset="2"/>
              </a:rPr>
              <a:t>(20) = 2,432,902,008,176,640,000.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13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Definition of a Function.</a:t>
            </a:r>
          </a:p>
          <a:p>
            <a:pPr lvl="1"/>
            <a:r>
              <a:rPr lang="en-US" dirty="0"/>
              <a:t>Domain, </a:t>
            </a:r>
            <a:r>
              <a:rPr lang="en-US" dirty="0" err="1"/>
              <a:t>Codomain</a:t>
            </a:r>
            <a:endParaRPr lang="en-US" dirty="0"/>
          </a:p>
          <a:p>
            <a:pPr lvl="1"/>
            <a:r>
              <a:rPr lang="en-US" dirty="0"/>
              <a:t>Image, </a:t>
            </a:r>
            <a:r>
              <a:rPr lang="en-US" dirty="0" err="1"/>
              <a:t>Preimage</a:t>
            </a:r>
            <a:endParaRPr lang="en-US" dirty="0"/>
          </a:p>
          <a:p>
            <a:r>
              <a:rPr lang="en-US" dirty="0"/>
              <a:t>Injection, Surjection, </a:t>
            </a:r>
            <a:r>
              <a:rPr lang="en-US" dirty="0" err="1"/>
              <a:t>Bijection</a:t>
            </a:r>
            <a:endParaRPr lang="en-US" dirty="0"/>
          </a:p>
          <a:p>
            <a:r>
              <a:rPr lang="en-US" dirty="0"/>
              <a:t>Inverse Function</a:t>
            </a:r>
          </a:p>
          <a:p>
            <a:r>
              <a:rPr lang="en-US" dirty="0"/>
              <a:t>Function Composition</a:t>
            </a:r>
          </a:p>
          <a:p>
            <a:r>
              <a:rPr lang="en-US" dirty="0"/>
              <a:t>Graphing Functions</a:t>
            </a:r>
          </a:p>
          <a:p>
            <a:r>
              <a:rPr lang="en-US" dirty="0"/>
              <a:t>Floor, Ceiling, Factorial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Partial Functions (not in syllabus)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46" y="191616"/>
            <a:ext cx="82296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44" y="1434346"/>
            <a:ext cx="8403956" cy="4814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 </a:t>
            </a:r>
            <a:r>
              <a:rPr lang="en-US" dirty="0"/>
              <a:t>be nonempty sets.</a:t>
            </a:r>
          </a:p>
          <a:p>
            <a:pPr>
              <a:buNone/>
            </a:pPr>
            <a:r>
              <a:rPr lang="en-US" dirty="0"/>
              <a:t>A </a:t>
            </a:r>
            <a:r>
              <a:rPr lang="en-US" i="1" dirty="0"/>
              <a:t>function or mapping </a:t>
            </a:r>
            <a:r>
              <a:rPr lang="en-US" dirty="0"/>
              <a:t> </a:t>
            </a:r>
            <a:r>
              <a:rPr lang="en-US" sz="2000" dirty="0">
                <a:latin typeface="Lucida Calligraphy"/>
              </a:rPr>
              <a:t>f</a:t>
            </a:r>
            <a:r>
              <a:rPr lang="en-US" dirty="0">
                <a:latin typeface="Lucida Calligraphy"/>
              </a:rPr>
              <a:t>  </a:t>
            </a:r>
            <a:r>
              <a:rPr lang="en-US" dirty="0"/>
              <a:t>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, denoted </a:t>
            </a:r>
            <a:r>
              <a:rPr lang="en-US" dirty="0">
                <a:latin typeface="Lucida Calligraphy" pitchFamily="66" charset="0"/>
              </a:rPr>
              <a:t> </a:t>
            </a:r>
            <a:r>
              <a:rPr lang="en-US" sz="2000" dirty="0">
                <a:latin typeface="Lucida Calligraphy"/>
              </a:rPr>
              <a:t>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  <a:sym typeface="Wingdings" pitchFamily="2" charset="2"/>
              </a:rPr>
              <a:t>→</a:t>
            </a:r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</a:t>
            </a:r>
            <a:r>
              <a:rPr lang="en-US" i="1" dirty="0">
                <a:ea typeface="Cambria Math" pitchFamily="18" charset="0"/>
                <a:sym typeface="Wingdings" pitchFamily="2" charset="2"/>
              </a:rPr>
              <a:t>B,</a:t>
            </a:r>
            <a:r>
              <a:rPr lang="en-US" b="1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is an assignment of each </a:t>
            </a:r>
            <a:r>
              <a:rPr lang="en-US" i="1" dirty="0">
                <a:ea typeface="Cambria Math" pitchFamily="18" charset="0"/>
                <a:sym typeface="Wingdings" pitchFamily="2" charset="2"/>
              </a:rPr>
              <a:t>a </a:t>
            </a:r>
            <a:r>
              <a:rPr lang="en-US" dirty="0">
                <a:latin typeface="SymbolPi" panose="02000500070000020004" pitchFamily="2" charset="0"/>
                <a:ea typeface="Cambria Math" pitchFamily="18" charset="0"/>
                <a:sym typeface="Wingdings" pitchFamily="2" charset="2"/>
              </a:rPr>
              <a:t>Î </a:t>
            </a:r>
            <a:r>
              <a:rPr lang="en-US" i="1" dirty="0">
                <a:ea typeface="Cambria Math" pitchFamily="18" charset="0"/>
                <a:sym typeface="Wingdings" pitchFamily="2" charset="2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to </a:t>
            </a:r>
            <a:r>
              <a:rPr lang="en-US" b="1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exactly</a:t>
            </a:r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one </a:t>
            </a:r>
            <a:r>
              <a:rPr lang="en-US" i="1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b  </a:t>
            </a:r>
            <a:r>
              <a:rPr lang="en-US" dirty="0">
                <a:latin typeface="SymbolPi" panose="02000500070000020004" pitchFamily="2" charset="0"/>
                <a:ea typeface="Cambria Math" pitchFamily="18" charset="0"/>
                <a:sym typeface="Wingdings" pitchFamily="2" charset="2"/>
              </a:rPr>
              <a:t>Î</a:t>
            </a:r>
            <a:r>
              <a:rPr lang="en-US" i="1" dirty="0">
                <a:latin typeface="SymbolPi" panose="02000500070000020004" pitchFamily="2" charset="0"/>
                <a:ea typeface="Cambria Math" pitchFamily="18" charset="0"/>
                <a:sym typeface="Wingdings" pitchFamily="2" charset="2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.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We write</a:t>
            </a:r>
            <a:r>
              <a:rPr lang="en-US" dirty="0">
                <a:sym typeface="Wingdings" pitchFamily="2" charset="2"/>
              </a:rPr>
              <a:t>  </a:t>
            </a:r>
            <a:r>
              <a:rPr lang="en-US" sz="2000" dirty="0">
                <a:latin typeface="Lucida Calligraphy"/>
              </a:rPr>
              <a:t>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=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b="1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or </a:t>
            </a:r>
            <a:r>
              <a:rPr lang="en-US" i="1" dirty="0"/>
              <a:t>f : a </a:t>
            </a:r>
            <a:r>
              <a:rPr lang="zh-CN" altLang="en-US" sz="2800" dirty="0"/>
              <a:t>↦ </a:t>
            </a:r>
            <a:r>
              <a:rPr lang="en-US" i="1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.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Each student is </a:t>
            </a:r>
            <a:r>
              <a:rPr lang="en-US" i="1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mapped</a:t>
            </a:r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  to a particular grade.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6629400" y="51054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629400" y="57150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629400" y="44196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705600" y="62484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077200" y="41910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077200" y="51816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58200" y="4114800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58200" y="4648200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34400" y="5181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8400" y="3733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2400" y="3733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Grades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8077200" y="47244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8077200" y="56388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8077200" y="60960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458200" y="5638800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4400" y="6096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Kathy  Scott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Sandeep</a:t>
            </a:r>
            <a:r>
              <a:rPr lang="en-US" dirty="0"/>
              <a:t> Patel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5800" y="441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Carlota Rodriguez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Jalen</a:t>
            </a:r>
            <a:r>
              <a:rPr lang="en-US" dirty="0"/>
              <a:t> Williams</a:t>
            </a:r>
          </a:p>
        </p:txBody>
      </p:sp>
      <p:cxnSp>
        <p:nvCxnSpPr>
          <p:cNvPr id="38" name="Straight Arrow Connector 37"/>
          <p:cNvCxnSpPr>
            <a:stCxn id="7" idx="6"/>
          </p:cNvCxnSpPr>
          <p:nvPr/>
        </p:nvCxnSpPr>
        <p:spPr>
          <a:xfrm flipV="1">
            <a:off x="6934200" y="4419600"/>
            <a:ext cx="1143000" cy="149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010400" y="49530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7276001" y="4382599"/>
            <a:ext cx="351636" cy="118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6553200" y="4953000"/>
            <a:ext cx="1828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  <p:bldP spid="24" grpId="0"/>
      <p:bldP spid="25" grpId="0"/>
      <p:bldP spid="26" grpId="0" animBg="1"/>
      <p:bldP spid="27" grpId="0" animBg="1"/>
      <p:bldP spid="28" grpId="0" animBg="1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"/>
            <a:ext cx="8229600" cy="1143000"/>
          </a:xfrm>
        </p:spPr>
        <p:txBody>
          <a:bodyPr/>
          <a:lstStyle/>
          <a:p>
            <a:r>
              <a:rPr lang="en-US" dirty="0"/>
              <a:t>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A function </a:t>
            </a:r>
            <a:r>
              <a:rPr lang="en-US" dirty="0">
                <a:latin typeface="Lucida Calligraphy"/>
              </a:rPr>
              <a:t>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  <a:sym typeface="Wingdings" pitchFamily="2" charset="2"/>
              </a:rPr>
              <a:t>→</a:t>
            </a:r>
            <a:r>
              <a:rPr lang="en-US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</a:t>
            </a:r>
            <a:r>
              <a:rPr lang="en-US" i="1" dirty="0">
                <a:ea typeface="Cambria Math" pitchFamily="18" charset="0"/>
                <a:sym typeface="Wingdings" pitchFamily="2" charset="2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/>
              <a:t>can also be defined as a relation (a subset of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×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ea typeface="Cambria Math" pitchFamily="18" charset="0"/>
              </a:rPr>
              <a:t>) </a:t>
            </a:r>
            <a:r>
              <a:rPr lang="en-US" dirty="0"/>
              <a:t>where no two elements of the relation have the same first element. </a:t>
            </a:r>
          </a:p>
          <a:p>
            <a:r>
              <a:rPr lang="en-US" dirty="0"/>
              <a:t>In other words, there is one and only one ordered pair (</a:t>
            </a:r>
            <a:r>
              <a:rPr lang="en-US" i="1" dirty="0">
                <a:ea typeface="Cambria Math" pitchFamily="18" charset="0"/>
              </a:rPr>
              <a:t>a, b</a:t>
            </a:r>
            <a:r>
              <a:rPr lang="en-US" dirty="0"/>
              <a:t>) for every element </a:t>
            </a:r>
            <a:r>
              <a:rPr lang="en-US" i="1" dirty="0"/>
              <a:t>a </a:t>
            </a:r>
            <a:r>
              <a:rPr lang="en-US" dirty="0">
                <a:latin typeface="Cambria Math"/>
                <a:ea typeface="Cambria Math"/>
              </a:rPr>
              <a:t>∈</a:t>
            </a:r>
            <a:r>
              <a:rPr lang="en-US" dirty="0"/>
              <a:t> </a:t>
            </a:r>
            <a:r>
              <a:rPr lang="en-US" i="1" dirty="0"/>
              <a:t>A:</a:t>
            </a:r>
            <a:endParaRPr lang="en-US" dirty="0"/>
          </a:p>
          <a:p>
            <a:pPr>
              <a:buNone/>
            </a:pPr>
            <a:r>
              <a:rPr lang="en-US" dirty="0"/>
              <a:t>				         </a:t>
            </a:r>
            <a:r>
              <a:rPr lang="en-US" sz="3600" dirty="0"/>
              <a:t>!</a:t>
            </a:r>
            <a:r>
              <a:rPr lang="en-US" dirty="0"/>
              <a:t>	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/>
          <a:srcRect r="59731" b="-19403"/>
          <a:stretch/>
        </p:blipFill>
        <p:spPr>
          <a:xfrm>
            <a:off x="1676400" y="3805985"/>
            <a:ext cx="2311718" cy="457200"/>
          </a:xfrm>
          <a:prstGeom prst="rect">
            <a:avLst/>
          </a:prstGeom>
        </p:spPr>
      </p:pic>
      <p:pic>
        <p:nvPicPr>
          <p:cNvPr id="6" name="Picture 5" descr="addin_tmp.png">
            <a:extLst>
              <a:ext uri="{FF2B5EF4-FFF2-40B4-BE49-F238E27FC236}">
                <a16:creationId xmlns:a16="http://schemas.microsoft.com/office/drawing/2014/main" id="{BFA93F7C-4661-48AE-A48F-27DC9020F5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/>
          <a:srcRect l="40269"/>
          <a:stretch/>
        </p:blipFill>
        <p:spPr>
          <a:xfrm>
            <a:off x="4267200" y="3805985"/>
            <a:ext cx="3429000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"/>
            <a:ext cx="82296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84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/>
              <a:t>Given a function </a:t>
            </a:r>
            <a:r>
              <a:rPr lang="en-US" sz="2800" i="1" dirty="0"/>
              <a:t>f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sz="2800" i="1" dirty="0">
                <a:ea typeface="Cambria Math" pitchFamily="18" charset="0"/>
              </a:rPr>
              <a:t>A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→ </a:t>
            </a:r>
            <a:r>
              <a:rPr lang="en-US" sz="2800" i="1" dirty="0">
                <a:ea typeface="Cambria Math" pitchFamily="18" charset="0"/>
                <a:sym typeface="Wingdings" pitchFamily="2" charset="2"/>
              </a:rPr>
              <a:t>B</a:t>
            </a:r>
            <a:endParaRPr lang="en-US" sz="2800" dirty="0"/>
          </a:p>
          <a:p>
            <a:r>
              <a:rPr lang="en-US" sz="2800" i="1" dirty="0"/>
              <a:t>A</a:t>
            </a:r>
            <a:r>
              <a:rPr lang="en-US" sz="2800" dirty="0"/>
              <a:t> is the </a:t>
            </a:r>
            <a:r>
              <a:rPr lang="en-US" sz="2800" i="1" dirty="0"/>
              <a:t>domain</a:t>
            </a:r>
            <a:r>
              <a:rPr lang="en-US" sz="2800" dirty="0"/>
              <a:t>.</a:t>
            </a:r>
          </a:p>
          <a:p>
            <a:r>
              <a:rPr lang="en-US" sz="2800" i="1" dirty="0"/>
              <a:t>B</a:t>
            </a:r>
            <a:r>
              <a:rPr lang="en-US" sz="2800" dirty="0"/>
              <a:t> is the </a:t>
            </a:r>
            <a:r>
              <a:rPr lang="en-US" sz="2800" i="1" dirty="0"/>
              <a:t>codomain</a:t>
            </a:r>
            <a:r>
              <a:rPr lang="en-US" sz="2800" dirty="0"/>
              <a:t>.</a:t>
            </a:r>
          </a:p>
          <a:p>
            <a:r>
              <a:rPr lang="en-US" sz="2800" dirty="0"/>
              <a:t>If </a:t>
            </a:r>
            <a:r>
              <a:rPr lang="en-US" sz="2800" i="1" dirty="0"/>
              <a:t>f </a:t>
            </a:r>
            <a:r>
              <a:rPr lang="en-US" sz="2800" dirty="0"/>
              <a:t>(</a:t>
            </a:r>
            <a:r>
              <a:rPr lang="en-US" sz="2800" i="1" dirty="0">
                <a:ea typeface="Cambria Math" pitchFamily="18" charset="0"/>
              </a:rPr>
              <a:t>a</a:t>
            </a:r>
            <a:r>
              <a:rPr lang="en-US" sz="2800" dirty="0"/>
              <a:t>)</a:t>
            </a:r>
            <a:r>
              <a:rPr lang="en-US" sz="2800" i="1" dirty="0"/>
              <a:t> = </a:t>
            </a:r>
            <a:r>
              <a:rPr lang="en-US" sz="2800" i="1" dirty="0">
                <a:ea typeface="Cambria Math" pitchFamily="18" charset="0"/>
              </a:rPr>
              <a:t>b</a:t>
            </a:r>
            <a:r>
              <a:rPr lang="en-US" sz="2800" dirty="0"/>
              <a:t>, then</a:t>
            </a:r>
          </a:p>
          <a:p>
            <a:pPr lvl="1"/>
            <a:r>
              <a:rPr lang="en-US" sz="2600" i="1" dirty="0">
                <a:ea typeface="Cambria Math" pitchFamily="18" charset="0"/>
              </a:rPr>
              <a:t>b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/>
              <a:t>is the </a:t>
            </a:r>
            <a:r>
              <a:rPr lang="en-US" sz="2600" i="1" dirty="0"/>
              <a:t>image</a:t>
            </a:r>
            <a:r>
              <a:rPr lang="en-US" sz="2600" dirty="0"/>
              <a:t> of </a:t>
            </a:r>
            <a:r>
              <a:rPr lang="en-US" sz="2600" i="1" dirty="0">
                <a:ea typeface="Cambria Math" pitchFamily="18" charset="0"/>
              </a:rPr>
              <a:t>a</a:t>
            </a:r>
            <a:r>
              <a:rPr lang="en-US" sz="2600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/>
              <a:t>under </a:t>
            </a:r>
            <a:r>
              <a:rPr lang="en-US" sz="2600" i="1" dirty="0"/>
              <a:t>f</a:t>
            </a:r>
            <a:r>
              <a:rPr lang="en-US" sz="2600" dirty="0"/>
              <a:t>;</a:t>
            </a:r>
          </a:p>
          <a:p>
            <a:pPr lvl="1"/>
            <a:r>
              <a:rPr lang="en-US" sz="2800" i="1" dirty="0">
                <a:ea typeface="Cambria Math" pitchFamily="18" charset="0"/>
              </a:rPr>
              <a:t>a</a:t>
            </a:r>
            <a:r>
              <a:rPr lang="en-US" sz="2800" dirty="0"/>
              <a:t> is the </a:t>
            </a:r>
            <a:r>
              <a:rPr lang="en-US" sz="2800" i="1" dirty="0"/>
              <a:t>preimage</a:t>
            </a:r>
            <a:r>
              <a:rPr lang="en-US" sz="2800" dirty="0"/>
              <a:t> of 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b.</a:t>
            </a:r>
          </a:p>
          <a:p>
            <a:r>
              <a:rPr lang="en-US" sz="2800" i="1" dirty="0"/>
              <a:t>f </a:t>
            </a:r>
            <a:r>
              <a:rPr lang="en-US" sz="2800" dirty="0"/>
              <a:t>(</a:t>
            </a:r>
            <a:r>
              <a:rPr lang="en-US" sz="2800" b="1" i="1" dirty="0"/>
              <a:t>A</a:t>
            </a:r>
            <a:r>
              <a:rPr lang="en-US" sz="2800" dirty="0"/>
              <a:t>), the </a:t>
            </a:r>
            <a:r>
              <a:rPr lang="en-US" sz="2800" i="1" dirty="0"/>
              <a:t>range</a:t>
            </a:r>
            <a:r>
              <a:rPr lang="en-US" sz="2800" dirty="0"/>
              <a:t> of </a:t>
            </a:r>
            <a:r>
              <a:rPr lang="en-US" sz="2800" i="1" dirty="0">
                <a:latin typeface="Constantia" pitchFamily="18" charset="0"/>
              </a:rPr>
              <a:t>f</a:t>
            </a:r>
            <a:r>
              <a:rPr lang="en-US" sz="2800" dirty="0"/>
              <a:t>, is the set of all images.</a:t>
            </a:r>
          </a:p>
          <a:p>
            <a:r>
              <a:rPr lang="en-US" sz="2800" dirty="0"/>
              <a:t>Two functions are </a:t>
            </a:r>
            <a:r>
              <a:rPr lang="en-US" sz="2800" i="1" dirty="0"/>
              <a:t>equal </a:t>
            </a:r>
            <a:r>
              <a:rPr lang="en-US" sz="2800" dirty="0"/>
              <a:t>when they</a:t>
            </a:r>
          </a:p>
          <a:p>
            <a:pPr lvl="1"/>
            <a:r>
              <a:rPr lang="en-US" sz="2600" dirty="0"/>
              <a:t>have the same domain A and codomain B</a:t>
            </a:r>
          </a:p>
          <a:p>
            <a:pPr lvl="1"/>
            <a:r>
              <a:rPr lang="en-US" sz="2600" dirty="0"/>
              <a:t>map each element of A to the same element of B.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0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82040"/>
            <a:ext cx="4114800" cy="145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Functions may be specified in different ways, e.g., </a:t>
            </a:r>
          </a:p>
          <a:p>
            <a:r>
              <a:rPr lang="en-US" dirty="0"/>
              <a:t>An explicit statement or diagram of the assignment.</a:t>
            </a:r>
          </a:p>
          <a:p>
            <a:pPr lvl="1">
              <a:buNone/>
            </a:pPr>
            <a:r>
              <a:rPr lang="en-US" dirty="0"/>
              <a:t>Students and grades example.</a:t>
            </a:r>
          </a:p>
          <a:p>
            <a:r>
              <a:rPr lang="en-US" dirty="0"/>
              <a:t>A formula. </a:t>
            </a:r>
          </a:p>
          <a:p>
            <a:pPr lvl="1">
              <a:buNone/>
            </a:pPr>
            <a:r>
              <a:rPr lang="en-US" i="1" dirty="0">
                <a:ea typeface="Cambria Math" pitchFamily="18" charset="0"/>
              </a:rPr>
              <a:t>f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+ 1</a:t>
            </a:r>
            <a:endParaRPr lang="en-US" dirty="0"/>
          </a:p>
          <a:p>
            <a:r>
              <a:rPr lang="en-US" dirty="0"/>
              <a:t>A computer program.</a:t>
            </a:r>
          </a:p>
          <a:p>
            <a:pPr marL="393192" lvl="1" indent="0">
              <a:buNone/>
            </a:pPr>
            <a:r>
              <a:rPr lang="en-US" dirty="0"/>
              <a:t>A Java program that when given </a:t>
            </a:r>
            <a:r>
              <a:rPr lang="en-US" i="1" dirty="0"/>
              <a:t>n </a:t>
            </a:r>
            <a:r>
              <a:rPr lang="en-US" dirty="0">
                <a:latin typeface="SymbolPi" panose="02000500070000020004" pitchFamily="2" charset="0"/>
              </a:rPr>
              <a:t>Î </a:t>
            </a:r>
            <a:r>
              <a:rPr lang="en-US" b="1" dirty="0">
                <a:latin typeface="SymbolPi" panose="02000500070000020004" pitchFamily="2" charset="0"/>
              </a:rPr>
              <a:t>Z</a:t>
            </a:r>
            <a:r>
              <a:rPr lang="en-US" dirty="0"/>
              <a:t>, produces the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Fibonacci Number (sect 2.4 and also Chapter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42951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f</a:t>
            </a:r>
            <a:r>
              <a:rPr lang="en-US" sz="3200" dirty="0"/>
              <a:t>(a) = ?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57800" y="1277112"/>
            <a:ext cx="2667000" cy="3200400"/>
            <a:chOff x="3048000" y="1219200"/>
            <a:chExt cx="3276600" cy="3733800"/>
          </a:xfrm>
        </p:grpSpPr>
        <p:sp>
          <p:nvSpPr>
            <p:cNvPr id="9" name="Flowchart: Connector 8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5715000" y="2438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1219200"/>
              <a:ext cx="685800" cy="8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8800" y="1219200"/>
              <a:ext cx="685800" cy="8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/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0400" y="2133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0400" y="3048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4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2514600"/>
              <a:ext cx="304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91200" y="3352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91200" y="4419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6"/>
            </p:cNvCxnSpPr>
            <p:nvPr/>
          </p:nvCxnSpPr>
          <p:spPr>
            <a:xfrm>
              <a:off x="3581400" y="2286000"/>
              <a:ext cx="22098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733800" y="4038600"/>
              <a:ext cx="1905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57600" y="4724400"/>
              <a:ext cx="1828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133600" y="135331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z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" y="211531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image of d is 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33800" y="211531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z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" y="287731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domain of f is 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62400" y="287731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400" y="3563112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dirty="0" err="1"/>
              <a:t>codomain</a:t>
            </a:r>
            <a:r>
              <a:rPr lang="en-US" sz="3200" dirty="0"/>
              <a:t> of f is 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67200" y="356311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400" y="4248912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dirty="0" err="1"/>
              <a:t>preimage</a:t>
            </a:r>
            <a:r>
              <a:rPr lang="en-US" sz="3200" dirty="0"/>
              <a:t> of y is 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14800" y="424891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501091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f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 = 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77000" y="554431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  <a:r>
              <a:rPr lang="en-US" sz="3200" dirty="0" err="1"/>
              <a:t>a,c,d</a:t>
            </a:r>
            <a:r>
              <a:rPr lang="en-US" sz="3200" dirty="0"/>
              <a:t>}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5620512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dirty="0" err="1"/>
              <a:t>preimage</a:t>
            </a:r>
            <a:r>
              <a:rPr lang="en-US" sz="3200" dirty="0"/>
              <a:t>(s) of z is (are) 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95600" y="501091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  <a:r>
              <a:rPr lang="en-US" sz="3200" dirty="0" err="1"/>
              <a:t>y,z</a:t>
            </a:r>
            <a:r>
              <a:rPr lang="en-US" sz="3200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forall x [x \in A \rightarrow \exists y[y \in B \wedge (x,y) \in f]]$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\circ g$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(x) = x^{2}$&#10;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(x) = 2x + 1$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(g(x)) = (2x + 1)^{2}$&#10;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(f(x)) = 2x^{2} + 1$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(x) = \lfloor x\rfloor$&#10;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(x) = \lceil x\rceil$&#10;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lceil 3.5\rceil = 4$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lfloor 3.5\rfloor = 3$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lceil -1.5\rceil = -1$&#10;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forall x [x \in A \rightarrow \exists y[y \in B \wedge (x,y) \in f]]$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lfloor -1.5\rfloor = -2$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 \sim \sqrt{2\pi n} (n/e)^{n}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n)\sim g(n)\doteq lim_{n\rightarrow \infty}f(n)/g(n) = 1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S) = \{f(s) | s \in S\}$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: A \rightarrow B$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^{-1}$&#10;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^{-1}(y) = x\; \mbox{iff}\; f(x) = y$&#10;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^{-1}$&#10;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\circ g$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\circ g(x)\; = \; f(g(x))$&#10;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34426</TotalTime>
  <Words>2044</Words>
  <Application>Microsoft Office PowerPoint</Application>
  <PresentationFormat>On-screen Show (4:3)</PresentationFormat>
  <Paragraphs>350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Wingdings</vt:lpstr>
      <vt:lpstr>Lucida Calligraphy</vt:lpstr>
      <vt:lpstr>Cambria Math</vt:lpstr>
      <vt:lpstr>宋体</vt:lpstr>
      <vt:lpstr>SymbolPi</vt:lpstr>
      <vt:lpstr>Wingdings 2</vt:lpstr>
      <vt:lpstr>Constantia</vt:lpstr>
      <vt:lpstr>Symbol</vt:lpstr>
      <vt:lpstr>Flow</vt:lpstr>
      <vt:lpstr>Basic Structures: Sets, Functions, Sequences, Sums, and Matrices</vt:lpstr>
      <vt:lpstr>Chapter Summary</vt:lpstr>
      <vt:lpstr>Functions</vt:lpstr>
      <vt:lpstr>Section Summary</vt:lpstr>
      <vt:lpstr>Functions</vt:lpstr>
      <vt:lpstr>Functions </vt:lpstr>
      <vt:lpstr>Functions</vt:lpstr>
      <vt:lpstr>Representing Functions</vt:lpstr>
      <vt:lpstr>Questions</vt:lpstr>
      <vt:lpstr>Question on Functions and Sets </vt:lpstr>
      <vt:lpstr>Injections</vt:lpstr>
      <vt:lpstr>Surjections</vt:lpstr>
      <vt:lpstr>Bijections</vt:lpstr>
      <vt:lpstr>Bijections: non-examples</vt:lpstr>
      <vt:lpstr>Showing that f is one-to-one or onto</vt:lpstr>
      <vt:lpstr>Determining whether f is 1-1/onto</vt:lpstr>
      <vt:lpstr>Determining whether f is 1-1/onto</vt:lpstr>
      <vt:lpstr>Determining whether f is 1-1/onto</vt:lpstr>
      <vt:lpstr>Inverse Functions</vt:lpstr>
      <vt:lpstr>Inverse Functions </vt:lpstr>
      <vt:lpstr>Questions</vt:lpstr>
      <vt:lpstr>Questions</vt:lpstr>
      <vt:lpstr>Questions</vt:lpstr>
      <vt:lpstr>Composition</vt:lpstr>
      <vt:lpstr>Composition</vt:lpstr>
      <vt:lpstr>Composition </vt:lpstr>
      <vt:lpstr>Composition</vt:lpstr>
      <vt:lpstr>Composition Questions</vt:lpstr>
      <vt:lpstr>Composition Questions</vt:lpstr>
      <vt:lpstr>Graphs of Functions</vt:lpstr>
      <vt:lpstr>Some Important Functions</vt:lpstr>
      <vt:lpstr>Floor and Ceiling Functions </vt:lpstr>
      <vt:lpstr>Floor and Ceiling Functions </vt:lpstr>
      <vt:lpstr>Proving Properties of Functions </vt:lpstr>
      <vt:lpstr>Factorial Function 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Ezra Halleck</cp:lastModifiedBy>
  <cp:revision>2023</cp:revision>
  <dcterms:created xsi:type="dcterms:W3CDTF">2011-03-27T19:09:13Z</dcterms:created>
  <dcterms:modified xsi:type="dcterms:W3CDTF">2018-03-05T15:52:37Z</dcterms:modified>
</cp:coreProperties>
</file>