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1" r:id="rId2"/>
    <p:sldId id="316" r:id="rId3"/>
    <p:sldId id="327" r:id="rId4"/>
    <p:sldId id="354" r:id="rId5"/>
    <p:sldId id="328" r:id="rId6"/>
    <p:sldId id="330" r:id="rId7"/>
    <p:sldId id="331" r:id="rId8"/>
    <p:sldId id="334" r:id="rId9"/>
    <p:sldId id="333" r:id="rId10"/>
    <p:sldId id="358" r:id="rId11"/>
    <p:sldId id="336" r:id="rId12"/>
    <p:sldId id="357" r:id="rId13"/>
    <p:sldId id="493" r:id="rId14"/>
    <p:sldId id="359" r:id="rId15"/>
    <p:sldId id="360" r:id="rId16"/>
    <p:sldId id="361" r:id="rId17"/>
    <p:sldId id="492" r:id="rId18"/>
    <p:sldId id="347" r:id="rId19"/>
    <p:sldId id="348" r:id="rId20"/>
    <p:sldId id="349" r:id="rId21"/>
    <p:sldId id="350" r:id="rId22"/>
    <p:sldId id="352" r:id="rId23"/>
    <p:sldId id="353" r:id="rId24"/>
    <p:sldId id="494" r:id="rId25"/>
  </p:sldIdLst>
  <p:sldSz cx="9144000" cy="6858000" type="screen4x3"/>
  <p:notesSz cx="7010400" cy="9296400"/>
  <p:embeddedFontLst>
    <p:embeddedFont>
      <p:font typeface="Wingdings 2" panose="05020102010507070707" pitchFamily="18" charset="2"/>
      <p:regular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6" autoAdjust="0"/>
    <p:restoredTop sz="94660"/>
  </p:normalViewPr>
  <p:slideViewPr>
    <p:cSldViewPr>
      <p:cViewPr varScale="1">
        <p:scale>
          <a:sx n="64" d="100"/>
          <a:sy n="64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0FEF7AE-0C30-4EA7-B74D-470A9C33048D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0106763-8029-41BC-9E70-E644A94F0E80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56D6F1B-26ED-417A-B5D8-8AED7AD37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6F1B-26ED-417A-B5D8-8AED7AD379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5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1.png"/><Relationship Id="rId2" Type="http://schemas.openxmlformats.org/officeDocument/2006/relationships/tags" Target="../tags/tag8.xml"/><Relationship Id="rId16" Type="http://schemas.openxmlformats.org/officeDocument/2006/relationships/image" Target="../media/image15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0.png"/><Relationship Id="rId5" Type="http://schemas.openxmlformats.org/officeDocument/2006/relationships/tags" Target="../tags/tag1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tags" Target="../tags/tag10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0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8.png"/><Relationship Id="rId5" Type="http://schemas.openxmlformats.org/officeDocument/2006/relationships/tags" Target="../tags/tag18.xml"/><Relationship Id="rId10" Type="http://schemas.openxmlformats.org/officeDocument/2006/relationships/image" Target="../media/image17.png"/><Relationship Id="rId4" Type="http://schemas.openxmlformats.org/officeDocument/2006/relationships/tags" Target="../tags/tag17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26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4.png"/><Relationship Id="rId5" Type="http://schemas.openxmlformats.org/officeDocument/2006/relationships/tags" Target="../tags/tag24.xml"/><Relationship Id="rId10" Type="http://schemas.openxmlformats.org/officeDocument/2006/relationships/image" Target="../media/image23.png"/><Relationship Id="rId4" Type="http://schemas.openxmlformats.org/officeDocument/2006/relationships/tags" Target="../tags/tag23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1.png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36.png"/><Relationship Id="rId5" Type="http://schemas.openxmlformats.org/officeDocument/2006/relationships/tags" Target="../tags/tag39.xml"/><Relationship Id="rId10" Type="http://schemas.openxmlformats.org/officeDocument/2006/relationships/image" Target="../media/image35.png"/><Relationship Id="rId4" Type="http://schemas.openxmlformats.org/officeDocument/2006/relationships/tags" Target="../tags/tag38.xml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Structures: Sets, Functions, Sequences, Sums, </a:t>
            </a:r>
            <a:r>
              <a:rPr lang="en-US"/>
              <a:t>and Matrices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805"/>
            <a:ext cx="8229600" cy="1143000"/>
          </a:xfrm>
        </p:spPr>
        <p:txBody>
          <a:bodyPr/>
          <a:lstStyle/>
          <a:p>
            <a:r>
              <a:rPr lang="en-US" dirty="0"/>
              <a:t>Symmetric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14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Definition</a:t>
            </a:r>
            <a:r>
              <a:rPr lang="en-US" dirty="0"/>
              <a:t>: The </a:t>
            </a:r>
            <a:r>
              <a:rPr lang="en-US" i="1" dirty="0"/>
              <a:t>symmetric difference </a:t>
            </a:r>
            <a:r>
              <a:rPr lang="en-US" dirty="0"/>
              <a:t>of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, denoted by                   is the set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 Example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{1,2,3,4,5}  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={4,5,6,7,8}</a:t>
            </a:r>
          </a:p>
          <a:p>
            <a:pPr lvl="1">
              <a:buNone/>
            </a:pPr>
            <a:r>
              <a:rPr lang="en-US" dirty="0"/>
              <a:t>What is                ?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b="1" dirty="0">
                <a:ea typeface="Cambria Math" pitchFamily="18" charset="0"/>
              </a:rPr>
              <a:t>Solution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{1,2,3,6,7,8}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403359" y="2730542"/>
            <a:ext cx="3051810" cy="38290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749836" y="2238050"/>
            <a:ext cx="1025843" cy="30861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172200" y="3657600"/>
            <a:ext cx="854869" cy="25717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953000" y="3581400"/>
            <a:ext cx="3493476" cy="2057400"/>
            <a:chOff x="4953000" y="3581400"/>
            <a:chExt cx="3493476" cy="2057400"/>
          </a:xfrm>
        </p:grpSpPr>
        <p:sp>
          <p:nvSpPr>
            <p:cNvPr id="10" name="Rectangle 9"/>
            <p:cNvSpPr/>
            <p:nvPr/>
          </p:nvSpPr>
          <p:spPr>
            <a:xfrm>
              <a:off x="4953000" y="3581400"/>
              <a:ext cx="3352800" cy="2057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486399" y="4191001"/>
              <a:ext cx="1312985" cy="130342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72199" y="4191001"/>
              <a:ext cx="1312985" cy="130342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43799" y="4210725"/>
              <a:ext cx="902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62600" y="4643862"/>
              <a:ext cx="41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0" y="4643862"/>
              <a:ext cx="41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172199" y="4319336"/>
              <a:ext cx="574431" cy="110289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38800" y="594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Venn Diagram</a:t>
            </a:r>
          </a:p>
        </p:txBody>
      </p:sp>
      <p:cxnSp>
        <p:nvCxnSpPr>
          <p:cNvPr id="32" name="Straight Arrow Connector 31"/>
          <p:cNvCxnSpPr>
            <a:stCxn id="9" idx="2"/>
          </p:cNvCxnSpPr>
          <p:nvPr/>
        </p:nvCxnSpPr>
        <p:spPr>
          <a:xfrm rot="16200000" flipH="1">
            <a:off x="6590705" y="3923704"/>
            <a:ext cx="276225" cy="258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</p:cNvCxnSpPr>
          <p:nvPr/>
        </p:nvCxnSpPr>
        <p:spPr>
          <a:xfrm rot="5400000">
            <a:off x="6285906" y="3877270"/>
            <a:ext cx="276225" cy="351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133600" y="4104843"/>
            <a:ext cx="854869" cy="25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8674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000" b="1" dirty="0"/>
                  <a:t>Example</a:t>
                </a:r>
                <a:r>
                  <a:rPr lang="en-US" sz="2000" dirty="0"/>
                  <a:t>: </a:t>
                </a:r>
                <a:r>
                  <a:rPr lang="en-US" sz="2000" i="1" dirty="0"/>
                  <a:t>U</a:t>
                </a:r>
                <a:r>
                  <a:rPr lang="en-US" sz="2000" dirty="0"/>
                  <a:t> = {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0,1,2,3,4,5</a:t>
                </a:r>
                <a:r>
                  <a:rPr lang="en-US" sz="2000" dirty="0"/>
                  <a:t>,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6,7,8,9,10</a:t>
                </a:r>
                <a:r>
                  <a:rPr lang="en-US" sz="2000" dirty="0"/>
                  <a:t>}  </a:t>
                </a:r>
                <a:r>
                  <a:rPr lang="en-US" sz="2000" i="1" dirty="0"/>
                  <a:t>A</a:t>
                </a:r>
                <a:r>
                  <a:rPr lang="en-US" sz="2000" dirty="0"/>
                  <a:t> = {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1,2,3,4,5</a:t>
                </a:r>
                <a:r>
                  <a:rPr lang="en-US" sz="2000" dirty="0"/>
                  <a:t>},    </a:t>
                </a:r>
                <a:r>
                  <a:rPr lang="en-US" sz="2000" i="1" dirty="0"/>
                  <a:t>B</a:t>
                </a:r>
                <a:r>
                  <a:rPr lang="en-US" sz="2000" dirty="0"/>
                  <a:t> ={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4,5,6,7,8</a:t>
                </a:r>
                <a:r>
                  <a:rPr lang="en-US" sz="2000" dirty="0"/>
                  <a:t>}</a:t>
                </a:r>
              </a:p>
              <a:p>
                <a:pPr marL="736092" lvl="1" indent="-342900">
                  <a:buFont typeface="+mj-lt"/>
                  <a:buAutoNum type="arabicPeriod"/>
                </a:pPr>
                <a:r>
                  <a:rPr lang="en-US" sz="2000" i="1" dirty="0">
                    <a:ea typeface="Cambria Math" pitchFamily="18" charset="0"/>
                  </a:rPr>
                  <a:t>A</a:t>
                </a:r>
                <a:r>
                  <a:rPr lang="en-US" sz="20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dirty="0">
                    <a:latin typeface="Cambria Math"/>
                    <a:ea typeface="Cambria Math"/>
                  </a:rPr>
                  <a:t>∪ </a:t>
                </a:r>
                <a:r>
                  <a:rPr lang="en-US" sz="2000" i="1" dirty="0">
                    <a:ea typeface="Cambria Math"/>
                  </a:rPr>
                  <a:t>B</a:t>
                </a:r>
                <a:r>
                  <a:rPr lang="en-US" sz="2000" b="1" dirty="0">
                    <a:latin typeface="Cambria Math"/>
                    <a:ea typeface="Cambria Math"/>
                  </a:rPr>
                  <a:t>             </a:t>
                </a:r>
              </a:p>
              <a:p>
                <a:pPr marL="1010412" lvl="2" indent="-342900">
                  <a:buNone/>
                </a:pPr>
                <a:r>
                  <a:rPr lang="en-US" sz="2000" b="1" dirty="0">
                    <a:latin typeface="Cambria Math"/>
                    <a:ea typeface="Cambria Math"/>
                  </a:rPr>
                  <a:t> </a:t>
                </a:r>
                <a:r>
                  <a:rPr lang="en-US" sz="2000" b="1" dirty="0">
                    <a:ea typeface="Cambria Math"/>
                  </a:rPr>
                  <a:t>Solution:</a:t>
                </a:r>
                <a:r>
                  <a:rPr lang="en-US" sz="2000" b="1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/>
                  <a:t>{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1,2,3,4,5</a:t>
                </a:r>
                <a:r>
                  <a:rPr lang="en-US" sz="2000" dirty="0"/>
                  <a:t>,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6,7,8</a:t>
                </a:r>
                <a:r>
                  <a:rPr lang="en-US" sz="2000" dirty="0"/>
                  <a:t>}</a:t>
                </a:r>
                <a:r>
                  <a:rPr lang="en-US" sz="2000" b="1" dirty="0">
                    <a:latin typeface="Cambria Math"/>
                    <a:ea typeface="Cambria Math"/>
                  </a:rPr>
                  <a:t>     </a:t>
                </a:r>
              </a:p>
              <a:p>
                <a:pPr marL="736092" lvl="1" indent="-342900">
                  <a:buFont typeface="+mj-lt"/>
                  <a:buAutoNum type="arabicPeriod"/>
                </a:pPr>
                <a:r>
                  <a:rPr lang="en-US" sz="2000" i="1" dirty="0">
                    <a:ea typeface="Cambria Math" pitchFamily="18" charset="0"/>
                  </a:rPr>
                  <a:t>A</a:t>
                </a:r>
                <a:r>
                  <a:rPr lang="en-US" sz="20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dirty="0">
                    <a:latin typeface="Cambria Math"/>
                    <a:ea typeface="Cambria Math"/>
                  </a:rPr>
                  <a:t>∩ </a:t>
                </a:r>
                <a:r>
                  <a:rPr lang="en-US" sz="2000" i="1" dirty="0">
                    <a:ea typeface="Cambria Math"/>
                  </a:rPr>
                  <a:t>B</a:t>
                </a:r>
                <a:r>
                  <a:rPr lang="en-US" sz="2000" b="1" dirty="0">
                    <a:ea typeface="Cambria Math"/>
                  </a:rPr>
                  <a:t>            </a:t>
                </a:r>
              </a:p>
              <a:p>
                <a:pPr marL="1010412" lvl="2" indent="-342900">
                  <a:buNone/>
                </a:pPr>
                <a:r>
                  <a:rPr lang="en-US" sz="2000" b="1" dirty="0">
                    <a:ea typeface="Cambria Math"/>
                  </a:rPr>
                  <a:t> Solution:</a:t>
                </a:r>
                <a:r>
                  <a:rPr lang="en-US" sz="2000" b="1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/>
                  <a:t>{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4,5</a:t>
                </a:r>
                <a:r>
                  <a:rPr lang="en-US" sz="2000" dirty="0"/>
                  <a:t>}</a:t>
                </a:r>
                <a:r>
                  <a:rPr lang="en-US" sz="2000" b="1" dirty="0">
                    <a:latin typeface="Cambria Math"/>
                    <a:ea typeface="Cambria Math"/>
                  </a:rPr>
                  <a:t> </a:t>
                </a:r>
              </a:p>
              <a:p>
                <a:pPr marL="736092" lvl="1" indent="-342900">
                  <a:buFont typeface="+mj-lt"/>
                  <a:buAutoNum type="arabicPeriod"/>
                </a:pPr>
                <a:r>
                  <a:rPr lang="en-US" sz="2000" i="1" dirty="0">
                    <a:ea typeface="Cambria Math" pitchFamily="18" charset="0"/>
                  </a:rPr>
                  <a:t>Ā</a:t>
                </a:r>
                <a:r>
                  <a:rPr lang="en-US" sz="2000" b="1" dirty="0">
                    <a:ea typeface="Cambria Math"/>
                  </a:rPr>
                  <a:t>                  </a:t>
                </a:r>
              </a:p>
              <a:p>
                <a:pPr marL="1010412" lvl="2" indent="-342900">
                  <a:buNone/>
                </a:pPr>
                <a:r>
                  <a:rPr lang="en-US" sz="2000" b="1" dirty="0">
                    <a:ea typeface="Cambria Math"/>
                  </a:rPr>
                  <a:t>  Solution:</a:t>
                </a:r>
                <a:r>
                  <a:rPr lang="en-US" sz="2000" b="1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/>
                  <a:t>{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0,6,7,8,9,10</a:t>
                </a:r>
                <a:r>
                  <a:rPr lang="en-US" sz="2000" dirty="0"/>
                  <a:t>}</a:t>
                </a:r>
                <a:endParaRPr lang="en-US" sz="2000" b="1" dirty="0">
                  <a:latin typeface="Cambria Math" pitchFamily="18" charset="0"/>
                  <a:ea typeface="Cambria Math" pitchFamily="18" charset="0"/>
                </a:endParaRPr>
              </a:p>
              <a:p>
                <a:pPr marL="736092" lvl="1" indent="-342900">
                  <a:buFont typeface="+mj-lt"/>
                  <a:buAutoNum type="arabicPeriod"/>
                </a:pPr>
                <a:r>
                  <a:rPr lang="en-US" sz="2000" dirty="0">
                    <a:latin typeface="Cambria Math" pitchFamily="18" charset="0"/>
                    <a:ea typeface="Cambria Math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itchFamily="18" charset="0"/>
                            <a:sym typeface="Symbol"/>
                          </a:rPr>
                          <m:t>𝐵</m:t>
                        </m:r>
                      </m:e>
                    </m:acc>
                  </m:oMath>
                </a14:m>
                <a:endParaRPr lang="en-US" sz="2000" dirty="0">
                  <a:latin typeface="Cambria Math" pitchFamily="18" charset="0"/>
                  <a:ea typeface="Cambria Math" pitchFamily="18" charset="0"/>
                  <a:sym typeface="Symbol"/>
                </a:endParaRPr>
              </a:p>
              <a:p>
                <a:pPr marL="1010412" lvl="2" indent="-342900">
                  <a:buNone/>
                </a:pPr>
                <a:r>
                  <a:rPr lang="en-US" sz="2000" dirty="0">
                    <a:latin typeface="Cambria Math" pitchFamily="18" charset="0"/>
                    <a:ea typeface="Cambria Math" pitchFamily="18" charset="0"/>
                    <a:sym typeface="Symbol"/>
                  </a:rPr>
                  <a:t> </a:t>
                </a:r>
                <a:r>
                  <a:rPr lang="en-US" sz="2000" b="1" dirty="0">
                    <a:ea typeface="Cambria Math"/>
                  </a:rPr>
                  <a:t>Solution:</a:t>
                </a:r>
                <a:r>
                  <a:rPr lang="en-US" sz="2000" dirty="0"/>
                  <a:t> {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0,1,2,3,9,10</a:t>
                </a:r>
                <a:r>
                  <a:rPr lang="en-US" sz="2000" dirty="0"/>
                  <a:t>}</a:t>
                </a:r>
                <a:endParaRPr lang="en-US" sz="2000" dirty="0">
                  <a:latin typeface="Cambria Math" pitchFamily="18" charset="0"/>
                  <a:ea typeface="Cambria Math" pitchFamily="18" charset="0"/>
                  <a:sym typeface="Symbol"/>
                </a:endParaRPr>
              </a:p>
              <a:p>
                <a:pPr marL="736092" lvl="1" indent="-342900">
                  <a:buFont typeface="+mj-lt"/>
                  <a:buAutoNum type="arabicPeriod"/>
                </a:pPr>
                <a:r>
                  <a:rPr lang="en-US" sz="2000" i="1" dirty="0">
                    <a:ea typeface="Cambria Math" pitchFamily="18" charset="0"/>
                  </a:rPr>
                  <a:t>A</a:t>
                </a:r>
                <a:r>
                  <a:rPr lang="en-US" sz="2000" b="1" dirty="0">
                    <a:latin typeface="Cambria Math" pitchFamily="18" charset="0"/>
                    <a:ea typeface="Cambria Math" pitchFamily="18" charset="0"/>
                  </a:rPr>
                  <a:t> – </a:t>
                </a:r>
                <a:r>
                  <a:rPr lang="en-US" sz="2000" i="1" dirty="0">
                    <a:ea typeface="Cambria Math" pitchFamily="18" charset="0"/>
                  </a:rPr>
                  <a:t>B</a:t>
                </a:r>
                <a:r>
                  <a:rPr lang="en-US" sz="2000" b="1" dirty="0">
                    <a:ea typeface="Cambria Math"/>
                  </a:rPr>
                  <a:t>            </a:t>
                </a:r>
              </a:p>
              <a:p>
                <a:pPr marL="1010412" lvl="2" indent="-342900">
                  <a:buNone/>
                </a:pPr>
                <a:r>
                  <a:rPr lang="en-US" sz="2000" b="1" dirty="0">
                    <a:ea typeface="Cambria Math"/>
                  </a:rPr>
                  <a:t>  Solution:</a:t>
                </a:r>
                <a:r>
                  <a:rPr lang="en-US" sz="2000" b="1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/>
                  <a:t>{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1,2,3</a:t>
                </a:r>
                <a:r>
                  <a:rPr lang="en-US" sz="2000" dirty="0"/>
                  <a:t>} </a:t>
                </a:r>
                <a:endParaRPr lang="en-US" sz="2000" b="1" dirty="0">
                  <a:latin typeface="Cambria Math" pitchFamily="18" charset="0"/>
                  <a:ea typeface="Cambria Math" pitchFamily="18" charset="0"/>
                </a:endParaRPr>
              </a:p>
              <a:p>
                <a:pPr marL="736092" lvl="1" indent="-342900">
                  <a:buFont typeface="+mj-lt"/>
                  <a:buAutoNum type="arabicPeriod"/>
                </a:pPr>
                <a:r>
                  <a:rPr lang="en-US" sz="2000" i="1" dirty="0">
                    <a:ea typeface="Cambria Math" pitchFamily="18" charset="0"/>
                  </a:rPr>
                  <a:t>B</a:t>
                </a:r>
                <a:r>
                  <a:rPr lang="en-US" sz="2000" b="1" dirty="0">
                    <a:latin typeface="Cambria Math" pitchFamily="18" charset="0"/>
                    <a:ea typeface="Cambria Math" pitchFamily="18" charset="0"/>
                  </a:rPr>
                  <a:t> – </a:t>
                </a:r>
                <a:r>
                  <a:rPr lang="en-US" sz="2000" i="1" dirty="0">
                    <a:ea typeface="Cambria Math" pitchFamily="18" charset="0"/>
                  </a:rPr>
                  <a:t>A</a:t>
                </a:r>
                <a:r>
                  <a:rPr lang="en-US" sz="2000" b="1" dirty="0">
                    <a:latin typeface="Cambria Math" pitchFamily="18" charset="0"/>
                    <a:ea typeface="Cambria Math" pitchFamily="18" charset="0"/>
                  </a:rPr>
                  <a:t>               </a:t>
                </a:r>
              </a:p>
              <a:p>
                <a:pPr marL="1010412" lvl="2" indent="-342900">
                  <a:buNone/>
                </a:pPr>
                <a:r>
                  <a:rPr lang="en-US" sz="2000" b="1" dirty="0">
                    <a:ea typeface="Cambria Math"/>
                  </a:rPr>
                  <a:t>Solution:</a:t>
                </a:r>
                <a:r>
                  <a:rPr lang="en-US" sz="20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dirty="0"/>
                  <a:t>{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6,7,8</a:t>
                </a:r>
                <a:r>
                  <a:rPr lang="en-US" sz="2000" dirty="0"/>
                  <a:t>} </a:t>
                </a:r>
              </a:p>
              <a:p>
                <a:pPr marL="736092" lvl="1" indent="-342900">
                  <a:buFont typeface="+mj-lt"/>
                  <a:buAutoNum type="arabicPeriod"/>
                </a:pPr>
                <a:r>
                  <a:rPr lang="en-US" sz="2000" i="1" dirty="0">
                    <a:ea typeface="Cambria Math" pitchFamily="18" charset="0"/>
                  </a:rPr>
                  <a:t>A </a:t>
                </a:r>
                <a:r>
                  <a:rPr lang="en-US" sz="2000" dirty="0">
                    <a:ea typeface="Cambria Math" pitchFamily="18" charset="0"/>
                    <a:sym typeface="Symbol" panose="05050102010706020507" pitchFamily="18" charset="2"/>
                  </a:rPr>
                  <a:t></a:t>
                </a:r>
                <a:r>
                  <a:rPr lang="en-US" sz="2000" i="1" dirty="0">
                    <a:ea typeface="Cambria Math" pitchFamily="18" charset="0"/>
                    <a:sym typeface="Symbol" panose="05050102010706020507" pitchFamily="18" charset="2"/>
                  </a:rPr>
                  <a:t> B</a:t>
                </a:r>
                <a:r>
                  <a:rPr lang="en-US" sz="2000" b="1" dirty="0">
                    <a:latin typeface="Cambria Math" pitchFamily="18" charset="0"/>
                    <a:ea typeface="Cambria Math" pitchFamily="18" charset="0"/>
                  </a:rPr>
                  <a:t>               </a:t>
                </a:r>
              </a:p>
              <a:p>
                <a:pPr marL="1010412" lvl="2" indent="-342900">
                  <a:buNone/>
                </a:pPr>
                <a:r>
                  <a:rPr lang="en-US" sz="2000" b="1" dirty="0">
                    <a:ea typeface="Cambria Math"/>
                  </a:rPr>
                  <a:t>Solution:</a:t>
                </a:r>
                <a:r>
                  <a:rPr lang="en-US" sz="20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dirty="0"/>
                  <a:t>{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1,2,3,6,7,8</a:t>
                </a:r>
                <a:r>
                  <a:rPr lang="en-US" sz="2000" dirty="0"/>
                  <a:t>} </a:t>
                </a:r>
                <a:endParaRPr lang="en-US" sz="2800" b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867400"/>
              </a:xfrm>
              <a:blipFill>
                <a:blip r:embed="rId2"/>
                <a:stretch>
                  <a:fillRect l="-741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239843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Cardinality of the Union of Two Sets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4714" y="1459867"/>
            <a:ext cx="8229600" cy="51582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Inclusion-Exclusion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|</a:t>
            </a:r>
            <a:r>
              <a:rPr kumimoji="0" lang="en-US" sz="2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∪ </a:t>
            </a:r>
            <a:r>
              <a:rPr kumimoji="0" lang="en-US" sz="2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B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| = |</a:t>
            </a:r>
            <a:r>
              <a:rPr kumimoji="0" lang="en-US" sz="2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| + | </a:t>
            </a:r>
            <a:r>
              <a:rPr kumimoji="0" lang="en-US" sz="2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B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|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−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|</a:t>
            </a:r>
            <a:r>
              <a:rPr kumimoji="0" lang="en-US" sz="2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∩ </a:t>
            </a:r>
            <a:r>
              <a:rPr kumimoji="0" lang="en-US" sz="2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B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|</a:t>
            </a:r>
            <a:endParaRPr lang="en-US" sz="2900" dirty="0">
              <a:latin typeface="Cambria Math" pitchFamily="18" charset="0"/>
              <a:ea typeface="Cambria Math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6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6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b="1" dirty="0"/>
              <a:t>Example</a:t>
            </a:r>
            <a:r>
              <a:rPr lang="en-US" sz="2600" dirty="0"/>
              <a:t>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600" dirty="0"/>
              <a:t>Let </a:t>
            </a:r>
            <a:r>
              <a:rPr lang="en-US" sz="2600" i="1" dirty="0"/>
              <a:t>A</a:t>
            </a:r>
            <a:r>
              <a:rPr lang="en-US" sz="2600" dirty="0"/>
              <a:t> = math majors and</a:t>
            </a:r>
            <a:r>
              <a:rPr lang="en-US" sz="2600" i="1" dirty="0"/>
              <a:t> B</a:t>
            </a:r>
            <a:r>
              <a:rPr lang="en-US" sz="2600" dirty="0"/>
              <a:t> = CS majors.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600" dirty="0"/>
              <a:t>To count #students who are either math or CS majors: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600" dirty="0"/>
              <a:t>add #math majors and #CS majors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600" dirty="0"/>
              <a:t>subtract #joint CS/math majors.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5239062" y="1382843"/>
            <a:ext cx="3429000" cy="1447800"/>
            <a:chOff x="5715000" y="4724400"/>
            <a:chExt cx="3429000" cy="1447800"/>
          </a:xfrm>
        </p:grpSpPr>
        <p:sp>
          <p:nvSpPr>
            <p:cNvPr id="24" name="Oval 23"/>
            <p:cNvSpPr/>
            <p:nvPr/>
          </p:nvSpPr>
          <p:spPr>
            <a:xfrm>
              <a:off x="6934200" y="5105400"/>
              <a:ext cx="533400" cy="8382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0"/>
            <p:cNvGrpSpPr/>
            <p:nvPr/>
          </p:nvGrpSpPr>
          <p:grpSpPr>
            <a:xfrm>
              <a:off x="5715000" y="4724400"/>
              <a:ext cx="2971800" cy="1447800"/>
              <a:chOff x="5715000" y="4724400"/>
              <a:chExt cx="2971800" cy="14478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715000" y="4724400"/>
                <a:ext cx="2971800" cy="1447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19"/>
              <p:cNvGrpSpPr/>
              <p:nvPr/>
            </p:nvGrpSpPr>
            <p:grpSpPr>
              <a:xfrm>
                <a:off x="6248400" y="5029200"/>
                <a:ext cx="1905000" cy="990600"/>
                <a:chOff x="6248400" y="5029200"/>
                <a:chExt cx="1905000" cy="990600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6248400" y="5029200"/>
                  <a:ext cx="1219200" cy="990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6934200" y="5029200"/>
                  <a:ext cx="1219200" cy="990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21"/>
            <p:cNvGrpSpPr/>
            <p:nvPr/>
          </p:nvGrpSpPr>
          <p:grpSpPr>
            <a:xfrm>
              <a:off x="6400800" y="4800600"/>
              <a:ext cx="2743200" cy="826532"/>
              <a:chOff x="6400800" y="4800600"/>
              <a:chExt cx="2743200" cy="82653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305800" y="48006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U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00800" y="51816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A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620000" y="5257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B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162862" y="3048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Venn Diagram</a:t>
            </a:r>
            <a:r>
              <a:rPr lang="en-US" dirty="0">
                <a:latin typeface="Cambria Math"/>
                <a:ea typeface="Cambria Math"/>
              </a:rPr>
              <a:t>  for </a:t>
            </a:r>
            <a:r>
              <a:rPr lang="en-US" i="1" dirty="0">
                <a:latin typeface="Cambria Math"/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,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,</a:t>
            </a:r>
            <a:r>
              <a:rPr lang="en-US" i="1" dirty="0">
                <a:ea typeface="Cambria Math" pitchFamily="18" charset="0"/>
              </a:rPr>
              <a:t> 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∩ </a:t>
            </a:r>
            <a:r>
              <a:rPr lang="en-US" i="1" dirty="0">
                <a:ea typeface="Cambria Math" pitchFamily="18" charset="0"/>
              </a:rPr>
              <a:t>B, 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∪ </a:t>
            </a:r>
            <a:r>
              <a:rPr lang="en-US" i="1" dirty="0">
                <a:ea typeface="Cambria Math" pitchFamily="18" charset="0"/>
              </a:rPr>
              <a:t>B 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239843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Inclusion-Exclusion for 3 sets</a:t>
            </a:r>
            <a:endParaRPr lang="en-US" sz="4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0607" y="1459867"/>
            <a:ext cx="9023393" cy="163398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|</a:t>
            </a:r>
            <a:r>
              <a:rPr kumimoji="0" lang="en-US" sz="2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∪ </a:t>
            </a:r>
            <a:r>
              <a:rPr kumimoji="0" lang="en-US" sz="2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B 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∪ </a:t>
            </a:r>
            <a:r>
              <a:rPr lang="en-US" sz="2900" i="1" dirty="0">
                <a:ea typeface="Cambria Math" pitchFamily="18" charset="0"/>
              </a:rPr>
              <a:t>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| = |</a:t>
            </a:r>
            <a:r>
              <a:rPr kumimoji="0" lang="en-US" sz="2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| + |</a:t>
            </a:r>
            <a:r>
              <a:rPr kumimoji="0" lang="en-US" sz="2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B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| + |</a:t>
            </a:r>
            <a:r>
              <a:rPr lang="en-US" sz="2900" i="1" dirty="0">
                <a:ea typeface="Cambria Math" pitchFamily="18" charset="0"/>
              </a:rPr>
              <a:t>C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| 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			−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|</a:t>
            </a:r>
            <a:r>
              <a:rPr kumimoji="0" lang="en-US" sz="2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 ∩ </a:t>
            </a:r>
            <a:r>
              <a:rPr kumimoji="0" lang="en-US" sz="29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mbria Math" pitchFamily="18" charset="0"/>
              </a:rPr>
              <a:t>B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| </a:t>
            </a:r>
            <a:r>
              <a:rPr lang="en-US" sz="2900" dirty="0">
                <a:latin typeface="Cambria Math"/>
                <a:ea typeface="Cambria Math"/>
              </a:rPr>
              <a:t>−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 |</a:t>
            </a:r>
            <a:r>
              <a:rPr lang="en-US" sz="2900" i="1" dirty="0">
                <a:ea typeface="Cambria Math" pitchFamily="18" charset="0"/>
              </a:rPr>
              <a:t>A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 ∩ </a:t>
            </a:r>
            <a:r>
              <a:rPr lang="en-US" sz="2900" i="1" dirty="0">
                <a:ea typeface="Cambria Math" pitchFamily="18" charset="0"/>
              </a:rPr>
              <a:t>C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| </a:t>
            </a:r>
            <a:r>
              <a:rPr lang="en-US" sz="2900" dirty="0">
                <a:latin typeface="Cambria Math"/>
                <a:ea typeface="Cambria Math"/>
              </a:rPr>
              <a:t>−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 |</a:t>
            </a:r>
            <a:r>
              <a:rPr lang="en-US" sz="2900" i="1" dirty="0">
                <a:ea typeface="Cambria Math" pitchFamily="18" charset="0"/>
              </a:rPr>
              <a:t>B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 ∩ </a:t>
            </a:r>
            <a:r>
              <a:rPr lang="en-US" sz="2900" i="1" dirty="0">
                <a:ea typeface="Cambria Math" pitchFamily="18" charset="0"/>
              </a:rPr>
              <a:t>C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|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900" dirty="0">
                <a:latin typeface="Cambria Math" pitchFamily="18" charset="0"/>
                <a:ea typeface="Cambria Math" pitchFamily="18" charset="0"/>
              </a:rPr>
              <a:t>			</a:t>
            </a:r>
            <a:r>
              <a:rPr lang="en-US" sz="2900" dirty="0">
                <a:latin typeface="Cambria Math"/>
                <a:ea typeface="Cambria Math"/>
              </a:rPr>
              <a:t> 		 		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+ |</a:t>
            </a:r>
            <a:r>
              <a:rPr lang="en-US" sz="2900" i="1" dirty="0">
                <a:ea typeface="Cambria Math" pitchFamily="18" charset="0"/>
              </a:rPr>
              <a:t>A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 ∩ </a:t>
            </a:r>
            <a:r>
              <a:rPr lang="en-US" sz="2900" i="1" dirty="0">
                <a:ea typeface="Cambria Math" pitchFamily="18" charset="0"/>
              </a:rPr>
              <a:t>B 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∩ </a:t>
            </a:r>
            <a:r>
              <a:rPr lang="en-US" sz="2900" i="1" dirty="0">
                <a:ea typeface="Cambria Math" pitchFamily="18" charset="0"/>
              </a:rPr>
              <a:t>C</a:t>
            </a:r>
            <a:r>
              <a:rPr lang="en-US" sz="2900" dirty="0">
                <a:latin typeface="Cambria Math" pitchFamily="18" charset="0"/>
                <a:ea typeface="Cambria Math" pitchFamily="18" charset="0"/>
              </a:rPr>
              <a:t>|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CE3210-4713-4B4D-9FE7-C41C07C7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7" y="2971800"/>
            <a:ext cx="3201101" cy="284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ABD5F1-FC2C-4C2A-85F7-B0ABE09F0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812" y="3093852"/>
            <a:ext cx="2947046" cy="2705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ABC4E7-5F8B-4FE7-B23E-2113C7217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156" y="2971800"/>
            <a:ext cx="2997857" cy="27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Set Identities </a:t>
            </a:r>
            <a:r>
              <a:rPr lang="en-US" sz="4400" dirty="0"/>
              <a:t>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/>
          <a:lstStyle/>
          <a:p>
            <a:r>
              <a:rPr lang="en-US" dirty="0"/>
              <a:t>Identity laws</a:t>
            </a:r>
          </a:p>
          <a:p>
            <a:pPr>
              <a:buNone/>
            </a:pPr>
            <a:r>
              <a:rPr lang="en-US" dirty="0"/>
              <a:t>                                           </a:t>
            </a:r>
          </a:p>
          <a:p>
            <a:r>
              <a:rPr lang="en-US" dirty="0"/>
              <a:t>Domination laws</a:t>
            </a:r>
          </a:p>
          <a:p>
            <a:pPr>
              <a:buNone/>
            </a:pPr>
            <a:r>
              <a:rPr lang="en-US" dirty="0"/>
              <a:t>                                            </a:t>
            </a:r>
          </a:p>
          <a:p>
            <a:r>
              <a:rPr lang="en-US" dirty="0"/>
              <a:t>Idempotent laws</a:t>
            </a:r>
          </a:p>
          <a:p>
            <a:pPr>
              <a:buNone/>
            </a:pPr>
            <a:r>
              <a:rPr lang="en-US" dirty="0"/>
              <a:t>                                           </a:t>
            </a:r>
          </a:p>
          <a:p>
            <a:r>
              <a:rPr lang="en-US" dirty="0"/>
              <a:t>Complementation law</a:t>
            </a:r>
          </a:p>
        </p:txBody>
      </p:sp>
      <p:pic>
        <p:nvPicPr>
          <p:cNvPr id="4" name="Content Placeholder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828800" y="2039112"/>
            <a:ext cx="1665923" cy="320040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191000" y="2039112"/>
            <a:ext cx="1777365" cy="27432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828800" y="3029712"/>
            <a:ext cx="1791653" cy="27432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191000" y="2953512"/>
            <a:ext cx="1563053" cy="320040"/>
          </a:xfrm>
          <a:prstGeom prst="rect">
            <a:avLst/>
          </a:prstGeom>
        </p:spPr>
      </p:pic>
      <p:pic>
        <p:nvPicPr>
          <p:cNvPr id="8" name="Content Placeholder 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828800" y="4020312"/>
            <a:ext cx="1760220" cy="27432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267200" y="4020312"/>
            <a:ext cx="1760220" cy="27432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895600" y="5087112"/>
            <a:ext cx="1360170" cy="4943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7200" y="569671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Set Identities </a:t>
            </a:r>
            <a:r>
              <a:rPr lang="en-US" sz="4000" dirty="0"/>
              <a:t>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792"/>
            <a:ext cx="8229600" cy="4389120"/>
          </a:xfrm>
        </p:spPr>
        <p:txBody>
          <a:bodyPr/>
          <a:lstStyle/>
          <a:p>
            <a:r>
              <a:rPr lang="en-US" dirty="0"/>
              <a:t>Commutative laws</a:t>
            </a:r>
          </a:p>
          <a:p>
            <a:pPr>
              <a:buNone/>
            </a:pPr>
            <a:r>
              <a:rPr lang="en-US" dirty="0"/>
              <a:t>                                           </a:t>
            </a:r>
          </a:p>
          <a:p>
            <a:r>
              <a:rPr lang="en-US" dirty="0"/>
              <a:t>Associative laws</a:t>
            </a:r>
          </a:p>
          <a:p>
            <a:pPr>
              <a:buNone/>
            </a:pPr>
            <a:r>
              <a:rPr lang="en-US" dirty="0"/>
              <a:t>    </a:t>
            </a:r>
          </a:p>
          <a:p>
            <a:pPr>
              <a:buNone/>
            </a:pPr>
            <a:r>
              <a:rPr lang="en-US" dirty="0"/>
              <a:t>                                                                         </a:t>
            </a:r>
          </a:p>
          <a:p>
            <a:r>
              <a:rPr lang="en-US" dirty="0"/>
              <a:t>Distributive laws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1" name="Content Placeholder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828800" y="2039112"/>
            <a:ext cx="2511743" cy="27432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181600" y="2039112"/>
            <a:ext cx="2511743" cy="27432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14400" y="2877312"/>
            <a:ext cx="4543425" cy="382905"/>
          </a:xfrm>
          <a:prstGeom prst="rect">
            <a:avLst/>
          </a:prstGeom>
        </p:spPr>
      </p:pic>
      <p:pic>
        <p:nvPicPr>
          <p:cNvPr id="14" name="Content Placeholder 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914400" y="3334512"/>
            <a:ext cx="4543425" cy="382905"/>
          </a:xfrm>
          <a:prstGeom prst="rect">
            <a:avLst/>
          </a:prstGeom>
        </p:spPr>
      </p:pic>
      <p:pic>
        <p:nvPicPr>
          <p:cNvPr id="15" name="Content Placeholder 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838200" y="4401312"/>
            <a:ext cx="5520690" cy="38290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914400" y="5010912"/>
            <a:ext cx="5520690" cy="382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8200" y="562051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Set Identities </a:t>
            </a:r>
            <a:r>
              <a:rPr lang="en-US" sz="4400" dirty="0"/>
              <a:t>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/>
          <a:lstStyle/>
          <a:p>
            <a:r>
              <a:rPr lang="en-US" dirty="0"/>
              <a:t>De Morgan’s laws</a:t>
            </a:r>
          </a:p>
          <a:p>
            <a:pPr>
              <a:buNone/>
            </a:pPr>
            <a:r>
              <a:rPr lang="en-US" dirty="0"/>
              <a:t>          </a:t>
            </a:r>
          </a:p>
          <a:p>
            <a:r>
              <a:rPr lang="en-US" dirty="0"/>
              <a:t>Absorption law</a:t>
            </a:r>
          </a:p>
          <a:p>
            <a:pPr>
              <a:buNone/>
            </a:pPr>
            <a:r>
              <a:rPr lang="en-US" dirty="0"/>
              <a:t>                                                                         </a:t>
            </a:r>
          </a:p>
          <a:p>
            <a:r>
              <a:rPr lang="en-US" dirty="0"/>
              <a:t>Complement laws</a:t>
            </a:r>
          </a:p>
        </p:txBody>
      </p:sp>
      <p:pic>
        <p:nvPicPr>
          <p:cNvPr id="10" name="Content Placeholder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914400" y="1959874"/>
            <a:ext cx="2534603" cy="328613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572000" y="1946093"/>
            <a:ext cx="2534603" cy="328613"/>
          </a:xfrm>
          <a:prstGeom prst="rect">
            <a:avLst/>
          </a:prstGeom>
        </p:spPr>
      </p:pic>
      <p:pic>
        <p:nvPicPr>
          <p:cNvPr id="18" name="Content Placeholder 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14400" y="2940855"/>
            <a:ext cx="2786063" cy="382905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624663" y="2893633"/>
            <a:ext cx="2786063" cy="382905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066800" y="3969956"/>
            <a:ext cx="1774508" cy="328613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624663" y="3935816"/>
            <a:ext cx="1657350" cy="3514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Ways to Prove Set Identities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3075433"/>
          </a:xfrm>
        </p:spPr>
        <p:txBody>
          <a:bodyPr/>
          <a:lstStyle/>
          <a:p>
            <a:pPr marL="880110" lvl="1" indent="-514350">
              <a:buFont typeface="+mj-lt"/>
              <a:buAutoNum type="arabicPeriod"/>
            </a:pPr>
            <a:r>
              <a:rPr lang="en-US" dirty="0"/>
              <a:t>Show each set (side of the identity) is subset of  other.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Use set builder notation and propositional logic.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Membership Tables: </a:t>
            </a:r>
          </a:p>
          <a:p>
            <a:pPr marL="1154430" lvl="2" indent="-514350"/>
            <a:r>
              <a:rPr lang="en-US"/>
              <a:t>Verify that elements in the same combination of sets always either belong or do not belong to the same side of the identity. </a:t>
            </a:r>
          </a:p>
          <a:p>
            <a:pPr marL="1154430" lvl="2" indent="-514350"/>
            <a:r>
              <a:rPr lang="en-US"/>
              <a:t>Use </a:t>
            </a:r>
            <a:r>
              <a:rPr lang="en-US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/>
              <a:t> to indicate it is in the set and a </a:t>
            </a:r>
            <a:r>
              <a:rPr lang="en-US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/>
              <a:t> to indicate that it is not.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30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2</a:t>
            </a:r>
            <a:r>
              <a:rPr lang="en-US" sz="4800" baseline="30000" dirty="0"/>
              <a:t>nd </a:t>
            </a:r>
            <a:r>
              <a:rPr lang="en-US" sz="4800" dirty="0"/>
              <a:t>De Morgan Law: containment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Prove that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  We prove this identity by showing that:</a:t>
            </a:r>
          </a:p>
          <a:p>
            <a:pPr marL="514350" indent="-514350">
              <a:buNone/>
            </a:pPr>
            <a:r>
              <a:rPr lang="en-US" dirty="0"/>
              <a:t>        1)                                           and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         2)</a:t>
            </a:r>
          </a:p>
          <a:p>
            <a:pPr marL="514350" indent="-51435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962400" y="2057400"/>
            <a:ext cx="2534603" cy="328613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93676" y="3901916"/>
            <a:ext cx="2534603" cy="37719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979935" y="2986550"/>
            <a:ext cx="2534603" cy="377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26" y="237439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/>
              <a:t>2</a:t>
            </a:r>
            <a:r>
              <a:rPr lang="en-US" sz="4800" baseline="30000" dirty="0"/>
              <a:t>nd </a:t>
            </a:r>
            <a:r>
              <a:rPr lang="en-US" sz="4800" dirty="0"/>
              <a:t>De Morgan Law: containment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60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/>
              <a:t>    These steps show that:                            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17036" y="1582845"/>
            <a:ext cx="2534603" cy="37719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17956" y="2253985"/>
            <a:ext cx="7564044" cy="2402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Sets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Language of Sets</a:t>
            </a:r>
          </a:p>
          <a:p>
            <a:pPr lvl="1"/>
            <a:r>
              <a:rPr lang="en-US" dirty="0"/>
              <a:t>Set Operations</a:t>
            </a:r>
          </a:p>
          <a:p>
            <a:pPr lvl="1"/>
            <a:r>
              <a:rPr lang="en-US" dirty="0"/>
              <a:t>Set Identities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Types of 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Operations on 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Computability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Sequences and Summations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Types of Sequences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Summation Formulae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Cardinality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Countable Sets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Matrices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Matrix Arithmetic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77" y="331033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/>
              <a:t>2</a:t>
            </a:r>
            <a:r>
              <a:rPr lang="en-US" sz="4800" baseline="30000" dirty="0"/>
              <a:t>nd </a:t>
            </a:r>
            <a:r>
              <a:rPr lang="en-US" sz="4800" dirty="0"/>
              <a:t>De Morgan Law: containment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033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/>
              <a:t>   These steps show that:                            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62000" y="2133600"/>
            <a:ext cx="7942972" cy="243840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606977" y="1539240"/>
            <a:ext cx="2534603" cy="377190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5400000" flipV="1">
            <a:off x="8305800" y="5562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65820" cy="1143000"/>
          </a:xfrm>
        </p:spPr>
        <p:txBody>
          <a:bodyPr>
            <a:noAutofit/>
          </a:bodyPr>
          <a:lstStyle/>
          <a:p>
            <a:r>
              <a:rPr lang="en-US" sz="4000" dirty="0"/>
              <a:t>2</a:t>
            </a:r>
            <a:r>
              <a:rPr lang="en-US" sz="4000" baseline="30000" dirty="0"/>
              <a:t>nd </a:t>
            </a:r>
            <a:r>
              <a:rPr lang="en-US" sz="4000" dirty="0"/>
              <a:t>De Morgan Law: Set-Builder Notation</a:t>
            </a:r>
          </a:p>
        </p:txBody>
      </p:sp>
      <p:pic>
        <p:nvPicPr>
          <p:cNvPr id="7" name="Content Placeholder 6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4" cstate="print"/>
          <a:srcRect l="11408"/>
          <a:stretch/>
        </p:blipFill>
        <p:spPr>
          <a:xfrm>
            <a:off x="338002" y="1797570"/>
            <a:ext cx="8467995" cy="3084341"/>
          </a:xfrm>
        </p:spPr>
      </p:pic>
      <p:sp>
        <p:nvSpPr>
          <p:cNvPr id="4" name="Isosceles Triangle 3"/>
          <p:cNvSpPr/>
          <p:nvPr/>
        </p:nvSpPr>
        <p:spPr>
          <a:xfrm rot="5400000" flipV="1">
            <a:off x="8305800" y="5562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ddin_tmp.png">
            <a:extLst>
              <a:ext uri="{FF2B5EF4-FFF2-40B4-BE49-F238E27FC236}">
                <a16:creationId xmlns:a16="http://schemas.microsoft.com/office/drawing/2014/main" id="{53E3308A-A7D8-4370-9B2C-60AB7E2F07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 cstate="print"/>
          <a:srcRect t="1" r="57039" b="-31852"/>
          <a:stretch/>
        </p:blipFill>
        <p:spPr>
          <a:xfrm>
            <a:off x="304800" y="1399081"/>
            <a:ext cx="888430" cy="35351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49"/>
            <a:ext cx="8610600" cy="1143000"/>
          </a:xfrm>
        </p:spPr>
        <p:txBody>
          <a:bodyPr>
            <a:noAutofit/>
          </a:bodyPr>
          <a:lstStyle/>
          <a:p>
            <a:r>
              <a:rPr lang="en-US" sz="4400" dirty="0"/>
              <a:t>distributive law: </a:t>
            </a:r>
            <a:r>
              <a:rPr lang="en-US" sz="4000" dirty="0"/>
              <a:t>Membership 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330350"/>
              </p:ext>
            </p:extLst>
          </p:nvPr>
        </p:nvGraphicFramePr>
        <p:xfrm>
          <a:off x="495925" y="2375746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638925" y="2451946"/>
            <a:ext cx="668655" cy="18097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553325" y="2451946"/>
            <a:ext cx="1322070" cy="25527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077325" y="2451946"/>
            <a:ext cx="655320" cy="18288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915525" y="2451946"/>
            <a:ext cx="655320" cy="18288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906125" y="2451946"/>
            <a:ext cx="1971675" cy="25527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999344" y="1361783"/>
            <a:ext cx="5520690" cy="382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925" y="189290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Solution</a:t>
            </a:r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50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Generalized Unions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,…,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be an indexed collection of sets.</a:t>
            </a:r>
          </a:p>
          <a:p>
            <a:pPr>
              <a:buNone/>
            </a:pPr>
            <a:r>
              <a:rPr lang="en-US" dirty="0"/>
              <a:t>We define: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This is well-defined, since union is associative.</a:t>
            </a:r>
          </a:p>
          <a:p>
            <a:r>
              <a:rPr lang="en-US" dirty="0"/>
              <a:t>For </a:t>
            </a:r>
            <a:r>
              <a:rPr lang="en-US" i="1" dirty="0"/>
              <a:t>i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,…, let </a:t>
            </a:r>
            <a:r>
              <a:rPr lang="en-US" i="1" dirty="0"/>
              <a:t>A</a:t>
            </a:r>
            <a:r>
              <a:rPr lang="en-US" baseline="-25000" dirty="0"/>
              <a:t>i </a:t>
            </a:r>
            <a:r>
              <a:rPr lang="en-US" dirty="0"/>
              <a:t> = {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….}. Then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95600" y="2514599"/>
            <a:ext cx="3553301" cy="81569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295400" y="4419600"/>
            <a:ext cx="5557890" cy="81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90" y="32249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Generalized Intersections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,…,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be an indexed collection of sets.</a:t>
            </a:r>
          </a:p>
          <a:p>
            <a:pPr>
              <a:buNone/>
            </a:pPr>
            <a:r>
              <a:rPr lang="en-US" dirty="0"/>
              <a:t>We define: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This is well-defined, since intersection is associative.</a:t>
            </a:r>
          </a:p>
          <a:p>
            <a:r>
              <a:rPr lang="en-US" dirty="0"/>
              <a:t>For </a:t>
            </a:r>
            <a:r>
              <a:rPr lang="en-US" i="1" dirty="0"/>
              <a:t>i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,…, let </a:t>
            </a:r>
            <a:r>
              <a:rPr lang="en-US" i="1" dirty="0"/>
              <a:t>A</a:t>
            </a:r>
            <a:r>
              <a:rPr lang="en-US" baseline="-25000" dirty="0"/>
              <a:t>i </a:t>
            </a:r>
            <a:r>
              <a:rPr lang="en-US" dirty="0"/>
              <a:t> = {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….}. Then,</a:t>
            </a:r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926793" y="2541745"/>
            <a:ext cx="3245407" cy="745015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38200" y="4495800"/>
            <a:ext cx="6956192" cy="7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 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2.2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Operations</a:t>
            </a:r>
          </a:p>
          <a:p>
            <a:pPr lvl="1"/>
            <a:r>
              <a:rPr lang="en-US" dirty="0"/>
              <a:t>Union</a:t>
            </a:r>
          </a:p>
          <a:p>
            <a:pPr lvl="1"/>
            <a:r>
              <a:rPr lang="en-US" dirty="0"/>
              <a:t>Intersection</a:t>
            </a:r>
          </a:p>
          <a:p>
            <a:pPr lvl="1"/>
            <a:r>
              <a:rPr lang="en-US" dirty="0"/>
              <a:t>Complementation</a:t>
            </a:r>
          </a:p>
          <a:p>
            <a:pPr lvl="1"/>
            <a:r>
              <a:rPr lang="en-US" dirty="0"/>
              <a:t>Difference</a:t>
            </a:r>
          </a:p>
          <a:p>
            <a:r>
              <a:rPr lang="en-US" dirty="0"/>
              <a:t>More on Set Cardinality</a:t>
            </a:r>
          </a:p>
          <a:p>
            <a:r>
              <a:rPr lang="en-US" dirty="0"/>
              <a:t>Set Identities</a:t>
            </a:r>
          </a:p>
          <a:p>
            <a:r>
              <a:rPr lang="en-US" dirty="0"/>
              <a:t>Proving Identities</a:t>
            </a:r>
          </a:p>
          <a:p>
            <a:r>
              <a:rPr lang="en-US" dirty="0"/>
              <a:t>Membership Tables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Propositional calculus and set theory are both instances of </a:t>
            </a:r>
            <a:r>
              <a:rPr lang="en-US" i="1" dirty="0"/>
              <a:t>Boolean Algebra</a:t>
            </a:r>
            <a:r>
              <a:rPr lang="en-US" dirty="0"/>
              <a:t> (discussed in Chapter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12, but NOT formally part of either MAT 2440 or 2540).</a:t>
            </a:r>
            <a:endParaRPr lang="en-US" dirty="0"/>
          </a:p>
          <a:p>
            <a:r>
              <a:rPr lang="en-US" dirty="0"/>
              <a:t>The operators in set theory are analogous to the corresponding operator in propositional calculus.</a:t>
            </a:r>
          </a:p>
          <a:p>
            <a:r>
              <a:rPr lang="en-US" dirty="0"/>
              <a:t>As always there must be a universal set  </a:t>
            </a:r>
            <a:r>
              <a:rPr lang="en-US" i="1" dirty="0"/>
              <a:t>U</a:t>
            </a:r>
            <a:r>
              <a:rPr lang="en-US" dirty="0"/>
              <a:t>. All sets are assumed to be subsets of </a:t>
            </a:r>
            <a:r>
              <a:rPr lang="en-US" i="1" dirty="0"/>
              <a:t>U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0" y="266700"/>
            <a:ext cx="8229600" cy="1143000"/>
          </a:xfrm>
        </p:spPr>
        <p:txBody>
          <a:bodyPr/>
          <a:lstStyle/>
          <a:p>
            <a:r>
              <a:rPr lang="en-US" dirty="0"/>
              <a:t>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80" y="1503389"/>
            <a:ext cx="8229600" cy="4389120"/>
          </a:xfrm>
        </p:spPr>
        <p:txBody>
          <a:bodyPr>
            <a:normAutofit/>
          </a:bodyPr>
          <a:lstStyle/>
          <a:p>
            <a:r>
              <a:rPr lang="en-US" b="1" dirty="0"/>
              <a:t>Definition</a:t>
            </a:r>
            <a:r>
              <a:rPr lang="en-US" dirty="0"/>
              <a:t>: Let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be sets. The </a:t>
            </a:r>
            <a:r>
              <a:rPr lang="en-US" i="1" dirty="0"/>
              <a:t>union</a:t>
            </a:r>
            <a:r>
              <a:rPr lang="en-US" dirty="0"/>
              <a:t> of the sets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, denoted by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∪ </a:t>
            </a:r>
            <a:r>
              <a:rPr lang="en-US" i="1" dirty="0">
                <a:ea typeface="Cambria Math"/>
              </a:rPr>
              <a:t>B,</a:t>
            </a:r>
            <a:r>
              <a:rPr lang="en-US" i="1" dirty="0"/>
              <a:t> </a:t>
            </a:r>
            <a:r>
              <a:rPr lang="en-US" dirty="0"/>
              <a:t> is the set: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dirty="0"/>
              <a:t>Example</a:t>
            </a:r>
            <a:r>
              <a:rPr lang="en-US" dirty="0"/>
              <a:t>: What is  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1,2,3} 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∪ {3, 4, 5}</a:t>
            </a:r>
            <a:r>
              <a:rPr lang="en-US" dirty="0"/>
              <a:t>?</a:t>
            </a:r>
          </a:p>
          <a:p>
            <a:pPr>
              <a:buNone/>
            </a:pPr>
            <a:r>
              <a:rPr lang="en-US" dirty="0"/>
              <a:t>               </a:t>
            </a:r>
            <a:r>
              <a:rPr lang="en-US" b="1" dirty="0"/>
              <a:t>Solution</a:t>
            </a:r>
            <a:r>
              <a:rPr lang="en-US" dirty="0"/>
              <a:t>: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1,2,3,4,5}</a:t>
            </a:r>
            <a:endParaRPr lang="en-US" dirty="0"/>
          </a:p>
          <a:p>
            <a:pPr>
              <a:buNone/>
            </a:pPr>
            <a:r>
              <a:rPr lang="en-US" dirty="0"/>
              <a:t>             </a:t>
            </a:r>
            <a:r>
              <a:rPr lang="en-US" sz="2400" dirty="0"/>
              <a:t>                                   </a:t>
            </a:r>
            <a:endParaRPr lang="en-US" dirty="0"/>
          </a:p>
          <a:p>
            <a:pPr>
              <a:buNone/>
            </a:pPr>
            <a:r>
              <a:rPr lang="en-US" dirty="0"/>
              <a:t>   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362200" y="2667000"/>
            <a:ext cx="3026093" cy="38290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404532" y="4356591"/>
            <a:ext cx="3429000" cy="1447800"/>
            <a:chOff x="5562600" y="4724400"/>
            <a:chExt cx="3429000" cy="1447800"/>
          </a:xfrm>
        </p:grpSpPr>
        <p:sp>
          <p:nvSpPr>
            <p:cNvPr id="11" name="TextBox 10"/>
            <p:cNvSpPr txBox="1"/>
            <p:nvPr/>
          </p:nvSpPr>
          <p:spPr>
            <a:xfrm>
              <a:off x="8153400" y="4800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U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562600" y="4724400"/>
              <a:ext cx="2971800" cy="1447800"/>
              <a:chOff x="5562600" y="4724400"/>
              <a:chExt cx="2971800" cy="14478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562600" y="4724400"/>
                <a:ext cx="2971800" cy="1447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6096000" y="5029200"/>
                <a:ext cx="1905000" cy="990600"/>
                <a:chOff x="6096000" y="5029200"/>
                <a:chExt cx="1905000" cy="990600"/>
              </a:xfr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13" name="Oval 12"/>
                <p:cNvSpPr/>
                <p:nvPr/>
              </p:nvSpPr>
              <p:spPr>
                <a:xfrm>
                  <a:off x="6096000" y="5029200"/>
                  <a:ext cx="1219200" cy="990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6781800" y="5029200"/>
                  <a:ext cx="1219200" cy="990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6248400" y="5181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67600" y="5257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54993" y="386109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Venn Diagram for </a:t>
            </a:r>
            <a:r>
              <a:rPr lang="en-US" i="1" dirty="0"/>
              <a:t>A</a:t>
            </a:r>
            <a:r>
              <a:rPr lang="en-US" dirty="0">
                <a:latin typeface="Cambria Math"/>
                <a:ea typeface="Cambria Math"/>
              </a:rPr>
              <a:t> ∪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98120"/>
            <a:ext cx="8229600" cy="1143000"/>
          </a:xfrm>
        </p:spPr>
        <p:txBody>
          <a:bodyPr/>
          <a:lstStyle/>
          <a:p>
            <a:r>
              <a:rPr lang="en-US" dirty="0"/>
              <a:t>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467"/>
            <a:ext cx="8229600" cy="438912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/>
              <a:t>Definition</a:t>
            </a:r>
            <a:r>
              <a:rPr lang="en-US" dirty="0"/>
              <a:t>:  The </a:t>
            </a:r>
            <a:r>
              <a:rPr lang="en-US" i="1" dirty="0"/>
              <a:t>intersection</a:t>
            </a:r>
            <a:r>
              <a:rPr lang="en-US" dirty="0"/>
              <a:t> of sets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, denoted by   </a:t>
            </a:r>
            <a:r>
              <a:rPr lang="en-US" i="1" dirty="0">
                <a:ea typeface="Cambria Math" pitchFamily="18" charset="0"/>
              </a:rPr>
              <a:t>A </a:t>
            </a:r>
            <a:r>
              <a:rPr lang="en-US" dirty="0">
                <a:latin typeface="Cambria Math"/>
                <a:ea typeface="Cambria Math"/>
              </a:rPr>
              <a:t>∩ </a:t>
            </a:r>
            <a:r>
              <a:rPr lang="en-US" i="1" dirty="0">
                <a:ea typeface="Cambria Math"/>
              </a:rPr>
              <a:t>B,</a:t>
            </a:r>
            <a:r>
              <a:rPr lang="en-US" dirty="0"/>
              <a:t>  is</a:t>
            </a:r>
          </a:p>
          <a:p>
            <a:endParaRPr lang="en-US" dirty="0"/>
          </a:p>
          <a:p>
            <a:r>
              <a:rPr lang="en-US" dirty="0"/>
              <a:t>If intersection is empty, then </a:t>
            </a:r>
            <a:r>
              <a:rPr lang="en-US" i="1" dirty="0"/>
              <a:t>A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are </a:t>
            </a:r>
            <a:r>
              <a:rPr lang="en-US" i="1" dirty="0"/>
              <a:t>disjoint</a:t>
            </a:r>
            <a:r>
              <a:rPr lang="en-US" dirty="0"/>
              <a:t> (also </a:t>
            </a:r>
            <a:r>
              <a:rPr lang="en-US" i="1" dirty="0"/>
              <a:t>mutually exclusive</a:t>
            </a:r>
            <a:r>
              <a:rPr lang="en-US" dirty="0"/>
              <a:t>).</a:t>
            </a:r>
          </a:p>
          <a:p>
            <a:r>
              <a:rPr lang="en-US" b="1" dirty="0"/>
              <a:t>Example</a:t>
            </a:r>
            <a:r>
              <a:rPr lang="en-US" dirty="0"/>
              <a:t>: What is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{1,2,3} ∩ {3,4,5} ?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Solution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  {3}</a:t>
            </a:r>
          </a:p>
          <a:p>
            <a:r>
              <a:rPr lang="en-US" b="1" dirty="0"/>
              <a:t>Example: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{1,2,3} ∩ {4,5,6} =?   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Solution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dirty="0">
                <a:latin typeface="Cambria Math"/>
                <a:ea typeface="Cambria Math"/>
              </a:rPr>
              <a:t>∅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2330573"/>
            <a:ext cx="3026093" cy="38290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829300" y="4672633"/>
            <a:ext cx="3429000" cy="1447800"/>
            <a:chOff x="5715000" y="4724400"/>
            <a:chExt cx="3429000" cy="1447800"/>
          </a:xfrm>
        </p:grpSpPr>
        <p:sp>
          <p:nvSpPr>
            <p:cNvPr id="23" name="Oval 22"/>
            <p:cNvSpPr/>
            <p:nvPr/>
          </p:nvSpPr>
          <p:spPr>
            <a:xfrm>
              <a:off x="6934200" y="5105400"/>
              <a:ext cx="533400" cy="8382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0"/>
            <p:cNvGrpSpPr/>
            <p:nvPr/>
          </p:nvGrpSpPr>
          <p:grpSpPr>
            <a:xfrm>
              <a:off x="5715000" y="4724400"/>
              <a:ext cx="2971800" cy="1447800"/>
              <a:chOff x="5715000" y="4724400"/>
              <a:chExt cx="2971800" cy="14478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715000" y="4724400"/>
                <a:ext cx="2971800" cy="1447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19"/>
              <p:cNvGrpSpPr/>
              <p:nvPr/>
            </p:nvGrpSpPr>
            <p:grpSpPr>
              <a:xfrm>
                <a:off x="6248400" y="5029200"/>
                <a:ext cx="1905000" cy="990600"/>
                <a:chOff x="6248400" y="5029200"/>
                <a:chExt cx="1905000" cy="99060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6248400" y="5029200"/>
                  <a:ext cx="1219200" cy="990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934200" y="5029200"/>
                  <a:ext cx="1219200" cy="990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21"/>
            <p:cNvGrpSpPr/>
            <p:nvPr/>
          </p:nvGrpSpPr>
          <p:grpSpPr>
            <a:xfrm>
              <a:off x="6400800" y="4800600"/>
              <a:ext cx="2743200" cy="826532"/>
              <a:chOff x="6400800" y="4800600"/>
              <a:chExt cx="2743200" cy="8265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8305800" y="48006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U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00800" y="51816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620000" y="52578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B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096000" y="408583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Venn Diagram</a:t>
            </a:r>
            <a:r>
              <a:rPr lang="en-US" dirty="0">
                <a:latin typeface="Cambria Math"/>
                <a:ea typeface="Cambria Math"/>
              </a:rPr>
              <a:t>  for </a:t>
            </a:r>
            <a:r>
              <a:rPr lang="en-US" i="1" dirty="0">
                <a:ea typeface="Cambria Math"/>
              </a:rPr>
              <a:t>A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∩</a:t>
            </a:r>
            <a:r>
              <a:rPr lang="en-US" i="1" dirty="0">
                <a:ea typeface="Cambria Math"/>
              </a:rPr>
              <a:t>B</a:t>
            </a:r>
            <a:r>
              <a:rPr lang="en-US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61712"/>
            <a:ext cx="8229600" cy="1143000"/>
          </a:xfrm>
        </p:spPr>
        <p:txBody>
          <a:bodyPr/>
          <a:lstStyle/>
          <a:p>
            <a:r>
              <a:rPr lang="en-US" dirty="0"/>
              <a:t>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161"/>
            <a:ext cx="8229600" cy="4389120"/>
          </a:xfrm>
        </p:spPr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Let 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be sets. The </a:t>
            </a:r>
            <a:r>
              <a:rPr lang="en-US" i="1" dirty="0"/>
              <a:t>difference</a:t>
            </a:r>
            <a:r>
              <a:rPr lang="en-US" dirty="0"/>
              <a:t> of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, denoted by </a:t>
            </a:r>
            <a:r>
              <a:rPr lang="en-US" i="1" dirty="0"/>
              <a:t>A</a:t>
            </a:r>
            <a:r>
              <a:rPr lang="en-US" dirty="0"/>
              <a:t> – </a:t>
            </a:r>
            <a:r>
              <a:rPr lang="en-US" i="1" dirty="0"/>
              <a:t>B</a:t>
            </a:r>
            <a:r>
              <a:rPr lang="en-US" dirty="0"/>
              <a:t>, is the set containing the elements of </a:t>
            </a:r>
            <a:r>
              <a:rPr lang="en-US" i="1" dirty="0"/>
              <a:t>A</a:t>
            </a:r>
            <a:r>
              <a:rPr lang="en-US" dirty="0"/>
              <a:t> that are not in </a:t>
            </a:r>
            <a:r>
              <a:rPr lang="en-US" i="1" dirty="0"/>
              <a:t>B</a:t>
            </a:r>
            <a:r>
              <a:rPr lang="en-US" dirty="0"/>
              <a:t>. </a:t>
            </a:r>
          </a:p>
          <a:p>
            <a:pPr marL="0" indent="0" algn="ctr">
              <a:buNone/>
            </a:pPr>
            <a:r>
              <a:rPr lang="en-US" i="1" dirty="0"/>
              <a:t>A</a:t>
            </a:r>
            <a:r>
              <a:rPr lang="en-US" dirty="0"/>
              <a:t> – </a:t>
            </a:r>
            <a:r>
              <a:rPr lang="en-US" i="1" dirty="0"/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| </a:t>
            </a:r>
            <a:r>
              <a:rPr lang="en-US" i="1" dirty="0"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∈ A </a:t>
            </a:r>
            <a:r>
              <a:rPr lang="en-US" dirty="0">
                <a:latin typeface="Cambria Math"/>
                <a:ea typeface="Cambria Math"/>
                <a:sym typeface="Symbol"/>
              </a:rPr>
              <a:t>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x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∉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  =  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∩</a:t>
            </a:r>
            <a:r>
              <a:rPr lang="en-US" b="1" dirty="0">
                <a:latin typeface="Cambria Math" pitchFamily="18" charset="0"/>
                <a:ea typeface="Cambria Math" pitchFamily="18" charset="0"/>
                <a:sym typeface="Symbol"/>
              </a:rPr>
              <a:t></a:t>
            </a:r>
            <a:r>
              <a:rPr lang="en-US" i="1" dirty="0">
                <a:ea typeface="Cambria Math" pitchFamily="18" charset="0"/>
                <a:sym typeface="Symbol"/>
              </a:rPr>
              <a:t>B</a:t>
            </a:r>
          </a:p>
          <a:p>
            <a:r>
              <a:rPr lang="en-US" b="1" dirty="0"/>
              <a:t>Example</a:t>
            </a:r>
            <a:r>
              <a:rPr lang="en-US" dirty="0"/>
              <a:t>: What is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{1, 2, 3}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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{3, 4, 5} ?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Solution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   {1, 2}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197840" y="4493738"/>
            <a:ext cx="3429000" cy="1447800"/>
            <a:chOff x="5410200" y="4876800"/>
            <a:chExt cx="3429000" cy="1447800"/>
          </a:xfrm>
        </p:grpSpPr>
        <p:sp>
          <p:nvSpPr>
            <p:cNvPr id="29" name="Rectangle 28"/>
            <p:cNvSpPr/>
            <p:nvPr/>
          </p:nvSpPr>
          <p:spPr>
            <a:xfrm>
              <a:off x="5410200" y="4876800"/>
              <a:ext cx="29718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943600" y="5181600"/>
              <a:ext cx="1219200" cy="990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29400" y="5181600"/>
              <a:ext cx="1219200" cy="99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01000" y="4953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15000" y="5181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15200" y="5410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6629400" y="5257800"/>
              <a:ext cx="533400" cy="838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00338" y="3886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Venn Diagram</a:t>
            </a:r>
            <a:r>
              <a:rPr lang="en-US" dirty="0">
                <a:latin typeface="Cambria Math"/>
                <a:ea typeface="Cambria Math"/>
              </a:rPr>
              <a:t>  for </a:t>
            </a:r>
            <a:r>
              <a:rPr lang="en-US" i="1" dirty="0">
                <a:latin typeface="Cambria Math"/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 −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Definition</a:t>
            </a:r>
            <a:r>
              <a:rPr lang="en-US" dirty="0"/>
              <a:t>: If </a:t>
            </a:r>
            <a:r>
              <a:rPr lang="en-US" i="1" dirty="0"/>
              <a:t>A</a:t>
            </a:r>
            <a:r>
              <a:rPr lang="en-US" dirty="0"/>
              <a:t> is a set, then the complement of </a:t>
            </a:r>
            <a:r>
              <a:rPr lang="en-US" i="1" dirty="0"/>
              <a:t>A</a:t>
            </a:r>
            <a:r>
              <a:rPr lang="en-US" b="1" dirty="0"/>
              <a:t> </a:t>
            </a:r>
            <a:r>
              <a:rPr lang="en-US" dirty="0"/>
              <a:t>(with respect to </a:t>
            </a:r>
            <a:r>
              <a:rPr lang="en-US" i="1" dirty="0">
                <a:ea typeface="Cambria Math" pitchFamily="18" charset="0"/>
              </a:rPr>
              <a:t>U</a:t>
            </a:r>
            <a:r>
              <a:rPr lang="en-US" dirty="0"/>
              <a:t>), denoted by </a:t>
            </a:r>
            <a:r>
              <a:rPr lang="en-US" i="1" dirty="0"/>
              <a:t>Ā</a:t>
            </a:r>
            <a:r>
              <a:rPr lang="en-US" dirty="0"/>
              <a:t> is the set  </a:t>
            </a:r>
            <a:r>
              <a:rPr lang="en-US" i="1" dirty="0">
                <a:ea typeface="Cambria Math" pitchFamily="18" charset="0"/>
              </a:rPr>
              <a:t>U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 panose="05050102010706020507" pitchFamily="18" charset="2"/>
              </a:rPr>
              <a:t> </a:t>
            </a:r>
            <a:r>
              <a:rPr lang="en-US" i="1" dirty="0">
                <a:ea typeface="Cambria Math" pitchFamily="18" charset="0"/>
              </a:rPr>
              <a:t>A</a:t>
            </a:r>
          </a:p>
          <a:p>
            <a:pPr>
              <a:buNone/>
            </a:pPr>
            <a:r>
              <a:rPr lang="en-US" dirty="0"/>
              <a:t>                       </a:t>
            </a:r>
            <a:r>
              <a:rPr lang="en-US" i="1" dirty="0">
                <a:ea typeface="Cambria Math" pitchFamily="18" charset="0"/>
              </a:rPr>
              <a:t>Ā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∈ </a:t>
            </a:r>
            <a:r>
              <a:rPr lang="en-US" i="1" dirty="0">
                <a:ea typeface="Cambria Math"/>
              </a:rPr>
              <a:t>U</a:t>
            </a:r>
            <a:r>
              <a:rPr lang="en-US" dirty="0">
                <a:latin typeface="Cambria Math"/>
                <a:ea typeface="Cambria Math"/>
              </a:rPr>
              <a:t> | </a:t>
            </a:r>
            <a:r>
              <a:rPr lang="en-US" i="1" dirty="0">
                <a:ea typeface="Cambria Math"/>
              </a:rPr>
              <a:t>x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∉ 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}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/>
              <a:t>  (The complement of A is sometimes denoted by </a:t>
            </a:r>
            <a:r>
              <a:rPr lang="en-US" i="1" dirty="0"/>
              <a:t>A</a:t>
            </a:r>
            <a:r>
              <a:rPr lang="en-US" i="1" baseline="30000" dirty="0"/>
              <a:t>c </a:t>
            </a:r>
            <a:r>
              <a:rPr lang="en-US" i="1" dirty="0"/>
              <a:t>.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b="1" dirty="0"/>
              <a:t>  Example</a:t>
            </a:r>
            <a:r>
              <a:rPr lang="en-US" dirty="0"/>
              <a:t>: If </a:t>
            </a:r>
            <a:r>
              <a:rPr lang="en-US" i="1" dirty="0"/>
              <a:t>U</a:t>
            </a:r>
            <a:r>
              <a:rPr lang="en-US" dirty="0"/>
              <a:t> = R, find complement of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latin typeface="Cambria Math"/>
                <a:ea typeface="Cambria Math"/>
              </a:rPr>
              <a:t> | </a:t>
            </a:r>
            <a:r>
              <a:rPr lang="en-US" i="1" dirty="0">
                <a:ea typeface="Cambria Math"/>
              </a:rPr>
              <a:t>x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&gt; 70}.</a:t>
            </a:r>
          </a:p>
          <a:p>
            <a:pPr>
              <a:buNone/>
            </a:pPr>
            <a:r>
              <a:rPr lang="en-US" dirty="0">
                <a:latin typeface="Cambria Math"/>
                <a:ea typeface="Cambria Math"/>
              </a:rPr>
              <a:t>            Solution: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dirty="0"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| </a:t>
            </a:r>
            <a:r>
              <a:rPr lang="en-US" i="1" dirty="0">
                <a:ea typeface="Cambria Math"/>
              </a:rPr>
              <a:t>x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70}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562600" y="5029200"/>
            <a:ext cx="3733800" cy="1676400"/>
            <a:chOff x="5562600" y="4495800"/>
            <a:chExt cx="3733800" cy="1676400"/>
          </a:xfrm>
        </p:grpSpPr>
        <p:grpSp>
          <p:nvGrpSpPr>
            <p:cNvPr id="27" name="Group 19"/>
            <p:cNvGrpSpPr/>
            <p:nvPr/>
          </p:nvGrpSpPr>
          <p:grpSpPr>
            <a:xfrm>
              <a:off x="5562600" y="4724400"/>
              <a:ext cx="2971800" cy="1447800"/>
              <a:chOff x="5562600" y="4724400"/>
              <a:chExt cx="2971800" cy="14478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562600" y="4724400"/>
                <a:ext cx="2971800" cy="14478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96000" y="5029200"/>
                <a:ext cx="1219200" cy="990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248400" y="5181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58200" y="44958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U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57800" y="4724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Venn Diagram for Complement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5410200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Cambria Math" pitchFamily="18" charset="0"/>
              </a:rPr>
              <a:t>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 x |  x\in A \vee x \in B\}$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\emptyset = \emptyset$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A = A$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A = A$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line{(\overline{A})} = A$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B = B \cup A$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B = B \cap A$&#10;&#10;&#10;\end{document}"/>
  <p:tag name="IGUANATEXSIZE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(B \cup C) = (A \cup B) \cup C$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(B \cap C) = (A \cap B) \cap C$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(B \cup C) = (A \cap B) \cup (A \cap C)$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(B \cap C) = (A \cup B) \cap (A \cup C)$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 x |  x\in A \wedge x \in B\}$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line{A \cup B} = \overline{A} \cap \overline{B}$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verline{A \cap B} = \overline{A} \cup \overline{B}$&#10;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(A \cap B) = A$&#10;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(A \cup B) = A$&#10;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\overline{A} = U$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\overline{A} = \emptyset$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A \cap B} = \overline{A} \cup \overline{B}$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A} \cup \overline{B} \subseteq \overline{A \cap B}$&#10;&#10;\end{document}"/>
  <p:tag name="IGUANATEXSIZE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A \cap B} \subseteq \overline{A} \cup \overline{B}$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A \cap B} \subseteq \overline{A} \cup \overline{B}$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(A - B) \cup (B - A)$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l}&#10;$x \in \overline{A \cap B}$ &amp; by assumption\\&#10;$x \not\in A \cap B$&amp; defn. of complement\\&#10;$\neg((x \in A) \wedge (x \in B))$&amp; defn. of intersection\\&#10;$\neg (x \in A) \vee \neg (x \in B)$ &amp; 1st De Morgan Law for Prop Logic\\&#10;$x \not\in A \vee x \not\in B$ &amp; defn. of negation\\&#10;$x \in \overline{A} \vee x \in \overline{B}$&amp; defn. of complement\\&#10;$x \in \overline{A} \cup \overline{B}$&amp; defn. of union\\&#10;\end{tabular}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l}&#10;$x \in \overline{A} \cup \overline{B}$ &amp; by assumption\\&#10;$(x \in \overline{A}) \vee (x \in \overline{B})$&amp; defn. of union\\&#10;$(x \not\in A) \vee (x \not\in B)$ &amp; defn. of complement\\&#10;$\neg(x \in A) \vee \neg(x \in B)$ &amp; defn. of negation\\&#10;$\neg(( x \in A) \wedge (x \in B))$&amp; by 1st De Morgan Law for Prop Logic\\&#10;$\neg (x \in A \cap B)$&amp; defn. of intersection\\&#10;$x \in \overline{A \cap B}$ &amp;defn. of complement&#10;\end{tabular}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A} \cup \overline{B} \subseteq \overline{A \cap B}$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tabular}{llll}&#10;$\overline{A \cap B}$ &amp; = &amp; $\{x| x \not\in A \cap B \}$ &amp; by defn. of complement\\&#10;&amp;=&amp; $\{ x | \neg (x \in (A \cap B))\}$&amp; by defn. of does not belong symbol\\&#10;&amp;=&amp; $\{x | \neg (x \in A \wedge x \in B\}$ &amp; by defn. of intersection\\&#10;&amp;=&amp; $\{x | \neg(x \in A) \vee \neg(x \in B)\}$ &amp;by 1st De Morgan law\\&#10;&amp;&amp;&amp; for Prop Logic\\&#10;&amp;=&amp; $\{x | x \not\in A \vee x \not\in B\}$ &amp; by defn. of not belong symbol\\&#10;&amp;=&amp; $\{x | x \in \overline{A} \vee x \in \overline{B}\}$&amp; by defn. of complement\\&#10;&amp;=&amp; $\{x | x \in \overline{A} \cup \overline{B}\}$&amp; by defn. of union\\&#10;&amp;=&amp; $\overline{A} \cup \overline{B}$&amp; by meaning of notation&#10;\end{tabular}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verline{A \cap B} = \overline{A} \cup \overline{B}$&#10;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 \cap C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\cup (B \cap C)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\cup B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\cup C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(A \cup B )\cap (A \cup C)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\oplus B$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(B \cap C) = (A \cup B) \cap (A \cup C)$&#10;&#10;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bigcup_{i = 1}^{n}A_i =  A_1 \cup A_2 \cup \ldots \cup A_n\]&#10;&#10;\end{document}"/>
  <p:tag name="IGUANATEXSIZE" val="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bigcup_{i = 1}^{n}A_i =\bigcup_{i = 1}^{n} \{i, i+ 1, i +2,...\} = \{1,2,3,...\}\]&#10;&#10;\end{document}"/>
  <p:tag name="IGUANATEXSIZE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bigcap_{i = 1}^{n}A_i =  A_1 \cap A_2 \cap \ldots\cap A_n\]&#10;&#10;\end{document}"/>
  <p:tag name="IGUANATEXSIZE" val="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bigcap_{i = 1}^{n}A_i = \bigcap_{i = 1}^{n} \{i, i + 1, i + 2, ...\} =  \{n, n + 1, n + 2, .....\} = A_n\]&#10;&#10;\end{document}"/>
  <p:tag name="IGUANATEXSIZ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\oplus B$&#10;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\oplus B$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\emptyset = A$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ap U = A$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 \cup U = U$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34329</TotalTime>
  <Words>1085</Words>
  <Application>Microsoft Office PowerPoint</Application>
  <PresentationFormat>On-screen Show (4:3)</PresentationFormat>
  <Paragraphs>251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Wingdings 2</vt:lpstr>
      <vt:lpstr>Constantia</vt:lpstr>
      <vt:lpstr>Symbol</vt:lpstr>
      <vt:lpstr>Arial</vt:lpstr>
      <vt:lpstr>Calibri</vt:lpstr>
      <vt:lpstr>Wingdings</vt:lpstr>
      <vt:lpstr>Cambria Math</vt:lpstr>
      <vt:lpstr>Flow</vt:lpstr>
      <vt:lpstr>Basic Structures: Sets, Functions, Sequences, Sums, and Matrices</vt:lpstr>
      <vt:lpstr>Chapter Summary</vt:lpstr>
      <vt:lpstr>Set Operations</vt:lpstr>
      <vt:lpstr>Section Summary</vt:lpstr>
      <vt:lpstr>Boolean Algebra</vt:lpstr>
      <vt:lpstr>Union</vt:lpstr>
      <vt:lpstr>Intersection</vt:lpstr>
      <vt:lpstr>Difference</vt:lpstr>
      <vt:lpstr>Complement</vt:lpstr>
      <vt:lpstr>Symmetric Difference</vt:lpstr>
      <vt:lpstr>PowerPoint Presentation</vt:lpstr>
      <vt:lpstr>Cardinality of the Union of Two Sets</vt:lpstr>
      <vt:lpstr>Inclusion-Exclusion for 3 sets</vt:lpstr>
      <vt:lpstr>Set Identities (1 of 3)</vt:lpstr>
      <vt:lpstr>Set Identities (2 of 3)</vt:lpstr>
      <vt:lpstr>Set Identities (3 of 3)</vt:lpstr>
      <vt:lpstr>Ways to Prove Set Identities</vt:lpstr>
      <vt:lpstr>2nd De Morgan Law: containment</vt:lpstr>
      <vt:lpstr>2nd De Morgan Law: containment</vt:lpstr>
      <vt:lpstr>2nd De Morgan Law: containment</vt:lpstr>
      <vt:lpstr>2nd De Morgan Law: Set-Builder Notation</vt:lpstr>
      <vt:lpstr>distributive law: Membership Table</vt:lpstr>
      <vt:lpstr>Generalized Unions</vt:lpstr>
      <vt:lpstr>Generalized Intersections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Ezra Halleck</cp:lastModifiedBy>
  <cp:revision>2025</cp:revision>
  <dcterms:created xsi:type="dcterms:W3CDTF">2011-03-27T19:09:13Z</dcterms:created>
  <dcterms:modified xsi:type="dcterms:W3CDTF">2018-02-28T15:13:13Z</dcterms:modified>
</cp:coreProperties>
</file>