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1" r:id="rId2"/>
    <p:sldId id="316" r:id="rId3"/>
    <p:sldId id="298" r:id="rId4"/>
    <p:sldId id="318" r:id="rId5"/>
    <p:sldId id="296" r:id="rId6"/>
    <p:sldId id="292" r:id="rId7"/>
    <p:sldId id="299" r:id="rId8"/>
    <p:sldId id="317" r:id="rId9"/>
    <p:sldId id="321" r:id="rId10"/>
    <p:sldId id="320" r:id="rId11"/>
    <p:sldId id="322" r:id="rId12"/>
    <p:sldId id="493" r:id="rId13"/>
    <p:sldId id="302" r:id="rId14"/>
    <p:sldId id="355" r:id="rId15"/>
    <p:sldId id="323" r:id="rId16"/>
    <p:sldId id="324" r:id="rId17"/>
    <p:sldId id="303" r:id="rId18"/>
    <p:sldId id="325" r:id="rId19"/>
    <p:sldId id="356" r:id="rId20"/>
    <p:sldId id="304" r:id="rId21"/>
    <p:sldId id="306" r:id="rId22"/>
    <p:sldId id="305" r:id="rId23"/>
    <p:sldId id="309" r:id="rId24"/>
    <p:sldId id="308" r:id="rId25"/>
    <p:sldId id="312" r:id="rId26"/>
    <p:sldId id="314" r:id="rId27"/>
  </p:sldIdLst>
  <p:sldSz cx="9144000" cy="6858000" type="screen4x3"/>
  <p:notesSz cx="7010400" cy="9296400"/>
  <p:embeddedFontLst>
    <p:embeddedFont>
      <p:font typeface="Wingdings 2" panose="05020102010507070707" pitchFamily="18" charset="2"/>
      <p:regular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Brush Script MT" panose="03060802040406070304" pitchFamily="66" charset="0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MS Reference Sans Serif" panose="020B0604030504040204" pitchFamily="34" charset="0"/>
      <p:regular r:id="rId41"/>
    </p:embeddedFont>
    <p:embeddedFont>
      <p:font typeface="SymbolPi" panose="02000500070000020004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64" d="100"/>
          <a:sy n="64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Set-Builder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Specify the property or properties that all members must satisfy: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Î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Z⁺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x &lt; 100}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is an odd positive integer less than 10}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Z⁺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is odd and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&lt; 10}</a:t>
            </a:r>
          </a:p>
          <a:p>
            <a:r>
              <a:rPr lang="en-US" dirty="0"/>
              <a:t>A predicate may be used: </a:t>
            </a:r>
          </a:p>
          <a:p>
            <a:pPr>
              <a:buNone/>
            </a:pPr>
            <a:r>
              <a:rPr lang="en-US" dirty="0"/>
              <a:t>   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P(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)}</a:t>
            </a:r>
          </a:p>
          <a:p>
            <a:pPr lvl="1"/>
            <a:r>
              <a:rPr lang="en-US" dirty="0"/>
              <a:t>Example: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Prime(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)}</a:t>
            </a:r>
          </a:p>
          <a:p>
            <a:r>
              <a:rPr lang="en-US" dirty="0">
                <a:ea typeface="Cambria Math" pitchFamily="18" charset="0"/>
              </a:rPr>
              <a:t>Positive rational numbers</a:t>
            </a:r>
            <a:r>
              <a:rPr lang="en-US" i="1" dirty="0">
                <a:ea typeface="Cambria Math" pitchFamily="18" charset="0"/>
              </a:rPr>
              <a:t>:</a:t>
            </a:r>
          </a:p>
          <a:p>
            <a:pPr>
              <a:buNone/>
            </a:pPr>
            <a:r>
              <a:rPr lang="en-US" i="1" dirty="0">
                <a:ea typeface="Cambria Math" pitchFamily="18" charset="0"/>
              </a:rPr>
              <a:t>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b="1" dirty="0"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for some positive integers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48" y="147903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48" y="147903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closed!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half-open (or half-closed!)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ditto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open!</a:t>
            </a:r>
          </a:p>
        </p:txBody>
      </p:sp>
    </p:spTree>
    <p:extLst>
      <p:ext uri="{BB962C8B-B14F-4D97-AF65-F5344CB8AC3E}">
        <p14:creationId xmlns:p14="http://schemas.microsoft.com/office/powerpoint/2010/main" val="2615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"/>
            <a:ext cx="8229600" cy="1143000"/>
          </a:xfrm>
        </p:spPr>
        <p:txBody>
          <a:bodyPr/>
          <a:lstStyle/>
          <a:p>
            <a:r>
              <a:rPr lang="en-US" dirty="0"/>
              <a:t>Universal Set and Empty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609"/>
            <a:ext cx="8229600" cy="438912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universal set</a:t>
            </a:r>
            <a:r>
              <a:rPr lang="en-US" dirty="0"/>
              <a:t> </a:t>
            </a:r>
            <a:r>
              <a:rPr lang="en-US" i="1" dirty="0"/>
              <a:t>U </a:t>
            </a:r>
            <a:r>
              <a:rPr lang="en-US" dirty="0"/>
              <a:t>is the set containing everything currently under consideration. </a:t>
            </a:r>
            <a:endParaRPr lang="en-US" i="1" dirty="0"/>
          </a:p>
          <a:p>
            <a:pPr lvl="1"/>
            <a:r>
              <a:rPr lang="en-US" dirty="0"/>
              <a:t>Sometimes implicit</a:t>
            </a:r>
          </a:p>
          <a:p>
            <a:pPr lvl="1"/>
            <a:r>
              <a:rPr lang="en-US" dirty="0"/>
              <a:t>Sometimes explicitly stated.</a:t>
            </a:r>
          </a:p>
          <a:p>
            <a:pPr lvl="1"/>
            <a:r>
              <a:rPr lang="en-US" dirty="0"/>
              <a:t>Contents depend on the context.</a:t>
            </a:r>
          </a:p>
          <a:p>
            <a:r>
              <a:rPr lang="en-US" dirty="0"/>
              <a:t>The empty set is the set with no</a:t>
            </a:r>
          </a:p>
          <a:p>
            <a:pPr>
              <a:buNone/>
            </a:pPr>
            <a:r>
              <a:rPr lang="en-US" dirty="0"/>
              <a:t>      elements.</a:t>
            </a:r>
          </a:p>
          <a:p>
            <a:pPr>
              <a:buNone/>
            </a:pPr>
            <a:r>
              <a:rPr lang="en-US" dirty="0"/>
              <a:t>(Symbolized </a:t>
            </a:r>
            <a:r>
              <a:rPr lang="en-US" dirty="0">
                <a:latin typeface="Cambria Math"/>
                <a:ea typeface="Cambria Math"/>
              </a:rPr>
              <a:t>∅, but </a:t>
            </a:r>
            <a:r>
              <a:rPr lang="en-US" dirty="0"/>
              <a:t>{} also used.)</a:t>
            </a:r>
            <a:endParaRPr lang="en-US" dirty="0"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581400"/>
            <a:ext cx="2590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4267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62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9104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a 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    o 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pic>
        <p:nvPicPr>
          <p:cNvPr id="13" name="Picture 12" descr="0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486400"/>
            <a:ext cx="893064" cy="103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Venn (1834-1923)</a:t>
            </a:r>
          </a:p>
          <a:p>
            <a:r>
              <a:rPr lang="en-US" dirty="0"/>
              <a:t>Cambridge,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570"/>
            <a:ext cx="8229600" cy="1143000"/>
          </a:xfrm>
        </p:spPr>
        <p:txBody>
          <a:bodyPr/>
          <a:lstStyle/>
          <a:p>
            <a:r>
              <a:rPr lang="en-US" dirty="0"/>
              <a:t>Russell’s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32" y="1340809"/>
            <a:ext cx="8229600" cy="438912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 be the set of all sets which are not members of themselves. </a:t>
            </a:r>
          </a:p>
          <a:p>
            <a:r>
              <a:rPr lang="en-US" dirty="0"/>
              <a:t>A paradox results from trying to answer the question “Is </a:t>
            </a:r>
            <a:r>
              <a:rPr lang="en-US" i="1" dirty="0"/>
              <a:t>S</a:t>
            </a:r>
            <a:r>
              <a:rPr lang="en-US" dirty="0"/>
              <a:t> a member of itself?”</a:t>
            </a:r>
          </a:p>
          <a:p>
            <a:r>
              <a:rPr lang="en-US" dirty="0"/>
              <a:t>Related Paradox:</a:t>
            </a:r>
          </a:p>
          <a:p>
            <a:pPr lvl="1"/>
            <a:r>
              <a:rPr lang="en-US" dirty="0"/>
              <a:t> Henry is a barber who shaves all people who do not shave themselves. A paradox results from trying to answer the question “Does Henry shave himself?”</a:t>
            </a:r>
          </a:p>
          <a:p>
            <a:endParaRPr lang="en-US" dirty="0"/>
          </a:p>
        </p:txBody>
      </p:sp>
      <p:pic>
        <p:nvPicPr>
          <p:cNvPr id="4" name="Picture 3" descr="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002079"/>
            <a:ext cx="893064" cy="103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232" y="495778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Bertrand Russell (1872-1970)</a:t>
            </a:r>
          </a:p>
          <a:p>
            <a:r>
              <a:rPr lang="en-US" dirty="0"/>
              <a:t>Cambridge, UK</a:t>
            </a:r>
          </a:p>
          <a:p>
            <a:r>
              <a:rPr lang="en-US" dirty="0"/>
              <a:t>Nobel Prize Winner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can be elements of sets.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{{1,2,3},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b,c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{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The empty set is different from a set containing the empty set.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>
                <a:latin typeface="Cambria Math"/>
                <a:ea typeface="Cambria Math"/>
              </a:rPr>
              <a:t>∅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≠ { ∅ }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Two sets are </a:t>
            </a:r>
            <a:r>
              <a:rPr lang="en-US" i="1" dirty="0"/>
              <a:t>equal</a:t>
            </a:r>
            <a:r>
              <a:rPr lang="en-US" dirty="0"/>
              <a:t> if and only if they have the same elements. </a:t>
            </a:r>
          </a:p>
          <a:p>
            <a:pPr lvl="1"/>
            <a:r>
              <a:rPr lang="en-US" dirty="0"/>
              <a:t>If A and B are sets,</a:t>
            </a:r>
          </a:p>
          <a:p>
            <a:pPr marL="393192" lvl="1" indent="0">
              <a:buNone/>
            </a:pPr>
            <a:r>
              <a:rPr lang="en-US" dirty="0"/>
              <a:t>then A and B are equal if and only if                                         . </a:t>
            </a:r>
          </a:p>
          <a:p>
            <a:pPr lvl="1"/>
            <a:r>
              <a:rPr lang="en-US" dirty="0"/>
              <a:t>We write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equal sets.</a:t>
            </a:r>
          </a:p>
          <a:p>
            <a:pPr>
              <a:buNone/>
            </a:pPr>
            <a:r>
              <a:rPr lang="en-US" dirty="0"/>
              <a:t>   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{1,3,5}   = {3, 5, 1}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{1,5,5,5,3,3,1} = {1,3,5}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3649699"/>
            <a:ext cx="323183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/>
              <a:t>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58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 The set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i="1" dirty="0"/>
              <a:t>subset</a:t>
            </a:r>
            <a:r>
              <a:rPr lang="en-US" dirty="0"/>
              <a:t> of </a:t>
            </a:r>
            <a:r>
              <a:rPr lang="en-US" i="1" dirty="0"/>
              <a:t>B</a:t>
            </a:r>
            <a:r>
              <a:rPr lang="en-US" dirty="0"/>
              <a:t>, if and only if every element of </a:t>
            </a:r>
            <a:r>
              <a:rPr lang="en-US" i="1" dirty="0"/>
              <a:t>A</a:t>
            </a:r>
            <a:r>
              <a:rPr lang="en-US" dirty="0"/>
              <a:t> is also an element of </a:t>
            </a:r>
            <a:r>
              <a:rPr lang="en-US" i="1" dirty="0"/>
              <a:t>B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The notation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is used </a:t>
            </a:r>
            <a:r>
              <a:rPr lang="en-US" dirty="0">
                <a:latin typeface="Cambria Math"/>
                <a:ea typeface="Cambria Math"/>
              </a:rPr>
              <a:t>to indicate that 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is a subset of the set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. </a:t>
            </a: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 holds if and only if                                            </a:t>
            </a:r>
            <a:r>
              <a:rPr lang="en-US" dirty="0"/>
              <a:t>is true. 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/>
              <a:t>Because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dirty="0">
                <a:latin typeface="Cambria Math"/>
                <a:ea typeface="Cambria Math"/>
              </a:rPr>
              <a:t>∅</a:t>
            </a:r>
            <a:r>
              <a:rPr lang="en-US" dirty="0">
                <a:latin typeface="MS Reference Sans Serif" pitchFamily="34" charset="0"/>
                <a:ea typeface="Cambria Math" pitchFamily="18" charset="0"/>
              </a:rPr>
              <a:t>  </a:t>
            </a:r>
            <a:r>
              <a:rPr lang="en-US" dirty="0"/>
              <a:t>is  always false, </a:t>
            </a:r>
            <a:r>
              <a:rPr lang="en-US" dirty="0">
                <a:latin typeface="Cambria Math"/>
                <a:ea typeface="Cambria Math"/>
              </a:rPr>
              <a:t>∅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/>
              <a:t> ,for every  set </a:t>
            </a:r>
            <a:r>
              <a:rPr lang="en-US" i="1" dirty="0"/>
              <a:t>S</a:t>
            </a:r>
            <a:r>
              <a:rPr lang="en-US" dirty="0"/>
              <a:t>.     </a:t>
            </a:r>
            <a:endParaRPr lang="en-US" b="1" dirty="0"/>
          </a:p>
          <a:p>
            <a:pPr marL="1124712" lvl="2" indent="-457200">
              <a:buFont typeface="+mj-lt"/>
              <a:buAutoNum type="arabicPeriod"/>
            </a:pPr>
            <a:r>
              <a:rPr lang="en-US" dirty="0"/>
              <a:t> Because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MS Reference Sans Serif" pitchFamily="34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MS Reference Sans Serif" pitchFamily="34" charset="0"/>
                <a:ea typeface="Cambria Math" pitchFamily="18" charset="0"/>
              </a:rPr>
              <a:t>,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/>
              <a:t>, for every  set </a:t>
            </a:r>
            <a:r>
              <a:rPr lang="en-US" i="1" dirty="0"/>
              <a:t>S</a:t>
            </a:r>
            <a:r>
              <a:rPr lang="en-US" dirty="0"/>
              <a:t>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49449" y="3429000"/>
            <a:ext cx="2693194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Showing a Set is or is not a Subset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a typeface="Cambria Math" pitchFamily="18" charset="0"/>
              </a:rPr>
              <a:t>Showing  that A is a Subset of B</a:t>
            </a:r>
            <a:r>
              <a:rPr lang="en-US" dirty="0">
                <a:ea typeface="Cambria Math" pitchFamily="18" charset="0"/>
              </a:rPr>
              <a:t>: To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show that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show that if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belongs to </a:t>
            </a:r>
            <a:r>
              <a:rPr lang="en-US" i="1" dirty="0">
                <a:ea typeface="Cambria Math" pitchFamily="18" charset="0"/>
              </a:rPr>
              <a:t>A,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then </a:t>
            </a:r>
            <a:r>
              <a:rPr lang="en-US" dirty="0">
                <a:ea typeface="Cambria Math" pitchFamily="18" charset="0"/>
              </a:rPr>
              <a:t>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also belongs to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ea typeface="Cambria Math" pitchFamily="18" charset="0"/>
              </a:rPr>
              <a:t>Showing that A is not a Subset of 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/>
              <a:t>To show that </a:t>
            </a:r>
            <a:r>
              <a:rPr lang="en-US" i="1" dirty="0"/>
              <a:t>A</a:t>
            </a:r>
            <a:r>
              <a:rPr lang="en-US" dirty="0"/>
              <a:t> is not a subset of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⊈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/>
              <a:t>  find an element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with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Such an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is a counterexample to the claim that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implies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.)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>
                <a:ea typeface="Cambria Math" pitchFamily="18" charset="0"/>
              </a:rPr>
              <a:t>Examples</a:t>
            </a:r>
            <a:r>
              <a:rPr lang="en-US" dirty="0">
                <a:ea typeface="Cambria Math" pitchFamily="18" charset="0"/>
              </a:rPr>
              <a:t>:</a:t>
            </a:r>
            <a:r>
              <a:rPr lang="en-US" b="1" dirty="0">
                <a:ea typeface="Cambria Math" pitchFamily="18" charset="0"/>
              </a:rPr>
              <a:t>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The set of all computer science majors at your school is a subset of all students at your school.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The set of integers with squares less than 100 is not a subset of the set of nonnegative integers.</a:t>
            </a:r>
          </a:p>
          <a:p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 at Equality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two sets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i="1" dirty="0"/>
              <a:t>equal</a:t>
            </a:r>
            <a:r>
              <a:rPr lang="en-US" dirty="0"/>
              <a:t>, denoted by        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iff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Using logical equivalences we have that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iff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 This is equivalent to</a:t>
            </a:r>
          </a:p>
          <a:p>
            <a:pPr>
              <a:buNone/>
            </a:pPr>
            <a:r>
              <a:rPr lang="en-US" dirty="0"/>
              <a:t>                    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        and      </a:t>
            </a:r>
            <a:r>
              <a:rPr lang="en-US" i="1" dirty="0">
                <a:ea typeface="Cambria Math" pitchFamily="18" charset="0"/>
              </a:rPr>
              <a:t>B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⊆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4191000"/>
            <a:ext cx="670083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2667000"/>
            <a:ext cx="323183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/>
              <a:t>The Language of Sets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Operations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Identities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 on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Sequences and Summations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Sequences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Summation Formulae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Cardinality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Countable Sets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Matrix Arithmetic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Definition</a:t>
            </a:r>
            <a:r>
              <a:rPr lang="en-US" dirty="0"/>
              <a:t>: If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⊆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, but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/>
              <a:t>, then we say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i="1" dirty="0"/>
              <a:t>proper subset </a:t>
            </a:r>
            <a:r>
              <a:rPr lang="en-US" dirty="0"/>
              <a:t>of </a:t>
            </a:r>
            <a:r>
              <a:rPr lang="en-US" i="1" dirty="0"/>
              <a:t>B</a:t>
            </a:r>
            <a:r>
              <a:rPr lang="en-US" dirty="0"/>
              <a:t>, denoted by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⊂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If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⊂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, then</a:t>
            </a: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is true. 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Venn Diagram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94435" y="3429000"/>
            <a:ext cx="6755130" cy="382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4495800"/>
            <a:ext cx="3962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4495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</a:t>
            </a:r>
          </a:p>
        </p:txBody>
      </p:sp>
      <p:sp>
        <p:nvSpPr>
          <p:cNvPr id="10" name="Oval 9"/>
          <p:cNvSpPr/>
          <p:nvPr/>
        </p:nvSpPr>
        <p:spPr>
          <a:xfrm>
            <a:off x="4648200" y="4648200"/>
            <a:ext cx="1219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5105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510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n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 Î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N</a:t>
            </a:r>
            <a:r>
              <a:rPr lang="en-US" dirty="0"/>
              <a:t> distinct elements in </a:t>
            </a:r>
            <a:r>
              <a:rPr lang="en-US" i="1" dirty="0"/>
              <a:t>S</a:t>
            </a:r>
            <a:r>
              <a:rPr lang="en-US" dirty="0"/>
              <a:t>, we say that </a:t>
            </a:r>
            <a:r>
              <a:rPr lang="en-US" i="1" dirty="0"/>
              <a:t>S</a:t>
            </a:r>
            <a:r>
              <a:rPr lang="en-US" dirty="0"/>
              <a:t> is </a:t>
            </a:r>
            <a:r>
              <a:rPr lang="en-US" i="1" dirty="0"/>
              <a:t>finite</a:t>
            </a:r>
            <a:r>
              <a:rPr lang="en-US" dirty="0"/>
              <a:t>. Otherwise it is </a:t>
            </a:r>
            <a:r>
              <a:rPr lang="en-US" i="1" dirty="0"/>
              <a:t>infinite</a:t>
            </a:r>
            <a:r>
              <a:rPr lang="en-US" dirty="0"/>
              <a:t>. The </a:t>
            </a:r>
            <a:r>
              <a:rPr lang="en-US" i="1" dirty="0"/>
              <a:t>cardinality</a:t>
            </a:r>
            <a:r>
              <a:rPr lang="en-US" dirty="0"/>
              <a:t> of  set </a:t>
            </a:r>
            <a:r>
              <a:rPr lang="en-US" i="1" dirty="0"/>
              <a:t>A is </a:t>
            </a:r>
            <a:r>
              <a:rPr lang="en-US" dirty="0"/>
              <a:t>denoted by |</a:t>
            </a:r>
            <a:r>
              <a:rPr lang="en-US" i="1" dirty="0"/>
              <a:t>A</a:t>
            </a:r>
            <a:r>
              <a:rPr lang="en-US" dirty="0"/>
              <a:t>|. If A is a finite, then |</a:t>
            </a:r>
            <a:r>
              <a:rPr lang="en-US" i="1" dirty="0"/>
              <a:t>A</a:t>
            </a:r>
            <a:r>
              <a:rPr lang="en-US" dirty="0"/>
              <a:t>| is this same n.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|ø|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S be the letters of the English alphabet. Then |</a:t>
            </a:r>
            <a:r>
              <a:rPr lang="en-US" i="1" dirty="0"/>
              <a:t>S</a:t>
            </a:r>
            <a:r>
              <a:rPr lang="en-US" dirty="0"/>
              <a:t>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|{ø}|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set of integers is infinite.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The set of all subsets of a set </a:t>
            </a:r>
            <a:r>
              <a:rPr lang="en-US" i="1" dirty="0"/>
              <a:t>A</a:t>
            </a:r>
            <a:r>
              <a:rPr lang="en-US" dirty="0"/>
              <a:t>, denoted </a:t>
            </a:r>
            <a:r>
              <a:rPr lang="en-US" dirty="0">
                <a:latin typeface="Brush Script MT" pitchFamily="66" charset="0"/>
              </a:rPr>
              <a:t>P</a:t>
            </a:r>
            <a:r>
              <a:rPr lang="en-US" b="1" dirty="0"/>
              <a:t>(</a:t>
            </a:r>
            <a:r>
              <a:rPr lang="en-US" i="1" dirty="0"/>
              <a:t>A</a:t>
            </a:r>
            <a:r>
              <a:rPr lang="en-US" b="1" dirty="0"/>
              <a:t>)</a:t>
            </a:r>
            <a:r>
              <a:rPr lang="en-US" dirty="0"/>
              <a:t>, is called the </a:t>
            </a:r>
            <a:r>
              <a:rPr lang="en-US" i="1" dirty="0"/>
              <a:t>power set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If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 err="1"/>
              <a:t>a,b</a:t>
            </a:r>
            <a:r>
              <a:rPr lang="en-US" dirty="0"/>
              <a:t>} then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latin typeface="Brush Script MT" pitchFamily="66" charset="0"/>
              </a:rPr>
              <a:t>P</a:t>
            </a:r>
            <a:r>
              <a:rPr lang="en-US" dirty="0"/>
              <a:t>(A) = {ø, {a},{b},{</a:t>
            </a:r>
            <a:r>
              <a:rPr lang="en-US" dirty="0" err="1"/>
              <a:t>a,b</a:t>
            </a:r>
            <a:r>
              <a:rPr lang="en-US" dirty="0"/>
              <a:t>}}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If a set has </a:t>
            </a:r>
            <a:r>
              <a:rPr lang="en-US" i="1" dirty="0"/>
              <a:t>n</a:t>
            </a:r>
            <a:r>
              <a:rPr lang="en-US" dirty="0"/>
              <a:t> elements, then the cardinality of the power set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ⁿ</a:t>
            </a:r>
            <a:r>
              <a:rPr lang="en-US" dirty="0"/>
              <a:t>. (In Chapters 5 and 6, we will discuss different ways to show this.)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ordered n-</a:t>
            </a:r>
            <a:r>
              <a:rPr lang="en-US" i="1" dirty="0" err="1"/>
              <a:t>tuple</a:t>
            </a:r>
            <a:r>
              <a:rPr lang="en-US" i="1" dirty="0"/>
              <a:t> </a:t>
            </a:r>
            <a:r>
              <a:rPr lang="en-US" dirty="0"/>
              <a:t>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,…..,a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/>
              <a:t>  is the ordered collection that has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as its first element and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as its second element and so on until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 as its last element.</a:t>
            </a:r>
          </a:p>
          <a:p>
            <a:r>
              <a:rPr lang="en-US" dirty="0"/>
              <a:t>Two n-</a:t>
            </a:r>
            <a:r>
              <a:rPr lang="en-US" dirty="0" err="1"/>
              <a:t>tuples</a:t>
            </a:r>
            <a:r>
              <a:rPr lang="en-US" dirty="0"/>
              <a:t> are equal if and only if their corresponding elements are equal.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-tuples are called </a:t>
            </a:r>
            <a:r>
              <a:rPr lang="en-US" i="1" dirty="0"/>
              <a:t>ordered pairs</a:t>
            </a:r>
            <a:r>
              <a:rPr lang="en-US" dirty="0"/>
              <a:t>.</a:t>
            </a:r>
          </a:p>
          <a:p>
            <a:r>
              <a:rPr lang="en-US" dirty="0"/>
              <a:t>The ordered pairs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) and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c,d</a:t>
            </a:r>
            <a:r>
              <a:rPr lang="en-US" dirty="0"/>
              <a:t>) are equal if and only if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= c </a:t>
            </a:r>
            <a:r>
              <a:rPr lang="en-US" dirty="0"/>
              <a:t>and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 = 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500" b="1" dirty="0">
                <a:ea typeface="Cambria Math" pitchFamily="18" charset="0"/>
              </a:rPr>
              <a:t>   Definition</a:t>
            </a:r>
            <a:r>
              <a:rPr lang="en-US" sz="4500" dirty="0">
                <a:ea typeface="Cambria Math" pitchFamily="18" charset="0"/>
              </a:rPr>
              <a:t>:  The </a:t>
            </a:r>
            <a:r>
              <a:rPr lang="en-US" sz="4500" i="1" dirty="0">
                <a:ea typeface="Cambria Math" pitchFamily="18" charset="0"/>
              </a:rPr>
              <a:t>Cartesian Product </a:t>
            </a:r>
            <a:r>
              <a:rPr lang="en-US" sz="4500" dirty="0">
                <a:ea typeface="Cambria Math" pitchFamily="18" charset="0"/>
              </a:rPr>
              <a:t>of two sets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b="1" dirty="0">
                <a:ea typeface="Cambria Math" pitchFamily="18" charset="0"/>
              </a:rPr>
              <a:t> </a:t>
            </a:r>
            <a:r>
              <a:rPr lang="en-US" sz="4500" dirty="0">
                <a:ea typeface="Cambria Math" pitchFamily="18" charset="0"/>
              </a:rPr>
              <a:t>and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, denoted by  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is the set of ordered pairs (</a:t>
            </a:r>
            <a:r>
              <a:rPr lang="en-US" sz="4500" dirty="0" err="1">
                <a:ea typeface="Cambria Math" pitchFamily="18" charset="0"/>
              </a:rPr>
              <a:t>a,b</a:t>
            </a:r>
            <a:r>
              <a:rPr lang="en-US" sz="4500" dirty="0">
                <a:ea typeface="Cambria Math" pitchFamily="18" charset="0"/>
              </a:rPr>
              <a:t>) where    </a:t>
            </a:r>
            <a:r>
              <a:rPr lang="en-US" sz="4500" i="1" dirty="0">
                <a:ea typeface="Cambria Math" pitchFamily="18" charset="0"/>
              </a:rPr>
              <a:t>a </a:t>
            </a:r>
            <a:r>
              <a:rPr lang="en-US" sz="4500" dirty="0">
                <a:ea typeface="Cambria Math" pitchFamily="18" charset="0"/>
              </a:rPr>
              <a:t>∈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  and </a:t>
            </a:r>
            <a:r>
              <a:rPr lang="en-US" sz="4500" i="1" dirty="0">
                <a:ea typeface="Cambria Math" pitchFamily="18" charset="0"/>
              </a:rPr>
              <a:t>b </a:t>
            </a:r>
            <a:r>
              <a:rPr lang="en-US" sz="4500" dirty="0">
                <a:ea typeface="Cambria Math" pitchFamily="18" charset="0"/>
              </a:rPr>
              <a:t>∈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.</a:t>
            </a:r>
          </a:p>
          <a:p>
            <a:pPr>
              <a:buNone/>
            </a:pPr>
            <a:endParaRPr lang="en-US" sz="4500" dirty="0">
              <a:ea typeface="Cambria Math" pitchFamily="18" charset="0"/>
            </a:endParaRPr>
          </a:p>
          <a:p>
            <a:pPr>
              <a:buNone/>
            </a:pPr>
            <a:r>
              <a:rPr lang="en-US" sz="4500" b="1" dirty="0">
                <a:ea typeface="Cambria Math" pitchFamily="18" charset="0"/>
              </a:rPr>
              <a:t>   Example</a:t>
            </a:r>
            <a:r>
              <a:rPr lang="en-US" sz="4500" dirty="0">
                <a:ea typeface="Cambria Math" pitchFamily="18" charset="0"/>
              </a:rPr>
              <a:t>:</a:t>
            </a:r>
          </a:p>
          <a:p>
            <a:pPr>
              <a:buNone/>
            </a:pPr>
            <a:r>
              <a:rPr lang="en-US" sz="4500" dirty="0">
                <a:ea typeface="Cambria Math" pitchFamily="18" charset="0"/>
              </a:rPr>
              <a:t>  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= {</a:t>
            </a:r>
            <a:r>
              <a:rPr lang="en-US" sz="4500" i="1" dirty="0" err="1">
                <a:ea typeface="Cambria Math" pitchFamily="18" charset="0"/>
              </a:rPr>
              <a:t>a,b</a:t>
            </a:r>
            <a:r>
              <a:rPr lang="en-US" sz="4500" dirty="0">
                <a:ea typeface="Cambria Math" pitchFamily="18" charset="0"/>
              </a:rPr>
              <a:t>}  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= {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}</a:t>
            </a:r>
          </a:p>
          <a:p>
            <a:pPr>
              <a:buNone/>
            </a:pPr>
            <a:r>
              <a:rPr lang="en-US" sz="4500" dirty="0">
                <a:ea typeface="Cambria Math" pitchFamily="18" charset="0"/>
              </a:rPr>
              <a:t>  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= {(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), (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b,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4500" dirty="0">
                <a:ea typeface="Cambria Math" pitchFamily="18" charset="0"/>
              </a:rPr>
              <a:t>),(</a:t>
            </a:r>
            <a:r>
              <a:rPr lang="en-US" sz="4500" i="1" dirty="0">
                <a:ea typeface="Cambria Math" pitchFamily="18" charset="0"/>
              </a:rPr>
              <a:t>b,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4500" dirty="0">
                <a:ea typeface="Cambria Math" pitchFamily="18" charset="0"/>
              </a:rPr>
              <a:t>)}</a:t>
            </a:r>
          </a:p>
          <a:p>
            <a:pPr>
              <a:buNone/>
            </a:pPr>
            <a:endParaRPr lang="en-US" sz="4500" dirty="0">
              <a:ea typeface="Cambria Math" pitchFamily="18" charset="0"/>
            </a:endParaRPr>
          </a:p>
          <a:p>
            <a:r>
              <a:rPr lang="en-US" sz="4500" b="1" dirty="0">
                <a:ea typeface="Cambria Math" pitchFamily="18" charset="0"/>
              </a:rPr>
              <a:t>Definition</a:t>
            </a:r>
            <a:r>
              <a:rPr lang="en-US" sz="4500" dirty="0">
                <a:ea typeface="Cambria Math" pitchFamily="18" charset="0"/>
              </a:rPr>
              <a:t>: A subset </a:t>
            </a:r>
            <a:r>
              <a:rPr lang="en-US" sz="4500" i="1" dirty="0">
                <a:ea typeface="Cambria Math" pitchFamily="18" charset="0"/>
              </a:rPr>
              <a:t>R</a:t>
            </a:r>
            <a:r>
              <a:rPr lang="en-US" sz="4500" dirty="0">
                <a:ea typeface="Cambria Math" pitchFamily="18" charset="0"/>
              </a:rPr>
              <a:t> of the Cartesian product</a:t>
            </a:r>
            <a:r>
              <a:rPr lang="en-US" sz="4500" b="1" dirty="0">
                <a:ea typeface="Cambria Math" pitchFamily="18" charset="0"/>
              </a:rPr>
              <a:t> </a:t>
            </a:r>
            <a:r>
              <a:rPr lang="en-US" sz="4500" i="1" dirty="0">
                <a:ea typeface="Cambria Math" pitchFamily="18" charset="0"/>
              </a:rPr>
              <a:t>A</a:t>
            </a:r>
            <a:r>
              <a:rPr lang="en-US" sz="4500" dirty="0">
                <a:ea typeface="Cambria Math" pitchFamily="18" charset="0"/>
              </a:rPr>
              <a:t> × </a:t>
            </a:r>
            <a:r>
              <a:rPr lang="en-US" sz="4500" i="1" dirty="0">
                <a:ea typeface="Cambria Math" pitchFamily="18" charset="0"/>
              </a:rPr>
              <a:t>B</a:t>
            </a:r>
            <a:r>
              <a:rPr lang="en-US" sz="4500" dirty="0">
                <a:ea typeface="Cambria Math" pitchFamily="18" charset="0"/>
              </a:rPr>
              <a:t> is called a </a:t>
            </a:r>
            <a:r>
              <a:rPr lang="en-US" sz="4500" i="1" dirty="0">
                <a:ea typeface="Cambria Math" pitchFamily="18" charset="0"/>
              </a:rPr>
              <a:t>relation </a:t>
            </a:r>
            <a:r>
              <a:rPr lang="en-US" sz="4500" dirty="0">
                <a:ea typeface="Cambria Math" pitchFamily="18" charset="0"/>
              </a:rPr>
              <a:t>from the set A to the set B. (Relations will be covered in depth in Chapter </a:t>
            </a:r>
            <a:r>
              <a:rPr lang="en-US" sz="4500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sz="4500" dirty="0">
                <a:ea typeface="Cambria Math" pitchFamily="18" charset="0"/>
              </a:rPr>
              <a:t>. )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endParaRPr lang="en-US" i="1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24200" y="2895600"/>
            <a:ext cx="5143500" cy="382905"/>
          </a:xfrm>
          <a:prstGeom prst="rect">
            <a:avLst/>
          </a:prstGeom>
        </p:spPr>
      </p:pic>
      <p:pic>
        <p:nvPicPr>
          <p:cNvPr id="5" name="Picture 4" descr="0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81000"/>
            <a:ext cx="899160" cy="104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3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</a:t>
            </a:r>
            <a:r>
              <a:rPr lang="en-US" dirty="0">
                <a:latin typeface="Cambria Math"/>
                <a:ea typeface="Cambria Math"/>
              </a:rPr>
              <a:t>é Descartes (1596-1650)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Definition</a:t>
            </a:r>
            <a:r>
              <a:rPr lang="en-US" dirty="0"/>
              <a:t>: The </a:t>
            </a:r>
            <a:r>
              <a:rPr lang="en-US" dirty="0" err="1"/>
              <a:t>cartesian</a:t>
            </a:r>
            <a:r>
              <a:rPr lang="en-US" dirty="0"/>
              <a:t> products of the sets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,……,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, denoted by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…… ×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, </a:t>
            </a:r>
            <a:r>
              <a:rPr lang="en-US" dirty="0"/>
              <a:t>is the set of ordered          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tuples</a:t>
            </a:r>
            <a:r>
              <a:rPr lang="en-US" dirty="0"/>
              <a:t> 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,……,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)  where   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baseline="-250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/>
              <a:t>   belongs to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/>
              <a:t>                   for </a:t>
            </a:r>
            <a:r>
              <a:rPr lang="en-US" i="1" dirty="0" err="1"/>
              <a:t>i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…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What is </a:t>
            </a:r>
            <a:r>
              <a:rPr lang="en-US" i="1" dirty="0"/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</a:t>
            </a:r>
            <a:r>
              <a:rPr lang="en-US" b="1" dirty="0"/>
              <a:t> </a:t>
            </a:r>
            <a:r>
              <a:rPr lang="en-US" i="1" dirty="0"/>
              <a:t>B</a:t>
            </a:r>
            <a:r>
              <a:rPr lang="en-US" b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dirty="0"/>
              <a:t> </a:t>
            </a:r>
            <a:r>
              <a:rPr lang="en-US" dirty="0"/>
              <a:t>C</a:t>
            </a:r>
            <a:r>
              <a:rPr lang="en-US" b="1" dirty="0"/>
              <a:t> </a:t>
            </a:r>
            <a:r>
              <a:rPr lang="en-US" dirty="0"/>
              <a:t>where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</a:t>
            </a:r>
            <a:r>
              <a:rPr lang="en-US" dirty="0"/>
              <a:t>},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/>
              <a:t>} and    </a:t>
            </a:r>
            <a:r>
              <a:rPr lang="en-US" i="1" dirty="0"/>
              <a:t>C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/>
              <a:t>}</a:t>
            </a:r>
            <a:endParaRPr lang="en-US" b="1" dirty="0"/>
          </a:p>
          <a:p>
            <a:pPr>
              <a:buNone/>
            </a:pPr>
            <a:r>
              <a:rPr lang="en-US" b="1" dirty="0"/>
              <a:t>  Solution: </a:t>
            </a:r>
            <a:r>
              <a:rPr lang="en-US" i="1" dirty="0"/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×</a:t>
            </a:r>
            <a:r>
              <a:rPr lang="en-US" b="1" dirty="0"/>
              <a:t> </a:t>
            </a:r>
            <a:r>
              <a:rPr lang="en-US" i="1" dirty="0"/>
              <a:t>B</a:t>
            </a:r>
            <a:r>
              <a:rPr lang="en-US" b="1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×</a:t>
            </a:r>
            <a:r>
              <a:rPr lang="en-US" b="1" dirty="0"/>
              <a:t> </a:t>
            </a:r>
            <a:r>
              <a:rPr lang="en-US" dirty="0"/>
              <a:t>C</a:t>
            </a:r>
            <a:r>
              <a:rPr lang="en-US" b="1" dirty="0"/>
              <a:t> = </a:t>
            </a:r>
            <a:r>
              <a:rPr lang="en-US" dirty="0"/>
              <a:t>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0,2,2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1,1,2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1,2,0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1,2,2</a:t>
            </a:r>
            <a:r>
              <a:rPr lang="en-US" dirty="0"/>
              <a:t>)}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1" y="3429000"/>
            <a:ext cx="6386513" cy="68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Sets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predicate </a:t>
            </a:r>
            <a:r>
              <a:rPr lang="en-US" i="1" dirty="0"/>
              <a:t>P</a:t>
            </a:r>
            <a:r>
              <a:rPr lang="en-US" dirty="0"/>
              <a:t> and a domain </a:t>
            </a:r>
            <a:r>
              <a:rPr lang="en-US" i="1" dirty="0"/>
              <a:t>D</a:t>
            </a:r>
            <a:r>
              <a:rPr lang="en-US" dirty="0"/>
              <a:t>, we define the </a:t>
            </a:r>
            <a:r>
              <a:rPr lang="en-US" i="1" dirty="0"/>
              <a:t>truth set </a:t>
            </a:r>
            <a:r>
              <a:rPr lang="en-US" dirty="0"/>
              <a:t>of </a:t>
            </a:r>
            <a:r>
              <a:rPr lang="en-US" i="1" dirty="0"/>
              <a:t>P</a:t>
            </a:r>
            <a:r>
              <a:rPr lang="en-US" dirty="0"/>
              <a:t> to be the set of elements in </a:t>
            </a:r>
            <a:r>
              <a:rPr lang="en-US" i="1" dirty="0"/>
              <a:t>D</a:t>
            </a:r>
            <a:r>
              <a:rPr lang="en-US" dirty="0"/>
              <a:t> for which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true. The truth set of </a:t>
            </a:r>
            <a:r>
              <a:rPr lang="en-US" i="1" dirty="0"/>
              <a:t>P</a:t>
            </a:r>
            <a:r>
              <a:rPr lang="en-US" dirty="0"/>
              <a:t>(x) is denoted by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The truth set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where the domain is the integers and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“|</a:t>
            </a:r>
            <a:r>
              <a:rPr lang="en-US" i="1" dirty="0"/>
              <a:t>x</a:t>
            </a:r>
            <a:r>
              <a:rPr lang="en-US" dirty="0"/>
              <a:t>|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” is the set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{-1,1}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3505200"/>
            <a:ext cx="2248853" cy="3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 of sets</a:t>
            </a:r>
          </a:p>
          <a:p>
            <a:r>
              <a:rPr lang="en-US" dirty="0"/>
              <a:t>Describing Sets</a:t>
            </a:r>
          </a:p>
          <a:p>
            <a:pPr lvl="1"/>
            <a:r>
              <a:rPr lang="en-US" dirty="0"/>
              <a:t>Roster Method</a:t>
            </a:r>
          </a:p>
          <a:p>
            <a:pPr lvl="1"/>
            <a:r>
              <a:rPr lang="en-US" dirty="0"/>
              <a:t>Set-Builder Notation</a:t>
            </a:r>
          </a:p>
          <a:p>
            <a:r>
              <a:rPr lang="en-US" dirty="0"/>
              <a:t>Some Important Sets in Mathematics</a:t>
            </a:r>
          </a:p>
          <a:p>
            <a:r>
              <a:rPr lang="en-US" dirty="0"/>
              <a:t>Empty Set and Universal Set</a:t>
            </a:r>
          </a:p>
          <a:p>
            <a:r>
              <a:rPr lang="en-US" dirty="0"/>
              <a:t>Subsets and Set Equality</a:t>
            </a:r>
          </a:p>
          <a:p>
            <a:r>
              <a:rPr lang="en-US" dirty="0"/>
              <a:t>Cardinality of Sets</a:t>
            </a:r>
          </a:p>
          <a:p>
            <a:r>
              <a:rPr lang="en-US" dirty="0" err="1"/>
              <a:t>Tuples</a:t>
            </a:r>
            <a:endParaRPr lang="en-US" dirty="0"/>
          </a:p>
          <a:p>
            <a:r>
              <a:rPr lang="en-US" dirty="0"/>
              <a:t>Cartesian Product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Sets are one of the basic building blocks for the types of objects considered in discrete mathematics.</a:t>
            </a:r>
          </a:p>
          <a:p>
            <a:pPr lvl="1"/>
            <a:r>
              <a:rPr lang="en-US" dirty="0"/>
              <a:t>Important for counting.</a:t>
            </a:r>
          </a:p>
          <a:p>
            <a:pPr lvl="1"/>
            <a:r>
              <a:rPr lang="en-US" dirty="0"/>
              <a:t>Programming languages have set operations.</a:t>
            </a:r>
          </a:p>
          <a:p>
            <a:r>
              <a:rPr lang="en-US" dirty="0"/>
              <a:t>Set theory is an important branch of mathematics.</a:t>
            </a:r>
          </a:p>
          <a:p>
            <a:pPr lvl="1"/>
            <a:r>
              <a:rPr lang="en-US" dirty="0"/>
              <a:t>Many different systems of axioms have been used to develop set theory.</a:t>
            </a:r>
          </a:p>
          <a:p>
            <a:pPr lvl="1"/>
            <a:r>
              <a:rPr lang="en-US" dirty="0"/>
              <a:t>Here we are not concerned with a formal set of axioms for set theory. Instead, we will use what is called naïve set theory.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set</a:t>
            </a:r>
            <a:r>
              <a:rPr lang="en-US" dirty="0"/>
              <a:t> is an </a:t>
            </a:r>
            <a:r>
              <a:rPr lang="en-US" b="1" dirty="0"/>
              <a:t>unordered</a:t>
            </a:r>
            <a:r>
              <a:rPr lang="en-US" dirty="0"/>
              <a:t> collection of objects.</a:t>
            </a:r>
          </a:p>
          <a:p>
            <a:pPr lvl="1"/>
            <a:r>
              <a:rPr lang="en-US" dirty="0"/>
              <a:t> the students in this class</a:t>
            </a:r>
          </a:p>
          <a:p>
            <a:pPr lvl="1"/>
            <a:r>
              <a:rPr lang="en-US" dirty="0"/>
              <a:t> the chairs in this room</a:t>
            </a:r>
          </a:p>
          <a:p>
            <a:r>
              <a:rPr lang="en-US" dirty="0"/>
              <a:t>The objects in a set are called the </a:t>
            </a:r>
            <a:r>
              <a:rPr lang="en-US" i="1" dirty="0"/>
              <a:t>elements</a:t>
            </a:r>
            <a:r>
              <a:rPr lang="en-US" dirty="0"/>
              <a:t>, or </a:t>
            </a:r>
            <a:r>
              <a:rPr lang="en-US" i="1" dirty="0"/>
              <a:t>members</a:t>
            </a:r>
            <a:r>
              <a:rPr lang="en-US" dirty="0"/>
              <a:t> of the set. A set is said to </a:t>
            </a:r>
            <a:r>
              <a:rPr lang="en-US" i="1" dirty="0"/>
              <a:t>contain</a:t>
            </a:r>
            <a:r>
              <a:rPr lang="en-US" dirty="0"/>
              <a:t> its elements.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denotes that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an element of the set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not a member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, write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Repeated elements, use of </a:t>
            </a:r>
            <a:r>
              <a:rPr lang="en-US" dirty="0" err="1"/>
              <a:t>elipses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Order not important 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b,c,a,d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Each distinct object is either a member or not; listing more than once does not change the set.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 err="1">
                <a:latin typeface="Cambria Math" pitchFamily="18" charset="0"/>
                <a:ea typeface="Cambria Math" pitchFamily="18" charset="0"/>
              </a:rPr>
              <a:t>Elipses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(…) may be used to describe a set without listing all of the members when the pattern is clear.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……,z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Set of all vowels in the English alphabet: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a,e,i,o,u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Set of all  odd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{1,3,5,7,9}</a:t>
            </a:r>
          </a:p>
          <a:p>
            <a:r>
              <a:rPr lang="en-US" dirty="0"/>
              <a:t>Set of all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{1,2,3,……..,99}</a:t>
            </a:r>
          </a:p>
          <a:p>
            <a:pPr marL="514350" indent="-514350"/>
            <a:r>
              <a:rPr lang="en-US" dirty="0">
                <a:latin typeface="Cambria Math" pitchFamily="18" charset="0"/>
                <a:ea typeface="Cambria Math" pitchFamily="18" charset="0"/>
              </a:rPr>
              <a:t>Set of all integers less than 0: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{…., -3,-2,-1}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Important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 = </a:t>
            </a:r>
            <a:r>
              <a:rPr lang="en-US" i="1" dirty="0"/>
              <a:t>natural numbers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{0,1,2,3….}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dirty="0"/>
              <a:t> = </a:t>
            </a:r>
            <a:r>
              <a:rPr lang="en-US" i="1" dirty="0"/>
              <a:t>integers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{…,-3,-2,-1,0,1,2,3,…}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Z⁺</a:t>
            </a:r>
            <a:r>
              <a:rPr lang="en-US" dirty="0"/>
              <a:t> = </a:t>
            </a:r>
            <a:r>
              <a:rPr lang="en-US" i="1" dirty="0"/>
              <a:t>positive integers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{1,2,3,…..}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/>
              <a:t> = set of </a:t>
            </a:r>
            <a:r>
              <a:rPr lang="en-US" i="1" dirty="0"/>
              <a:t>real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 = set of </a:t>
            </a:r>
            <a:r>
              <a:rPr lang="en-US" i="1" dirty="0"/>
              <a:t>positive real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/>
              <a:t> =  set of </a:t>
            </a:r>
            <a:r>
              <a:rPr lang="en-US" i="1" dirty="0"/>
              <a:t>complex numbers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Q</a:t>
            </a:r>
            <a:r>
              <a:rPr lang="en-US" dirty="0"/>
              <a:t> = set of rational numbers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/>
              <a:t> \ </a:t>
            </a:r>
            <a:r>
              <a:rPr lang="en-US" b="1" dirty="0"/>
              <a:t>Q</a:t>
            </a:r>
            <a:r>
              <a:rPr lang="en-US" dirty="0"/>
              <a:t> = set of irrational numbers</a:t>
            </a:r>
          </a:p>
          <a:p>
            <a:pPr>
              <a:buNone/>
            </a:pPr>
            <a:endParaRPr lang="en-US" dirty="0"/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&#10;$\forall x ( x \in A \leftrightarrow x \in B)$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forall x (x \in A \rightarrow x \in B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[ (x\in A \rightarrow  x \in B) \wedge (x \in B \rightarrow x \in A)]$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&#10;$\forall x ( x \in A \leftrightarrow x \in B)$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forall x (x \in A \rightarrow x \in  B) \wedge \exists x (x \in B \wedge x \not\in A)$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times B = \{(a,b) | a \in A \wedge b \in B\}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1\times  A_2 \times \dots \times A_n =\\&#10;\hspace*{.5in} \{(a_1,a_2,\ldots, a_n) | a_i \in A_i\; \mbox{for}\; i = 1,2, \ldots n \}$&#10;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x \in D| P(x)\}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34245</TotalTime>
  <Words>1986</Words>
  <Application>Microsoft Office PowerPoint</Application>
  <PresentationFormat>On-screen Show 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Wingdings 2</vt:lpstr>
      <vt:lpstr>Constantia</vt:lpstr>
      <vt:lpstr>Symbol</vt:lpstr>
      <vt:lpstr>Brush Script MT</vt:lpstr>
      <vt:lpstr>Arial</vt:lpstr>
      <vt:lpstr>Calibri</vt:lpstr>
      <vt:lpstr>Cambria Math</vt:lpstr>
      <vt:lpstr>MS Reference Sans Serif</vt:lpstr>
      <vt:lpstr>SymbolPi</vt:lpstr>
      <vt:lpstr>Flow</vt:lpstr>
      <vt:lpstr>Basic Structures: Sets, Functions, Sequences, Sums, and Matrices</vt:lpstr>
      <vt:lpstr>Chapter Summary</vt:lpstr>
      <vt:lpstr>Sets</vt:lpstr>
      <vt:lpstr>Section Summary</vt:lpstr>
      <vt:lpstr>Introduction</vt:lpstr>
      <vt:lpstr>Sets</vt:lpstr>
      <vt:lpstr>Repeated elements, use of elipses</vt:lpstr>
      <vt:lpstr>Examples</vt:lpstr>
      <vt:lpstr>Some Important Sets</vt:lpstr>
      <vt:lpstr>Set-Builder Notation</vt:lpstr>
      <vt:lpstr>Interval Notation</vt:lpstr>
      <vt:lpstr>Interval Notation</vt:lpstr>
      <vt:lpstr>Universal Set and Empty Set</vt:lpstr>
      <vt:lpstr>Russell’s Paradox</vt:lpstr>
      <vt:lpstr>Some things to remember</vt:lpstr>
      <vt:lpstr>Set Equality</vt:lpstr>
      <vt:lpstr>Subsets</vt:lpstr>
      <vt:lpstr>Showing a Set is or is not a Subset</vt:lpstr>
      <vt:lpstr>Another look at Equality of Sets</vt:lpstr>
      <vt:lpstr>Proper Subsets</vt:lpstr>
      <vt:lpstr>Set Cardinality</vt:lpstr>
      <vt:lpstr>Power Sets</vt:lpstr>
      <vt:lpstr>Tuples</vt:lpstr>
      <vt:lpstr>Cartesian Product</vt:lpstr>
      <vt:lpstr>Cartesian Product </vt:lpstr>
      <vt:lpstr>Truth Sets of Quantifiers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2013</cp:revision>
  <dcterms:created xsi:type="dcterms:W3CDTF">2011-03-27T19:09:13Z</dcterms:created>
  <dcterms:modified xsi:type="dcterms:W3CDTF">2018-02-21T23:02:34Z</dcterms:modified>
</cp:coreProperties>
</file>