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96" r:id="rId3"/>
    <p:sldId id="398" r:id="rId4"/>
    <p:sldId id="460" r:id="rId5"/>
    <p:sldId id="399" r:id="rId6"/>
    <p:sldId id="477" r:id="rId7"/>
    <p:sldId id="401" r:id="rId8"/>
    <p:sldId id="443" r:id="rId9"/>
    <p:sldId id="442" r:id="rId10"/>
    <p:sldId id="402" r:id="rId11"/>
    <p:sldId id="476" r:id="rId12"/>
    <p:sldId id="466" r:id="rId13"/>
    <p:sldId id="406" r:id="rId14"/>
    <p:sldId id="468" r:id="rId15"/>
    <p:sldId id="474" r:id="rId16"/>
    <p:sldId id="411" r:id="rId17"/>
    <p:sldId id="412" r:id="rId18"/>
    <p:sldId id="414" r:id="rId19"/>
    <p:sldId id="445" r:id="rId20"/>
    <p:sldId id="415" r:id="rId21"/>
    <p:sldId id="444" r:id="rId22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Wingdings 2" panose="05020102010507070707" pitchFamily="18" charset="2"/>
      <p:regular r:id="rId33"/>
    </p:embeddedFont>
    <p:embeddedFont>
      <p:font typeface="Cambria Math" panose="02040503050406030204" pitchFamily="18" charset="0"/>
      <p:regular r:id="rId34"/>
    </p:embeddedFont>
    <p:embeddedFont>
      <p:font typeface="SymbolPi" panose="02000500070000020004" pitchFamily="2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5" autoAdjust="0"/>
    <p:restoredTop sz="94660"/>
  </p:normalViewPr>
  <p:slideViewPr>
    <p:cSldViewPr>
      <p:cViewPr varScale="1">
        <p:scale>
          <a:sx n="56" d="100"/>
          <a:sy n="56" d="100"/>
        </p:scale>
        <p:origin x="3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EF7AE-0C30-4EA7-B74D-470A9C33048D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81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51A1F-924C-4BCD-AE4C-3A5DD90B2C9D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12B00-BF9F-4C8A-8D33-EED5BFD17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0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5220D-0BB5-4C71-B862-812B075D02FE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8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Foundations: Logic and Proofs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1, Part III: Proofs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Question/Answer Animations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324600"/>
            <a:ext cx="9144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33" tIns="51417" rIns="102833" bIns="5141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Copyright ©  McGraw-Hill Education. 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43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Proving Conditional Statements: </a:t>
            </a:r>
            <a:r>
              <a:rPr lang="en-US" sz="4000" i="1" dirty="0"/>
              <a:t>p </a:t>
            </a:r>
            <a:r>
              <a:rPr lang="en-US" sz="4000" dirty="0">
                <a:latin typeface="Cambria Math"/>
                <a:ea typeface="Cambria Math"/>
              </a:rPr>
              <a:t>→ </a:t>
            </a:r>
            <a:r>
              <a:rPr lang="en-US" sz="4000" i="1" dirty="0">
                <a:latin typeface="Cambria Math"/>
                <a:ea typeface="Cambria Math"/>
              </a:rPr>
              <a:t>q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181" y="1327878"/>
            <a:ext cx="8229600" cy="5225321"/>
          </a:xfrm>
        </p:spPr>
        <p:txBody>
          <a:bodyPr>
            <a:normAutofit/>
          </a:bodyPr>
          <a:lstStyle/>
          <a:p>
            <a:r>
              <a:rPr lang="en-US" i="1" dirty="0"/>
              <a:t>Trivial Proof</a:t>
            </a:r>
            <a:r>
              <a:rPr lang="en-US" dirty="0"/>
              <a:t>: If we know </a:t>
            </a:r>
            <a:r>
              <a:rPr lang="en-US" i="1" dirty="0"/>
              <a:t>q</a:t>
            </a:r>
            <a:r>
              <a:rPr lang="en-US" dirty="0"/>
              <a:t> is true, then</a:t>
            </a:r>
          </a:p>
          <a:p>
            <a:pPr>
              <a:buNone/>
            </a:pPr>
            <a:r>
              <a:rPr lang="en-US" dirty="0"/>
              <a:t>         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→ </a:t>
            </a:r>
            <a:r>
              <a:rPr lang="en-US" i="1" dirty="0">
                <a:latin typeface="Cambria Math"/>
                <a:ea typeface="Cambria Math"/>
              </a:rPr>
              <a:t>q</a:t>
            </a:r>
            <a:r>
              <a:rPr lang="en-US" dirty="0"/>
              <a:t>   is true as well.   </a:t>
            </a:r>
          </a:p>
          <a:p>
            <a:pPr algn="ctr">
              <a:buNone/>
            </a:pPr>
            <a:r>
              <a:rPr lang="en-US" dirty="0"/>
              <a:t> “If it is raining  then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1=1</a:t>
            </a:r>
            <a:r>
              <a:rPr lang="en-US" dirty="0"/>
              <a:t>.”  </a:t>
            </a:r>
          </a:p>
          <a:p>
            <a:r>
              <a:rPr lang="en-US" dirty="0"/>
              <a:t> </a:t>
            </a:r>
            <a:r>
              <a:rPr lang="en-US" i="1" dirty="0"/>
              <a:t>Vacuous Proof</a:t>
            </a:r>
            <a:r>
              <a:rPr lang="en-US" dirty="0"/>
              <a:t>: If we know </a:t>
            </a:r>
            <a:r>
              <a:rPr lang="en-US" i="1" dirty="0"/>
              <a:t>p</a:t>
            </a:r>
            <a:r>
              <a:rPr lang="en-US" dirty="0"/>
              <a:t> is false then</a:t>
            </a:r>
          </a:p>
          <a:p>
            <a:pPr>
              <a:buNone/>
            </a:pPr>
            <a:r>
              <a:rPr lang="en-US" dirty="0"/>
              <a:t>          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→ </a:t>
            </a:r>
            <a:r>
              <a:rPr lang="en-US" i="1" dirty="0">
                <a:latin typeface="Cambria Math"/>
                <a:ea typeface="Cambria Math"/>
              </a:rPr>
              <a:t>q</a:t>
            </a:r>
            <a:r>
              <a:rPr lang="en-US" dirty="0"/>
              <a:t>   is true as well.</a:t>
            </a:r>
          </a:p>
          <a:p>
            <a:pPr algn="ctr">
              <a:buNone/>
            </a:pPr>
            <a:r>
              <a:rPr lang="en-US" dirty="0"/>
              <a:t>“If I am both rich and poor then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 + 2 = 5</a:t>
            </a:r>
            <a:r>
              <a:rPr lang="en-US" dirty="0"/>
              <a:t>.” </a:t>
            </a:r>
          </a:p>
          <a:p>
            <a:pPr>
              <a:buNone/>
            </a:pPr>
            <a:r>
              <a:rPr lang="en-US" dirty="0"/>
              <a:t> [ Even though these examples seem silly, both trivial and vacuous proofs are often used in mathematical induction, as we will see in Chapter 5) 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449" y="152400"/>
            <a:ext cx="8229600" cy="1143000"/>
          </a:xfrm>
        </p:spPr>
        <p:txBody>
          <a:bodyPr/>
          <a:lstStyle/>
          <a:p>
            <a:r>
              <a:rPr lang="en-US" dirty="0"/>
              <a:t>Even and Odd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   Definition</a:t>
            </a:r>
            <a:r>
              <a:rPr lang="en-US" dirty="0"/>
              <a:t>:  The integer </a:t>
            </a:r>
            <a:r>
              <a:rPr lang="en-US" i="1" dirty="0"/>
              <a:t>n</a:t>
            </a:r>
            <a:r>
              <a:rPr lang="en-US" dirty="0"/>
              <a:t> is</a:t>
            </a:r>
          </a:p>
          <a:p>
            <a:r>
              <a:rPr lang="en-US" dirty="0"/>
              <a:t>even if 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>
                <a:latin typeface="SymbolPi" panose="02000500070000020004" pitchFamily="2" charset="0"/>
              </a:rPr>
              <a:t>Î</a:t>
            </a:r>
            <a:r>
              <a:rPr lang="en-US" dirty="0"/>
              <a:t> Z such that 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/>
              <a:t>k</a:t>
            </a:r>
          </a:p>
          <a:p>
            <a:r>
              <a:rPr lang="en-US" dirty="0"/>
              <a:t>odd if 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>
                <a:latin typeface="SymbolPi" panose="02000500070000020004" pitchFamily="2" charset="0"/>
              </a:rPr>
              <a:t>Î</a:t>
            </a:r>
            <a:r>
              <a:rPr lang="en-US" dirty="0"/>
              <a:t> Z such that 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/>
              <a:t>k</a:t>
            </a:r>
            <a:r>
              <a:rPr lang="en-US" dirty="0"/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. </a:t>
            </a:r>
          </a:p>
          <a:p>
            <a:pPr>
              <a:buNone/>
            </a:pPr>
            <a:r>
              <a:rPr lang="en-US" dirty="0"/>
              <a:t>Note that every integer is either even or odd and no integer is both even and odd.</a:t>
            </a:r>
          </a:p>
          <a:p>
            <a:pPr>
              <a:buNone/>
            </a:pPr>
            <a:r>
              <a:rPr lang="en-US" dirty="0"/>
              <a:t>We need these basic facts about integers in the example proofs to follow.</a:t>
            </a:r>
          </a:p>
          <a:p>
            <a:pPr>
              <a:buNone/>
            </a:pPr>
            <a:r>
              <a:rPr lang="en-US" dirty="0"/>
              <a:t>We will learn more about integers in Chapter 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Proving Conditional Statements: </a:t>
            </a:r>
            <a:r>
              <a:rPr lang="en-US" sz="4000" i="1" dirty="0"/>
              <a:t>p </a:t>
            </a:r>
            <a:r>
              <a:rPr lang="en-US" sz="4000" dirty="0">
                <a:latin typeface="Cambria Math"/>
                <a:ea typeface="Cambria Math"/>
              </a:rPr>
              <a:t>→ </a:t>
            </a:r>
            <a:r>
              <a:rPr lang="en-US" sz="4000" i="1" dirty="0">
                <a:latin typeface="Cambria Math"/>
                <a:ea typeface="Cambria Math"/>
              </a:rPr>
              <a:t>q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93837"/>
            <a:ext cx="8991600" cy="3382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Direct Proof</a:t>
            </a:r>
            <a:r>
              <a:rPr lang="en-US" dirty="0"/>
              <a:t>: Assume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/>
              <a:t>  is true and use rules of inference, axioms, &amp; logical equivalences to show that </a:t>
            </a:r>
            <a:r>
              <a:rPr lang="en-US" i="1" dirty="0"/>
              <a:t>q</a:t>
            </a:r>
            <a:r>
              <a:rPr lang="en-US" dirty="0"/>
              <a:t> also is true.</a:t>
            </a:r>
          </a:p>
          <a:p>
            <a:pPr>
              <a:buNone/>
            </a:pPr>
            <a:r>
              <a:rPr lang="en-US" b="1" dirty="0"/>
              <a:t>   Example</a:t>
            </a:r>
            <a:r>
              <a:rPr lang="en-US" dirty="0"/>
              <a:t>: “If </a:t>
            </a:r>
            <a:r>
              <a:rPr lang="en-US" i="1" dirty="0"/>
              <a:t>n</a:t>
            </a:r>
            <a:r>
              <a:rPr lang="en-US" dirty="0"/>
              <a:t> is an odd integer, then </a:t>
            </a:r>
            <a:r>
              <a:rPr lang="en-US" i="1" dirty="0"/>
              <a:t>n</a:t>
            </a:r>
            <a:r>
              <a:rPr lang="en-US" baseline="30000" dirty="0"/>
              <a:t>2 </a:t>
            </a:r>
            <a:r>
              <a:rPr lang="en-US" dirty="0"/>
              <a:t> is odd.”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b="1" dirty="0"/>
              <a:t>Solution</a:t>
            </a:r>
            <a:r>
              <a:rPr lang="en-US" dirty="0"/>
              <a:t>: Assume </a:t>
            </a:r>
            <a:r>
              <a:rPr lang="en-US" i="1" dirty="0"/>
              <a:t>n</a:t>
            </a:r>
            <a:r>
              <a:rPr lang="en-US" dirty="0"/>
              <a:t> is odd. Then 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/>
              <a:t>k</a:t>
            </a:r>
            <a:r>
              <a:rPr lang="en-US" dirty="0"/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(for </a:t>
            </a:r>
            <a:r>
              <a:rPr lang="en-US" i="1" dirty="0"/>
              <a:t>k </a:t>
            </a:r>
            <a:r>
              <a:rPr lang="en-US" dirty="0">
                <a:latin typeface="SymbolPi" panose="02000500070000020004" pitchFamily="2" charset="0"/>
              </a:rPr>
              <a:t>Î Z)</a:t>
            </a:r>
            <a:r>
              <a:rPr lang="en-US" dirty="0"/>
              <a:t>. Squaring both sides of the equation, we get: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i="1" dirty="0"/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/>
              <a:t>  </a:t>
            </a:r>
            <a:r>
              <a:rPr lang="en-US" dirty="0"/>
              <a:t> =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/>
              <a:t>k</a:t>
            </a:r>
            <a:r>
              <a:rPr lang="en-US" dirty="0"/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1)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i="1" dirty="0"/>
              <a:t>k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+ 4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+1 = 2(2</a:t>
            </a:r>
            <a:r>
              <a:rPr lang="en-US" i="1" dirty="0"/>
              <a:t>k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+ 2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 + 1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[= 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+ 1, where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2</a:t>
            </a:r>
            <a:r>
              <a:rPr lang="en-US" i="1" dirty="0"/>
              <a:t>k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+ 2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SymbolPi" panose="02000500070000020004" pitchFamily="2" charset="0"/>
              </a:rPr>
              <a:t>Î Z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and so </a:t>
            </a:r>
            <a:r>
              <a:rPr lang="en-US" i="1" dirty="0"/>
              <a:t>n</a:t>
            </a:r>
            <a:r>
              <a:rPr lang="en-US" baseline="30000" dirty="0"/>
              <a:t>2 </a:t>
            </a:r>
            <a:r>
              <a:rPr lang="en-US" dirty="0"/>
              <a:t> is indeed odd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] (this last line is often omitted)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7913648" y="4735551"/>
            <a:ext cx="212803" cy="1905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5743" y="4799027"/>
            <a:ext cx="7019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       marks the  end of  the proof. Sometimes </a:t>
            </a:r>
            <a:r>
              <a:rPr lang="en-US" b="1" dirty="0"/>
              <a:t>QED </a:t>
            </a:r>
            <a:r>
              <a:rPr lang="en-US" dirty="0"/>
              <a:t>is used instead. )  </a:t>
            </a:r>
          </a:p>
        </p:txBody>
      </p:sp>
      <p:sp>
        <p:nvSpPr>
          <p:cNvPr id="9" name="Isosceles Triangle 8"/>
          <p:cNvSpPr/>
          <p:nvPr/>
        </p:nvSpPr>
        <p:spPr>
          <a:xfrm rot="5400000" flipH="1" flipV="1">
            <a:off x="536199" y="4874001"/>
            <a:ext cx="204154" cy="20974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32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Proving Conditional Statements: </a:t>
            </a:r>
            <a:r>
              <a:rPr lang="en-US" sz="4000" i="1" dirty="0"/>
              <a:t>p </a:t>
            </a:r>
            <a:r>
              <a:rPr lang="en-US" sz="4000" dirty="0">
                <a:latin typeface="Cambria Math"/>
                <a:ea typeface="Cambria Math"/>
              </a:rPr>
              <a:t>→ </a:t>
            </a:r>
            <a:r>
              <a:rPr lang="en-US" sz="4000" i="1" dirty="0">
                <a:latin typeface="Cambria Math"/>
                <a:ea typeface="Cambria Math"/>
              </a:rPr>
              <a:t>q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199"/>
            <a:ext cx="8763000" cy="49874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Definition: </a:t>
            </a:r>
            <a:r>
              <a:rPr lang="en-US" dirty="0"/>
              <a:t>The real number </a:t>
            </a:r>
            <a:r>
              <a:rPr lang="en-US" i="1" dirty="0"/>
              <a:t>r </a:t>
            </a:r>
            <a:r>
              <a:rPr lang="en-US" dirty="0"/>
              <a:t>is </a:t>
            </a:r>
            <a:r>
              <a:rPr lang="en-US" i="1" dirty="0"/>
              <a:t>rational </a:t>
            </a:r>
            <a:r>
              <a:rPr lang="en-US" dirty="0"/>
              <a:t>(Q)</a:t>
            </a:r>
            <a:r>
              <a:rPr lang="en-US" i="1" dirty="0"/>
              <a:t> </a:t>
            </a:r>
            <a:r>
              <a:rPr lang="en-US" dirty="0"/>
              <a:t>if 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q </a:t>
            </a:r>
            <a:r>
              <a:rPr lang="en-US" dirty="0">
                <a:latin typeface="SymbolPi" panose="02000500070000020004" pitchFamily="2" charset="0"/>
              </a:rPr>
              <a:t>Î Z</a:t>
            </a:r>
            <a:r>
              <a:rPr lang="en-US" dirty="0"/>
              <a:t>, </a:t>
            </a:r>
            <a:r>
              <a:rPr lang="en-US" i="1" dirty="0"/>
              <a:t>q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≠0</a:t>
            </a:r>
            <a:r>
              <a:rPr lang="en-US" dirty="0"/>
              <a:t>  such that </a:t>
            </a:r>
            <a:r>
              <a:rPr lang="en-US" i="1" dirty="0"/>
              <a:t>r </a:t>
            </a:r>
            <a:r>
              <a:rPr lang="en-US" dirty="0"/>
              <a:t>= </a:t>
            </a:r>
            <a:r>
              <a:rPr lang="en-US" i="1" dirty="0"/>
              <a:t>p</a:t>
            </a:r>
            <a:r>
              <a:rPr lang="en-US" dirty="0"/>
              <a:t>/</a:t>
            </a:r>
            <a:r>
              <a:rPr lang="en-US" i="1" dirty="0"/>
              <a:t>q</a:t>
            </a:r>
            <a:endParaRPr lang="en-US" b="1" dirty="0"/>
          </a:p>
          <a:p>
            <a:pPr>
              <a:buNone/>
            </a:pPr>
            <a:r>
              <a:rPr lang="en-US" b="1" dirty="0"/>
              <a:t>   Example</a:t>
            </a:r>
            <a:r>
              <a:rPr lang="en-US" dirty="0"/>
              <a:t>: Prove “sum of two rational numbers is rational”.</a:t>
            </a:r>
          </a:p>
          <a:p>
            <a:pPr>
              <a:buNone/>
            </a:pPr>
            <a:r>
              <a:rPr lang="en-US" b="1" dirty="0"/>
              <a:t>   Solution</a:t>
            </a:r>
            <a:r>
              <a:rPr lang="en-US" i="1" dirty="0"/>
              <a:t>: </a:t>
            </a:r>
            <a:r>
              <a:rPr lang="en-US" dirty="0"/>
              <a:t>Assume </a:t>
            </a:r>
            <a:r>
              <a:rPr lang="en-US" i="1" dirty="0"/>
              <a:t>r </a:t>
            </a:r>
            <a:r>
              <a:rPr lang="en-US" dirty="0"/>
              <a:t>and </a:t>
            </a:r>
            <a:r>
              <a:rPr lang="en-US" i="1" dirty="0"/>
              <a:t>s</a:t>
            </a:r>
            <a:r>
              <a:rPr lang="en-US" dirty="0"/>
              <a:t> are two rational numbers. Then 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q, t, u </a:t>
            </a:r>
            <a:r>
              <a:rPr lang="en-US" dirty="0">
                <a:latin typeface="SymbolPi" panose="02000500070000020004" pitchFamily="2" charset="0"/>
              </a:rPr>
              <a:t>Î Z</a:t>
            </a:r>
            <a:r>
              <a:rPr lang="en-US" i="1" dirty="0"/>
              <a:t> </a:t>
            </a:r>
            <a:r>
              <a:rPr lang="en-US" dirty="0"/>
              <a:t>such that</a:t>
            </a:r>
          </a:p>
          <a:p>
            <a:pPr>
              <a:buNone/>
            </a:pPr>
            <a:endParaRPr lang="en-US" i="1" dirty="0"/>
          </a:p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 Thus the sum is rational.</a:t>
            </a:r>
          </a:p>
          <a:p>
            <a:pPr>
              <a:buNone/>
            </a:pPr>
            <a:r>
              <a:rPr lang="en-US" dirty="0"/>
              <a:t>(As before, change of variables  to v and w may be omitted.</a:t>
            </a:r>
          </a:p>
          <a:p>
            <a:pPr>
              <a:buNone/>
            </a:pPr>
            <a:r>
              <a:rPr lang="en-US" dirty="0"/>
              <a:t>However, you can NOT omit noting that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qu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≠ 0</a:t>
            </a:r>
            <a:r>
              <a:rPr lang="en-US" dirty="0"/>
              <a:t>.)</a:t>
            </a:r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930241" y="3801807"/>
            <a:ext cx="5283518" cy="382905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095375" y="4306918"/>
            <a:ext cx="4514850" cy="520065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 rot="5400000" flipV="1">
            <a:off x="7713584" y="5008007"/>
            <a:ext cx="270038" cy="15240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54975" y="424378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v = 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pu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qt </a:t>
            </a:r>
          </a:p>
          <a:p>
            <a:r>
              <a:rPr lang="en-US" i="1" dirty="0">
                <a:latin typeface="Cambria Math" pitchFamily="18" charset="0"/>
                <a:ea typeface="Cambria Math" pitchFamily="18" charset="0"/>
              </a:rPr>
              <a:t>             w </a:t>
            </a:r>
            <a:r>
              <a:rPr lang="en-US" dirty="0"/>
              <a:t>=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qu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≠ 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899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Proving Conditional Statements: </a:t>
            </a:r>
            <a:r>
              <a:rPr lang="en-US" sz="4000" i="1" dirty="0"/>
              <a:t>p </a:t>
            </a:r>
            <a:r>
              <a:rPr lang="en-US" sz="4000" dirty="0">
                <a:latin typeface="Cambria Math"/>
                <a:ea typeface="Cambria Math"/>
              </a:rPr>
              <a:t>→ </a:t>
            </a:r>
            <a:r>
              <a:rPr lang="en-US" sz="4000" i="1" dirty="0">
                <a:latin typeface="Cambria Math"/>
                <a:ea typeface="Cambria Math"/>
              </a:rPr>
              <a:t>q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846" y="1600200"/>
            <a:ext cx="8528154" cy="5001901"/>
          </a:xfrm>
        </p:spPr>
        <p:txBody>
          <a:bodyPr>
            <a:normAutofit/>
          </a:bodyPr>
          <a:lstStyle/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i="1" dirty="0"/>
              <a:t>Proof by Contraposition</a:t>
            </a:r>
            <a:r>
              <a:rPr lang="en-US" dirty="0"/>
              <a:t>: Assume </a:t>
            </a:r>
            <a:r>
              <a:rPr lang="en-US" dirty="0">
                <a:latin typeface="Cambria Math"/>
                <a:ea typeface="Cambria Math"/>
              </a:rPr>
              <a:t>¬</a:t>
            </a:r>
            <a:r>
              <a:rPr lang="en-US" i="1" dirty="0"/>
              <a:t>q</a:t>
            </a:r>
            <a:r>
              <a:rPr lang="en-US" dirty="0"/>
              <a:t>  and show </a:t>
            </a:r>
            <a:r>
              <a:rPr lang="en-US" dirty="0">
                <a:latin typeface="Cambria Math"/>
                <a:ea typeface="Cambria Math"/>
              </a:rPr>
              <a:t>¬</a:t>
            </a:r>
            <a:r>
              <a:rPr lang="en-US" i="1" dirty="0">
                <a:latin typeface="Cambria Math"/>
                <a:ea typeface="Cambria Math"/>
              </a:rPr>
              <a:t>p</a:t>
            </a:r>
            <a:r>
              <a:rPr lang="en-US" dirty="0"/>
              <a:t>  is true also. This is an </a:t>
            </a:r>
            <a:r>
              <a:rPr lang="en-US" i="1" dirty="0"/>
              <a:t>indirect proof </a:t>
            </a:r>
            <a:r>
              <a:rPr lang="en-US" dirty="0"/>
              <a:t>method.</a:t>
            </a:r>
          </a:p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dirty="0"/>
              <a:t>(In reality, we are giving a direct proof of </a:t>
            </a:r>
            <a:r>
              <a:rPr lang="en-US" dirty="0">
                <a:latin typeface="Cambria Math"/>
                <a:ea typeface="Cambria Math"/>
              </a:rPr>
              <a:t>¬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→ ¬</a:t>
            </a:r>
            <a:r>
              <a:rPr lang="en-US" i="1" dirty="0">
                <a:latin typeface="Cambria Math"/>
                <a:ea typeface="Cambria Math"/>
              </a:rPr>
              <a:t>p.</a:t>
            </a:r>
            <a:r>
              <a:rPr lang="en-US" dirty="0">
                <a:latin typeface="Cambria Math"/>
                <a:ea typeface="Cambria Math"/>
              </a:rPr>
              <a:t>)</a:t>
            </a:r>
          </a:p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en-US" b="1" dirty="0"/>
              <a:t>Example</a:t>
            </a:r>
            <a:r>
              <a:rPr lang="en-US" dirty="0"/>
              <a:t>: Prove that if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latin typeface="SymbolPi" panose="02000500070000020004" pitchFamily="2" charset="0"/>
              </a:rPr>
              <a:t>Î Z </a:t>
            </a:r>
            <a:r>
              <a:rPr lang="en-US" dirty="0"/>
              <a:t>and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/>
              <a:t>n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/>
              <a:t> </a:t>
            </a:r>
            <a:r>
              <a:rPr lang="en-US" dirty="0"/>
              <a:t>is odd</a:t>
            </a:r>
            <a:r>
              <a:rPr lang="en-US" i="1" dirty="0"/>
              <a:t>, </a:t>
            </a:r>
            <a:r>
              <a:rPr lang="en-US" dirty="0"/>
              <a:t>then</a:t>
            </a:r>
            <a:r>
              <a:rPr lang="en-US" i="1" dirty="0"/>
              <a:t> n </a:t>
            </a:r>
            <a:r>
              <a:rPr lang="en-US" dirty="0"/>
              <a:t>is odd.</a:t>
            </a:r>
          </a:p>
          <a:p>
            <a:pPr>
              <a:buNone/>
            </a:pPr>
            <a:r>
              <a:rPr lang="en-US" b="1" dirty="0"/>
              <a:t>Solution</a:t>
            </a:r>
            <a:r>
              <a:rPr lang="en-US" i="1" dirty="0"/>
              <a:t>: </a:t>
            </a:r>
            <a:r>
              <a:rPr lang="en-US" dirty="0"/>
              <a:t>Assume </a:t>
            </a:r>
            <a:r>
              <a:rPr lang="en-US" i="1" dirty="0"/>
              <a:t>n</a:t>
            </a:r>
            <a:r>
              <a:rPr lang="en-US" dirty="0"/>
              <a:t> is even. So </a:t>
            </a:r>
            <a:r>
              <a:rPr lang="en-US" i="1" dirty="0"/>
              <a:t>n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/>
              <a:t>k </a:t>
            </a:r>
            <a:r>
              <a:rPr lang="en-US" dirty="0"/>
              <a:t>for </a:t>
            </a:r>
            <a:r>
              <a:rPr lang="en-US" i="1" dirty="0"/>
              <a:t>k </a:t>
            </a:r>
            <a:r>
              <a:rPr lang="en-US" dirty="0">
                <a:latin typeface="SymbolPi" panose="02000500070000020004" pitchFamily="2" charset="0"/>
              </a:rPr>
              <a:t>Î Z</a:t>
            </a:r>
            <a:r>
              <a:rPr lang="en-US" dirty="0"/>
              <a:t>. And 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3</a:t>
            </a:r>
            <a:r>
              <a:rPr lang="en-US" i="1" dirty="0"/>
              <a:t>n</a:t>
            </a:r>
            <a:r>
              <a:rPr lang="en-US" dirty="0"/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 = 3(2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 + 2 =2(3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+ 1) [= 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j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for </a:t>
            </a:r>
            <a:r>
              <a:rPr lang="en-US" i="1" dirty="0"/>
              <a:t>j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/>
              <a:t>k</a:t>
            </a:r>
            <a:r>
              <a:rPr lang="en-US" dirty="0"/>
              <a:t> +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1]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>
                <a:latin typeface="SymbolPi" panose="02000500070000020004" pitchFamily="2" charset="0"/>
                <a:ea typeface="Cambria Math" pitchFamily="18" charset="0"/>
              </a:rPr>
              <a:t>\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/>
              <a:t>n</a:t>
            </a:r>
            <a:r>
              <a:rPr lang="en-US" dirty="0"/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ea typeface="Cambria Math" pitchFamily="18" charset="0"/>
              </a:rPr>
              <a:t>is even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. 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[Since we showed ¬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→ ¬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/>
              <a:t>,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p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→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must hold as well. ]</a:t>
            </a:r>
          </a:p>
          <a:p>
            <a:pPr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(statements within [ ] can be omitted as before)</a:t>
            </a:r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924800" y="5257800"/>
            <a:ext cx="228600" cy="2286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Proving Conditional Statements: </a:t>
            </a:r>
            <a:r>
              <a:rPr lang="en-US" sz="4000" i="1" dirty="0"/>
              <a:t>p </a:t>
            </a:r>
            <a:r>
              <a:rPr lang="en-US" sz="4000" dirty="0">
                <a:latin typeface="Cambria Math"/>
                <a:ea typeface="Cambria Math"/>
              </a:rPr>
              <a:t>→ </a:t>
            </a:r>
            <a:r>
              <a:rPr lang="en-US" sz="4000" i="1" dirty="0">
                <a:latin typeface="Cambria Math"/>
                <a:ea typeface="Cambria Math"/>
              </a:rPr>
              <a:t>q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Example</a:t>
            </a:r>
            <a:r>
              <a:rPr lang="en-US" dirty="0"/>
              <a:t>: Prove that if </a:t>
            </a:r>
            <a:r>
              <a:rPr lang="en-US" i="1" dirty="0"/>
              <a:t>n </a:t>
            </a:r>
            <a:r>
              <a:rPr lang="en-US" dirty="0">
                <a:latin typeface="SymbolPi" panose="02000500070000020004" pitchFamily="2" charset="0"/>
              </a:rPr>
              <a:t>ÎZ, 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/>
              <a:t> </a:t>
            </a:r>
            <a:r>
              <a:rPr lang="en-US" dirty="0"/>
              <a:t> is odd, then </a:t>
            </a:r>
            <a:r>
              <a:rPr lang="en-US" i="1" dirty="0"/>
              <a:t>n</a:t>
            </a:r>
            <a:r>
              <a:rPr lang="en-US" dirty="0"/>
              <a:t> is odd. </a:t>
            </a:r>
          </a:p>
          <a:p>
            <a:pPr>
              <a:buNone/>
            </a:pPr>
            <a:r>
              <a:rPr lang="en-US" dirty="0"/>
              <a:t>	Use proof by contraposition. </a:t>
            </a:r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 Assume </a:t>
            </a:r>
            <a:r>
              <a:rPr lang="en-US" i="1" dirty="0"/>
              <a:t>n</a:t>
            </a:r>
            <a:r>
              <a:rPr lang="en-US" dirty="0"/>
              <a:t> is even (i.e., not odd).  Then 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i="1" dirty="0"/>
              <a:t>k</a:t>
            </a:r>
            <a:r>
              <a:rPr lang="en-US" dirty="0">
                <a:latin typeface="SymbolPi" panose="02000500070000020004" pitchFamily="2" charset="0"/>
              </a:rPr>
              <a:t> ÎZ</a:t>
            </a:r>
            <a:r>
              <a:rPr lang="en-US" dirty="0"/>
              <a:t> such that 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/>
              <a:t>k</a:t>
            </a:r>
            <a:r>
              <a:rPr lang="en-US" dirty="0"/>
              <a:t>. Hence,</a:t>
            </a:r>
          </a:p>
          <a:p>
            <a:pPr algn="ctr">
              <a:buNone/>
            </a:pPr>
            <a:r>
              <a:rPr lang="en-US" i="1" dirty="0"/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/>
              <a:t>  </a:t>
            </a:r>
            <a:r>
              <a:rPr lang="en-US" dirty="0"/>
              <a:t> =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i="1" dirty="0"/>
              <a:t>k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/>
              <a:t>k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ea typeface="Cambria Math" pitchFamily="18" charset="0"/>
              </a:rPr>
              <a:t>) </a:t>
            </a:r>
          </a:p>
          <a:p>
            <a:pPr>
              <a:buNone/>
            </a:pPr>
            <a:r>
              <a:rPr lang="en-US" dirty="0">
                <a:ea typeface="Cambria Math" pitchFamily="18" charset="0"/>
              </a:rPr>
              <a:t>    and </a:t>
            </a:r>
            <a:r>
              <a:rPr lang="en-US" i="1" dirty="0"/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/>
              <a:t>  </a:t>
            </a:r>
            <a:r>
              <a:rPr lang="en-US" dirty="0"/>
              <a:t>is even (i.e., not odd).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[We have shown that if </a:t>
            </a:r>
            <a:r>
              <a:rPr lang="en-US" i="1" dirty="0"/>
              <a:t>n </a:t>
            </a:r>
            <a:r>
              <a:rPr lang="en-US" dirty="0"/>
              <a:t>is an even integer, then </a:t>
            </a:r>
            <a:r>
              <a:rPr lang="en-US" i="1" dirty="0"/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/>
              <a:t>  </a:t>
            </a:r>
            <a:r>
              <a:rPr lang="en-US" dirty="0"/>
              <a:t>is even. Therefore by contraposition, for an integer</a:t>
            </a:r>
            <a:r>
              <a:rPr lang="en-US" i="1" dirty="0"/>
              <a:t> n</a:t>
            </a:r>
          </a:p>
          <a:p>
            <a:pPr algn="ctr">
              <a:buNone/>
            </a:pPr>
            <a:r>
              <a:rPr lang="en-US" dirty="0"/>
              <a:t>if </a:t>
            </a:r>
            <a:r>
              <a:rPr lang="en-US" i="1" dirty="0"/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/>
              <a:t> </a:t>
            </a:r>
            <a:r>
              <a:rPr lang="en-US" dirty="0"/>
              <a:t> is odd, then </a:t>
            </a:r>
            <a:r>
              <a:rPr lang="en-US" i="1" dirty="0"/>
              <a:t>n</a:t>
            </a:r>
            <a:r>
              <a:rPr lang="en-US" dirty="0"/>
              <a:t> is odd.]</a:t>
            </a:r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145281" y="4427720"/>
            <a:ext cx="197370" cy="181131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Proving Conditional Statements: </a:t>
            </a:r>
            <a:r>
              <a:rPr lang="en-US" sz="4000" i="1" dirty="0"/>
              <a:t>p </a:t>
            </a:r>
            <a:r>
              <a:rPr lang="en-US" sz="4000" dirty="0">
                <a:latin typeface="Cambria Math"/>
                <a:ea typeface="Cambria Math"/>
              </a:rPr>
              <a:t>→ </a:t>
            </a:r>
            <a:r>
              <a:rPr lang="en-US" sz="4000" i="1" dirty="0">
                <a:latin typeface="Cambria Math"/>
                <a:ea typeface="Cambria Math"/>
              </a:rPr>
              <a:t>q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4558"/>
            <a:ext cx="8229600" cy="48138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/>
              <a:t>Proof by Contradiction</a:t>
            </a:r>
            <a:r>
              <a:rPr lang="en-US" dirty="0"/>
              <a:t>: (AKA </a:t>
            </a:r>
            <a:r>
              <a:rPr lang="en-US" i="1" dirty="0" err="1"/>
              <a:t>reductio</a:t>
            </a:r>
            <a:r>
              <a:rPr lang="en-US" i="1" dirty="0"/>
              <a:t> ad absurdum</a:t>
            </a:r>
            <a:r>
              <a:rPr lang="en-US" b="1" dirty="0"/>
              <a:t>)</a:t>
            </a:r>
            <a:r>
              <a:rPr lang="en-US" dirty="0"/>
              <a:t>.  </a:t>
            </a:r>
          </a:p>
          <a:p>
            <a:pPr>
              <a:buNone/>
            </a:pPr>
            <a:r>
              <a:rPr lang="en-US" dirty="0"/>
              <a:t>To prove  </a:t>
            </a:r>
            <a:r>
              <a:rPr lang="en-US" i="1" dirty="0"/>
              <a:t>p</a:t>
            </a:r>
            <a:r>
              <a:rPr lang="en-US" dirty="0"/>
              <a:t>, assume  </a:t>
            </a:r>
            <a:r>
              <a:rPr lang="en-US" dirty="0">
                <a:latin typeface="Cambria Math"/>
                <a:ea typeface="Cambria Math"/>
              </a:rPr>
              <a:t>¬</a:t>
            </a:r>
            <a:r>
              <a:rPr lang="en-US" i="1" dirty="0">
                <a:latin typeface="Cambria Math"/>
                <a:ea typeface="Cambria Math"/>
              </a:rPr>
              <a:t>p</a:t>
            </a:r>
            <a:r>
              <a:rPr lang="en-US" dirty="0"/>
              <a:t>  and derive a contradiction such as    </a:t>
            </a:r>
            <a:r>
              <a:rPr lang="en-US" i="1" dirty="0"/>
              <a:t>p </a:t>
            </a:r>
            <a:r>
              <a:rPr lang="en-US" dirty="0">
                <a:latin typeface="Cambria Math"/>
                <a:ea typeface="Cambria Math"/>
              </a:rPr>
              <a:t>∧ ¬</a:t>
            </a:r>
            <a:r>
              <a:rPr lang="en-US" i="1" dirty="0">
                <a:latin typeface="Cambria Math"/>
                <a:ea typeface="Cambria Math"/>
              </a:rPr>
              <a:t>p </a:t>
            </a:r>
            <a:r>
              <a:rPr lang="en-US" dirty="0">
                <a:latin typeface="Cambria Math"/>
                <a:ea typeface="Cambria Math"/>
              </a:rPr>
              <a:t>(this is another indirect form of proof).</a:t>
            </a:r>
          </a:p>
          <a:p>
            <a:pPr>
              <a:buNone/>
            </a:pPr>
            <a:r>
              <a:rPr lang="en-US" dirty="0"/>
              <a:t>Since we have shown that </a:t>
            </a:r>
            <a:r>
              <a:rPr lang="en-US" dirty="0">
                <a:latin typeface="Cambria Math"/>
                <a:ea typeface="Cambria Math"/>
              </a:rPr>
              <a:t>¬</a:t>
            </a:r>
            <a:r>
              <a:rPr lang="en-US" i="1" dirty="0">
                <a:latin typeface="Cambria Math"/>
                <a:ea typeface="Cambria Math"/>
              </a:rPr>
              <a:t>p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→</a:t>
            </a:r>
            <a:r>
              <a:rPr lang="en-US" b="1" dirty="0">
                <a:latin typeface="Cambria Math"/>
                <a:ea typeface="Cambria Math"/>
              </a:rPr>
              <a:t>F</a:t>
            </a:r>
            <a:r>
              <a:rPr lang="en-US" dirty="0"/>
              <a:t> is true , it follows that the contrapositive  </a:t>
            </a:r>
            <a:r>
              <a:rPr lang="en-US" b="1" dirty="0" err="1"/>
              <a:t>T</a:t>
            </a:r>
            <a:r>
              <a:rPr lang="en-US" dirty="0" err="1">
                <a:latin typeface="Cambria Math"/>
                <a:ea typeface="Cambria Math"/>
              </a:rPr>
              <a:t>→</a:t>
            </a:r>
            <a:r>
              <a:rPr lang="en-US" i="1" dirty="0" err="1">
                <a:latin typeface="Cambria Math"/>
                <a:ea typeface="Cambria Math"/>
              </a:rPr>
              <a:t>p</a:t>
            </a:r>
            <a:r>
              <a:rPr lang="en-US" dirty="0">
                <a:latin typeface="Cambria Math"/>
                <a:ea typeface="Cambria Math"/>
              </a:rPr>
              <a:t> also holds.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b="1" dirty="0"/>
              <a:t> Example</a:t>
            </a:r>
            <a:r>
              <a:rPr lang="en-US" dirty="0"/>
              <a:t>: </a:t>
            </a:r>
            <a:r>
              <a:rPr lang="en-US" i="1" dirty="0"/>
              <a:t> </a:t>
            </a:r>
            <a:r>
              <a:rPr lang="en-US" dirty="0"/>
              <a:t>Prove that if you pick 22 days from the calendar at least 4 must fall on the same day of the week (this is an example of the pigeon principle).</a:t>
            </a:r>
          </a:p>
          <a:p>
            <a:pPr>
              <a:buNone/>
            </a:pPr>
            <a:r>
              <a:rPr lang="en-US" b="1" dirty="0"/>
              <a:t> Solution</a:t>
            </a:r>
            <a:r>
              <a:rPr lang="en-US" dirty="0"/>
              <a:t>: Assume that no more than 3 of the 22 days fall on the same day of the week. Because there are 7 days of the week, we could only have picked 21 days at most. This contradicts the assumption that we have picked 22 days.</a:t>
            </a:r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229600" y="6134099"/>
            <a:ext cx="228600" cy="2286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5783"/>
            <a:ext cx="8229600" cy="1143000"/>
          </a:xfrm>
        </p:spPr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640"/>
            <a:ext cx="8229600" cy="51663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/>
              <a:t>Example</a:t>
            </a:r>
            <a:r>
              <a:rPr lang="en-US" sz="2400" dirty="0"/>
              <a:t>: Use proof by contradiction to show that </a:t>
            </a:r>
            <a:r>
              <a:rPr lang="en-US" sz="2400" dirty="0">
                <a:latin typeface="Cambria Math"/>
                <a:ea typeface="Cambria Math"/>
              </a:rPr>
              <a:t>√2 is irrational.</a:t>
            </a:r>
          </a:p>
          <a:p>
            <a:pPr>
              <a:buNone/>
            </a:pPr>
            <a:r>
              <a:rPr lang="en-US" sz="2400" b="1" dirty="0">
                <a:ea typeface="Cambria Math"/>
              </a:rPr>
              <a:t>Solution</a:t>
            </a:r>
            <a:r>
              <a:rPr lang="en-US" sz="2400" b="1" dirty="0">
                <a:latin typeface="Cambria Math"/>
                <a:ea typeface="Cambria Math"/>
              </a:rPr>
              <a:t>: </a:t>
            </a:r>
            <a:r>
              <a:rPr lang="en-US" sz="2400" dirty="0">
                <a:latin typeface="Cambria Math"/>
                <a:ea typeface="Cambria Math"/>
              </a:rPr>
              <a:t>Suppose √2 is rational. Then there exists integers </a:t>
            </a:r>
            <a:r>
              <a:rPr lang="en-US" sz="2400" i="1" dirty="0">
                <a:latin typeface="Cambria Math"/>
                <a:ea typeface="Cambria Math"/>
              </a:rPr>
              <a:t>a</a:t>
            </a:r>
            <a:r>
              <a:rPr lang="en-US" sz="2400" dirty="0">
                <a:latin typeface="Cambria Math"/>
                <a:ea typeface="Cambria Math"/>
              </a:rPr>
              <a:t> and </a:t>
            </a:r>
            <a:r>
              <a:rPr lang="en-US" sz="2400" i="1" dirty="0">
                <a:latin typeface="Cambria Math"/>
                <a:ea typeface="Cambria Math"/>
              </a:rPr>
              <a:t>b</a:t>
            </a:r>
            <a:r>
              <a:rPr lang="en-US" sz="2400" dirty="0">
                <a:latin typeface="Cambria Math"/>
                <a:ea typeface="Cambria Math"/>
              </a:rPr>
              <a:t> with √2  </a:t>
            </a:r>
            <a:r>
              <a:rPr lang="en-US" sz="2400" i="1" dirty="0">
                <a:latin typeface="Cambria Math"/>
                <a:ea typeface="Cambria Math"/>
              </a:rPr>
              <a:t>= a </a:t>
            </a:r>
            <a:r>
              <a:rPr lang="en-US" sz="2400" dirty="0">
                <a:latin typeface="Cambria Math"/>
                <a:ea typeface="Cambria Math"/>
              </a:rPr>
              <a:t>/</a:t>
            </a:r>
            <a:r>
              <a:rPr lang="en-US" sz="2400" i="1" dirty="0">
                <a:latin typeface="Cambria Math"/>
                <a:ea typeface="Cambria Math"/>
              </a:rPr>
              <a:t>b</a:t>
            </a:r>
            <a:r>
              <a:rPr lang="en-US" sz="2400" dirty="0">
                <a:latin typeface="Cambria Math"/>
                <a:ea typeface="Cambria Math"/>
              </a:rPr>
              <a:t>, where </a:t>
            </a:r>
            <a:r>
              <a:rPr lang="en-US" sz="2400" i="1" dirty="0">
                <a:latin typeface="Cambria Math"/>
                <a:ea typeface="Cambria Math"/>
              </a:rPr>
              <a:t>b ≠  </a:t>
            </a:r>
            <a:r>
              <a:rPr lang="en-US" sz="2400" dirty="0">
                <a:latin typeface="Cambria Math"/>
                <a:ea typeface="Cambria Math"/>
              </a:rPr>
              <a:t>0</a:t>
            </a:r>
            <a:r>
              <a:rPr lang="en-US" sz="2400" i="1" dirty="0">
                <a:latin typeface="Cambria Math"/>
                <a:ea typeface="Cambria Math"/>
              </a:rPr>
              <a:t>  </a:t>
            </a:r>
            <a:r>
              <a:rPr lang="en-US" sz="2400" dirty="0">
                <a:latin typeface="Cambria Math"/>
                <a:ea typeface="Cambria Math"/>
              </a:rPr>
              <a:t>and </a:t>
            </a:r>
            <a:r>
              <a:rPr lang="en-US" sz="2400" i="1" dirty="0">
                <a:latin typeface="Cambria Math"/>
                <a:ea typeface="Cambria Math"/>
              </a:rPr>
              <a:t>a </a:t>
            </a:r>
            <a:r>
              <a:rPr lang="en-US" sz="2400" dirty="0">
                <a:latin typeface="Cambria Math"/>
                <a:ea typeface="Cambria Math"/>
              </a:rPr>
              <a:t> and </a:t>
            </a:r>
            <a:r>
              <a:rPr lang="en-US" sz="2400" i="1" dirty="0">
                <a:latin typeface="Cambria Math"/>
                <a:ea typeface="Cambria Math"/>
              </a:rPr>
              <a:t>b  </a:t>
            </a:r>
            <a:r>
              <a:rPr lang="en-US" sz="2400" dirty="0">
                <a:latin typeface="Cambria Math"/>
                <a:ea typeface="Cambria Math"/>
              </a:rPr>
              <a:t>have no common factors. Then</a:t>
            </a:r>
          </a:p>
          <a:p>
            <a:pPr>
              <a:buNone/>
            </a:pPr>
            <a:r>
              <a:rPr lang="en-US" sz="2400" dirty="0">
                <a:latin typeface="Cambria Math"/>
                <a:ea typeface="Cambria Math"/>
              </a:rPr>
              <a:t>                              </a:t>
            </a:r>
          </a:p>
          <a:p>
            <a:pPr>
              <a:buNone/>
            </a:pPr>
            <a:r>
              <a:rPr lang="en-US" sz="2400" dirty="0">
                <a:latin typeface="Cambria Math"/>
                <a:ea typeface="Cambria Math"/>
              </a:rPr>
              <a:t>     Therefore </a:t>
            </a:r>
            <a:r>
              <a:rPr lang="en-US" sz="2400" i="1" dirty="0">
                <a:latin typeface="Cambria Math"/>
                <a:ea typeface="Cambria Math"/>
              </a:rPr>
              <a:t>a</a:t>
            </a:r>
            <a:r>
              <a:rPr lang="en-US" sz="2400" i="1" baseline="30000" dirty="0">
                <a:latin typeface="Cambria Math"/>
                <a:ea typeface="Cambria Math"/>
              </a:rPr>
              <a:t>2</a:t>
            </a:r>
            <a:r>
              <a:rPr lang="en-US" sz="2400" baseline="30000" dirty="0">
                <a:latin typeface="Cambria Math"/>
                <a:ea typeface="Cambria Math"/>
              </a:rPr>
              <a:t> </a:t>
            </a:r>
            <a:r>
              <a:rPr lang="en-US" sz="2400" dirty="0">
                <a:latin typeface="Cambria Math"/>
                <a:ea typeface="Cambria Math"/>
              </a:rPr>
              <a:t> must be even. If </a:t>
            </a:r>
            <a:r>
              <a:rPr lang="en-US" sz="2400" i="1" dirty="0">
                <a:latin typeface="Cambria Math"/>
                <a:ea typeface="Cambria Math"/>
              </a:rPr>
              <a:t>a</a:t>
            </a:r>
            <a:r>
              <a:rPr lang="en-US" sz="2400" i="1" baseline="30000" dirty="0">
                <a:latin typeface="Cambria Math"/>
                <a:ea typeface="Cambria Math"/>
              </a:rPr>
              <a:t>2</a:t>
            </a:r>
            <a:r>
              <a:rPr lang="en-US" sz="2400" baseline="30000" dirty="0">
                <a:latin typeface="Cambria Math"/>
                <a:ea typeface="Cambria Math"/>
              </a:rPr>
              <a:t> </a:t>
            </a:r>
            <a:r>
              <a:rPr lang="en-US" sz="2400" dirty="0">
                <a:latin typeface="Cambria Math"/>
                <a:ea typeface="Cambria Math"/>
              </a:rPr>
              <a:t> is even then </a:t>
            </a:r>
            <a:r>
              <a:rPr lang="en-US" sz="2400" i="1" dirty="0">
                <a:latin typeface="Cambria Math"/>
                <a:ea typeface="Cambria Math"/>
              </a:rPr>
              <a:t>a</a:t>
            </a:r>
            <a:r>
              <a:rPr lang="en-US" sz="2400" dirty="0">
                <a:latin typeface="Cambria Math"/>
                <a:ea typeface="Cambria Math"/>
              </a:rPr>
              <a:t> must be even (an exercise). Since </a:t>
            </a:r>
            <a:r>
              <a:rPr lang="en-US" sz="2400" i="1" dirty="0">
                <a:latin typeface="Cambria Math"/>
                <a:ea typeface="Cambria Math"/>
              </a:rPr>
              <a:t>a</a:t>
            </a:r>
            <a:r>
              <a:rPr lang="en-US" sz="2400" dirty="0">
                <a:latin typeface="Cambria Math"/>
                <a:ea typeface="Cambria Math"/>
              </a:rPr>
              <a:t> is even, </a:t>
            </a:r>
            <a:r>
              <a:rPr lang="en-US" sz="2400" i="1" dirty="0">
                <a:latin typeface="Cambria Math"/>
                <a:ea typeface="Cambria Math"/>
              </a:rPr>
              <a:t>a = </a:t>
            </a:r>
            <a:r>
              <a:rPr lang="en-US" sz="2400" dirty="0">
                <a:latin typeface="Cambria Math"/>
                <a:ea typeface="Cambria Math"/>
              </a:rPr>
              <a:t>2</a:t>
            </a:r>
            <a:r>
              <a:rPr lang="en-US" sz="2400" i="1" dirty="0">
                <a:latin typeface="Cambria Math"/>
                <a:ea typeface="Cambria Math"/>
              </a:rPr>
              <a:t>c  </a:t>
            </a:r>
            <a:r>
              <a:rPr lang="en-US" sz="2400" dirty="0">
                <a:latin typeface="Cambria Math"/>
                <a:ea typeface="Cambria Math"/>
              </a:rPr>
              <a:t>for some integer </a:t>
            </a:r>
            <a:r>
              <a:rPr lang="en-US" sz="2400" i="1" dirty="0">
                <a:latin typeface="Cambria Math"/>
                <a:ea typeface="Cambria Math"/>
              </a:rPr>
              <a:t>c</a:t>
            </a:r>
            <a:r>
              <a:rPr lang="en-US" sz="2400" dirty="0">
                <a:latin typeface="Cambria Math"/>
                <a:ea typeface="Cambria Math"/>
              </a:rPr>
              <a:t>. Thus,</a:t>
            </a:r>
          </a:p>
          <a:p>
            <a:pPr>
              <a:buNone/>
            </a:pPr>
            <a:endParaRPr lang="en-US" sz="2400" dirty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sz="2400" dirty="0">
                <a:latin typeface="Cambria Math"/>
                <a:ea typeface="Cambria Math"/>
              </a:rPr>
              <a:t>    Therefore </a:t>
            </a:r>
            <a:r>
              <a:rPr lang="en-US" sz="2400" i="1" dirty="0">
                <a:latin typeface="Cambria Math"/>
                <a:ea typeface="Cambria Math"/>
              </a:rPr>
              <a:t>b</a:t>
            </a:r>
            <a:r>
              <a:rPr lang="en-US" sz="2400" baseline="30000" dirty="0">
                <a:latin typeface="Cambria Math"/>
                <a:ea typeface="Cambria Math"/>
              </a:rPr>
              <a:t>2 </a:t>
            </a:r>
            <a:r>
              <a:rPr lang="en-US" sz="2400" dirty="0">
                <a:latin typeface="Cambria Math"/>
                <a:ea typeface="Cambria Math"/>
              </a:rPr>
              <a:t> is even.  Again then </a:t>
            </a:r>
            <a:r>
              <a:rPr lang="en-US" sz="2400" i="1" dirty="0">
                <a:latin typeface="Cambria Math"/>
                <a:ea typeface="Cambria Math"/>
              </a:rPr>
              <a:t>b </a:t>
            </a:r>
            <a:r>
              <a:rPr lang="en-US" sz="2400" dirty="0">
                <a:latin typeface="Cambria Math"/>
                <a:ea typeface="Cambria Math"/>
              </a:rPr>
              <a:t> must be even as well.</a:t>
            </a:r>
          </a:p>
          <a:p>
            <a:pPr>
              <a:buNone/>
            </a:pPr>
            <a:r>
              <a:rPr lang="en-US" sz="2400" dirty="0">
                <a:latin typeface="Cambria Math"/>
                <a:ea typeface="Cambria Math"/>
              </a:rPr>
              <a:t>     But then 2 must divide both </a:t>
            </a:r>
            <a:r>
              <a:rPr lang="en-US" sz="2400" i="1" dirty="0">
                <a:latin typeface="Cambria Math"/>
                <a:ea typeface="Cambria Math"/>
              </a:rPr>
              <a:t>a</a:t>
            </a:r>
            <a:r>
              <a:rPr lang="en-US" sz="2400" dirty="0">
                <a:latin typeface="Cambria Math"/>
                <a:ea typeface="Cambria Math"/>
              </a:rPr>
              <a:t> and </a:t>
            </a:r>
            <a:r>
              <a:rPr lang="en-US" sz="2400" i="1" dirty="0">
                <a:latin typeface="Cambria Math"/>
                <a:ea typeface="Cambria Math"/>
              </a:rPr>
              <a:t>b</a:t>
            </a:r>
            <a:r>
              <a:rPr lang="en-US" sz="2400" dirty="0">
                <a:latin typeface="Cambria Math"/>
                <a:ea typeface="Cambria Math"/>
              </a:rPr>
              <a:t>. </a:t>
            </a:r>
          </a:p>
          <a:p>
            <a:pPr>
              <a:buNone/>
            </a:pPr>
            <a:r>
              <a:rPr lang="en-US" sz="2400" dirty="0">
                <a:latin typeface="Cambria Math"/>
                <a:ea typeface="Cambria Math"/>
              </a:rPr>
              <a:t>   However, we assumed that </a:t>
            </a:r>
            <a:r>
              <a:rPr lang="en-US" sz="2400" i="1" dirty="0">
                <a:latin typeface="Cambria Math"/>
                <a:ea typeface="Cambria Math"/>
              </a:rPr>
              <a:t>a</a:t>
            </a:r>
            <a:r>
              <a:rPr lang="en-US" sz="2400" dirty="0">
                <a:latin typeface="Cambria Math"/>
                <a:ea typeface="Cambria Math"/>
              </a:rPr>
              <a:t>  and </a:t>
            </a:r>
            <a:r>
              <a:rPr lang="en-US" sz="2400" i="1" dirty="0">
                <a:latin typeface="Cambria Math"/>
                <a:ea typeface="Cambria Math"/>
              </a:rPr>
              <a:t>b</a:t>
            </a:r>
            <a:r>
              <a:rPr lang="en-US" sz="2400" dirty="0">
                <a:latin typeface="Cambria Math"/>
                <a:ea typeface="Cambria Math"/>
              </a:rPr>
              <a:t>  have no common factors </a:t>
            </a:r>
            <a:r>
              <a:rPr lang="en-US" sz="2400" dirty="0">
                <a:sym typeface="Symbol" panose="05050102010706020507" pitchFamily="18" charset="2"/>
              </a:rPr>
              <a:t></a:t>
            </a:r>
            <a:endParaRPr lang="en-US" sz="2400" dirty="0">
              <a:latin typeface="Cambria Math"/>
              <a:ea typeface="Cambria Math"/>
            </a:endParaRPr>
          </a:p>
          <a:p>
            <a:pPr algn="ctr">
              <a:buNone/>
            </a:pPr>
            <a:r>
              <a:rPr lang="en-US" sz="2400" dirty="0">
                <a:latin typeface="SymbolPi" panose="02000500070000020004" pitchFamily="2" charset="0"/>
                <a:ea typeface="Cambria Math"/>
              </a:rPr>
              <a:t>\</a:t>
            </a:r>
            <a:r>
              <a:rPr lang="en-US" sz="2400" dirty="0">
                <a:latin typeface="Cambria Math"/>
                <a:ea typeface="Cambria Math"/>
              </a:rPr>
              <a:t>√2 is  irrational</a:t>
            </a:r>
            <a:endParaRPr lang="en-US" sz="800" dirty="0">
              <a:latin typeface="Cambria Math"/>
              <a:ea typeface="Cambria Math"/>
            </a:endParaRPr>
          </a:p>
        </p:txBody>
      </p:sp>
      <p:pic>
        <p:nvPicPr>
          <p:cNvPr id="14" name="Picture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965145" y="2714188"/>
            <a:ext cx="866775" cy="43815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876800" y="2799913"/>
            <a:ext cx="1121569" cy="26670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773454" y="3971863"/>
            <a:ext cx="1250156" cy="26670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788721" y="3971863"/>
            <a:ext cx="1092994" cy="266700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 rot="5400000" flipV="1">
            <a:off x="7741920" y="5669280"/>
            <a:ext cx="21336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30" y="1905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Proof by Contradiction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0" y="144399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Example</a:t>
            </a:r>
            <a:r>
              <a:rPr lang="en-US" dirty="0"/>
              <a:t>: Prove that there is no largest prime number.</a:t>
            </a:r>
          </a:p>
          <a:p>
            <a:pPr>
              <a:buNone/>
            </a:pPr>
            <a:r>
              <a:rPr lang="en-US" b="1" dirty="0"/>
              <a:t>   Solution</a:t>
            </a:r>
            <a:r>
              <a:rPr lang="en-US" dirty="0"/>
              <a:t>: Assume that there is a largest prime number. Call it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dirty="0"/>
              <a:t>. Hence, we can list all the primes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,..,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dirty="0"/>
              <a:t>. Form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   None of the prime numbers on the list divides </a:t>
            </a:r>
            <a:r>
              <a:rPr lang="en-US" i="1" dirty="0"/>
              <a:t>r</a:t>
            </a:r>
            <a:r>
              <a:rPr lang="en-US" dirty="0"/>
              <a:t>. Therefore </a:t>
            </a:r>
            <a:r>
              <a:rPr lang="en-US" i="1" dirty="0"/>
              <a:t>r</a:t>
            </a:r>
            <a:r>
              <a:rPr lang="en-US" dirty="0"/>
              <a:t> is prime, but r is larger than all the known primes </a:t>
            </a:r>
            <a:r>
              <a:rPr lang="en-US" dirty="0">
                <a:sym typeface="Symbol" panose="05050102010706020507" pitchFamily="18" charset="2"/>
              </a:rPr>
              <a:t></a:t>
            </a:r>
          </a:p>
          <a:p>
            <a:pPr>
              <a:buNone/>
            </a:pPr>
            <a:r>
              <a:rPr lang="en-US" dirty="0">
                <a:latin typeface="SymbolPi" panose="02000500070000020004" pitchFamily="2" charset="0"/>
                <a:sym typeface="Symbol" panose="05050102010706020507" pitchFamily="18" charset="2"/>
              </a:rPr>
              <a:t>\</a:t>
            </a:r>
            <a:r>
              <a:rPr lang="en-US" dirty="0"/>
              <a:t> there is no largest prime. 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286000" y="3264693"/>
            <a:ext cx="4366260" cy="328613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 rot="5400000" flipV="1">
            <a:off x="8153400" y="59436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Theorems that are </a:t>
            </a:r>
            <a:r>
              <a:rPr lang="en-US" dirty="0" err="1"/>
              <a:t>Biconditional</a:t>
            </a:r>
            <a:r>
              <a:rPr lang="en-US" dirty="0"/>
              <a:t>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prove a theorem that is a biconditional statement, that is, a statement of the form </a:t>
            </a:r>
            <a:r>
              <a:rPr lang="en-US" i="1" dirty="0"/>
              <a:t>p </a:t>
            </a:r>
            <a:r>
              <a:rPr lang="en-US" dirty="0">
                <a:latin typeface="Cambria Math"/>
                <a:ea typeface="Cambria Math"/>
              </a:rPr>
              <a:t>↔ </a:t>
            </a:r>
            <a:r>
              <a:rPr lang="en-US" i="1" dirty="0">
                <a:latin typeface="Cambria Math"/>
                <a:ea typeface="Cambria Math"/>
              </a:rPr>
              <a:t>q</a:t>
            </a:r>
            <a:r>
              <a:rPr lang="en-US" dirty="0">
                <a:latin typeface="Cambria Math"/>
                <a:ea typeface="Cambria Math"/>
              </a:rPr>
              <a:t>, we show that </a:t>
            </a:r>
          </a:p>
          <a:p>
            <a:pPr marL="0" indent="0" algn="ctr">
              <a:buNone/>
            </a:pPr>
            <a:r>
              <a:rPr lang="en-US" dirty="0">
                <a:latin typeface="Cambria Math"/>
                <a:ea typeface="Cambria Math"/>
              </a:rPr>
              <a:t>both </a:t>
            </a:r>
            <a:r>
              <a:rPr lang="en-US" i="1" dirty="0">
                <a:latin typeface="Cambria Math"/>
                <a:ea typeface="Cambria Math"/>
              </a:rPr>
              <a:t>p </a:t>
            </a:r>
            <a:r>
              <a:rPr lang="en-US" dirty="0">
                <a:latin typeface="Cambria Math"/>
                <a:ea typeface="Cambria Math"/>
              </a:rPr>
              <a:t>→ </a:t>
            </a:r>
            <a:r>
              <a:rPr lang="en-US" i="1" dirty="0">
                <a:latin typeface="Cambria Math"/>
                <a:ea typeface="Cambria Math"/>
              </a:rPr>
              <a:t>q</a:t>
            </a:r>
            <a:r>
              <a:rPr lang="en-US" dirty="0">
                <a:latin typeface="Cambria Math"/>
                <a:ea typeface="Cambria Math"/>
              </a:rPr>
              <a:t> and </a:t>
            </a:r>
            <a:r>
              <a:rPr lang="en-US" i="1" dirty="0">
                <a:latin typeface="Cambria Math"/>
                <a:ea typeface="Cambria Math"/>
              </a:rPr>
              <a:t>q </a:t>
            </a:r>
            <a:r>
              <a:rPr lang="en-US" dirty="0">
                <a:latin typeface="Cambria Math"/>
                <a:ea typeface="Cambria Math"/>
              </a:rPr>
              <a:t>→</a:t>
            </a:r>
            <a:r>
              <a:rPr lang="en-US" i="1" dirty="0">
                <a:latin typeface="Cambria Math"/>
                <a:ea typeface="Cambria Math"/>
              </a:rPr>
              <a:t>p</a:t>
            </a:r>
            <a:r>
              <a:rPr lang="en-US" dirty="0">
                <a:latin typeface="Cambria Math"/>
                <a:ea typeface="Cambria Math"/>
              </a:rPr>
              <a:t> are true. </a:t>
            </a:r>
          </a:p>
          <a:p>
            <a:pPr>
              <a:buNone/>
            </a:pPr>
            <a:r>
              <a:rPr lang="en-US" b="1" dirty="0">
                <a:latin typeface="Cambria Math"/>
                <a:ea typeface="Cambria Math"/>
              </a:rPr>
              <a:t>Example</a:t>
            </a:r>
            <a:r>
              <a:rPr lang="en-US" dirty="0">
                <a:latin typeface="Cambria Math"/>
                <a:ea typeface="Cambria Math"/>
              </a:rPr>
              <a:t>: Prove the theorem: “If </a:t>
            </a:r>
            <a:r>
              <a:rPr lang="en-US" i="1" dirty="0">
                <a:latin typeface="Cambria Math"/>
                <a:ea typeface="Cambria Math"/>
              </a:rPr>
              <a:t>n </a:t>
            </a:r>
            <a:r>
              <a:rPr lang="en-US" dirty="0">
                <a:latin typeface="SymbolPi" panose="02000500070000020004" pitchFamily="2" charset="0"/>
                <a:ea typeface="Cambria Math"/>
              </a:rPr>
              <a:t>Î Z</a:t>
            </a:r>
            <a:r>
              <a:rPr lang="en-US" dirty="0">
                <a:latin typeface="Cambria Math"/>
                <a:ea typeface="Cambria Math"/>
              </a:rPr>
              <a:t>, then </a:t>
            </a:r>
            <a:r>
              <a:rPr lang="en-US" i="1" dirty="0">
                <a:latin typeface="Cambria Math"/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 is odd if and only if </a:t>
            </a:r>
            <a:r>
              <a:rPr lang="en-US" i="1" dirty="0">
                <a:latin typeface="Cambria Math"/>
                <a:ea typeface="Cambria Math"/>
              </a:rPr>
              <a:t>n</a:t>
            </a:r>
            <a:r>
              <a:rPr lang="en-US" baseline="30000" dirty="0">
                <a:latin typeface="Cambria Math"/>
                <a:ea typeface="Cambria Math"/>
              </a:rPr>
              <a:t>2 </a:t>
            </a:r>
            <a:r>
              <a:rPr lang="en-US" dirty="0">
                <a:latin typeface="Cambria Math"/>
                <a:ea typeface="Cambria Math"/>
              </a:rPr>
              <a:t> is odd.”</a:t>
            </a:r>
          </a:p>
          <a:p>
            <a:pPr>
              <a:buNone/>
            </a:pPr>
            <a:r>
              <a:rPr lang="en-US" b="1" dirty="0">
                <a:latin typeface="Cambria Math"/>
                <a:ea typeface="Cambria Math"/>
              </a:rPr>
              <a:t>Solution:  </a:t>
            </a:r>
            <a:r>
              <a:rPr lang="en-US" dirty="0">
                <a:latin typeface="Cambria Math"/>
                <a:ea typeface="Cambria Math"/>
              </a:rPr>
              <a:t>We have already shown (previous slides) that both </a:t>
            </a:r>
            <a:r>
              <a:rPr lang="en-US" i="1" dirty="0">
                <a:latin typeface="Cambria Math"/>
                <a:ea typeface="Cambria Math"/>
              </a:rPr>
              <a:t>p </a:t>
            </a:r>
            <a:r>
              <a:rPr lang="en-US" dirty="0">
                <a:latin typeface="Cambria Math"/>
                <a:ea typeface="Cambria Math"/>
              </a:rPr>
              <a:t>→</a:t>
            </a:r>
            <a:r>
              <a:rPr lang="en-US" i="1" dirty="0">
                <a:latin typeface="Cambria Math"/>
                <a:ea typeface="Cambria Math"/>
              </a:rPr>
              <a:t>q</a:t>
            </a:r>
            <a:r>
              <a:rPr lang="en-US" dirty="0">
                <a:latin typeface="Cambria Math"/>
                <a:ea typeface="Cambria Math"/>
              </a:rPr>
              <a:t> and </a:t>
            </a:r>
            <a:r>
              <a:rPr lang="en-US" i="1" dirty="0">
                <a:latin typeface="Cambria Math"/>
                <a:ea typeface="Cambria Math"/>
              </a:rPr>
              <a:t>q </a:t>
            </a:r>
            <a:r>
              <a:rPr lang="en-US" dirty="0">
                <a:latin typeface="Cambria Math"/>
                <a:ea typeface="Cambria Math"/>
              </a:rPr>
              <a:t>→</a:t>
            </a:r>
            <a:r>
              <a:rPr lang="en-US" i="1" dirty="0">
                <a:latin typeface="Cambria Math"/>
                <a:ea typeface="Cambria Math"/>
              </a:rPr>
              <a:t>p</a:t>
            </a:r>
            <a:r>
              <a:rPr lang="en-US" dirty="0">
                <a:latin typeface="Cambria Math"/>
                <a:ea typeface="Cambria Math"/>
              </a:rPr>
              <a:t>. </a:t>
            </a:r>
            <a:r>
              <a:rPr lang="en-US" dirty="0">
                <a:latin typeface="SymbolPi" panose="02000500070000020004" pitchFamily="2" charset="0"/>
                <a:ea typeface="Cambria Math"/>
              </a:rPr>
              <a:t>\</a:t>
            </a:r>
            <a:r>
              <a:rPr lang="en-US" i="1" dirty="0"/>
              <a:t>p </a:t>
            </a:r>
            <a:r>
              <a:rPr lang="en-US" dirty="0">
                <a:latin typeface="Cambria Math"/>
                <a:ea typeface="Cambria Math"/>
              </a:rPr>
              <a:t>↔ </a:t>
            </a:r>
            <a:r>
              <a:rPr lang="en-US" i="1" dirty="0">
                <a:latin typeface="Cambria Math"/>
                <a:ea typeface="Cambria Math"/>
              </a:rPr>
              <a:t>q.</a:t>
            </a:r>
            <a:endParaRPr lang="en-US" dirty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sz="2000" dirty="0">
                <a:latin typeface="Cambria Math"/>
                <a:ea typeface="Cambria Math"/>
              </a:rPr>
              <a:t>Sometimes </a:t>
            </a:r>
            <a:r>
              <a:rPr lang="en-US" sz="2000" i="1" dirty="0" err="1">
                <a:latin typeface="Cambria Math"/>
                <a:ea typeface="Cambria Math"/>
              </a:rPr>
              <a:t>iff</a:t>
            </a:r>
            <a:r>
              <a:rPr lang="en-US" sz="2000" i="1" dirty="0">
                <a:latin typeface="Cambria Math"/>
                <a:ea typeface="Cambria Math"/>
              </a:rPr>
              <a:t>   </a:t>
            </a:r>
            <a:r>
              <a:rPr lang="en-US" sz="2000" dirty="0">
                <a:latin typeface="Cambria Math"/>
                <a:ea typeface="Cambria Math"/>
              </a:rPr>
              <a:t>is used as an abbreviation for “if an only if,” as in</a:t>
            </a:r>
          </a:p>
          <a:p>
            <a:pPr>
              <a:buNone/>
            </a:pPr>
            <a:r>
              <a:rPr lang="en-US" sz="2000" dirty="0">
                <a:latin typeface="Cambria Math"/>
                <a:ea typeface="Cambria Math"/>
              </a:rPr>
              <a:t>                  “If </a:t>
            </a:r>
            <a:r>
              <a:rPr lang="en-US" sz="2000" i="1" dirty="0">
                <a:latin typeface="Cambria Math"/>
                <a:ea typeface="Cambria Math"/>
              </a:rPr>
              <a:t>n </a:t>
            </a:r>
            <a:r>
              <a:rPr lang="en-US" sz="2000" dirty="0">
                <a:latin typeface="SymbolPi" panose="02000500070000020004" pitchFamily="2" charset="0"/>
                <a:ea typeface="Cambria Math"/>
              </a:rPr>
              <a:t>Î Z</a:t>
            </a:r>
            <a:r>
              <a:rPr lang="en-US" sz="2000" dirty="0">
                <a:latin typeface="Cambria Math"/>
                <a:ea typeface="Cambria Math"/>
              </a:rPr>
              <a:t>, then </a:t>
            </a:r>
            <a:r>
              <a:rPr lang="en-US" sz="2000" i="1" dirty="0">
                <a:latin typeface="Cambria Math"/>
                <a:ea typeface="Cambria Math"/>
              </a:rPr>
              <a:t>n</a:t>
            </a:r>
            <a:r>
              <a:rPr lang="en-US" sz="2000" dirty="0">
                <a:latin typeface="Cambria Math"/>
                <a:ea typeface="Cambria Math"/>
              </a:rPr>
              <a:t> is odd </a:t>
            </a:r>
            <a:r>
              <a:rPr lang="en-US" sz="2000" dirty="0" err="1">
                <a:latin typeface="Cambria Math"/>
                <a:ea typeface="Cambria Math"/>
              </a:rPr>
              <a:t>iff</a:t>
            </a:r>
            <a:r>
              <a:rPr lang="en-US" sz="2000" dirty="0">
                <a:latin typeface="Cambria Math"/>
                <a:ea typeface="Cambria Math"/>
              </a:rPr>
              <a:t> </a:t>
            </a:r>
            <a:r>
              <a:rPr lang="en-US" sz="2000" i="1" dirty="0">
                <a:latin typeface="Cambria Math"/>
                <a:ea typeface="Cambria Math"/>
              </a:rPr>
              <a:t>n</a:t>
            </a:r>
            <a:r>
              <a:rPr lang="en-US" sz="2000" baseline="30000" dirty="0">
                <a:latin typeface="Cambria Math"/>
                <a:ea typeface="Cambria Math"/>
              </a:rPr>
              <a:t>2 </a:t>
            </a:r>
            <a:r>
              <a:rPr lang="en-US" sz="2000" dirty="0">
                <a:latin typeface="Cambria Math"/>
                <a:ea typeface="Cambria Math"/>
              </a:rPr>
              <a:t> is odd.”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Valid Arguments and Rules of Inference</a:t>
            </a:r>
          </a:p>
          <a:p>
            <a:r>
              <a:rPr lang="en-US" dirty="0"/>
              <a:t>Proof Methods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Proof Strategies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669" y="307658"/>
            <a:ext cx="8229600" cy="1143000"/>
          </a:xfrm>
        </p:spPr>
        <p:txBody>
          <a:bodyPr/>
          <a:lstStyle/>
          <a:p>
            <a:r>
              <a:rPr lang="en-US" dirty="0"/>
              <a:t>What is wrong with this?</a:t>
            </a: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49926" y="2077760"/>
            <a:ext cx="8431678" cy="27544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1502599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“Proof” that </a:t>
            </a:r>
            <a:r>
              <a:rPr lang="en-US" sz="2800" i="1" dirty="0"/>
              <a:t>1</a:t>
            </a:r>
            <a:r>
              <a:rPr lang="en-US" sz="2800" dirty="0"/>
              <a:t> = </a:t>
            </a:r>
            <a:r>
              <a:rPr lang="en-US" sz="2800" i="1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6892" y="51054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Solution</a:t>
            </a:r>
            <a:r>
              <a:rPr lang="en-US" sz="2400" dirty="0"/>
              <a:t>: Step 5.  a - b =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0 by the premise and division by 0 is undefined.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26" y="228600"/>
            <a:ext cx="8229600" cy="1143000"/>
          </a:xfrm>
        </p:spPr>
        <p:txBody>
          <a:bodyPr/>
          <a:lstStyle/>
          <a:p>
            <a:r>
              <a:rPr lang="en-US" dirty="0"/>
              <a:t>Summary and Looking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75" y="15240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/>
              <a:t> If direct methods of proof do not work: </a:t>
            </a:r>
          </a:p>
          <a:p>
            <a:pPr lvl="1"/>
            <a:r>
              <a:rPr lang="en-US" dirty="0"/>
              <a:t>Try a proof by contraposition.</a:t>
            </a:r>
          </a:p>
          <a:p>
            <a:pPr lvl="1"/>
            <a:r>
              <a:rPr lang="en-US" dirty="0"/>
              <a:t>Or a proof by contradiction.</a:t>
            </a:r>
          </a:p>
          <a:p>
            <a:r>
              <a:rPr lang="en-US" dirty="0"/>
              <a:t> In section 1.8 (not part of syllabus but which you are encouraged to read anyway) are strategies for when straightforward approaches do not work.</a:t>
            </a:r>
          </a:p>
          <a:p>
            <a:r>
              <a:rPr lang="en-US" dirty="0"/>
              <a:t>In Chapter 5, we will see mathematical induction and related techniques.</a:t>
            </a:r>
          </a:p>
          <a:p>
            <a:r>
              <a:rPr lang="en-US" dirty="0"/>
              <a:t>In Chapter 6, you will find combinatorial proofs/ techniques: important for probability and CS. (In 2540 Discrete Structures II will see some of it.)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Proofs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1.7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Mathematical Proofs</a:t>
            </a:r>
          </a:p>
          <a:p>
            <a:r>
              <a:rPr lang="en-US" dirty="0"/>
              <a:t>Forms of Theorems</a:t>
            </a:r>
          </a:p>
          <a:p>
            <a:r>
              <a:rPr lang="en-US" dirty="0"/>
              <a:t>Direct Proofs</a:t>
            </a:r>
          </a:p>
          <a:p>
            <a:r>
              <a:rPr lang="en-US" dirty="0"/>
              <a:t>Indirect Proofs</a:t>
            </a:r>
          </a:p>
          <a:p>
            <a:pPr lvl="1"/>
            <a:r>
              <a:rPr lang="en-US" dirty="0"/>
              <a:t>Proof of the </a:t>
            </a:r>
            <a:r>
              <a:rPr lang="en-US" dirty="0" err="1"/>
              <a:t>Contrapositive</a:t>
            </a:r>
            <a:endParaRPr lang="en-US" dirty="0"/>
          </a:p>
          <a:p>
            <a:pPr lvl="1"/>
            <a:r>
              <a:rPr lang="en-US" dirty="0"/>
              <a:t>Proof by Contradiction</a:t>
            </a:r>
          </a:p>
          <a:p>
            <a:pPr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Proofs of Mathematical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34440"/>
            <a:ext cx="8610599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proof</a:t>
            </a:r>
            <a:r>
              <a:rPr lang="en-US" dirty="0"/>
              <a:t> : valid argument that establishes truth of statement.</a:t>
            </a:r>
          </a:p>
          <a:p>
            <a:pPr marL="0" indent="0">
              <a:buNone/>
            </a:pPr>
            <a:r>
              <a:rPr lang="en-US" dirty="0"/>
              <a:t>In math &amp; CS, informal proofs (sh0rt) are generally used.</a:t>
            </a:r>
          </a:p>
          <a:p>
            <a:pPr lvl="1"/>
            <a:r>
              <a:rPr lang="en-US" dirty="0"/>
              <a:t>More than one rule of inference are often used in a step. </a:t>
            </a:r>
          </a:p>
          <a:p>
            <a:pPr lvl="1"/>
            <a:r>
              <a:rPr lang="en-US" dirty="0"/>
              <a:t>Steps may be skipped.</a:t>
            </a:r>
          </a:p>
          <a:p>
            <a:pPr lvl="1"/>
            <a:r>
              <a:rPr lang="en-US" dirty="0"/>
              <a:t>Rules of inference used, are not explicitly stated. </a:t>
            </a:r>
          </a:p>
          <a:p>
            <a:pPr lvl="1"/>
            <a:r>
              <a:rPr lang="en-US" dirty="0"/>
              <a:t>Easier to understand </a:t>
            </a:r>
          </a:p>
          <a:p>
            <a:pPr lvl="1"/>
            <a:r>
              <a:rPr lang="en-US" dirty="0"/>
              <a:t>Easier to explain</a:t>
            </a:r>
          </a:p>
          <a:p>
            <a:pPr lvl="1"/>
            <a:r>
              <a:rPr lang="en-US" dirty="0"/>
              <a:t>But it is easy to</a:t>
            </a:r>
            <a:r>
              <a:rPr lang="en-US" b="1" dirty="0"/>
              <a:t> introduce errors!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Proofs of Mathematical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Proofs have several practical applications:</a:t>
            </a:r>
          </a:p>
          <a:p>
            <a:pPr lvl="1"/>
            <a:r>
              <a:rPr lang="en-US" dirty="0"/>
              <a:t>verification that computer programs are correct </a:t>
            </a:r>
          </a:p>
          <a:p>
            <a:pPr lvl="1"/>
            <a:r>
              <a:rPr lang="en-US" dirty="0"/>
              <a:t>establishing that operating systems are secure </a:t>
            </a:r>
          </a:p>
          <a:p>
            <a:pPr lvl="1"/>
            <a:r>
              <a:rPr lang="en-US" dirty="0"/>
              <a:t>enabling programs to make inferences in artificial intelligence </a:t>
            </a:r>
          </a:p>
          <a:p>
            <a:pPr lvl="1"/>
            <a:r>
              <a:rPr lang="en-US" dirty="0"/>
              <a:t>showing that system specifications are consistent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4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839"/>
            <a:ext cx="8229600" cy="438912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</a:t>
            </a:r>
            <a:r>
              <a:rPr lang="en-US" i="1" dirty="0"/>
              <a:t>theorem</a:t>
            </a:r>
            <a:r>
              <a:rPr lang="en-US" dirty="0"/>
              <a:t> is a statement that can be shown to be true using:</a:t>
            </a:r>
          </a:p>
          <a:p>
            <a:pPr lvl="1"/>
            <a:r>
              <a:rPr lang="en-US" dirty="0"/>
              <a:t>definitions</a:t>
            </a:r>
          </a:p>
          <a:p>
            <a:pPr lvl="1"/>
            <a:r>
              <a:rPr lang="en-US" dirty="0"/>
              <a:t>other theorems</a:t>
            </a:r>
          </a:p>
          <a:p>
            <a:pPr lvl="1"/>
            <a:r>
              <a:rPr lang="en-US" i="1" dirty="0"/>
              <a:t>axioms</a:t>
            </a:r>
            <a:r>
              <a:rPr lang="en-US" dirty="0"/>
              <a:t> (statements which are given as true) </a:t>
            </a:r>
          </a:p>
          <a:p>
            <a:pPr lvl="1"/>
            <a:r>
              <a:rPr lang="en-US" dirty="0"/>
              <a:t>rules of inference</a:t>
            </a:r>
          </a:p>
          <a:p>
            <a:r>
              <a:rPr lang="en-US" dirty="0"/>
              <a:t>A </a:t>
            </a:r>
            <a:r>
              <a:rPr lang="en-US" i="1" dirty="0"/>
              <a:t>lemma</a:t>
            </a:r>
            <a:r>
              <a:rPr lang="en-US" dirty="0"/>
              <a:t> is a ‘helping theorem’ or a result which is needed to prove a theorem.</a:t>
            </a:r>
          </a:p>
          <a:p>
            <a:r>
              <a:rPr lang="en-US" dirty="0"/>
              <a:t>A </a:t>
            </a:r>
            <a:r>
              <a:rPr lang="en-US" i="1" dirty="0"/>
              <a:t>corollary</a:t>
            </a:r>
            <a:r>
              <a:rPr lang="en-US" dirty="0"/>
              <a:t> is a result which follows directly from a theorem.</a:t>
            </a:r>
          </a:p>
          <a:p>
            <a:r>
              <a:rPr lang="en-US" dirty="0"/>
              <a:t>Less important theorems are </a:t>
            </a:r>
            <a:r>
              <a:rPr lang="en-US" i="1" dirty="0"/>
              <a:t>propositions</a:t>
            </a:r>
            <a:r>
              <a:rPr lang="en-US" dirty="0"/>
              <a:t>. </a:t>
            </a:r>
          </a:p>
          <a:p>
            <a:r>
              <a:rPr lang="en-US" dirty="0"/>
              <a:t>A </a:t>
            </a:r>
            <a:r>
              <a:rPr lang="en-US" i="1" dirty="0"/>
              <a:t>conjecture</a:t>
            </a:r>
            <a:r>
              <a:rPr lang="en-US" dirty="0"/>
              <a:t> is a statement that is proposed.</a:t>
            </a:r>
          </a:p>
          <a:p>
            <a:pPr lvl="1"/>
            <a:r>
              <a:rPr lang="en-US" dirty="0"/>
              <a:t>Once a proof of a conjecture is found, it becomes a theorem. </a:t>
            </a:r>
          </a:p>
          <a:p>
            <a:pPr lvl="1"/>
            <a:r>
              <a:rPr lang="en-US" dirty="0"/>
              <a:t>On the other hand, it can turn out to be false!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of  Theorems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theorems assert that a property holds for all elements in a domain, which could be</a:t>
            </a:r>
          </a:p>
          <a:p>
            <a:pPr lvl="1"/>
            <a:r>
              <a:rPr lang="en-US" dirty="0"/>
              <a:t>a set of numbers: Z, R, Q, R\Q</a:t>
            </a:r>
          </a:p>
          <a:p>
            <a:pPr lvl="1"/>
            <a:r>
              <a:rPr lang="en-US" dirty="0"/>
              <a:t>some discrete structure that we study in the course</a:t>
            </a:r>
          </a:p>
          <a:p>
            <a:r>
              <a:rPr lang="en-US" dirty="0"/>
              <a:t>Often </a:t>
            </a:r>
            <a:r>
              <a:rPr lang="en-US" dirty="0">
                <a:sym typeface="Symbol" panose="05050102010706020507" pitchFamily="18" charset="2"/>
              </a:rPr>
              <a:t></a:t>
            </a:r>
            <a:r>
              <a:rPr lang="en-US" dirty="0"/>
              <a:t>(needed for a precise statement) is omitted</a:t>
            </a:r>
          </a:p>
          <a:p>
            <a:pPr lvl="1"/>
            <a:r>
              <a:rPr lang="en-US" dirty="0"/>
              <a:t>For example </a:t>
            </a:r>
          </a:p>
          <a:p>
            <a:pPr marL="393192" lvl="1" indent="0" algn="ctr">
              <a:buNone/>
            </a:pPr>
            <a:r>
              <a:rPr lang="en-US" sz="2200" dirty="0"/>
              <a:t>“If x, y </a:t>
            </a:r>
            <a:r>
              <a:rPr lang="en-US" sz="2200" dirty="0">
                <a:latin typeface="SymbolPi" panose="02000500070000020004" pitchFamily="2" charset="0"/>
              </a:rPr>
              <a:t>Î</a:t>
            </a:r>
            <a:r>
              <a:rPr lang="en-US" sz="2200" dirty="0"/>
              <a:t>R and </a:t>
            </a:r>
            <a:r>
              <a:rPr lang="en-US" sz="2200" i="1" dirty="0"/>
              <a:t>x</a:t>
            </a:r>
            <a:r>
              <a:rPr lang="en-US" sz="2200" dirty="0"/>
              <a:t> &gt; </a:t>
            </a:r>
            <a:r>
              <a:rPr lang="en-US" sz="2200" i="1" dirty="0"/>
              <a:t>y</a:t>
            </a:r>
            <a:r>
              <a:rPr lang="en-US" sz="2200" dirty="0"/>
              <a:t>, then </a:t>
            </a:r>
            <a:r>
              <a:rPr lang="en-US" sz="2200" i="1" dirty="0"/>
              <a:t>x</a:t>
            </a:r>
            <a:r>
              <a:rPr lang="en-US" sz="2200" baseline="30000" dirty="0"/>
              <a:t>2</a:t>
            </a:r>
            <a:r>
              <a:rPr lang="en-US" sz="2200" dirty="0"/>
              <a:t> &gt; </a:t>
            </a:r>
            <a:r>
              <a:rPr lang="en-US" sz="2200" i="1" dirty="0"/>
              <a:t>y</a:t>
            </a:r>
            <a:r>
              <a:rPr lang="en-US" sz="2200" baseline="30000" dirty="0"/>
              <a:t>2</a:t>
            </a:r>
            <a:r>
              <a:rPr lang="en-US" sz="2200" dirty="0"/>
              <a:t> ” </a:t>
            </a:r>
          </a:p>
          <a:p>
            <a:pPr marL="393192" lvl="1" indent="0" algn="ctr">
              <a:buNone/>
            </a:pPr>
            <a:r>
              <a:rPr lang="en-US" sz="2200" dirty="0"/>
              <a:t>really means</a:t>
            </a:r>
          </a:p>
          <a:p>
            <a:pPr algn="ctr">
              <a:buNone/>
            </a:pPr>
            <a:r>
              <a:rPr lang="en-US" dirty="0"/>
              <a:t>       </a:t>
            </a:r>
            <a:r>
              <a:rPr lang="en-US" sz="2200" dirty="0"/>
              <a:t>“Let U = R, </a:t>
            </a:r>
            <a:r>
              <a:rPr lang="en-US" sz="2400" dirty="0">
                <a:sym typeface="Symbol" panose="05050102010706020507" pitchFamily="18" charset="2"/>
              </a:rPr>
              <a:t>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 </a:t>
            </a:r>
            <a:r>
              <a:rPr lang="en-US" sz="2200" i="1" dirty="0"/>
              <a:t>y</a:t>
            </a:r>
            <a:r>
              <a:rPr lang="en-US" sz="2200" dirty="0"/>
              <a:t>, if </a:t>
            </a:r>
            <a:r>
              <a:rPr lang="en-US" sz="2200" i="1" dirty="0"/>
              <a:t>x</a:t>
            </a:r>
            <a:r>
              <a:rPr lang="en-US" sz="2200" dirty="0"/>
              <a:t> &gt; </a:t>
            </a:r>
            <a:r>
              <a:rPr lang="en-US" sz="2200" i="1" dirty="0"/>
              <a:t>y</a:t>
            </a:r>
            <a:r>
              <a:rPr lang="en-US" sz="2200" dirty="0"/>
              <a:t>, then </a:t>
            </a:r>
            <a:r>
              <a:rPr lang="en-US" sz="2200" i="1" dirty="0"/>
              <a:t>x</a:t>
            </a:r>
            <a:r>
              <a:rPr lang="en-US" sz="2200" baseline="30000" dirty="0"/>
              <a:t>2</a:t>
            </a:r>
            <a:r>
              <a:rPr lang="en-US" sz="2200" dirty="0"/>
              <a:t> &gt; </a:t>
            </a:r>
            <a:r>
              <a:rPr lang="en-US" sz="2200" i="1" dirty="0"/>
              <a:t>y</a:t>
            </a:r>
            <a:r>
              <a:rPr lang="en-US" sz="2200" baseline="30000" dirty="0"/>
              <a:t>2</a:t>
            </a:r>
            <a:r>
              <a:rPr lang="en-US" sz="2200" dirty="0"/>
              <a:t> 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Theorems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theorems have the logical structure: 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To prove them, we show that where </a:t>
            </a:r>
            <a:r>
              <a:rPr lang="en-US" i="1" dirty="0"/>
              <a:t>c</a:t>
            </a:r>
            <a:r>
              <a:rPr lang="en-US" dirty="0"/>
              <a:t> is an arbitrary element of the domain, </a:t>
            </a:r>
          </a:p>
          <a:p>
            <a:r>
              <a:rPr lang="en-US" dirty="0"/>
              <a:t>By universal generalization the truth of the original formula follows.</a:t>
            </a:r>
          </a:p>
          <a:p>
            <a:r>
              <a:rPr lang="en-US" dirty="0"/>
              <a:t>So, we must prove something of the form: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733800" y="2438400"/>
            <a:ext cx="2416969" cy="319088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572000" y="3429000"/>
            <a:ext cx="1714500" cy="319088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934200" y="4800600"/>
            <a:ext cx="965835" cy="268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(P(x) \rightarrow Q(x))$&#10;&#10;&#10;\end{document}"/>
  <p:tag name="IGUANATEXSIZE" val="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r = p_1 \times p_2 \times \ldots\times p_n \; + 1$&#10;&#10;&#10;\end{document}"/>
  <p:tag name="IGUANATEXSIZE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a = b$ &amp; Premise\\&#10;2. $a^{2} = a\times b$ &amp; Multiply both sides of (1) by a\\&#10;3. $a^{2} - b^{2} = a\times b -b^{2}$ &amp;  Subtract $b^{2}$ from both sides of (2)\\&#10;4. $(a - b)(a + b) = b(a - b)$ &amp; Algebra on (3)\\&#10;5. $ a + b = b$&amp; Divide both sides by $a - b$\\&#10;6. $2b = b$ &amp; Replace a by b in (5) because $a = b$\\&#10;7. $2 = 1$&amp; Divide both sides of (6) by b\\&#10;&#10;\end{tabular}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(c) \rightarrow Q(c)$&#10;&#10;&#10;\end{document}"/>
  <p:tag name="IGUANATEXSIZE" val="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rightarrow q$&#10;&#10;&#10;\end{document}"/>
  <p:tag name="IGUANATEXSIZE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r = p/q, \;\; s = t/u, \;\; u\not=0,\; q\not= 0$&#10;&#10;&#10;\end{document}"/>
  <p:tag name="IGUANATEXSIZ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r + s = \frac{p}{q} + \frac{t}{u} = \frac{pu + qt}{qu} = \frac{v}{w}$&#10;&#10;&#10;\end{document}"/>
  <p:tag name="IGUANATEXSIZE" val="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2 = \frac{a^2}{b^{2}}$&#10;\end{document}"/>
  <p:tag name="IGUANATEXSIZE" val="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2b^{2} = a^2$&#10;\end{document}"/>
  <p:tag name="IGUANATEXSIZE" val="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2b^{2} = 4c^{2}$&#10;\end{document}"/>
  <p:tag name="IGUANATEXSIZE" val="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b^{2} = 2c^{2}$&#10;\end{document}"/>
  <p:tag name="IGUANATEXSIZE" val="2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8708</TotalTime>
  <Words>1647</Words>
  <Application>Microsoft Office PowerPoint</Application>
  <PresentationFormat>On-screen Show (4:3)</PresentationFormat>
  <Paragraphs>151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Constantia</vt:lpstr>
      <vt:lpstr>Calibri</vt:lpstr>
      <vt:lpstr>Wingdings 2</vt:lpstr>
      <vt:lpstr>Arial</vt:lpstr>
      <vt:lpstr>Cambria Math</vt:lpstr>
      <vt:lpstr>Symbol</vt:lpstr>
      <vt:lpstr>SymbolPi</vt:lpstr>
      <vt:lpstr>Flow</vt:lpstr>
      <vt:lpstr>The Foundations: Logic and Proofs</vt:lpstr>
      <vt:lpstr>Summary</vt:lpstr>
      <vt:lpstr>Introduction to Proofs</vt:lpstr>
      <vt:lpstr>Section Summary</vt:lpstr>
      <vt:lpstr>Proofs of Mathematical Statements</vt:lpstr>
      <vt:lpstr>Proofs of Mathematical Statements</vt:lpstr>
      <vt:lpstr>Terminology</vt:lpstr>
      <vt:lpstr>Forms of  Theorems </vt:lpstr>
      <vt:lpstr>Proving Theorems</vt:lpstr>
      <vt:lpstr>Proving Conditional Statements: p → q </vt:lpstr>
      <vt:lpstr>Even and Odd Integers</vt:lpstr>
      <vt:lpstr>Proving Conditional Statements: p → q </vt:lpstr>
      <vt:lpstr>Proving Conditional Statements: p → q </vt:lpstr>
      <vt:lpstr>Proving Conditional Statements: p → q </vt:lpstr>
      <vt:lpstr>Proving Conditional Statements: p → q </vt:lpstr>
      <vt:lpstr>Proving Conditional Statements: p → q </vt:lpstr>
      <vt:lpstr>Proof by Contradiction</vt:lpstr>
      <vt:lpstr>Proof by Contradiction </vt:lpstr>
      <vt:lpstr>Theorems that are Biconditional Statements</vt:lpstr>
      <vt:lpstr>What is wrong with this?</vt:lpstr>
      <vt:lpstr>Summary and Looking Ahead</vt:lpstr>
    </vt:vector>
  </TitlesOfParts>
  <Company>Monmouth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Gimley Farb</cp:lastModifiedBy>
  <cp:revision>489</cp:revision>
  <dcterms:created xsi:type="dcterms:W3CDTF">2013-10-11T23:23:15Z</dcterms:created>
  <dcterms:modified xsi:type="dcterms:W3CDTF">2018-02-21T00:15:09Z</dcterms:modified>
</cp:coreProperties>
</file>