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6" r:id="rId3"/>
    <p:sldId id="359" r:id="rId4"/>
    <p:sldId id="397" r:id="rId5"/>
    <p:sldId id="376" r:id="rId6"/>
    <p:sldId id="379" r:id="rId7"/>
    <p:sldId id="458" r:id="rId8"/>
    <p:sldId id="438" r:id="rId9"/>
    <p:sldId id="363" r:id="rId10"/>
    <p:sldId id="364" r:id="rId11"/>
    <p:sldId id="365" r:id="rId12"/>
    <p:sldId id="366" r:id="rId13"/>
    <p:sldId id="368" r:id="rId14"/>
    <p:sldId id="369" r:id="rId15"/>
    <p:sldId id="370" r:id="rId16"/>
    <p:sldId id="371" r:id="rId17"/>
    <p:sldId id="380" r:id="rId18"/>
    <p:sldId id="439" r:id="rId19"/>
    <p:sldId id="373" r:id="rId20"/>
    <p:sldId id="367" r:id="rId21"/>
    <p:sldId id="459" r:id="rId22"/>
    <p:sldId id="385" r:id="rId23"/>
    <p:sldId id="386" r:id="rId24"/>
    <p:sldId id="387" r:id="rId25"/>
    <p:sldId id="388" r:id="rId26"/>
    <p:sldId id="389" r:id="rId27"/>
    <p:sldId id="391" r:id="rId28"/>
    <p:sldId id="393" r:id="rId29"/>
    <p:sldId id="394" r:id="rId30"/>
    <p:sldId id="395" r:id="rId31"/>
    <p:sldId id="440" r:id="rId32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94660"/>
  </p:normalViewPr>
  <p:slideViewPr>
    <p:cSldViewPr>
      <p:cViewPr varScale="1">
        <p:scale>
          <a:sx n="64" d="100"/>
          <a:sy n="64" d="100"/>
        </p:scale>
        <p:origin x="7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1A1F-924C-4BCD-AE4C-3A5DD90B2C9D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2B00-BF9F-4C8A-8D33-EED5BFD17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a truth table would have 32 rows since we have 5 propositional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2B00-BF9F-4C8A-8D33-EED5BFD171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Foundations: Logic and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1, Part III: Proofs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3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Modus Tollens </a:t>
            </a:r>
            <a:r>
              <a:rPr lang="en-US" dirty="0"/>
              <a:t>(contrapositive)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68717" y="1935747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8210" y="3099881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p</a:t>
            </a:r>
            <a:r>
              <a:rPr lang="en-US" sz="2000" dirty="0"/>
              <a:t> be “it is snowing.”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q</a:t>
            </a:r>
            <a:r>
              <a:rPr lang="en-US" sz="2000" dirty="0"/>
              <a:t> be “I will study discrete math.”</a:t>
            </a:r>
          </a:p>
          <a:p>
            <a:endParaRPr lang="en-US" sz="2000" dirty="0"/>
          </a:p>
          <a:p>
            <a:r>
              <a:rPr lang="en-US" sz="2000" dirty="0"/>
              <a:t>“If it is snowing,  then I will study discrete math.”</a:t>
            </a:r>
          </a:p>
          <a:p>
            <a:r>
              <a:rPr lang="en-US" sz="2000" dirty="0"/>
              <a:t>“I will not study discrete math.”</a:t>
            </a:r>
          </a:p>
          <a:p>
            <a:endParaRPr lang="en-US" sz="2000" dirty="0"/>
          </a:p>
          <a:p>
            <a:r>
              <a:rPr lang="en-US" sz="2000" dirty="0"/>
              <a:t>“Therefore , it is not snowing.”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175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Corresponding Tautology:</a:t>
            </a:r>
            <a:r>
              <a:rPr lang="en-US" sz="2000" dirty="0"/>
              <a:t> </a:t>
            </a:r>
          </a:p>
          <a:p>
            <a:r>
              <a:rPr lang="en-US" sz="2000" dirty="0"/>
              <a:t>       (</a:t>
            </a:r>
            <a:r>
              <a:rPr lang="en-US" sz="2000" dirty="0">
                <a:latin typeface="Cambria Math"/>
                <a:ea typeface="Cambria Math"/>
              </a:rPr>
              <a:t>¬</a:t>
            </a:r>
            <a:r>
              <a:rPr lang="en-US" sz="2000" i="1" dirty="0"/>
              <a:t>q</a:t>
            </a:r>
            <a:r>
              <a:rPr lang="en-US" sz="2000" dirty="0">
                <a:latin typeface="Cambria Math"/>
                <a:ea typeface="Cambria Math"/>
              </a:rPr>
              <a:t>∧(</a:t>
            </a:r>
            <a:r>
              <a:rPr lang="en-US" sz="2000" i="1" dirty="0">
                <a:latin typeface="Cambria Math"/>
                <a:ea typeface="Cambria Math"/>
              </a:rPr>
              <a:t>p </a:t>
            </a:r>
            <a:r>
              <a:rPr lang="en-US" sz="2000" dirty="0">
                <a:latin typeface="Cambria Math"/>
                <a:ea typeface="Cambria Math"/>
              </a:rPr>
              <a:t>→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r>
              <a:rPr lang="en-US" sz="2000" dirty="0">
                <a:latin typeface="Cambria Math"/>
                <a:ea typeface="Cambria Math"/>
              </a:rPr>
              <a:t>))→¬</a:t>
            </a:r>
            <a:r>
              <a:rPr lang="en-US" sz="2000" i="1" dirty="0">
                <a:latin typeface="Cambria Math"/>
                <a:ea typeface="Cambria Math"/>
              </a:rPr>
              <a:t>p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1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Hypothetical Syllogism (transitive)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29360" y="1895177"/>
            <a:ext cx="1703070" cy="1194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7420" y="3089612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p</a:t>
            </a:r>
            <a:r>
              <a:rPr lang="en-US" sz="2000" dirty="0"/>
              <a:t> be “it snows.”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q</a:t>
            </a:r>
            <a:r>
              <a:rPr lang="en-US" sz="2000" dirty="0"/>
              <a:t> be “I will study discrete math.”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r </a:t>
            </a:r>
            <a:r>
              <a:rPr lang="en-US" sz="2000" dirty="0"/>
              <a:t>be “I will get an A.”</a:t>
            </a:r>
          </a:p>
          <a:p>
            <a:endParaRPr lang="en-US" sz="2000" dirty="0"/>
          </a:p>
          <a:p>
            <a:r>
              <a:rPr lang="en-US" sz="2000" dirty="0"/>
              <a:t>“If it snows,  then I will study discrete math.”</a:t>
            </a:r>
          </a:p>
          <a:p>
            <a:r>
              <a:rPr lang="en-US" sz="2000" dirty="0"/>
              <a:t>“If I study discrete math, I will get an A.”</a:t>
            </a:r>
          </a:p>
          <a:p>
            <a:endParaRPr lang="en-US" sz="2000" dirty="0"/>
          </a:p>
          <a:p>
            <a:r>
              <a:rPr lang="en-US" sz="2000" dirty="0"/>
              <a:t>“Therefore , If it snows, I will get an A.”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4761" y="1895177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Corresponding Tautology:</a:t>
            </a:r>
            <a:r>
              <a:rPr lang="en-US" sz="2000" dirty="0"/>
              <a:t> </a:t>
            </a:r>
          </a:p>
          <a:p>
            <a:r>
              <a:rPr lang="en-US" sz="2000" dirty="0"/>
              <a:t>(</a:t>
            </a:r>
            <a:r>
              <a:rPr lang="en-US" sz="2000" dirty="0">
                <a:latin typeface="Cambria Math"/>
                <a:ea typeface="Cambria Math"/>
              </a:rPr>
              <a:t>(</a:t>
            </a:r>
            <a:r>
              <a:rPr lang="en-US" sz="2000" i="1" dirty="0">
                <a:latin typeface="Cambria Math"/>
                <a:ea typeface="Cambria Math"/>
              </a:rPr>
              <a:t>p </a:t>
            </a:r>
            <a:r>
              <a:rPr lang="en-US" sz="2000" dirty="0">
                <a:latin typeface="Cambria Math"/>
                <a:ea typeface="Cambria Math"/>
              </a:rPr>
              <a:t>→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r>
              <a:rPr lang="en-US" sz="2000" dirty="0">
                <a:latin typeface="Cambria Math"/>
                <a:ea typeface="Cambria Math"/>
              </a:rPr>
              <a:t>) ∧</a:t>
            </a:r>
            <a:r>
              <a:rPr lang="en-US" sz="2000" dirty="0"/>
              <a:t> (</a:t>
            </a:r>
            <a:r>
              <a:rPr lang="en-US" sz="2000" dirty="0" err="1">
                <a:latin typeface="Cambria Math"/>
                <a:ea typeface="Cambria Math"/>
              </a:rPr>
              <a:t>q→</a:t>
            </a:r>
            <a:r>
              <a:rPr lang="en-US" sz="2000" i="1" dirty="0" err="1">
                <a:latin typeface="Cambria Math"/>
                <a:ea typeface="Cambria Math"/>
              </a:rPr>
              <a:t>r</a:t>
            </a:r>
            <a:r>
              <a:rPr lang="en-US" sz="2000" dirty="0">
                <a:latin typeface="Cambria Math"/>
                <a:ea typeface="Cambria Math"/>
              </a:rPr>
              <a:t>))→(</a:t>
            </a:r>
            <a:r>
              <a:rPr lang="en-US" sz="2000" i="1" dirty="0">
                <a:latin typeface="Cambria Math"/>
                <a:ea typeface="Cambria Math"/>
              </a:rPr>
              <a:t>p</a:t>
            </a:r>
            <a:r>
              <a:rPr lang="en-US" sz="2000" dirty="0">
                <a:latin typeface="Cambria Math"/>
                <a:ea typeface="Cambria Math"/>
              </a:rPr>
              <a:t>→ </a:t>
            </a:r>
            <a:r>
              <a:rPr lang="en-US" sz="2000" i="1" dirty="0">
                <a:latin typeface="Cambria Math"/>
                <a:ea typeface="Cambria Math"/>
              </a:rPr>
              <a:t>r</a:t>
            </a:r>
            <a:r>
              <a:rPr lang="en-US" sz="2000" dirty="0">
                <a:latin typeface="Cambria Math"/>
                <a:ea typeface="Cambria Math"/>
              </a:rPr>
              <a:t>)</a:t>
            </a:r>
            <a:endParaRPr lang="en-US" sz="2000" i="1" dirty="0"/>
          </a:p>
          <a:p>
            <a:r>
              <a:rPr lang="en-US" sz="2000" dirty="0">
                <a:latin typeface="Cambria Math"/>
                <a:ea typeface="Cambria Math"/>
              </a:rPr>
              <a:t> 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40" y="235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Disjunctive Syllogism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37260" y="1767920"/>
            <a:ext cx="1177290" cy="122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6186" y="338359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p</a:t>
            </a:r>
            <a:r>
              <a:rPr lang="en-US" sz="2000" dirty="0"/>
              <a:t> be “I will study discrete math.”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q</a:t>
            </a:r>
            <a:r>
              <a:rPr lang="en-US" sz="2000" dirty="0"/>
              <a:t> be “I will study English literature.”</a:t>
            </a:r>
          </a:p>
          <a:p>
            <a:endParaRPr lang="en-US" sz="2000" dirty="0"/>
          </a:p>
          <a:p>
            <a:r>
              <a:rPr lang="en-US" sz="2000" dirty="0"/>
              <a:t>“I will study discrete math or I will study English literature.”</a:t>
            </a:r>
          </a:p>
          <a:p>
            <a:r>
              <a:rPr lang="en-US" sz="2000" dirty="0"/>
              <a:t>“I will not study discrete math.”</a:t>
            </a:r>
          </a:p>
          <a:p>
            <a:endParaRPr lang="en-US" sz="2000" dirty="0"/>
          </a:p>
          <a:p>
            <a:r>
              <a:rPr lang="en-US" sz="2000" dirty="0"/>
              <a:t>“Therefore , I will study English literature.”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1900" y="202691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Corresponding Tautology:</a:t>
            </a:r>
            <a:r>
              <a:rPr lang="en-US" sz="2000" dirty="0"/>
              <a:t> </a:t>
            </a:r>
          </a:p>
          <a:p>
            <a:r>
              <a:rPr lang="en-US" sz="2000" dirty="0"/>
              <a:t>(</a:t>
            </a:r>
            <a:r>
              <a:rPr lang="en-US" sz="2000" dirty="0">
                <a:latin typeface="Cambria Math"/>
                <a:ea typeface="Cambria Math"/>
              </a:rPr>
              <a:t>¬</a:t>
            </a:r>
            <a:r>
              <a:rPr lang="en-US" sz="2000" i="1" dirty="0"/>
              <a:t>p</a:t>
            </a:r>
            <a:r>
              <a:rPr lang="en-US" sz="2000" dirty="0">
                <a:latin typeface="Cambria Math"/>
                <a:ea typeface="Cambria Math"/>
              </a:rPr>
              <a:t>∧(</a:t>
            </a:r>
            <a:r>
              <a:rPr lang="en-US" sz="2000" i="1" dirty="0">
                <a:latin typeface="Cambria Math"/>
                <a:ea typeface="Cambria Math"/>
              </a:rPr>
              <a:t>p </a:t>
            </a:r>
            <a:r>
              <a:rPr lang="en-US" sz="2000" dirty="0">
                <a:latin typeface="Cambria Math"/>
                <a:ea typeface="Cambria Math"/>
              </a:rPr>
              <a:t>∨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r>
              <a:rPr lang="en-US" sz="2000" dirty="0">
                <a:latin typeface="Cambria Math"/>
                <a:ea typeface="Cambria Math"/>
              </a:rPr>
              <a:t>))→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5" y="3638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1932429"/>
            <a:ext cx="1534478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7302" y="3036704"/>
            <a:ext cx="7429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p</a:t>
            </a:r>
            <a:r>
              <a:rPr lang="en-US" sz="2000" dirty="0"/>
              <a:t> be “I will study discrete math.”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q</a:t>
            </a:r>
            <a:r>
              <a:rPr lang="en-US" sz="2000" dirty="0"/>
              <a:t> be “I will visit Las Vegas.”</a:t>
            </a:r>
          </a:p>
          <a:p>
            <a:endParaRPr lang="en-US" sz="2000" dirty="0"/>
          </a:p>
          <a:p>
            <a:r>
              <a:rPr lang="en-US" sz="2000" dirty="0"/>
              <a:t>“I will study discrete math.”</a:t>
            </a:r>
          </a:p>
          <a:p>
            <a:endParaRPr lang="en-US" sz="2000" dirty="0"/>
          </a:p>
          <a:p>
            <a:r>
              <a:rPr lang="en-US" sz="2000" dirty="0"/>
              <a:t>“Therefore, I will  study discrete math or I will visit Las Vegas.”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2" y="190324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Corresponding Tautology:</a:t>
            </a:r>
            <a:r>
              <a:rPr lang="en-US" sz="2000" dirty="0"/>
              <a:t> </a:t>
            </a:r>
          </a:p>
          <a:p>
            <a:r>
              <a:rPr lang="en-US" sz="2000" i="1" dirty="0"/>
              <a:t>            p</a:t>
            </a:r>
            <a:r>
              <a:rPr lang="en-US" sz="2000" dirty="0">
                <a:latin typeface="Cambria Math"/>
                <a:ea typeface="Cambria Math"/>
              </a:rPr>
              <a:t> →(</a:t>
            </a:r>
            <a:r>
              <a:rPr lang="en-US" sz="2000" i="1" dirty="0">
                <a:latin typeface="Cambria Math"/>
                <a:ea typeface="Cambria Math"/>
              </a:rPr>
              <a:t>p </a:t>
            </a:r>
            <a:r>
              <a:rPr lang="en-US" sz="2000" dirty="0">
                <a:latin typeface="Cambria Math"/>
                <a:ea typeface="Cambria Math"/>
              </a:rPr>
              <a:t>∨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r>
              <a:rPr lang="en-US" sz="2000" dirty="0">
                <a:latin typeface="Cambria Math"/>
                <a:ea typeface="Cambria Math"/>
              </a:rPr>
              <a:t>)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0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1056" y="3083380"/>
            <a:ext cx="6257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p</a:t>
            </a:r>
            <a:r>
              <a:rPr lang="en-US" sz="2000" dirty="0"/>
              <a:t> be “I will study discrete math.”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q</a:t>
            </a:r>
            <a:r>
              <a:rPr lang="en-US" sz="2000" dirty="0"/>
              <a:t> be “I will study English literature.”</a:t>
            </a:r>
          </a:p>
          <a:p>
            <a:endParaRPr lang="en-US" sz="2000" dirty="0"/>
          </a:p>
          <a:p>
            <a:r>
              <a:rPr lang="en-US" sz="2000" dirty="0"/>
              <a:t>“I will study discrete math and English literature”</a:t>
            </a:r>
          </a:p>
          <a:p>
            <a:endParaRPr lang="en-US" sz="2000" dirty="0"/>
          </a:p>
          <a:p>
            <a:r>
              <a:rPr lang="en-US" sz="2000" dirty="0"/>
              <a:t>“Therefore, I will study discrete math.”</a:t>
            </a:r>
          </a:p>
          <a:p>
            <a:endParaRPr lang="en-US" sz="2000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23010" y="2025421"/>
            <a:ext cx="1177290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2025421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Corresponding Tautology: </a:t>
            </a:r>
          </a:p>
          <a:p>
            <a:r>
              <a:rPr lang="en-US" sz="2000" dirty="0"/>
              <a:t>         (</a:t>
            </a:r>
            <a:r>
              <a:rPr lang="en-US" sz="2000" i="1" dirty="0" err="1"/>
              <a:t>p</a:t>
            </a:r>
            <a:r>
              <a:rPr lang="en-US" sz="2000" dirty="0" err="1">
                <a:latin typeface="Cambria Math"/>
                <a:ea typeface="Cambria Math"/>
              </a:rPr>
              <a:t>∧</a:t>
            </a:r>
            <a:r>
              <a:rPr lang="en-US" sz="2000" i="1" dirty="0" err="1">
                <a:latin typeface="Cambria Math"/>
                <a:ea typeface="Cambria Math"/>
              </a:rPr>
              <a:t>q</a:t>
            </a:r>
            <a:r>
              <a:rPr lang="en-US" sz="2000" dirty="0">
                <a:latin typeface="Cambria Math"/>
                <a:ea typeface="Cambria Math"/>
              </a:rPr>
              <a:t>) →</a:t>
            </a:r>
            <a:r>
              <a:rPr lang="en-US" sz="2000" i="1" dirty="0">
                <a:latin typeface="Cambria Math"/>
                <a:ea typeface="Cambria Math"/>
              </a:rPr>
              <a:t>p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Conjunction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3063337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p</a:t>
            </a:r>
            <a:r>
              <a:rPr lang="en-US" sz="2000" dirty="0"/>
              <a:t> be “I will study discrete math.”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q</a:t>
            </a:r>
            <a:r>
              <a:rPr lang="en-US" sz="2000" dirty="0"/>
              <a:t> be “I will study English literature.”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“I will study discrete math.”</a:t>
            </a:r>
          </a:p>
          <a:p>
            <a:r>
              <a:rPr lang="en-US" sz="2000" dirty="0"/>
              <a:t>“I will study  English literature.”</a:t>
            </a:r>
          </a:p>
          <a:p>
            <a:endParaRPr lang="en-US" sz="2000" dirty="0"/>
          </a:p>
          <a:p>
            <a:r>
              <a:rPr lang="en-US" sz="2000" dirty="0"/>
              <a:t>“Therefore, I will study discrete math and I will study English 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832961" y="1644188"/>
            <a:ext cx="1534478" cy="1168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19354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Corresponding Tautology:</a:t>
            </a:r>
          </a:p>
          <a:p>
            <a:r>
              <a:rPr lang="en-US" sz="2000" dirty="0"/>
              <a:t> (</a:t>
            </a:r>
            <a:r>
              <a:rPr lang="en-US" sz="2000" dirty="0">
                <a:latin typeface="Cambria Math"/>
                <a:ea typeface="Cambria Math"/>
              </a:rPr>
              <a:t>(</a:t>
            </a:r>
            <a:r>
              <a:rPr lang="en-US" sz="2000" i="1" dirty="0"/>
              <a:t>p</a:t>
            </a:r>
            <a:r>
              <a:rPr lang="en-US" sz="2000" dirty="0"/>
              <a:t>)</a:t>
            </a:r>
            <a:r>
              <a:rPr lang="en-US" sz="2000" i="1" dirty="0"/>
              <a:t> </a:t>
            </a:r>
            <a:r>
              <a:rPr lang="en-US" sz="2000" dirty="0">
                <a:latin typeface="Cambria Math"/>
                <a:ea typeface="Cambria Math"/>
              </a:rPr>
              <a:t>∧ (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r>
              <a:rPr lang="en-US" sz="2000" dirty="0">
                <a:latin typeface="Cambria Math"/>
                <a:ea typeface="Cambria Math"/>
              </a:rPr>
              <a:t>)) →(</a:t>
            </a:r>
            <a:r>
              <a:rPr lang="en-US" sz="2000" i="1" dirty="0">
                <a:latin typeface="Cambria Math"/>
                <a:ea typeface="Cambria Math"/>
              </a:rPr>
              <a:t>p </a:t>
            </a:r>
            <a:r>
              <a:rPr lang="en-US" sz="2000" dirty="0">
                <a:latin typeface="Cambria Math"/>
                <a:ea typeface="Cambria Math"/>
              </a:rPr>
              <a:t>∧ 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r>
              <a:rPr lang="en-US" sz="2000" dirty="0">
                <a:latin typeface="Cambria Math"/>
                <a:ea typeface="Cambria Math"/>
              </a:rPr>
              <a:t>)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64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3585029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p</a:t>
            </a:r>
            <a:r>
              <a:rPr lang="en-US" sz="2000" dirty="0"/>
              <a:t> be “I will study discrete math.”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r</a:t>
            </a:r>
            <a:r>
              <a:rPr lang="en-US" sz="2000" dirty="0"/>
              <a:t> be “I will study English literature.”</a:t>
            </a:r>
          </a:p>
          <a:p>
            <a:r>
              <a:rPr lang="en-US" sz="2000" dirty="0"/>
              <a:t>Let q be “I will study databases.”</a:t>
            </a:r>
          </a:p>
          <a:p>
            <a:endParaRPr lang="en-US" sz="2000" dirty="0"/>
          </a:p>
          <a:p>
            <a:r>
              <a:rPr lang="en-US" sz="2000" dirty="0"/>
              <a:t>“I will not study discrete math or I will study English literature.”</a:t>
            </a:r>
          </a:p>
          <a:p>
            <a:r>
              <a:rPr lang="en-US" sz="2000" dirty="0"/>
              <a:t>“I will study discrete math or I will study databases.”</a:t>
            </a:r>
          </a:p>
          <a:p>
            <a:endParaRPr lang="en-US" sz="2000" dirty="0"/>
          </a:p>
          <a:p>
            <a:r>
              <a:rPr lang="en-US" sz="2000" dirty="0"/>
              <a:t>“Therefore, I will study databases or I will study English 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599" y="1921097"/>
            <a:ext cx="1525905" cy="1225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4252" y="2017931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Corresponding Tautology:</a:t>
            </a:r>
            <a:r>
              <a:rPr lang="en-US" sz="2000" dirty="0"/>
              <a:t> </a:t>
            </a:r>
          </a:p>
          <a:p>
            <a:r>
              <a:rPr lang="en-US" sz="2000" dirty="0"/>
              <a:t> ((</a:t>
            </a:r>
            <a:r>
              <a:rPr lang="en-US" sz="2000" dirty="0">
                <a:latin typeface="Cambria Math"/>
                <a:ea typeface="Cambria Math"/>
              </a:rPr>
              <a:t>¬</a:t>
            </a:r>
            <a:r>
              <a:rPr lang="en-US" sz="2000" i="1" dirty="0"/>
              <a:t>p </a:t>
            </a:r>
            <a:r>
              <a:rPr lang="en-US" sz="2000" dirty="0">
                <a:latin typeface="Cambria Math"/>
                <a:ea typeface="Cambria Math"/>
              </a:rPr>
              <a:t>∨ </a:t>
            </a:r>
            <a:r>
              <a:rPr lang="en-US" sz="2000" i="1" dirty="0">
                <a:latin typeface="Cambria Math"/>
                <a:ea typeface="Cambria Math"/>
              </a:rPr>
              <a:t>r</a:t>
            </a:r>
            <a:r>
              <a:rPr lang="en-US" sz="2000" dirty="0">
                <a:latin typeface="Cambria Math"/>
                <a:ea typeface="Cambria Math"/>
              </a:rPr>
              <a:t> )</a:t>
            </a:r>
            <a:r>
              <a:rPr lang="en-US" sz="2000" i="1" dirty="0">
                <a:latin typeface="Cambria Math"/>
                <a:ea typeface="Cambria Math"/>
              </a:rPr>
              <a:t> </a:t>
            </a:r>
            <a:r>
              <a:rPr lang="en-US" sz="2000" dirty="0">
                <a:latin typeface="Cambria Math"/>
                <a:ea typeface="Cambria Math"/>
              </a:rPr>
              <a:t>∧ (</a:t>
            </a:r>
            <a:r>
              <a:rPr lang="en-US" sz="2000" i="1" dirty="0">
                <a:latin typeface="Cambria Math"/>
                <a:ea typeface="Cambria Math"/>
              </a:rPr>
              <a:t>p </a:t>
            </a:r>
            <a:r>
              <a:rPr lang="en-US" sz="2000" dirty="0">
                <a:latin typeface="Cambria Math"/>
                <a:ea typeface="Cambria Math"/>
              </a:rPr>
              <a:t>∨ 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r>
              <a:rPr lang="en-US" sz="2000" dirty="0">
                <a:latin typeface="Cambria Math"/>
                <a:ea typeface="Cambria Math"/>
              </a:rPr>
              <a:t>)) →(</a:t>
            </a:r>
            <a:r>
              <a:rPr lang="en-US" sz="2000" i="1" dirty="0">
                <a:latin typeface="Cambria Math"/>
                <a:ea typeface="Cambria Math"/>
              </a:rPr>
              <a:t>q </a:t>
            </a:r>
            <a:r>
              <a:rPr lang="en-US" sz="2000" dirty="0">
                <a:latin typeface="Cambria Math"/>
                <a:ea typeface="Cambria Math"/>
              </a:rPr>
              <a:t>∨ </a:t>
            </a:r>
            <a:r>
              <a:rPr lang="en-US" sz="2000" i="1" dirty="0">
                <a:latin typeface="Cambria Math"/>
                <a:ea typeface="Cambria Math"/>
              </a:rPr>
              <a:t>r</a:t>
            </a:r>
            <a:r>
              <a:rPr lang="en-US" sz="2000" dirty="0">
                <a:latin typeface="Cambria Math"/>
                <a:ea typeface="Cambria Math"/>
              </a:rPr>
              <a:t>)</a:t>
            </a:r>
            <a:endParaRPr lang="en-US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1478" y="937469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Resolution plays an important role in AI and is used in Prolog.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Rules of Inference to Build Valid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 </a:t>
            </a:r>
            <a:r>
              <a:rPr lang="en-US" i="1" dirty="0"/>
              <a:t>valid argument </a:t>
            </a:r>
            <a:r>
              <a:rPr lang="en-US" dirty="0"/>
              <a:t>is a sequence of statements.</a:t>
            </a:r>
          </a:p>
          <a:p>
            <a:r>
              <a:rPr lang="en-US" dirty="0"/>
              <a:t>Each statement is either a premise or follows from previous statements by rules of inference.</a:t>
            </a:r>
          </a:p>
          <a:p>
            <a:r>
              <a:rPr lang="en-US" dirty="0"/>
              <a:t>The last statement is called conclusion.</a:t>
            </a:r>
          </a:p>
          <a:p>
            <a:pPr>
              <a:buNone/>
            </a:pPr>
            <a:r>
              <a:rPr lang="en-US" dirty="0"/>
              <a:t>              	         S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None/>
            </a:pPr>
            <a:r>
              <a:rPr lang="en-US" sz="2400" dirty="0"/>
              <a:t>			</a:t>
            </a:r>
            <a:r>
              <a:rPr lang="en-US" dirty="0"/>
              <a:t>         S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sz="2400" dirty="0"/>
              <a:t>                                       .</a:t>
            </a:r>
          </a:p>
          <a:p>
            <a:pPr>
              <a:buNone/>
            </a:pPr>
            <a:r>
              <a:rPr lang="en-US" sz="2400" dirty="0"/>
              <a:t>                                       .</a:t>
            </a:r>
          </a:p>
          <a:p>
            <a:pPr>
              <a:buNone/>
            </a:pPr>
            <a:r>
              <a:rPr lang="en-US" sz="2400" dirty="0"/>
              <a:t>                                       .</a:t>
            </a:r>
          </a:p>
          <a:p>
            <a:pPr>
              <a:buNone/>
            </a:pPr>
            <a:r>
              <a:rPr lang="en-US" dirty="0"/>
              <a:t>                                  </a:t>
            </a:r>
            <a:r>
              <a:rPr lang="en-US" dirty="0" err="1"/>
              <a:t>S</a:t>
            </a:r>
            <a:r>
              <a:rPr lang="en-US" sz="2800" i="1" baseline="-25000" dirty="0" err="1"/>
              <a:t>n</a:t>
            </a:r>
            <a:endParaRPr lang="en-US" sz="2800" i="1" baseline="-250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                          C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                                      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486400"/>
            <a:ext cx="231458" cy="20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Arguments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7200" y="3962401"/>
            <a:ext cx="8126730" cy="2180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Example </a:t>
            </a:r>
            <a:r>
              <a:rPr lang="en-US" sz="2400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/>
              <a:t>: From the single proposition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sz="2400" dirty="0"/>
              <a:t>Show that </a:t>
            </a:r>
            <a:r>
              <a:rPr lang="en-US" sz="2400" i="1" dirty="0"/>
              <a:t>q</a:t>
            </a:r>
            <a:r>
              <a:rPr lang="en-US" sz="2400" dirty="0"/>
              <a:t> is a conclusion.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9400" y="2362200"/>
            <a:ext cx="1848803" cy="382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276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Solution</a:t>
            </a:r>
            <a:r>
              <a:rPr lang="en-US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500" b="1" dirty="0"/>
              <a:t>Example </a:t>
            </a:r>
            <a:r>
              <a:rPr lang="en-US" sz="1500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500" b="1" dirty="0"/>
              <a:t>:</a:t>
            </a:r>
            <a:r>
              <a:rPr lang="en-US" sz="1500" dirty="0"/>
              <a:t> </a:t>
            </a:r>
          </a:p>
          <a:p>
            <a:r>
              <a:rPr lang="en-US" sz="1500" dirty="0"/>
              <a:t>With these hypotheses:</a:t>
            </a:r>
          </a:p>
          <a:p>
            <a:pPr lvl="1">
              <a:buNone/>
            </a:pPr>
            <a:r>
              <a:rPr lang="en-US" sz="1500" dirty="0"/>
              <a:t>“It is not sunny this afternoon and it is colder than yesterday.”</a:t>
            </a:r>
          </a:p>
          <a:p>
            <a:pPr lvl="1">
              <a:buNone/>
            </a:pPr>
            <a:r>
              <a:rPr lang="en-US" sz="1500" dirty="0"/>
              <a:t>“We will go swimming only if it is sunny.”</a:t>
            </a:r>
          </a:p>
          <a:p>
            <a:pPr lvl="1">
              <a:buNone/>
            </a:pPr>
            <a:r>
              <a:rPr lang="en-US" sz="1500" dirty="0"/>
              <a:t>“If we do not go swimming, then we will take a canoe trip.”</a:t>
            </a:r>
          </a:p>
          <a:p>
            <a:pPr lvl="1">
              <a:buNone/>
            </a:pPr>
            <a:r>
              <a:rPr lang="en-US" sz="1500" dirty="0"/>
              <a:t>“If we take a canoe trip, then we will be home by sunset.”</a:t>
            </a:r>
          </a:p>
          <a:p>
            <a:r>
              <a:rPr lang="en-US" sz="1500" dirty="0"/>
              <a:t>Using the inference rules, construct a valid argument for the conclusion:</a:t>
            </a:r>
          </a:p>
          <a:p>
            <a:pPr lvl="1">
              <a:buNone/>
            </a:pPr>
            <a:r>
              <a:rPr lang="en-US" sz="1500" dirty="0"/>
              <a:t>“We will be home by sunset.”</a:t>
            </a:r>
          </a:p>
          <a:p>
            <a:pPr>
              <a:buNone/>
            </a:pPr>
            <a:r>
              <a:rPr lang="en-US" sz="1500" b="1" dirty="0"/>
              <a:t>Solution</a:t>
            </a:r>
            <a:r>
              <a:rPr lang="en-US" sz="15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  Choose propositional variables:</a:t>
            </a:r>
          </a:p>
          <a:p>
            <a:pPr lvl="1">
              <a:buNone/>
            </a:pPr>
            <a:r>
              <a:rPr lang="en-US" sz="1500" i="1" dirty="0"/>
              <a:t>p</a:t>
            </a:r>
            <a:r>
              <a:rPr lang="en-US" sz="1500" dirty="0"/>
              <a:t> : “It is sunny this afternoon.”      </a:t>
            </a:r>
            <a:r>
              <a:rPr lang="en-US" sz="1500" i="1" dirty="0"/>
              <a:t>r</a:t>
            </a:r>
            <a:r>
              <a:rPr lang="en-US" sz="1500" dirty="0"/>
              <a:t>  : “We will go swimming.”  </a:t>
            </a:r>
            <a:r>
              <a:rPr lang="en-US" sz="1500" i="1" dirty="0"/>
              <a:t>t : </a:t>
            </a:r>
            <a:r>
              <a:rPr lang="en-US" sz="1500" dirty="0"/>
              <a:t>“We will be home by sunset.”</a:t>
            </a:r>
          </a:p>
          <a:p>
            <a:pPr lvl="1">
              <a:buNone/>
            </a:pPr>
            <a:r>
              <a:rPr lang="en-US" sz="1500" i="1" dirty="0"/>
              <a:t>q</a:t>
            </a:r>
            <a:r>
              <a:rPr lang="en-US" sz="1500" dirty="0"/>
              <a:t>  : “It is colder than yesterday.”     </a:t>
            </a:r>
            <a:r>
              <a:rPr lang="en-US" sz="1500" i="1" dirty="0"/>
              <a:t>s  : </a:t>
            </a:r>
            <a:r>
              <a:rPr lang="en-US" sz="1500" dirty="0"/>
              <a:t>“We will take a canoe trip.” </a:t>
            </a:r>
            <a:endParaRPr lang="en-US" sz="1500" i="1" dirty="0"/>
          </a:p>
          <a:p>
            <a:pPr marL="342900" indent="-342900">
              <a:buFont typeface="+mj-lt"/>
              <a:buAutoNum type="arabicPeriod"/>
            </a:pPr>
            <a:r>
              <a:rPr lang="en-US" sz="1500" dirty="0"/>
              <a:t>Translation into propositional logic:</a:t>
            </a:r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i="1" dirty="0"/>
          </a:p>
          <a:p>
            <a:pPr lvl="1">
              <a:buNone/>
            </a:pPr>
            <a:endParaRPr lang="en-US" i="1" dirty="0"/>
          </a:p>
          <a:p>
            <a:pPr lvl="1">
              <a:buNone/>
            </a:pPr>
            <a:endParaRPr lang="en-US" i="1" dirty="0"/>
          </a:p>
          <a:p>
            <a:pPr lvl="1">
              <a:buNone/>
            </a:pPr>
            <a:endParaRPr lang="en-US" i="1" dirty="0"/>
          </a:p>
          <a:p>
            <a:pPr lvl="1">
              <a:buNone/>
            </a:pPr>
            <a:endParaRPr lang="en-US" i="1" dirty="0"/>
          </a:p>
          <a:p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715000"/>
            <a:ext cx="4640580" cy="48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 Arguments and Rules of Inference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Proof Methods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Proof Strategies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Arguments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2362200"/>
            <a:ext cx="7432358" cy="4009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905000"/>
            <a:ext cx="35103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3.  </a:t>
            </a:r>
            <a:r>
              <a:rPr lang="en-US" dirty="0"/>
              <a:t>Construct the Valid Argument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Handling Quantified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statement is either a premise or follows from previous statements by Rules of Inference for:</a:t>
            </a:r>
          </a:p>
          <a:p>
            <a:pPr lvl="1"/>
            <a:r>
              <a:rPr lang="en-US" dirty="0"/>
              <a:t>Propositional Logic</a:t>
            </a:r>
          </a:p>
          <a:p>
            <a:pPr lvl="1"/>
            <a:r>
              <a:rPr lang="en-US" dirty="0"/>
              <a:t>Quantified Statements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 Instantiation (UI)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      </a:t>
            </a:r>
            <a:endParaRPr lang="en-US" sz="3200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5170" y="3327568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Our domain consists of all dogs and Fido is a dog.</a:t>
            </a:r>
          </a:p>
          <a:p>
            <a:endParaRPr lang="en-US" sz="2000" dirty="0"/>
          </a:p>
          <a:p>
            <a:r>
              <a:rPr lang="en-US" sz="2000" dirty="0"/>
              <a:t>“All dogs are cuddly.”</a:t>
            </a:r>
          </a:p>
          <a:p>
            <a:endParaRPr lang="en-US" sz="2000" dirty="0"/>
          </a:p>
          <a:p>
            <a:r>
              <a:rPr lang="en-US" sz="2000" dirty="0"/>
              <a:t>“Therefore,  Fido is cuddly.”</a:t>
            </a:r>
          </a:p>
          <a:p>
            <a:endParaRPr lang="en-US" sz="2000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54655" y="2132647"/>
            <a:ext cx="1617345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58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Universal Generalization (UG)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86000" y="1880711"/>
            <a:ext cx="4154805" cy="854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292263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Used often implicitly in Mathematical Proofs.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Existential Instantiation (EI)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/>
              <a:t>       </a:t>
            </a:r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924" y="2690336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“There is someone who got an A in the course.”</a:t>
            </a:r>
          </a:p>
          <a:p>
            <a:r>
              <a:rPr lang="en-US" sz="2000" dirty="0"/>
              <a:t>“Let’s call her </a:t>
            </a:r>
            <a:r>
              <a:rPr lang="en-US" sz="2000" i="1" dirty="0"/>
              <a:t>a</a:t>
            </a:r>
            <a:r>
              <a:rPr lang="en-US" sz="2000" dirty="0"/>
              <a:t> and say that </a:t>
            </a:r>
            <a:r>
              <a:rPr lang="en-US" sz="2000" i="1" dirty="0"/>
              <a:t>a</a:t>
            </a:r>
            <a:r>
              <a:rPr lang="en-US" sz="2000" dirty="0"/>
              <a:t> got an A”</a:t>
            </a:r>
          </a:p>
          <a:p>
            <a:endParaRPr lang="en-US" sz="2000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057400" y="1672232"/>
            <a:ext cx="4723448" cy="85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Existential Generalization (EG)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3253741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“Michelle got an A in the class.”</a:t>
            </a:r>
          </a:p>
          <a:p>
            <a:r>
              <a:rPr lang="en-US" sz="2000" dirty="0"/>
              <a:t>“Therefore,  someone got an A in the class.”</a:t>
            </a:r>
          </a:p>
          <a:p>
            <a:endParaRPr lang="en-US" sz="2000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08527" y="2011203"/>
            <a:ext cx="4363403" cy="8543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Using Rules of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600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Using the rules of inference, construct a valid argument to show that</a:t>
            </a:r>
          </a:p>
          <a:p>
            <a:pPr lvl="1">
              <a:buNone/>
            </a:pPr>
            <a:r>
              <a:rPr lang="en-US" dirty="0"/>
              <a:t>“John Smith has two legs”</a:t>
            </a:r>
          </a:p>
          <a:p>
            <a:pPr>
              <a:buNone/>
            </a:pPr>
            <a:r>
              <a:rPr lang="en-US" dirty="0"/>
              <a:t>    is a consequence of the premises:</a:t>
            </a:r>
          </a:p>
          <a:p>
            <a:pPr lvl="1">
              <a:buNone/>
            </a:pPr>
            <a:r>
              <a:rPr lang="en-US" dirty="0"/>
              <a:t>“Every man has two legs.” “John Smith is a man.”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Let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denote  “</a:t>
            </a:r>
            <a:r>
              <a:rPr lang="en-US" i="1" dirty="0"/>
              <a:t>x</a:t>
            </a:r>
            <a:r>
              <a:rPr lang="en-US" dirty="0"/>
              <a:t> is a man” and 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“ </a:t>
            </a:r>
            <a:r>
              <a:rPr lang="en-US" i="1" dirty="0"/>
              <a:t>x</a:t>
            </a:r>
            <a:r>
              <a:rPr lang="en-US" dirty="0"/>
              <a:t> has two legs” and let John Smith be a member of the domain. </a:t>
            </a:r>
          </a:p>
          <a:p>
            <a:pPr lvl="1">
              <a:buNone/>
            </a:pPr>
            <a:r>
              <a:rPr lang="en-US" b="1" dirty="0"/>
              <a:t>Valid Argument</a:t>
            </a:r>
            <a:r>
              <a:rPr lang="en-US" dirty="0"/>
              <a:t>:</a:t>
            </a:r>
            <a:endParaRPr lang="en-US" b="1" dirty="0"/>
          </a:p>
          <a:p>
            <a:pPr lvl="1">
              <a:buNone/>
            </a:pPr>
            <a:endParaRPr lang="en-US" b="1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871662" y="4460261"/>
            <a:ext cx="5400676" cy="1940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2828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Using Rules of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5" y="1616939"/>
            <a:ext cx="8229600" cy="438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   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: Use the rules of inference to construct a valid argument showing that the conclusion</a:t>
            </a:r>
          </a:p>
          <a:p>
            <a:pPr lvl="1">
              <a:buNone/>
            </a:pPr>
            <a:r>
              <a:rPr lang="en-US" dirty="0"/>
              <a:t>“Someone who passed the first exam has not read the book.”</a:t>
            </a:r>
          </a:p>
          <a:p>
            <a:pPr>
              <a:buNone/>
            </a:pPr>
            <a:r>
              <a:rPr lang="en-US" dirty="0"/>
              <a:t>    follows from the premises</a:t>
            </a:r>
          </a:p>
          <a:p>
            <a:pPr lvl="1">
              <a:buNone/>
            </a:pPr>
            <a:r>
              <a:rPr lang="en-US" dirty="0"/>
              <a:t>“A student in this class has not read the book.”</a:t>
            </a:r>
          </a:p>
          <a:p>
            <a:pPr lvl="1">
              <a:buNone/>
            </a:pPr>
            <a:r>
              <a:rPr lang="en-US" dirty="0"/>
              <a:t>“Everyone in this class passed the first exam.”</a:t>
            </a:r>
          </a:p>
          <a:p>
            <a:pPr>
              <a:buNone/>
            </a:pPr>
            <a:r>
              <a:rPr lang="en-US" b="1" dirty="0"/>
              <a:t>    Solution</a:t>
            </a:r>
            <a:r>
              <a:rPr lang="en-US" dirty="0"/>
              <a:t>: Let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denote  “</a:t>
            </a:r>
            <a:r>
              <a:rPr lang="en-US" i="1" dirty="0"/>
              <a:t>x</a:t>
            </a:r>
            <a:r>
              <a:rPr lang="en-US" dirty="0"/>
              <a:t> is in this class,” </a:t>
            </a:r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denote  “ </a:t>
            </a:r>
            <a:r>
              <a:rPr lang="en-US" i="1" dirty="0"/>
              <a:t>x</a:t>
            </a:r>
            <a:r>
              <a:rPr lang="en-US" dirty="0"/>
              <a:t> has  read the book,” and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denote   “</a:t>
            </a:r>
            <a:r>
              <a:rPr lang="en-US" i="1" dirty="0"/>
              <a:t>x</a:t>
            </a:r>
            <a:r>
              <a:rPr lang="en-US" dirty="0"/>
              <a:t> passed the first exam.”</a:t>
            </a:r>
          </a:p>
          <a:p>
            <a:pPr lvl="1">
              <a:buNone/>
            </a:pPr>
            <a:r>
              <a:rPr lang="en-US" dirty="0"/>
              <a:t> First we translate the</a:t>
            </a:r>
          </a:p>
          <a:p>
            <a:pPr lvl="1">
              <a:buNone/>
            </a:pPr>
            <a:r>
              <a:rPr lang="en-US" dirty="0"/>
              <a:t> premises and conclusion </a:t>
            </a:r>
          </a:p>
          <a:p>
            <a:pPr lvl="1">
              <a:buNone/>
            </a:pPr>
            <a:r>
              <a:rPr lang="en-US" dirty="0"/>
              <a:t> into symbolic form.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10000" y="4394499"/>
            <a:ext cx="3290888" cy="1090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Using Rules of Inference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514600"/>
            <a:ext cx="6407944" cy="371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905000"/>
            <a:ext cx="241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b="1" dirty="0"/>
              <a:t>Valid Argument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Returning to  the Socrates Example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40000" y="2540001"/>
            <a:ext cx="4377690" cy="382905"/>
          </a:xfrm>
          <a:prstGeom prst="rect">
            <a:avLst/>
          </a:prstGeom>
        </p:spPr>
      </p:pic>
      <p:pic>
        <p:nvPicPr>
          <p:cNvPr id="11" name="Content Placeholder 10" descr="addin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429001"/>
            <a:ext cx="2560320" cy="382905"/>
          </a:xfrm>
        </p:spPr>
      </p:pic>
      <p:cxnSp>
        <p:nvCxnSpPr>
          <p:cNvPr id="9" name="Straight Connector 8"/>
          <p:cNvCxnSpPr/>
          <p:nvPr/>
        </p:nvCxnSpPr>
        <p:spPr>
          <a:xfrm>
            <a:off x="2057400" y="40386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0" y="4267200"/>
            <a:ext cx="3743325" cy="382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Rules of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Section 1.6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 for Socrates Example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8278464" cy="2371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0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Valid Argument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Modus Ponens</a:t>
            </a:r>
          </a:p>
        </p:txBody>
      </p:sp>
      <p:pic>
        <p:nvPicPr>
          <p:cNvPr id="7" name="Content Placeholder 6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866275" y="3416508"/>
            <a:ext cx="5092065" cy="1765935"/>
          </a:xfrm>
        </p:spPr>
      </p:pic>
      <p:sp>
        <p:nvSpPr>
          <p:cNvPr id="8" name="TextBox 7"/>
          <p:cNvSpPr txBox="1"/>
          <p:nvPr/>
        </p:nvSpPr>
        <p:spPr>
          <a:xfrm>
            <a:off x="1828800" y="2035646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Universal Modus Ponens combines universal instantiation and modus ponens into one rule.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550147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This rule could be used in the Socrates example.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 Arguments</a:t>
            </a:r>
          </a:p>
          <a:p>
            <a:r>
              <a:rPr lang="en-US" dirty="0"/>
              <a:t>Inference Rules for Propositional Logic</a:t>
            </a:r>
          </a:p>
          <a:p>
            <a:r>
              <a:rPr lang="en-US" dirty="0"/>
              <a:t>Using Rules of Inference to Build Arguments</a:t>
            </a:r>
          </a:p>
          <a:p>
            <a:r>
              <a:rPr lang="en-US" dirty="0"/>
              <a:t>Rules of Inference for Quantified Statements</a:t>
            </a:r>
          </a:p>
          <a:p>
            <a:r>
              <a:rPr lang="en-US" dirty="0"/>
              <a:t>Building Arguments for Quantified Statements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Revisiting the Socrates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the two premises:</a:t>
            </a:r>
          </a:p>
          <a:p>
            <a:pPr lvl="1"/>
            <a:r>
              <a:rPr lang="en-US" dirty="0"/>
              <a:t>“All men are mortal.”</a:t>
            </a:r>
          </a:p>
          <a:p>
            <a:pPr lvl="1"/>
            <a:r>
              <a:rPr lang="en-US" dirty="0"/>
              <a:t>“Socrates is a man.”</a:t>
            </a:r>
          </a:p>
          <a:p>
            <a:r>
              <a:rPr lang="en-US" dirty="0"/>
              <a:t>And the conclusion: </a:t>
            </a:r>
          </a:p>
          <a:p>
            <a:pPr lvl="1"/>
            <a:r>
              <a:rPr lang="en-US" dirty="0"/>
              <a:t>“Socrates is mortal.”</a:t>
            </a:r>
          </a:p>
          <a:p>
            <a:r>
              <a:rPr lang="en-US" dirty="0"/>
              <a:t>How do we get the conclusion from the premises?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Argument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express the premises (above the line) and the conclusion (below the line) in predicate logic as an argument: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see shortly that this is a valid argument.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14600" y="3124200"/>
            <a:ext cx="4377690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733800"/>
            <a:ext cx="2560320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4572000"/>
            <a:ext cx="3743325" cy="3829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0" y="4267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95" y="152400"/>
            <a:ext cx="8229600" cy="1143000"/>
          </a:xfrm>
        </p:spPr>
        <p:txBody>
          <a:bodyPr/>
          <a:lstStyle/>
          <a:p>
            <a:r>
              <a:rPr lang="en-US" dirty="0"/>
              <a:t>Valid Arguments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1295400"/>
            <a:ext cx="8229600" cy="4389120"/>
          </a:xfrm>
        </p:spPr>
        <p:txBody>
          <a:bodyPr/>
          <a:lstStyle/>
          <a:p>
            <a:pPr marL="514350" indent="-514350"/>
            <a:r>
              <a:rPr lang="en-US" dirty="0"/>
              <a:t>The rules of inference are the essential building block in the construction of valid arguments.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Propositional Logic</a:t>
            </a:r>
          </a:p>
          <a:p>
            <a:pPr marL="1188720" lvl="2" indent="-514350">
              <a:buNone/>
            </a:pPr>
            <a:r>
              <a:rPr lang="en-US" dirty="0"/>
              <a:t>Inference Rules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Predicate Logic</a:t>
            </a:r>
          </a:p>
          <a:p>
            <a:pPr marL="1188720" lvl="2" indent="-514350">
              <a:buNone/>
            </a:pPr>
            <a:r>
              <a:rPr lang="en-US" dirty="0"/>
              <a:t>Inference rules for propositional logic plus</a:t>
            </a:r>
          </a:p>
          <a:p>
            <a:pPr marL="1188720" lvl="2" indent="-514350">
              <a:buNone/>
            </a:pPr>
            <a:r>
              <a:rPr lang="en-US" dirty="0"/>
              <a:t>additional inference rules for variables &amp; quantifiers.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Arguments in 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</a:t>
            </a:r>
            <a:r>
              <a:rPr lang="en-US" i="1" dirty="0"/>
              <a:t>argument </a:t>
            </a:r>
            <a:r>
              <a:rPr lang="en-US" dirty="0"/>
              <a:t>in propositional logic is a sequence of propositions. </a:t>
            </a:r>
          </a:p>
          <a:p>
            <a:pPr lvl="1"/>
            <a:r>
              <a:rPr lang="en-US" dirty="0"/>
              <a:t>All but the final proposition are called </a:t>
            </a:r>
            <a:r>
              <a:rPr lang="en-US" i="1" dirty="0"/>
              <a:t>premises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last statement is the </a:t>
            </a:r>
            <a:r>
              <a:rPr lang="en-US" i="1" dirty="0"/>
              <a:t>conclusion</a:t>
            </a:r>
            <a:r>
              <a:rPr lang="en-US" dirty="0"/>
              <a:t>. </a:t>
            </a:r>
          </a:p>
          <a:p>
            <a:r>
              <a:rPr lang="en-US" dirty="0"/>
              <a:t>The argument is valid if the premises imply the conclusion. </a:t>
            </a:r>
          </a:p>
          <a:p>
            <a:r>
              <a:rPr lang="en-US" dirty="0"/>
              <a:t>If the premises are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…,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/>
              <a:t>&amp; the conclusion is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/>
              <a:t>  then               </a:t>
            </a:r>
          </a:p>
          <a:p>
            <a:pPr>
              <a:buNone/>
            </a:pPr>
            <a:r>
              <a:rPr lang="en-US" dirty="0"/>
              <a:t>        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∧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∧ … ∧ 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 )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q </a:t>
            </a:r>
            <a:r>
              <a:rPr lang="en-US" dirty="0"/>
              <a:t> is a tautology.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/>
          </a:p>
          <a:p>
            <a:r>
              <a:rPr lang="en-US" dirty="0"/>
              <a:t>Inference rules are simple argument forms that will be used to construct more complex argument 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Rules of Inference: </a:t>
            </a:r>
            <a:r>
              <a:rPr lang="en-US" b="1" dirty="0"/>
              <a:t>Modus Ponens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22458" y="1935747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8900" y="2878009"/>
            <a:ext cx="58926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Example: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p</a:t>
            </a:r>
            <a:r>
              <a:rPr lang="en-US" sz="2000" dirty="0"/>
              <a:t> be “It is snowing.”</a:t>
            </a:r>
          </a:p>
          <a:p>
            <a:r>
              <a:rPr lang="en-US" sz="2000" dirty="0"/>
              <a:t>Let </a:t>
            </a:r>
            <a:r>
              <a:rPr lang="en-US" sz="2000" i="1" dirty="0"/>
              <a:t>q</a:t>
            </a:r>
            <a:r>
              <a:rPr lang="en-US" sz="2000" dirty="0"/>
              <a:t> be “I will study discrete math.”</a:t>
            </a:r>
          </a:p>
          <a:p>
            <a:endParaRPr lang="en-US" sz="2000" dirty="0"/>
          </a:p>
          <a:p>
            <a:r>
              <a:rPr lang="en-US" sz="2000" dirty="0"/>
              <a:t>“If it is snowing,  then I will study discrete math.”</a:t>
            </a:r>
          </a:p>
          <a:p>
            <a:r>
              <a:rPr lang="en-US" sz="2000" dirty="0"/>
              <a:t>“It is snowing.”</a:t>
            </a:r>
          </a:p>
          <a:p>
            <a:endParaRPr lang="en-US" sz="2000" dirty="0"/>
          </a:p>
          <a:p>
            <a:r>
              <a:rPr lang="en-US" sz="2000" dirty="0"/>
              <a:t>“Therefore , I will  study discrete math.”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197944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Corresponding Tautology:</a:t>
            </a:r>
            <a:r>
              <a:rPr lang="en-US" sz="2000" dirty="0"/>
              <a:t> </a:t>
            </a:r>
          </a:p>
          <a:p>
            <a:r>
              <a:rPr lang="en-US" sz="2000" dirty="0"/>
              <a:t>       (</a:t>
            </a:r>
            <a:r>
              <a:rPr lang="en-US" sz="2000" i="1" dirty="0"/>
              <a:t>p </a:t>
            </a:r>
            <a:r>
              <a:rPr lang="en-US" sz="2000" dirty="0">
                <a:latin typeface="Cambria Math"/>
                <a:ea typeface="Cambria Math"/>
              </a:rPr>
              <a:t>∧ (</a:t>
            </a:r>
            <a:r>
              <a:rPr lang="en-US" sz="2000" i="1" dirty="0">
                <a:latin typeface="Cambria Math"/>
                <a:ea typeface="Cambria Math"/>
              </a:rPr>
              <a:t>p </a:t>
            </a:r>
            <a:r>
              <a:rPr lang="en-US" sz="2000" dirty="0">
                <a:latin typeface="Cambria Math"/>
                <a:ea typeface="Cambria Math"/>
              </a:rPr>
              <a:t>→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r>
              <a:rPr lang="en-US" sz="2000" dirty="0">
                <a:latin typeface="Cambria Math"/>
                <a:ea typeface="Cambria Math"/>
              </a:rPr>
              <a:t>)) → </a:t>
            </a:r>
            <a:r>
              <a:rPr lang="en-US" sz="2000" i="1" dirty="0">
                <a:latin typeface="Cambria Math"/>
                <a:ea typeface="Cambria Math"/>
              </a:rPr>
              <a:t>q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&#10;q\\ \hline&#10;\therefore p \wedge q &#10;\end{array}$&#10;&#10;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eg p \vee r\\&#10;p \vee q \\ \hline&#10;\therefore  q \vee r\\&#10;\end{array}$&#10;&#10;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therefore$&#10;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p \wedge (p \rightarrow q)$ &amp; Premise\\&#10;2. $p$ &amp; Simplification  using (1)\\&#10;3. $p \rightarrow q$ &amp;  Simplification using (1)\\&#10;4. $q$ &amp; Modus Ponens using (2) and (3)\\&#10;\end{tabular}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p \wedge (p \rightarrow q)$ 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noindent&#10;Hypotheses: $\neg p \wedge q$, $ r \rightarrow p$, $\neg r \rightarrow s$, $s \rightarrow t$\\&#10;Conclusion: $t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forall x P(x)\\ \hline&#10;\therefore P(c) &#10;\end{array}$&#10;&#10;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an arbitrary $c$}\\ \hline&#10;\therefore \forall x P(x) &#10;\end{array}$&#10;&#10;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exists x P(x)\\ \hline&#10;\therefore P(c)\mbox{ for some element $c$}&#10;\end{array}$&#10;&#10;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some element $c$}\\ \hline&#10;\therefore \exists x P(x) &#10;\end{array}$&#10;&#10;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forall x(M(x) \rightarrow L(x))$ &amp; Premise\\&#10;2. $M(J) \rightarrow L(J)$ &amp; UI from (1)\\&#10;3. $M(J)$ &amp;  Premise\\&#10;4. $L(J)$ &amp; Modus Ponens using \\&#10;&amp;(2) and (3)\\&#10;&#10;\end{tabular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}&#10;$\exists x (C(x) \wedge \neg B(x))$\\&#10;$\forall x (C(x) \rightarrow P(x))$\\\hline&#10;$\therefore \;\exists x ( P(x) \wedge \neg B(x))$&#10;\end{tabular}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$\forall x (Man(x) \rightarrow Mortal(x))$ &amp; Premise \\&#10;2. $Man(Socrates) \rightarrow Mortal(Socrates)$&amp; UI from (1)\\&#10;3. $Man(Socrates)$ &amp; Premise\\&#10;4. $Mortal(Socrates)$ &amp; MP from (2)\\&#10;&amp; and (3)\\&#10;\end{tabular}&#10;&#10;&#10;\end{document}"/>
  <p:tag name="IGUANATEXSIZE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\forall x ( P(x) \rightarrow Q(x))\\&#10;P(a), \mbox{where $a$ is a particular}\\&#10;\mbox{\ \ \ \  element in the domain}\\ \hline&#10;&#10;\therefore  Q(a)\\&#10;\end{array}$&#10;&#10;&#10;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p\\ \hline&#10;&#10;\therefore  q\\&#10;\end{array}$&#10;&#10;&#10;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eg q\\ \hline&#10;&#10;\therefore  \neg p\\&#10;\end{array}$&#10;&#10;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q \rightarrow r\\ \hline&#10;&#10;\therefore  p \rightarrow r\\&#10;\end{array}$&#10;&#10;&#10;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vee q\\&#10;\neg p\\ \hline&#10;&#10;\therefore  q\\&#10;\end{array}$&#10;&#10;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 \hline&#10;&#10;\therefore  p \vee q\\&#10;\end{array}$&#10;&#10;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 \wedge q \\ \hline&#10;\therefore  q\\&#10;\end{array}$&#10;&#10;&#10;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8789</TotalTime>
  <Words>1503</Words>
  <Application>Microsoft Office PowerPoint</Application>
  <PresentationFormat>On-screen Show (4:3)</PresentationFormat>
  <Paragraphs>260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Wingdings 2</vt:lpstr>
      <vt:lpstr>Constantia</vt:lpstr>
      <vt:lpstr>Arial</vt:lpstr>
      <vt:lpstr>Calibri</vt:lpstr>
      <vt:lpstr>Wingdings</vt:lpstr>
      <vt:lpstr>Cambria Math</vt:lpstr>
      <vt:lpstr>Flow</vt:lpstr>
      <vt:lpstr>The Foundations: Logic and Proofs</vt:lpstr>
      <vt:lpstr>Summary</vt:lpstr>
      <vt:lpstr>Rules of Inference</vt:lpstr>
      <vt:lpstr>Section Summary</vt:lpstr>
      <vt:lpstr>Revisiting the Socrates Example</vt:lpstr>
      <vt:lpstr>The Argument</vt:lpstr>
      <vt:lpstr>Valid Arguments </vt:lpstr>
      <vt:lpstr>Arguments in Propositional Logic</vt:lpstr>
      <vt:lpstr>Rules of Inference: Modus Ponens</vt:lpstr>
      <vt:lpstr> Modus Tollens (contrapositive)</vt:lpstr>
      <vt:lpstr>Hypothetical Syllogism (transitive)</vt:lpstr>
      <vt:lpstr>Disjunctive Syllogism</vt:lpstr>
      <vt:lpstr>Addition</vt:lpstr>
      <vt:lpstr>Simplification</vt:lpstr>
      <vt:lpstr>Conjunction</vt:lpstr>
      <vt:lpstr>Resolution</vt:lpstr>
      <vt:lpstr>Using the Rules of Inference to Build Valid Arguments</vt:lpstr>
      <vt:lpstr>Valid Arguments</vt:lpstr>
      <vt:lpstr>Valid Arguments</vt:lpstr>
      <vt:lpstr>Valid Arguments</vt:lpstr>
      <vt:lpstr>Handling Quantified Statements</vt:lpstr>
      <vt:lpstr>Universal Instantiation (UI)</vt:lpstr>
      <vt:lpstr>Universal Generalization (UG)</vt:lpstr>
      <vt:lpstr>Existential Instantiation (EI)</vt:lpstr>
      <vt:lpstr>Existential Generalization (EG)</vt:lpstr>
      <vt:lpstr>Using Rules of Inference</vt:lpstr>
      <vt:lpstr>Using Rules of Inference</vt:lpstr>
      <vt:lpstr> Using Rules of Inference</vt:lpstr>
      <vt:lpstr>Returning to  the Socrates Example</vt:lpstr>
      <vt:lpstr>Solution for Socrates Example</vt:lpstr>
      <vt:lpstr>Universal Modus Ponens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Ezra Halleck</cp:lastModifiedBy>
  <cp:revision>479</cp:revision>
  <dcterms:created xsi:type="dcterms:W3CDTF">2013-10-11T23:23:15Z</dcterms:created>
  <dcterms:modified xsi:type="dcterms:W3CDTF">2018-02-14T20:42:34Z</dcterms:modified>
</cp:coreProperties>
</file>