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</p:sldMasterIdLst>
  <p:sldIdLst>
    <p:sldId id="256" r:id="rId2"/>
    <p:sldId id="282" r:id="rId3"/>
    <p:sldId id="315" r:id="rId4"/>
    <p:sldId id="321" r:id="rId5"/>
    <p:sldId id="358" r:id="rId6"/>
    <p:sldId id="322" r:id="rId7"/>
    <p:sldId id="325" r:id="rId8"/>
    <p:sldId id="326" r:id="rId9"/>
    <p:sldId id="328" r:id="rId10"/>
    <p:sldId id="332" r:id="rId11"/>
    <p:sldId id="360" r:id="rId12"/>
    <p:sldId id="366" r:id="rId13"/>
    <p:sldId id="341" r:id="rId14"/>
    <p:sldId id="342" r:id="rId15"/>
    <p:sldId id="365" r:id="rId16"/>
    <p:sldId id="344" r:id="rId17"/>
    <p:sldId id="346" r:id="rId18"/>
    <p:sldId id="362" r:id="rId19"/>
    <p:sldId id="349" r:id="rId20"/>
    <p:sldId id="350" r:id="rId21"/>
    <p:sldId id="351" r:id="rId22"/>
    <p:sldId id="352" r:id="rId23"/>
    <p:sldId id="353" r:id="rId24"/>
    <p:sldId id="363" r:id="rId25"/>
    <p:sldId id="355" r:id="rId26"/>
    <p:sldId id="356" r:id="rId27"/>
    <p:sldId id="357" r:id="rId28"/>
    <p:sldId id="364" r:id="rId2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7" autoAdjust="0"/>
    <p:restoredTop sz="94660"/>
  </p:normalViewPr>
  <p:slideViewPr>
    <p:cSldViewPr>
      <p:cViewPr varScale="1">
        <p:scale>
          <a:sx n="64" d="100"/>
          <a:sy n="64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13.xml"/><Relationship Id="rId16" Type="http://schemas.openxmlformats.org/officeDocument/2006/relationships/image" Target="../media/image20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3.xml"/><Relationship Id="rId7" Type="http://schemas.openxmlformats.org/officeDocument/2006/relationships/image" Target="../media/image3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Foundations: Logic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Part I: Propositional Logic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953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22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Logical Equivalences (</a:t>
            </a:r>
            <a:r>
              <a:rPr lang="en-US" i="1" dirty="0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Commutative Laws:                              ,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Associative Laws: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Distributive Laws: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Absorption Laws: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2057400"/>
            <a:ext cx="2105978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77000" y="2057400"/>
            <a:ext cx="2105978" cy="30003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0" y="3352800"/>
            <a:ext cx="3823335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895600"/>
            <a:ext cx="382333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038600"/>
            <a:ext cx="5026343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733800" y="4648200"/>
            <a:ext cx="5026343" cy="38290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33800" y="5334000"/>
            <a:ext cx="2408873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5334000"/>
            <a:ext cx="240887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Logical Equivalences</a:t>
            </a:r>
          </a:p>
        </p:txBody>
      </p:sp>
      <p:pic>
        <p:nvPicPr>
          <p:cNvPr id="4" name="Content Placeholder 3" descr="tabl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4953000" cy="528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Logical Equivalences (cont.)</a:t>
            </a:r>
          </a:p>
        </p:txBody>
      </p:sp>
      <p:pic>
        <p:nvPicPr>
          <p:cNvPr id="5" name="Picture 4" descr="tabl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1752599"/>
            <a:ext cx="4686300" cy="39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New Logical Equivalences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92024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show that two expressions are logically equivalent by developing a series of logically equivalent statements.</a:t>
            </a:r>
          </a:p>
          <a:p>
            <a:r>
              <a:rPr lang="en-US" dirty="0"/>
              <a:t>To prove that                 we produce a series of equivalences beginning with A and ending with B.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in mind that whenever a proposition (represented by a propositional variable) occurs in the equivalences listed earlier, it may be replaced by an arbitrarily complex compound proposition.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667000" y="2743200"/>
            <a:ext cx="890588" cy="228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29000" y="3429001"/>
            <a:ext cx="992981" cy="27622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29000" y="4114800"/>
            <a:ext cx="1062038" cy="27860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86200" y="3733800"/>
            <a:ext cx="35719" cy="288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67" y="180975"/>
            <a:ext cx="8229600" cy="1143000"/>
          </a:xfrm>
        </p:spPr>
        <p:txBody>
          <a:bodyPr/>
          <a:lstStyle/>
          <a:p>
            <a:r>
              <a:rPr lang="en-US" dirty="0"/>
              <a:t>Equivalence Proofs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Show that                               </a:t>
            </a:r>
          </a:p>
          <a:p>
            <a:pPr>
              <a:buNone/>
            </a:pPr>
            <a:r>
              <a:rPr lang="en-US" dirty="0"/>
              <a:t>            is logically equivalent to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33401" y="3429000"/>
            <a:ext cx="8338185" cy="238125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57600" y="1981200"/>
            <a:ext cx="2451735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257800" y="2514600"/>
            <a:ext cx="1271588" cy="30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Equivalence Proofs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Show that                               </a:t>
            </a:r>
          </a:p>
          <a:p>
            <a:pPr>
              <a:buNone/>
            </a:pPr>
            <a:r>
              <a:rPr lang="en-US" dirty="0"/>
              <a:t>            is a tautology.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3428999"/>
            <a:ext cx="8010525" cy="206692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1981200"/>
            <a:ext cx="2700338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Disjunctive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propositional formula is in </a:t>
            </a:r>
            <a:r>
              <a:rPr lang="en-US" i="1" dirty="0"/>
              <a:t>disjunctive normal form </a:t>
            </a:r>
            <a:r>
              <a:rPr lang="en-US" dirty="0"/>
              <a:t>if it consists of a disjunction  of (1, … ,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disjuncts</a:t>
            </a:r>
            <a:r>
              <a:rPr lang="en-US" dirty="0"/>
              <a:t> where each </a:t>
            </a:r>
            <a:r>
              <a:rPr lang="en-US" dirty="0" err="1"/>
              <a:t>disjunct</a:t>
            </a:r>
            <a:r>
              <a:rPr lang="en-US" dirty="0"/>
              <a:t> consists of a conjunction of (1, …, </a:t>
            </a:r>
            <a:r>
              <a:rPr lang="en-US" i="1" dirty="0"/>
              <a:t>m</a:t>
            </a:r>
            <a:r>
              <a:rPr lang="en-US" dirty="0"/>
              <a:t>) atomic formulas or the negation of an atomic formula.</a:t>
            </a:r>
          </a:p>
          <a:p>
            <a:pPr lvl="1"/>
            <a:r>
              <a:rPr lang="en-US" dirty="0"/>
              <a:t>Yes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Disjunctive Normal Form is important for the circuit design methods discussed in Chapter 12.</a:t>
            </a:r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33600" y="4038600"/>
            <a:ext cx="3037523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4876800"/>
            <a:ext cx="1680210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Disjunctive Normal Form (DNF)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Every compound proposition has DNF. </a:t>
            </a:r>
          </a:p>
          <a:p>
            <a:pPr>
              <a:buNone/>
            </a:pPr>
            <a:r>
              <a:rPr lang="en-US" dirty="0"/>
              <a:t>Construct truth table for proposition.</a:t>
            </a:r>
          </a:p>
          <a:p>
            <a:pPr>
              <a:buNone/>
            </a:pPr>
            <a:r>
              <a:rPr lang="en-US" dirty="0"/>
              <a:t>Then an equivalent proposition is disjunction with </a:t>
            </a:r>
            <a:r>
              <a:rPr lang="en-US" i="1" dirty="0"/>
              <a:t>n</a:t>
            </a:r>
            <a:r>
              <a:rPr lang="en-US" dirty="0"/>
              <a:t> disjuncts, </a:t>
            </a:r>
            <a:r>
              <a:rPr lang="en-US" i="1" dirty="0"/>
              <a:t>n</a:t>
            </a:r>
            <a:r>
              <a:rPr lang="en-US" dirty="0"/>
              <a:t> = #rows for which the formula evaluates to </a:t>
            </a:r>
            <a:r>
              <a:rPr lang="en-US" b="1" dirty="0"/>
              <a:t>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Each disjunct has m conjuncts, </a:t>
            </a:r>
            <a:r>
              <a:rPr lang="en-US" i="1" dirty="0"/>
              <a:t>m</a:t>
            </a:r>
            <a:r>
              <a:rPr lang="en-US" dirty="0"/>
              <a:t> = #variables.</a:t>
            </a:r>
          </a:p>
          <a:p>
            <a:pPr>
              <a:buNone/>
            </a:pPr>
            <a:r>
              <a:rPr lang="en-US" dirty="0"/>
              <a:t>Each conjunct includes </a:t>
            </a:r>
          </a:p>
          <a:p>
            <a:pPr>
              <a:buNone/>
            </a:pPr>
            <a:r>
              <a:rPr lang="en-US" dirty="0"/>
              <a:t>positive form of variable if variable is assigned </a:t>
            </a:r>
            <a:r>
              <a:rPr lang="en-US" b="1" dirty="0"/>
              <a:t>T </a:t>
            </a:r>
            <a:r>
              <a:rPr lang="en-US" dirty="0"/>
              <a:t>in that row and negated form if variable is assigned </a:t>
            </a:r>
            <a:r>
              <a:rPr lang="en-US" b="1" dirty="0"/>
              <a:t>F</a:t>
            </a:r>
            <a:r>
              <a:rPr lang="en-US" dirty="0"/>
              <a:t> in that 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Disjunctive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Find the Disjunctive Normal Form (DNF) of </a:t>
            </a:r>
          </a:p>
          <a:p>
            <a:pPr>
              <a:buNone/>
            </a:pPr>
            <a:r>
              <a:rPr lang="en-US" dirty="0"/>
              <a:t>                        (</a:t>
            </a:r>
            <a:r>
              <a:rPr lang="en-US" i="1" dirty="0" err="1"/>
              <a:t>p</a:t>
            </a:r>
            <a:r>
              <a:rPr lang="en-US" dirty="0" err="1">
                <a:latin typeface="Cambria Math"/>
                <a:ea typeface="Cambria Math"/>
              </a:rPr>
              <a:t>∨</a:t>
            </a:r>
            <a:r>
              <a:rPr lang="en-US" i="1" dirty="0" err="1">
                <a:latin typeface="Cambria Math"/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)→¬</a:t>
            </a:r>
            <a:r>
              <a:rPr lang="en-US" i="1" dirty="0">
                <a:latin typeface="Cambria Math"/>
                <a:ea typeface="Cambria Math"/>
              </a:rPr>
              <a:t>r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Solution</a:t>
            </a:r>
            <a:r>
              <a:rPr lang="en-US" dirty="0"/>
              <a:t>: This proposition is true when </a:t>
            </a:r>
            <a:r>
              <a:rPr lang="en-US" i="1" dirty="0"/>
              <a:t>r</a:t>
            </a:r>
            <a:r>
              <a:rPr lang="en-US" dirty="0"/>
              <a:t> is false or when both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are false.</a:t>
            </a:r>
          </a:p>
          <a:p>
            <a:pPr>
              <a:buNone/>
            </a:pPr>
            <a:r>
              <a:rPr lang="en-US" dirty="0"/>
              <a:t>                   (</a:t>
            </a:r>
            <a:r>
              <a:rPr lang="en-US" dirty="0">
                <a:latin typeface="Cambria Math"/>
                <a:ea typeface="Cambria Math"/>
              </a:rPr>
              <a:t>¬ 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∧ ¬ 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) ∨ ¬</a:t>
            </a:r>
            <a:r>
              <a:rPr lang="en-US" i="1" dirty="0">
                <a:latin typeface="Cambria Math"/>
                <a:ea typeface="Cambria Math"/>
              </a:rPr>
              <a:t>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4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Conjunctive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compound proposition is in </a:t>
            </a:r>
            <a:r>
              <a:rPr lang="en-US" i="1" dirty="0"/>
              <a:t>Conjunctive Normal Form </a:t>
            </a:r>
            <a:r>
              <a:rPr lang="en-US" dirty="0"/>
              <a:t>(CNF) if it is a conjunction of disjunctions.</a:t>
            </a:r>
          </a:p>
          <a:p>
            <a:r>
              <a:rPr lang="en-US" dirty="0"/>
              <a:t>Every proposition can be put in an equivalent CNF.</a:t>
            </a:r>
          </a:p>
          <a:p>
            <a:r>
              <a:rPr lang="en-US" dirty="0"/>
              <a:t>Conjunctive Normal Form (CNF) can be obtained by eliminating implications, moving negation inwards and using the distributive  and associative laws.</a:t>
            </a:r>
          </a:p>
          <a:p>
            <a:r>
              <a:rPr lang="en-US" dirty="0"/>
              <a:t>Important in resolution theorem proving used in artificial Intelligence (AI).</a:t>
            </a:r>
          </a:p>
          <a:p>
            <a:r>
              <a:rPr lang="en-US" dirty="0"/>
              <a:t>A  compound proposition can be put in conjunctive normal form through repeated application of the logical equivalences covered earlier.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Language of Propositions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</a:p>
          <a:p>
            <a:pPr lvl="1"/>
            <a:r>
              <a:rPr lang="en-US" b="1" dirty="0"/>
              <a:t>Logical Equivalences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Predicate Logic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Language of Quantifiers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Logical Equivalences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Nested Quantifiers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Rules of Inference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 Methods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 Strategy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Conjunctive Normal Form (optional)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   Put the following into CNF: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Solution: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Eliminate implication signs:</a:t>
            </a:r>
          </a:p>
          <a:p>
            <a:pPr marL="880110" lvl="1" indent="-514350">
              <a:buNone/>
            </a:pPr>
            <a:endParaRPr lang="en-US" dirty="0"/>
          </a:p>
          <a:p>
            <a:pPr marL="880110" lvl="1" indent="-514350">
              <a:buFont typeface="+mj-lt"/>
              <a:buAutoNum type="arabicPeriod" startAt="2"/>
            </a:pPr>
            <a:r>
              <a:rPr lang="en-US" dirty="0"/>
              <a:t>Move negation inwards; eliminate double negation:</a:t>
            </a:r>
          </a:p>
          <a:p>
            <a:pPr marL="880110" lvl="1" indent="-514350">
              <a:buNone/>
            </a:pPr>
            <a:endParaRPr lang="en-US" dirty="0"/>
          </a:p>
          <a:p>
            <a:pPr marL="880110" lvl="1" indent="-514350">
              <a:buFont typeface="+mj-lt"/>
              <a:buAutoNum type="arabicPeriod" startAt="3"/>
            </a:pPr>
            <a:r>
              <a:rPr lang="en-US" dirty="0"/>
              <a:t>Convert to CNF using associative/distributive laws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114800" y="2362200"/>
            <a:ext cx="313753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90800" y="3810000"/>
            <a:ext cx="330612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362200" y="4724400"/>
            <a:ext cx="3037523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2200" y="5715000"/>
            <a:ext cx="4506278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compound proposition is </a:t>
            </a:r>
            <a:r>
              <a:rPr lang="en-US" i="1" dirty="0" err="1"/>
              <a:t>satisfiable</a:t>
            </a:r>
            <a:r>
              <a:rPr lang="en-US" b="1" dirty="0"/>
              <a:t> </a:t>
            </a:r>
            <a:r>
              <a:rPr lang="en-US" dirty="0"/>
              <a:t>if there is an assignment of truth values to its variables that make it true. When no such assignments exist, the compound proposition is </a:t>
            </a:r>
            <a:r>
              <a:rPr lang="en-US" i="1" dirty="0" err="1"/>
              <a:t>unsatisfiable</a:t>
            </a:r>
            <a:r>
              <a:rPr lang="en-US" dirty="0"/>
              <a:t>.</a:t>
            </a:r>
          </a:p>
          <a:p>
            <a:r>
              <a:rPr lang="en-US" dirty="0"/>
              <a:t>A compound proposition is </a:t>
            </a:r>
            <a:r>
              <a:rPr lang="en-US" dirty="0" err="1"/>
              <a:t>unsatisfiable</a:t>
            </a:r>
            <a:r>
              <a:rPr lang="en-US" dirty="0"/>
              <a:t> if and only if its negation is a tautology.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on Propositional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Determine the </a:t>
            </a:r>
            <a:r>
              <a:rPr lang="en-US" dirty="0" err="1"/>
              <a:t>satisfiability</a:t>
            </a:r>
            <a:r>
              <a:rPr lang="en-US" dirty="0"/>
              <a:t> of the following compound propositions: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</a:t>
            </a:r>
            <a:r>
              <a:rPr lang="en-US" dirty="0" err="1"/>
              <a:t>Satisfiable</a:t>
            </a:r>
            <a:r>
              <a:rPr lang="en-US" dirty="0"/>
              <a:t>. Assign </a:t>
            </a:r>
            <a:r>
              <a:rPr lang="en-US" b="1" dirty="0"/>
              <a:t>T</a:t>
            </a:r>
            <a:r>
              <a:rPr lang="en-US" dirty="0"/>
              <a:t> to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p, q, </a:t>
            </a:r>
            <a:r>
              <a:rPr lang="en-US" dirty="0"/>
              <a:t>and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Solution:</a:t>
            </a:r>
            <a:r>
              <a:rPr lang="en-US" dirty="0"/>
              <a:t> </a:t>
            </a:r>
            <a:r>
              <a:rPr lang="en-US" dirty="0" err="1"/>
              <a:t>Satisfiable</a:t>
            </a:r>
            <a:r>
              <a:rPr lang="en-US" dirty="0"/>
              <a:t>. Assign </a:t>
            </a:r>
            <a:r>
              <a:rPr lang="en-US" b="1" dirty="0"/>
              <a:t>T</a:t>
            </a:r>
            <a:r>
              <a:rPr lang="en-US" dirty="0"/>
              <a:t> to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to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q</a:t>
            </a:r>
            <a:r>
              <a:rPr lang="en-US" dirty="0"/>
              <a:t>.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/>
              <a:t>   Solution</a:t>
            </a:r>
            <a:r>
              <a:rPr lang="en-US" b="1" dirty="0"/>
              <a:t>:  </a:t>
            </a:r>
            <a:r>
              <a:rPr lang="en-US" dirty="0"/>
              <a:t>Not </a:t>
            </a:r>
            <a:r>
              <a:rPr lang="en-US" dirty="0" err="1"/>
              <a:t>satisfiable</a:t>
            </a:r>
            <a:r>
              <a:rPr lang="en-US" dirty="0"/>
              <a:t>. Check each possible assignment of truth values to the propositional variables and none will make the proposition true.</a:t>
            </a:r>
            <a:endParaRPr lang="en-US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2590800"/>
            <a:ext cx="4794885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3505200"/>
            <a:ext cx="449770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8155781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828800" y="2209800"/>
            <a:ext cx="5969318" cy="477203"/>
          </a:xfr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3276600"/>
            <a:ext cx="5969318" cy="47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49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Needed for the next example.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Sudoku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440"/>
            <a:ext cx="50292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 Sudoku puzzle </a:t>
            </a:r>
            <a:r>
              <a:rPr lang="en-US" dirty="0"/>
              <a:t>is represented by a 9</a:t>
            </a:r>
            <a:r>
              <a:rPr lang="en-US" dirty="0">
                <a:sym typeface="Symbol"/>
              </a:rPr>
              <a:t>9 grid made up of nine 33</a:t>
            </a:r>
            <a:r>
              <a:rPr lang="en-US" dirty="0"/>
              <a:t> </a:t>
            </a:r>
            <a:r>
              <a:rPr lang="en-US" dirty="0" err="1"/>
              <a:t>subgrids</a:t>
            </a:r>
            <a:r>
              <a:rPr lang="en-US" dirty="0"/>
              <a:t>, known as </a:t>
            </a:r>
            <a:r>
              <a:rPr lang="en-US" b="1" dirty="0"/>
              <a:t>blocks</a:t>
            </a:r>
            <a:r>
              <a:rPr lang="en-US" dirty="0"/>
              <a:t>. Some of the 81 cells of the puzzle are assigned one of the numbers 1,2, …, 9.</a:t>
            </a:r>
          </a:p>
          <a:p>
            <a:r>
              <a:rPr lang="en-US" dirty="0"/>
              <a:t>The puzzle is solved by assigning numbers to each blank cell so that every row, column and block contains each of the nine possible numbers.</a:t>
            </a:r>
          </a:p>
        </p:txBody>
      </p:sp>
      <p:pic>
        <p:nvPicPr>
          <p:cNvPr id="4" name="Picture 3" descr="new_figure_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4478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as a </a:t>
            </a:r>
            <a:r>
              <a:rPr lang="en-US" dirty="0" err="1"/>
              <a:t>Satisfiability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 err="1"/>
              <a:t>,</a:t>
            </a:r>
            <a:r>
              <a:rPr lang="en-US" i="1" dirty="0" err="1"/>
              <a:t>n</a:t>
            </a:r>
            <a:r>
              <a:rPr lang="en-US" dirty="0"/>
              <a:t>) denote the proposition that is true when the number </a:t>
            </a:r>
            <a:r>
              <a:rPr lang="en-US" i="1" dirty="0"/>
              <a:t>n</a:t>
            </a:r>
            <a:r>
              <a:rPr lang="en-US" dirty="0"/>
              <a:t> is in the cell in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row and the </a:t>
            </a:r>
            <a:r>
              <a:rPr lang="en-US" i="1" dirty="0" err="1"/>
              <a:t>j</a:t>
            </a:r>
            <a:r>
              <a:rPr lang="en-US" dirty="0" err="1"/>
              <a:t>th</a:t>
            </a:r>
            <a:r>
              <a:rPr lang="en-US" dirty="0"/>
              <a:t> column.</a:t>
            </a:r>
          </a:p>
          <a:p>
            <a:r>
              <a:rPr lang="en-US" dirty="0"/>
              <a:t>There are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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 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729</a:t>
            </a:r>
            <a:r>
              <a:rPr lang="en-US" dirty="0"/>
              <a:t> such propositions.</a:t>
            </a:r>
          </a:p>
          <a:p>
            <a:r>
              <a:rPr lang="en-US" dirty="0"/>
              <a:t>In the sample puzzle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5,1,6</a:t>
            </a:r>
            <a:r>
              <a:rPr lang="en-US" dirty="0"/>
              <a:t>) is true, but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,</a:t>
            </a:r>
            <a:r>
              <a:rPr lang="en-US" i="1" dirty="0"/>
              <a:t>j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/>
              <a:t>) is false for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2,3,…9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cell with a given value, assert </a:t>
            </a:r>
            <a:r>
              <a:rPr lang="en-US" i="1" dirty="0" err="1"/>
              <a:t>p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 err="1"/>
              <a:t>,</a:t>
            </a:r>
            <a:r>
              <a:rPr lang="en-US" i="1" dirty="0" err="1"/>
              <a:t>n</a:t>
            </a:r>
            <a:r>
              <a:rPr lang="en-US" dirty="0"/>
              <a:t>), when the cell in row </a:t>
            </a:r>
            <a:r>
              <a:rPr lang="en-US" i="1" dirty="0" err="1"/>
              <a:t>i</a:t>
            </a:r>
            <a:r>
              <a:rPr lang="en-US" dirty="0"/>
              <a:t> and column </a:t>
            </a:r>
            <a:r>
              <a:rPr lang="en-US" i="1" dirty="0"/>
              <a:t>j</a:t>
            </a:r>
            <a:r>
              <a:rPr lang="en-US" dirty="0"/>
              <a:t> has the given value.</a:t>
            </a:r>
          </a:p>
          <a:p>
            <a:r>
              <a:rPr lang="en-US" dirty="0"/>
              <a:t>Assert that every row contains every number.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Assert that every column contains every number.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76600" y="3352800"/>
            <a:ext cx="2047875" cy="77152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048000" y="4876800"/>
            <a:ext cx="205549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Assert that each of the 3 x 3 blocks contain every number.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(this is tricky - ideas from 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 help)</a:t>
            </a:r>
          </a:p>
          <a:p>
            <a:r>
              <a:rPr lang="en-US" dirty="0"/>
              <a:t>Assert that no cell contains more than one  number. Take the conjunction over all values of 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/>
              <a:t>, </a:t>
            </a:r>
            <a:r>
              <a:rPr lang="en-US" i="1" dirty="0"/>
              <a:t>n’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, and j, where each variable ranges from 1 to 9 and             ,</a:t>
            </a:r>
          </a:p>
          <a:p>
            <a:pPr>
              <a:buNone/>
            </a:pPr>
            <a:r>
              <a:rPr lang="en-US" dirty="0"/>
              <a:t>    of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2514600"/>
            <a:ext cx="3950970" cy="77152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858000" y="4572000"/>
            <a:ext cx="1034415" cy="36861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3200" y="5181600"/>
            <a:ext cx="3609023" cy="3829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</a:t>
            </a:r>
            <a:r>
              <a:rPr lang="en-US" dirty="0" err="1"/>
              <a:t>Satisfiability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solve a  Sudoku puzzle, we need to find an assignment of truth values to the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729</a:t>
            </a:r>
            <a:r>
              <a:rPr lang="en-US" dirty="0"/>
              <a:t> variables of the form  </a:t>
            </a:r>
            <a:r>
              <a:rPr lang="en-US" i="1" dirty="0"/>
              <a:t>p(</a:t>
            </a:r>
            <a:r>
              <a:rPr lang="en-US" i="1" dirty="0" err="1"/>
              <a:t>i,j,n</a:t>
            </a:r>
            <a:r>
              <a:rPr lang="en-US" i="1" dirty="0"/>
              <a:t>) </a:t>
            </a:r>
            <a:r>
              <a:rPr lang="en-US" dirty="0"/>
              <a:t>that makes the conjunction of the assertions true. Those variables that are assigned T yield a solution to the puzzle.</a:t>
            </a:r>
          </a:p>
          <a:p>
            <a:r>
              <a:rPr lang="en-US" dirty="0"/>
              <a:t>A truth table can always be used to determine the </a:t>
            </a:r>
            <a:r>
              <a:rPr lang="en-US" dirty="0" err="1"/>
              <a:t>satisfiability</a:t>
            </a:r>
            <a:r>
              <a:rPr lang="en-US" dirty="0"/>
              <a:t> of a compound proposition. But this is too complex even for modern computers for large problems. </a:t>
            </a:r>
          </a:p>
          <a:p>
            <a:r>
              <a:rPr lang="en-US" dirty="0"/>
              <a:t>There has been much work on developing efficient methods for solving </a:t>
            </a:r>
            <a:r>
              <a:rPr lang="en-US" dirty="0" err="1"/>
              <a:t>satisfiability</a:t>
            </a:r>
            <a:r>
              <a:rPr lang="en-US" dirty="0"/>
              <a:t> problems as many practical problems can be translated into </a:t>
            </a:r>
            <a:r>
              <a:rPr lang="en-US" dirty="0" err="1"/>
              <a:t>satisfiability</a:t>
            </a:r>
            <a:r>
              <a:rPr lang="en-US" dirty="0"/>
              <a:t> problems.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Language of Propositions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Connectives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Truth Values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Translating English Sentences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Specifications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 Puzzles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 Circuits </a:t>
            </a:r>
          </a:p>
          <a:p>
            <a:r>
              <a:rPr lang="en-US" b="1" dirty="0"/>
              <a:t>Logical Equivalences</a:t>
            </a:r>
          </a:p>
          <a:p>
            <a:pPr lvl="1"/>
            <a:r>
              <a:rPr lang="en-US" b="1" dirty="0"/>
              <a:t>Important Equivalences</a:t>
            </a:r>
          </a:p>
          <a:p>
            <a:pPr lvl="1"/>
            <a:r>
              <a:rPr lang="en-US" b="1" dirty="0"/>
              <a:t>Showing Equivalence</a:t>
            </a:r>
          </a:p>
          <a:p>
            <a:pPr lvl="1"/>
            <a:r>
              <a:rPr lang="en-US" b="1" dirty="0" err="1"/>
              <a:t>Satisfiability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Propositional Equivalences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1.3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Tautologies, Contradictions, and Contingencies. </a:t>
            </a:r>
          </a:p>
          <a:p>
            <a:r>
              <a:rPr lang="en-US" dirty="0"/>
              <a:t>Logical Equivalence</a:t>
            </a:r>
          </a:p>
          <a:p>
            <a:pPr lvl="1"/>
            <a:r>
              <a:rPr lang="en-US" dirty="0"/>
              <a:t>Important Logical Equivalences</a:t>
            </a:r>
          </a:p>
          <a:p>
            <a:pPr lvl="1"/>
            <a:r>
              <a:rPr lang="en-US" dirty="0"/>
              <a:t>Showing Logical Equivalence</a:t>
            </a:r>
          </a:p>
          <a:p>
            <a:r>
              <a:rPr lang="en-US" dirty="0"/>
              <a:t>Normal Forms (</a:t>
            </a:r>
            <a:r>
              <a:rPr lang="en-US" i="1" dirty="0"/>
              <a:t>optional, covered in exercises in text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Disjunctive Normal Form</a:t>
            </a:r>
          </a:p>
          <a:p>
            <a:pPr lvl="1"/>
            <a:r>
              <a:rPr lang="en-US" dirty="0"/>
              <a:t>Conjunctive Normal Form</a:t>
            </a:r>
          </a:p>
          <a:p>
            <a:r>
              <a:rPr lang="en-US" dirty="0"/>
              <a:t>Propositional </a:t>
            </a:r>
            <a:r>
              <a:rPr lang="en-US" dirty="0" err="1"/>
              <a:t>Satisfiability</a:t>
            </a:r>
            <a:endParaRPr lang="en-US" dirty="0"/>
          </a:p>
          <a:p>
            <a:pPr lvl="1"/>
            <a:r>
              <a:rPr lang="en-US" dirty="0"/>
              <a:t>Sudoku Example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Tautologies, Contradictions, and Contingencies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 tautology is a proposition which is always true.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∨¬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/>
              <a:t> </a:t>
            </a:r>
          </a:p>
          <a:p>
            <a:r>
              <a:rPr lang="en-US" dirty="0"/>
              <a:t>A  </a:t>
            </a:r>
            <a:r>
              <a:rPr lang="en-US" i="1" dirty="0"/>
              <a:t>contradiction</a:t>
            </a:r>
            <a:r>
              <a:rPr lang="en-US" dirty="0"/>
              <a:t> is a proposition which is always false.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∧¬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/>
              <a:t>    </a:t>
            </a:r>
          </a:p>
          <a:p>
            <a:r>
              <a:rPr lang="en-US" dirty="0"/>
              <a:t>A  </a:t>
            </a:r>
            <a:r>
              <a:rPr lang="en-US" i="1" dirty="0"/>
              <a:t>contingency</a:t>
            </a:r>
            <a:r>
              <a:rPr lang="en-US" dirty="0"/>
              <a:t> is a proposition which is neither a tautology nor a contradiction, such as  </a:t>
            </a:r>
            <a:r>
              <a:rPr lang="en-US" i="1" dirty="0"/>
              <a:t>p</a:t>
            </a:r>
          </a:p>
          <a:p>
            <a:pPr>
              <a:buNone/>
            </a:pPr>
            <a:r>
              <a:rPr lang="en-US" dirty="0"/>
              <a:t>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7889" y="954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49530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latin typeface="Cambria Math"/>
                          <a:ea typeface="Cambria Math"/>
                        </a:rPr>
                        <a:t>∨¬</a:t>
                      </a:r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37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Logically Equivalent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000" dirty="0"/>
              <a:t>Two compound propositions p and q are logically equivalent if  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p↔q</a:t>
            </a:r>
            <a:r>
              <a:rPr lang="en-US" sz="2000" dirty="0"/>
              <a:t>  is a tautology.</a:t>
            </a:r>
          </a:p>
          <a:p>
            <a:pPr marL="514350" indent="-514350"/>
            <a:r>
              <a:rPr lang="en-US" sz="2000" dirty="0"/>
              <a:t>We write this as 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i="1" dirty="0" err="1">
                <a:latin typeface="Cambria Math"/>
                <a:ea typeface="Cambria Math"/>
              </a:rPr>
              <a:t>⇔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/>
              <a:t>   or as 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i="1" dirty="0" err="1">
                <a:latin typeface="Cambria Math"/>
                <a:ea typeface="Cambria Math"/>
              </a:rPr>
              <a:t>≡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/>
              <a:t> where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dirty="0"/>
              <a:t> and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/>
              <a:t> are compound propositions.</a:t>
            </a:r>
          </a:p>
          <a:p>
            <a:pPr marL="514350" indent="-514350"/>
            <a:r>
              <a:rPr lang="en-US" sz="2000" dirty="0"/>
              <a:t>Two compound propositions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dirty="0"/>
              <a:t> and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/>
              <a:t> are equivalent if and only if the columns in a truth table giving their truth values agree.</a:t>
            </a:r>
          </a:p>
          <a:p>
            <a:pPr marL="514350" indent="-514350"/>
            <a:r>
              <a:rPr lang="en-US" sz="2000" dirty="0"/>
              <a:t>This truth table shows that </a:t>
            </a:r>
            <a:r>
              <a:rPr lang="en-US" sz="2000" dirty="0">
                <a:latin typeface="Cambria Math"/>
                <a:ea typeface="Cambria Math"/>
              </a:rPr>
              <a:t>¬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∨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q  </a:t>
            </a:r>
            <a:r>
              <a:rPr lang="en-US" sz="2000" dirty="0">
                <a:ea typeface="Cambria Math" pitchFamily="18" charset="0"/>
              </a:rPr>
              <a:t>is equivalent to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i="1" dirty="0">
                <a:latin typeface="Cambria Math"/>
                <a:ea typeface="Cambria Math"/>
              </a:rPr>
              <a:t>→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q.</a:t>
            </a:r>
            <a:endParaRPr lang="en-US" sz="2000" dirty="0"/>
          </a:p>
          <a:p>
            <a:pPr marL="514350" indent="-514350"/>
            <a:endParaRPr lang="en-US" sz="2000" dirty="0"/>
          </a:p>
          <a:p>
            <a:pPr marL="514350" indent="-514350"/>
            <a:endParaRPr lang="en-US" sz="20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447800" y="4495800"/>
          <a:ext cx="62484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r>
                        <a:rPr lang="en-US" sz="180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p </a:t>
                      </a:r>
                      <a:r>
                        <a:rPr lang="en-US" sz="1800" i="0" dirty="0">
                          <a:latin typeface="Cambria Math"/>
                          <a:ea typeface="Cambria Math"/>
                        </a:rPr>
                        <a:t>∨ </a:t>
                      </a:r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sz="1800" i="1" dirty="0">
                          <a:latin typeface="Cambria Math"/>
                          <a:ea typeface="Cambria Math"/>
                        </a:rPr>
                        <a:t>→ </a:t>
                      </a:r>
                      <a:r>
                        <a:rPr lang="en-US" sz="1800" i="1" dirty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3123248" cy="382905"/>
          </a:xfr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2590800"/>
            <a:ext cx="3123248" cy="382905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228600" y="4419600"/>
          <a:ext cx="8610601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(</a:t>
                      </a:r>
                      <a:r>
                        <a:rPr lang="en-US" b="0" i="1" dirty="0" err="1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 err="1">
                          <a:latin typeface="Cambria Math"/>
                          <a:ea typeface="Cambria Math"/>
                        </a:rPr>
                        <a:t>∨</a:t>
                      </a:r>
                      <a:r>
                        <a:rPr lang="en-US" b="0" i="1" dirty="0" err="1">
                          <a:latin typeface="+mn-lt"/>
                          <a:ea typeface="Cambria Math"/>
                        </a:rPr>
                        <a:t>q</a:t>
                      </a:r>
                      <a:r>
                        <a:rPr lang="en-US" b="0" i="0" dirty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dirty="0"/>
                        <a:t>(</a:t>
                      </a:r>
                      <a:r>
                        <a:rPr lang="en-US" b="0" i="1" dirty="0" err="1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 err="1">
                          <a:latin typeface="+mn-lt"/>
                          <a:ea typeface="Cambria Math"/>
                        </a:rPr>
                        <a:t>∨</a:t>
                      </a:r>
                      <a:r>
                        <a:rPr lang="en-US" b="0" i="1" dirty="0" err="1">
                          <a:latin typeface="+mn-lt"/>
                          <a:ea typeface="Cambria Math"/>
                        </a:rPr>
                        <a:t>q</a:t>
                      </a:r>
                      <a:r>
                        <a:rPr lang="en-US" b="0" i="0" dirty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b="0" i="1" dirty="0">
                          <a:latin typeface="+mn-lt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581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truth table shows that De Morgan’s Second Law holds.</a:t>
            </a:r>
          </a:p>
        </p:txBody>
      </p:sp>
      <p:pic>
        <p:nvPicPr>
          <p:cNvPr id="11" name="Picture 10" descr="0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914400"/>
            <a:ext cx="874014" cy="1021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Augustus De Morgan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1806-1871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Logical Equivalences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Laws:                                  ,</a:t>
            </a:r>
          </a:p>
          <a:p>
            <a:endParaRPr lang="en-US" dirty="0"/>
          </a:p>
          <a:p>
            <a:r>
              <a:rPr lang="en-US" dirty="0"/>
              <a:t>Domination Laws:                           ,</a:t>
            </a:r>
          </a:p>
          <a:p>
            <a:endParaRPr lang="en-US" dirty="0"/>
          </a:p>
          <a:p>
            <a:r>
              <a:rPr lang="en-US" dirty="0"/>
              <a:t>Idempotent laws:                              ,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Double Negation Law: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Negation Laws:                                   ,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2057400"/>
            <a:ext cx="1591628" cy="3314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172200" y="2057400"/>
            <a:ext cx="1614488" cy="33432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971800"/>
            <a:ext cx="1674495" cy="3314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172200" y="2895600"/>
            <a:ext cx="1714500" cy="33432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62400" y="3886200"/>
            <a:ext cx="1508760" cy="30003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48400" y="3886200"/>
            <a:ext cx="1508760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029200" y="4724400"/>
            <a:ext cx="1665923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962400" y="5791200"/>
            <a:ext cx="1843088" cy="33147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553200" y="5791200"/>
            <a:ext cx="1860233" cy="33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wedge q)  \equiv \neg p \vee \neg q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\neg p  \equiv T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\neg p\equiv F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q \equiv q \vee p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q \equiv q \wedge p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) \vee r \equiv p \vee (q \vee r)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q) \wedge r \equiv p \wedge (q \wedge r)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(q \wedge r)) \equiv (p \vee q) \wedge (p \vee r)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(q \vee r)) \equiv (p \wedge q) \vee (p \wedge r)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(p \wedge q) \equiv p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 \equiv p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vee q)  \equiv \neg p \wedge \neg q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equiv B$&#10;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equiv A_1$&#10;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n \equiv B$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vdots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\neg(p \vee(\neg p \wedge q))$ &amp; $\equiv$ &amp; $\neg p \wedge \neg(\neg p \wedge q) $ &amp; by the second De Morgan law \\&#10;&amp; $\equiv$ &amp; $\neg p \wedge [\neg(\neg p) \vee \neg q]$ &amp; by the first De Morgan law\\&#10;&amp; $\equiv$ &amp; $\neg p \wedge (p \vee \neg q)$ &amp;  by the double negation law\\&#10;&amp; $\equiv$ &amp; $(\neg p \wedge p) \vee (\neg p \wedge \neg q)$ &amp; by the second distributive law\\&#10;&amp; $\equiv$ &amp; $F \vee (\neg p \wedge \neg q) $ &amp; because $ \neg p \wedge p \equiv F$\\&#10;&amp; $\equiv$ &amp; $(\neg p \wedge \neg q) \vee F$ &amp; by the commutative law\\&#10;&amp;&amp;&amp; for disjunction\\&#10;&amp; $\equiv$ &amp; $(\neg p \wedge \neg q)$ &amp; by the identity law for {\bf F}&#10;\end{tabular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(p \vee (\neg p \wedge q))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 p \wedge \neg q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(p \wedge q) \rightarrow (p \vee q)$ &amp; $\equiv$ &amp; $\neg (p \wedge q) \vee (p \vee q) $ &amp; by truth table for $\rightarrow$ \\&#10;&amp; $\equiv$ &amp; $(\neg p \vee \neg q) \vee (p \vee q)$ &amp; by the first De Morgan law\\&#10;&amp; $\equiv$ &amp; $(\neg p \vee p) \vee (\neg q \vee q)$ &amp; by associative and\\&#10;&amp;&amp;&amp; commutative laws\\&#10;&amp;&amp;&amp; laws for disjunction\\&#10;&amp; $\equiv$ &amp; $T \vee T $ &amp; by truth tables\\&#10;&amp; $\equiv$ &amp; $T$ &amp; by the domination law\\&#10;&#10;\end{tabular}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(p \wedge q)\rightarrow (p \vee q)$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\neg q) \vee (\neg p \vee q)$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T \equiv p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$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neg (p \rightarrow q) \vee (r \rightarrow p)$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neg (\neg p \vee q) \vee (\neg r \vee p)$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(p \wedge \neg q) \vee (\neg r \vee p)$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(p \vee \neg r \vee p) \wedge (\neg q \vee \neg r \vee p)$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\neg q) \wedge (q \vee \neg r) \wedge (r \vee \neg p)$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\vee r) \wedge (\neg p \vee \neg q \vee \neg r)$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\neg q) \wedge (q \vee \neg r) \wedge (r \vee \neg p) \wedge (p \vee q \vee r) \wedge (\neg p \vee \neg q \vee \neg r)$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bigvee_{j = 1}^{n} p_j \; \mbox{is used for}\; p_1 \vee p_2 \vee \ldots \vee p_n$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bigwedge_{j = 1}^{n} p_j \; \mbox{is used for}\; p_1 \wedge p_2 \wedge \ldots \wedge p_n$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F \equiv p$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i = 1}^{9}\bigwedge_{n=1}^{9}\bigvee_{j=1}^{9} p(i,j,n)$$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j = 1}^{9}\bigwedge_{n=1}^{9}\bigvee_{i=1}^{9} p(i,j,n)$$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r = 0}^{2}\bigwedge_{s=0}^{2}\bigwedge_{n = 1}^{9}\bigwedge_{i=1}^{3}\bigvee_{j=1}^{3} p(3r +i,3s +j,n)$$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n \not= n'$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p(i,j,n) \rightarrow \neg p(i,j,n')$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T \equiv T$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F \equiv F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p \equiv p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p \equiv p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\neg p) \equiv p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6952</TotalTime>
  <Words>1369</Words>
  <Application>Microsoft Office PowerPoint</Application>
  <PresentationFormat>On-screen Show (4:3)</PresentationFormat>
  <Paragraphs>248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Wingdings 2</vt:lpstr>
      <vt:lpstr>Constantia</vt:lpstr>
      <vt:lpstr>Arial</vt:lpstr>
      <vt:lpstr>Symbol</vt:lpstr>
      <vt:lpstr>Calibri</vt:lpstr>
      <vt:lpstr>Cambria Math</vt:lpstr>
      <vt:lpstr>Flow</vt:lpstr>
      <vt:lpstr>The Foundations: Logic and Proofs</vt:lpstr>
      <vt:lpstr>Chapter Summary</vt:lpstr>
      <vt:lpstr>Propositional Logic Summary</vt:lpstr>
      <vt:lpstr>Propositional Equivalences</vt:lpstr>
      <vt:lpstr>Section Summary</vt:lpstr>
      <vt:lpstr>Tautologies, Contradictions, and Contingencies</vt:lpstr>
      <vt:lpstr>Logically Equivalent</vt:lpstr>
      <vt:lpstr>De Morgan’s Laws</vt:lpstr>
      <vt:lpstr>Key Logical Equivalences</vt:lpstr>
      <vt:lpstr>Key Logical Equivalences (cont)</vt:lpstr>
      <vt:lpstr>More Logical Equivalences</vt:lpstr>
      <vt:lpstr>More Logical Equivalences (cont.)</vt:lpstr>
      <vt:lpstr>Constructing New Logical Equivalences</vt:lpstr>
      <vt:lpstr>Equivalence Proofs</vt:lpstr>
      <vt:lpstr> Equivalence Proofs</vt:lpstr>
      <vt:lpstr>Disjunctive Normal Form</vt:lpstr>
      <vt:lpstr>Disjunctive Normal Form (DNF)</vt:lpstr>
      <vt:lpstr>Disjunctive Normal Form</vt:lpstr>
      <vt:lpstr>Conjunctive Normal Form</vt:lpstr>
      <vt:lpstr>Conjunctive Normal Form (optional)</vt:lpstr>
      <vt:lpstr>Propositional Satisfiability</vt:lpstr>
      <vt:lpstr>Questions on Propositional Satisfiability</vt:lpstr>
      <vt:lpstr>Notation</vt:lpstr>
      <vt:lpstr>Sudoku</vt:lpstr>
      <vt:lpstr>Encoding as a Satisfiability Problem</vt:lpstr>
      <vt:lpstr>Encoding (cont)</vt:lpstr>
      <vt:lpstr>Encoding (cont)</vt:lpstr>
      <vt:lpstr>Solving Satisfiability Problems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508</cp:revision>
  <dcterms:created xsi:type="dcterms:W3CDTF">2013-09-13T22:27:42Z</dcterms:created>
  <dcterms:modified xsi:type="dcterms:W3CDTF">2018-02-05T15:32:45Z</dcterms:modified>
</cp:coreProperties>
</file>