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28" r:id="rId1"/>
  </p:sldMasterIdLst>
  <p:sldIdLst>
    <p:sldId id="256" r:id="rId2"/>
    <p:sldId id="282" r:id="rId3"/>
    <p:sldId id="315" r:id="rId4"/>
    <p:sldId id="296" r:id="rId5"/>
    <p:sldId id="297" r:id="rId6"/>
    <p:sldId id="298" r:id="rId7"/>
    <p:sldId id="300" r:id="rId8"/>
    <p:sldId id="302" r:id="rId9"/>
    <p:sldId id="304" r:id="rId10"/>
    <p:sldId id="305" r:id="rId11"/>
    <p:sldId id="368" r:id="rId12"/>
    <p:sldId id="319" r:id="rId13"/>
    <p:sldId id="309" r:id="rId14"/>
    <p:sldId id="366" r:id="rId15"/>
    <p:sldId id="310" r:id="rId16"/>
    <p:sldId id="311" r:id="rId17"/>
    <p:sldId id="367" r:id="rId18"/>
    <p:sldId id="320" r:id="rId19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20"/>
    </p:embeddedFont>
    <p:embeddedFont>
      <p:font typeface="Constantia" panose="02030602050306030303" pitchFamily="18" charset="0"/>
      <p:regular r:id="rId21"/>
      <p:bold r:id="rId22"/>
      <p:italic r:id="rId23"/>
      <p:boldItalic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  <p:embeddedFont>
      <p:font typeface="Cambria Math" panose="02040503050406030204" pitchFamily="18" charset="0"/>
      <p:regular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7" autoAdjust="0"/>
    <p:restoredTop sz="94660"/>
  </p:normalViewPr>
  <p:slideViewPr>
    <p:cSldViewPr>
      <p:cViewPr varScale="1">
        <p:scale>
          <a:sx n="64" d="100"/>
          <a:sy n="64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5220D-0BB5-4C71-B862-812B075D02F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Foundations: Logic and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1.2 Applications of Propositional Logic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4953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580220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Logic Circuits </a:t>
            </a:r>
            <a:r>
              <a:rPr lang="en-US" sz="2200" dirty="0"/>
              <a:t>(See Chapter 12 for more)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146"/>
            <a:ext cx="8229600" cy="4389120"/>
          </a:xfrm>
        </p:spPr>
        <p:txBody>
          <a:bodyPr>
            <a:noAutofit/>
          </a:bodyPr>
          <a:lstStyle/>
          <a:p>
            <a:r>
              <a:rPr lang="en-US" sz="1800" dirty="0"/>
              <a:t>Electronic circuits; each input/output signal  can be viewed as a 0 or 1. </a:t>
            </a:r>
          </a:p>
          <a:p>
            <a:pPr lvl="1"/>
            <a:r>
              <a:rPr lang="en-US" sz="1800" dirty="0"/>
              <a:t>0    represents </a:t>
            </a:r>
            <a:r>
              <a:rPr lang="en-US" sz="1800" b="1" dirty="0"/>
              <a:t>False</a:t>
            </a:r>
          </a:p>
          <a:p>
            <a:pPr lvl="1"/>
            <a:r>
              <a:rPr lang="en-US" sz="1800" dirty="0"/>
              <a:t>1    represents </a:t>
            </a:r>
            <a:r>
              <a:rPr lang="en-US" sz="1800" b="1" dirty="0"/>
              <a:t>True</a:t>
            </a:r>
          </a:p>
          <a:p>
            <a:r>
              <a:rPr lang="en-US" sz="1800" dirty="0"/>
              <a:t>Complicated circuits are constructed from three basic circuits called gates.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The inverter  (</a:t>
            </a:r>
            <a:r>
              <a:rPr lang="en-US" sz="1600" b="1" dirty="0"/>
              <a:t>NOT gate</a:t>
            </a:r>
            <a:r>
              <a:rPr lang="en-US" sz="1600" dirty="0"/>
              <a:t>)takes an input bit and produces the negation of that bit.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/>
              <a:t>OR gate </a:t>
            </a:r>
            <a:r>
              <a:rPr lang="en-US" sz="1600" dirty="0"/>
              <a:t>takes two input bits and produces the value equivalent to the disjunction of the two bits.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/>
              <a:t>AND gate </a:t>
            </a:r>
            <a:r>
              <a:rPr lang="en-US" sz="1600" dirty="0"/>
              <a:t>takes two input bits and produces the value equivalent to the conjunction of the two bits.</a:t>
            </a:r>
          </a:p>
        </p:txBody>
      </p:sp>
      <p:pic>
        <p:nvPicPr>
          <p:cNvPr id="4" name="Picture 3" descr="new_figure_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199" y="2895600"/>
            <a:ext cx="708692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Logic Circuits </a:t>
            </a:r>
            <a:r>
              <a:rPr lang="en-US" sz="22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146"/>
            <a:ext cx="8229600" cy="4389120"/>
          </a:xfrm>
        </p:spPr>
        <p:txBody>
          <a:bodyPr>
            <a:noAutofit/>
          </a:bodyPr>
          <a:lstStyle/>
          <a:p>
            <a:r>
              <a:rPr lang="en-US" sz="1800" dirty="0"/>
              <a:t>More complicated digital circuits can be constructed by combining the basic circuits  to produce the desired output given the input signals by building a circuit for each piece of the output expression and then combining them, e.g.,</a:t>
            </a:r>
          </a:p>
        </p:txBody>
      </p:sp>
      <p:pic>
        <p:nvPicPr>
          <p:cNvPr id="5" name="Picture 4" descr="new_figure_2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019" y="2438400"/>
            <a:ext cx="801796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Diagnosis of Faults in an Electrical System (</a:t>
            </a:r>
            <a:r>
              <a:rPr lang="en-US" i="1" dirty="0"/>
              <a:t>Optional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 Example (from </a:t>
            </a:r>
            <a:r>
              <a:rPr lang="en-US" i="1" dirty="0"/>
              <a:t>Artificial Intelligence: Foundations of Computational Agents </a:t>
            </a:r>
            <a:r>
              <a:rPr lang="en-US" dirty="0"/>
              <a:t>by David Poole and Alan </a:t>
            </a:r>
            <a:r>
              <a:rPr lang="en-US" dirty="0" err="1"/>
              <a:t>Mackworth</a:t>
            </a:r>
            <a:r>
              <a:rPr lang="en-US" dirty="0"/>
              <a:t>, 2010)</a:t>
            </a:r>
          </a:p>
          <a:p>
            <a:r>
              <a:rPr lang="en-US" dirty="0"/>
              <a:t>Need to represent in propositional logic the features of a piece of machinery or circuitry that are required for the operation to produce observable features. This is called the </a:t>
            </a:r>
            <a:r>
              <a:rPr lang="en-US" b="1" dirty="0"/>
              <a:t>Knowledge Base (KB)</a:t>
            </a:r>
            <a:r>
              <a:rPr lang="en-US" dirty="0"/>
              <a:t>. </a:t>
            </a:r>
          </a:p>
          <a:p>
            <a:r>
              <a:rPr lang="en-US" dirty="0"/>
              <a:t>We also have observations representing the features that the system is exhibiting now.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Electrical System Diagram (optional)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143000" y="51816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2514600" y="5257800"/>
            <a:ext cx="609600" cy="609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541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9400" y="609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l2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914400" y="4800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w0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247900" y="47625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718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371600" y="4343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4267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17526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90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w3</a:t>
            </a:r>
          </a:p>
        </p:txBody>
      </p:sp>
      <p:sp>
        <p:nvSpPr>
          <p:cNvPr id="29" name="Oval 28"/>
          <p:cNvSpPr/>
          <p:nvPr/>
        </p:nvSpPr>
        <p:spPr>
          <a:xfrm>
            <a:off x="3733800" y="1676400"/>
            <a:ext cx="2286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814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cb1</a:t>
            </a:r>
          </a:p>
        </p:txBody>
      </p:sp>
      <p:cxnSp>
        <p:nvCxnSpPr>
          <p:cNvPr id="32" name="Straight Connector 31"/>
          <p:cNvCxnSpPr>
            <a:stCxn id="29" idx="6"/>
          </p:cNvCxnSpPr>
          <p:nvPr/>
        </p:nvCxnSpPr>
        <p:spPr>
          <a:xfrm>
            <a:off x="3962400" y="17526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91200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Outside Power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19300" y="30861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3124200" y="4267200"/>
            <a:ext cx="228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124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76600" y="434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5240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8194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s3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1524000" y="2590800"/>
            <a:ext cx="1828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1752600" y="2743200"/>
            <a:ext cx="1828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1752600" y="4191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1600200" y="40386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1485900" y="4152900"/>
            <a:ext cx="228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430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59" name="Oval 58"/>
          <p:cNvSpPr/>
          <p:nvPr/>
        </p:nvSpPr>
        <p:spPr>
          <a:xfrm>
            <a:off x="1600200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1242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24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7432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908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w2</a:t>
            </a:r>
          </a:p>
        </p:txBody>
      </p:sp>
      <p:cxnSp>
        <p:nvCxnSpPr>
          <p:cNvPr id="69" name="Straight Connector 68"/>
          <p:cNvCxnSpPr/>
          <p:nvPr/>
        </p:nvCxnSpPr>
        <p:spPr>
          <a:xfrm rot="10800000">
            <a:off x="3200400" y="2209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124200" y="2286000"/>
            <a:ext cx="15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953000" y="2590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lights (l1, l2), wires (w0, w1, w2, w3, w4), switches (s1, s2, s3), and circuit breakers (cb1)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00600" y="3810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page gives the knowledge base describing the circuit and the current observations.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Representing the Electrical System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need to represent our common-sense understanding of how the electrical system works in propositional logic.</a:t>
            </a:r>
          </a:p>
          <a:p>
            <a:r>
              <a:rPr lang="en-US" dirty="0"/>
              <a:t>For example: “If l1 is a light and if l1 is receiving current, then l1 is lit. </a:t>
            </a:r>
          </a:p>
          <a:p>
            <a:pPr lvl="1"/>
            <a:r>
              <a:rPr lang="en-US" dirty="0">
                <a:sym typeface="Wingdings" pitchFamily="2" charset="2"/>
              </a:rPr>
              <a:t>light_l1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live_l1</a:t>
            </a:r>
            <a:r>
              <a:rPr lang="en-US" b="1" dirty="0">
                <a:sym typeface="Symbol"/>
              </a:rPr>
              <a:t>  </a:t>
            </a:r>
            <a:r>
              <a:rPr lang="en-US" dirty="0">
                <a:sym typeface="Symbol"/>
              </a:rPr>
              <a:t>ok_l1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 </a:t>
            </a:r>
            <a:r>
              <a:rPr lang="en-US" dirty="0">
                <a:sym typeface="Wingdings" pitchFamily="2" charset="2"/>
              </a:rPr>
              <a:t>lit_l1</a:t>
            </a:r>
            <a:endParaRPr lang="en-US" dirty="0">
              <a:sym typeface="Symbol"/>
            </a:endParaRPr>
          </a:p>
          <a:p>
            <a:r>
              <a:rPr lang="en-US" dirty="0"/>
              <a:t>Also: “If w1 has current, and switch s2 is in the up position, and s2 is not broken, then w0 has current.”</a:t>
            </a:r>
          </a:p>
          <a:p>
            <a:pPr lvl="1"/>
            <a:r>
              <a:rPr lang="en-US" dirty="0">
                <a:sym typeface="Wingdings" pitchFamily="2" charset="2"/>
              </a:rPr>
              <a:t>live_w1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up_s2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ok_s2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live_w0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This task of representing a piece of our common-sense world in logic is a common one in logic-based AI.</a:t>
            </a:r>
          </a:p>
          <a:p>
            <a:endParaRPr lang="en-US" dirty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Base (</a:t>
            </a:r>
            <a:r>
              <a:rPr lang="en-US" i="1" dirty="0"/>
              <a:t>opt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live_outside</a:t>
            </a:r>
            <a:r>
              <a:rPr lang="en-US" dirty="0"/>
              <a:t>  </a:t>
            </a:r>
          </a:p>
          <a:p>
            <a:r>
              <a:rPr lang="en-US" dirty="0"/>
              <a:t>light_l1</a:t>
            </a:r>
          </a:p>
          <a:p>
            <a:r>
              <a:rPr lang="en-US" dirty="0"/>
              <a:t>light_l2</a:t>
            </a:r>
          </a:p>
          <a:p>
            <a:r>
              <a:rPr lang="en-US" dirty="0">
                <a:sym typeface="Wingdings" pitchFamily="2" charset="2"/>
              </a:rPr>
              <a:t>live_w0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live_l1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live_w1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up_s2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ok_s2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live_w0</a:t>
            </a:r>
            <a:endParaRPr lang="en-US" dirty="0">
              <a:sym typeface="Symbol"/>
            </a:endParaRPr>
          </a:p>
          <a:p>
            <a:r>
              <a:rPr lang="en-US" dirty="0">
                <a:sym typeface="Wingdings" pitchFamily="2" charset="2"/>
              </a:rPr>
              <a:t>live_w2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down_s2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ok_s2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live_w0</a:t>
            </a:r>
          </a:p>
          <a:p>
            <a:r>
              <a:rPr lang="en-US" dirty="0">
                <a:sym typeface="Wingdings" pitchFamily="2" charset="2"/>
              </a:rPr>
              <a:t>live_w3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up_s1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ok_s1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live_w1</a:t>
            </a:r>
            <a:endParaRPr lang="en-US" dirty="0">
              <a:sym typeface="Symbol"/>
            </a:endParaRPr>
          </a:p>
          <a:p>
            <a:r>
              <a:rPr lang="en-US" dirty="0">
                <a:sym typeface="Wingdings" pitchFamily="2" charset="2"/>
              </a:rPr>
              <a:t>live_w3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down_s1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ok_s1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 </a:t>
            </a:r>
            <a:r>
              <a:rPr lang="en-US" dirty="0">
                <a:sym typeface="Symbol"/>
              </a:rPr>
              <a:t>live_w2</a:t>
            </a:r>
          </a:p>
          <a:p>
            <a:r>
              <a:rPr lang="en-US" dirty="0">
                <a:sym typeface="Wingdings" pitchFamily="2" charset="2"/>
              </a:rPr>
              <a:t>live_w4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live_l2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live_w3 </a:t>
            </a:r>
            <a:r>
              <a:rPr lang="en-US" b="1" dirty="0">
                <a:sym typeface="Symbol"/>
              </a:rPr>
              <a:t></a:t>
            </a:r>
            <a:r>
              <a:rPr lang="en-US" dirty="0">
                <a:sym typeface="Wingdings" pitchFamily="2" charset="2"/>
              </a:rPr>
              <a:t> up_s3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ok_s3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live_w4 </a:t>
            </a:r>
            <a:endParaRPr lang="en-US" dirty="0">
              <a:sym typeface="Symbol"/>
            </a:endParaRPr>
          </a:p>
          <a:p>
            <a:r>
              <a:rPr lang="en-US" dirty="0" err="1">
                <a:sym typeface="Wingdings" pitchFamily="2" charset="2"/>
              </a:rPr>
              <a:t>live_outside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ok_cb1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live_w3</a:t>
            </a:r>
            <a:endParaRPr lang="en-US" dirty="0">
              <a:sym typeface="Symbol"/>
            </a:endParaRPr>
          </a:p>
          <a:p>
            <a:r>
              <a:rPr lang="en-US" dirty="0">
                <a:sym typeface="Wingdings" pitchFamily="2" charset="2"/>
              </a:rPr>
              <a:t>light_l1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live_l1</a:t>
            </a:r>
            <a:r>
              <a:rPr lang="en-US" b="1" dirty="0">
                <a:sym typeface="Symbol"/>
              </a:rPr>
              <a:t>  </a:t>
            </a:r>
            <a:r>
              <a:rPr lang="en-US" dirty="0">
                <a:sym typeface="Symbol"/>
              </a:rPr>
              <a:t>ok_l1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lit_l1</a:t>
            </a:r>
            <a:endParaRPr lang="en-US" dirty="0">
              <a:sym typeface="Symbol"/>
            </a:endParaRPr>
          </a:p>
          <a:p>
            <a:r>
              <a:rPr lang="en-US" dirty="0">
                <a:sym typeface="Wingdings" pitchFamily="2" charset="2"/>
              </a:rPr>
              <a:t>light_l2 </a:t>
            </a:r>
            <a:r>
              <a:rPr lang="en-US" b="1" dirty="0">
                <a:sym typeface="Symbol"/>
              </a:rPr>
              <a:t> </a:t>
            </a:r>
            <a:r>
              <a:rPr lang="en-US" dirty="0">
                <a:sym typeface="Symbol"/>
              </a:rPr>
              <a:t>live_l2</a:t>
            </a:r>
            <a:r>
              <a:rPr lang="en-US" b="1" dirty="0">
                <a:sym typeface="Symbol"/>
              </a:rPr>
              <a:t>  </a:t>
            </a:r>
            <a:r>
              <a:rPr lang="en-US" dirty="0">
                <a:sym typeface="Symbol"/>
              </a:rPr>
              <a:t>ok_l2 </a:t>
            </a:r>
            <a:r>
              <a:rPr lang="en-US" dirty="0">
                <a:latin typeface="Cambria Math"/>
                <a:ea typeface="Cambria Math"/>
                <a:sym typeface="Wingdings" pitchFamily="2" charset="2"/>
              </a:rPr>
              <a:t>→</a:t>
            </a:r>
            <a:r>
              <a:rPr lang="en-US" dirty="0">
                <a:sym typeface="Wingdings" pitchFamily="2" charset="2"/>
              </a:rPr>
              <a:t> lit_l2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981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outside power.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2362200"/>
            <a:ext cx="258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l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and l2 are lights.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5867400" y="3304407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s2 is ok and s2 is in a down position and w2 has current, then w0 has current.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4864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Observations  (</a:t>
            </a:r>
            <a:r>
              <a:rPr lang="en-US" i="1" dirty="0"/>
              <a:t>opt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Observations need to be added to the KB</a:t>
            </a:r>
          </a:p>
          <a:p>
            <a:pPr lvl="1"/>
            <a:r>
              <a:rPr lang="en-US" dirty="0"/>
              <a:t>Both Switches up</a:t>
            </a:r>
          </a:p>
          <a:p>
            <a:pPr lvl="2"/>
            <a:r>
              <a:rPr lang="en-US" dirty="0"/>
              <a:t>up_s1</a:t>
            </a:r>
          </a:p>
          <a:p>
            <a:pPr lvl="2"/>
            <a:r>
              <a:rPr lang="en-US" dirty="0"/>
              <a:t>up_s2</a:t>
            </a:r>
          </a:p>
          <a:p>
            <a:pPr lvl="1"/>
            <a:r>
              <a:rPr lang="en-US" dirty="0"/>
              <a:t>Both lights are dark</a:t>
            </a:r>
          </a:p>
          <a:p>
            <a:pPr lvl="2"/>
            <a:r>
              <a:rPr lang="en-US" b="1" dirty="0">
                <a:sym typeface="Symbol"/>
              </a:rPr>
              <a:t></a:t>
            </a:r>
            <a:r>
              <a:rPr lang="en-US" dirty="0"/>
              <a:t>lit_l1</a:t>
            </a:r>
          </a:p>
          <a:p>
            <a:pPr lvl="2"/>
            <a:r>
              <a:rPr lang="en-US" b="1" dirty="0">
                <a:sym typeface="Symbol"/>
              </a:rPr>
              <a:t> </a:t>
            </a:r>
            <a:r>
              <a:rPr lang="en-US" dirty="0"/>
              <a:t>lit_l2</a:t>
            </a:r>
          </a:p>
          <a:p>
            <a:pPr lvl="2">
              <a:buNone/>
            </a:pPr>
            <a:endParaRPr lang="en-US" b="1" dirty="0">
              <a:sym typeface="Wingdings" pitchFamily="2" charset="2"/>
            </a:endParaRPr>
          </a:p>
          <a:p>
            <a:pPr lvl="2"/>
            <a:endParaRPr lang="en-US" b="1" dirty="0">
              <a:sym typeface="Wingdings" pitchFamily="2" charset="2"/>
            </a:endParaRPr>
          </a:p>
          <a:p>
            <a:pPr lvl="2"/>
            <a:endParaRPr lang="en-US" b="1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(</a:t>
            </a:r>
            <a:r>
              <a:rPr lang="en-US" i="1" dirty="0"/>
              <a:t>opt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assume that the components are working  ok,  unless we are forced to assume otherwise. These atoms are called </a:t>
            </a:r>
            <a:r>
              <a:rPr lang="en-US" i="1" dirty="0" err="1"/>
              <a:t>assumables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assumables</a:t>
            </a:r>
            <a:r>
              <a:rPr lang="en-US" dirty="0"/>
              <a:t> (ok_cb1, ok_s1, ok_s2, ok_s3, ok_l1, ok_l2) represent the assumption that we assume that the switches, lights, and circuit breakers are ok.</a:t>
            </a:r>
          </a:p>
          <a:p>
            <a:r>
              <a:rPr lang="en-US" dirty="0"/>
              <a:t>If the system is working correctly (all </a:t>
            </a:r>
            <a:r>
              <a:rPr lang="en-US" dirty="0" err="1"/>
              <a:t>assumables</a:t>
            </a:r>
            <a:r>
              <a:rPr lang="en-US" dirty="0"/>
              <a:t> are true), the observations and the knowledge base are consistent (i.e., </a:t>
            </a:r>
            <a:r>
              <a:rPr lang="en-US" dirty="0" err="1"/>
              <a:t>satisfiable</a:t>
            </a:r>
            <a:r>
              <a:rPr lang="en-US" dirty="0"/>
              <a:t>).</a:t>
            </a:r>
          </a:p>
          <a:p>
            <a:r>
              <a:rPr lang="en-US" dirty="0"/>
              <a:t>The augmented knowledge base is clearly not consistent if the </a:t>
            </a:r>
            <a:r>
              <a:rPr lang="en-US" dirty="0" err="1"/>
              <a:t>assumables</a:t>
            </a:r>
            <a:r>
              <a:rPr lang="en-US" dirty="0"/>
              <a:t> are all true.  The switches are both up, but the lights are not lit. Some of the </a:t>
            </a:r>
            <a:r>
              <a:rPr lang="en-US" dirty="0" err="1"/>
              <a:t>assumables</a:t>
            </a:r>
            <a:r>
              <a:rPr lang="en-US" dirty="0"/>
              <a:t> must then be false. This is the basis for the method to diagnose possible faults in the system.</a:t>
            </a:r>
          </a:p>
          <a:p>
            <a:r>
              <a:rPr lang="en-US" dirty="0"/>
              <a:t>A diagnosis is a minimal set of </a:t>
            </a:r>
            <a:r>
              <a:rPr lang="en-US" dirty="0" err="1"/>
              <a:t>assumables</a:t>
            </a:r>
            <a:r>
              <a:rPr lang="en-US" dirty="0"/>
              <a:t> which must be false to explain the observations of the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Results (</a:t>
            </a:r>
            <a:r>
              <a:rPr lang="en-US" i="1" dirty="0"/>
              <a:t>opt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See </a:t>
            </a:r>
            <a:r>
              <a:rPr lang="en-US" sz="1900" i="1" dirty="0"/>
              <a:t>Artificial Intelligence: Foundations of Computational Agents (</a:t>
            </a:r>
            <a:r>
              <a:rPr lang="en-US" sz="1900" dirty="0"/>
              <a:t>by David Poole and Alan </a:t>
            </a:r>
            <a:r>
              <a:rPr lang="en-US" sz="1900" dirty="0" err="1"/>
              <a:t>Mackworth</a:t>
            </a:r>
            <a:r>
              <a:rPr lang="en-US" sz="1900" dirty="0"/>
              <a:t>, 2010) for details on this problem and how the  method of consistency based diagnosis can determine possible diagnoses for the electrical system. </a:t>
            </a:r>
          </a:p>
          <a:p>
            <a:r>
              <a:rPr lang="en-US" sz="1900" dirty="0"/>
              <a:t>The approach yields 7 possible faults in the system. At least one of these must hold:</a:t>
            </a:r>
          </a:p>
          <a:p>
            <a:pPr lvl="1"/>
            <a:r>
              <a:rPr lang="en-US" sz="1900" dirty="0"/>
              <a:t>Circuit Breaker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900" dirty="0"/>
              <a:t> is not ok.</a:t>
            </a:r>
          </a:p>
          <a:p>
            <a:pPr lvl="1"/>
            <a:r>
              <a:rPr lang="en-US" sz="1900" dirty="0"/>
              <a:t>Both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1900" dirty="0"/>
              <a:t>and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/>
              <a:t> are not ok.</a:t>
            </a:r>
          </a:p>
          <a:p>
            <a:pPr lvl="1"/>
            <a:r>
              <a:rPr lang="en-US" sz="1900" dirty="0"/>
              <a:t>Both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1900" dirty="0"/>
              <a:t>and Light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/>
              <a:t> are not ok.</a:t>
            </a:r>
          </a:p>
          <a:p>
            <a:pPr lvl="1"/>
            <a:r>
              <a:rPr lang="en-US" sz="1900" dirty="0"/>
              <a:t>Both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1900" dirty="0"/>
              <a:t>and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900" dirty="0"/>
              <a:t> are not ok.</a:t>
            </a:r>
          </a:p>
          <a:p>
            <a:pPr lvl="1"/>
            <a:r>
              <a:rPr lang="en-US" sz="1900" dirty="0"/>
              <a:t>Both Switch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1900" dirty="0"/>
              <a:t>and Light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/>
              <a:t> are not ok.</a:t>
            </a:r>
          </a:p>
          <a:p>
            <a:pPr lvl="1"/>
            <a:r>
              <a:rPr lang="en-US" sz="1900" dirty="0"/>
              <a:t>Both Light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1900" dirty="0"/>
              <a:t>and Switch 3 are not ok.</a:t>
            </a:r>
          </a:p>
          <a:p>
            <a:pPr lvl="1"/>
            <a:r>
              <a:rPr lang="en-US" sz="1900" dirty="0"/>
              <a:t>Both Light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1900" dirty="0"/>
              <a:t>and Light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/>
              <a:t> are not ok.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Propositional Logic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Language of Propositions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Logical Equivalences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Predicate Logic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Language of Quantifiers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Logical Equivalences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Nested Quantifiers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Proofs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Rules of Inference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Proof Methods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Proof Strategy</a:t>
            </a: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Language of Propositions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Connectives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Truth Values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Truth Tables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Translating English Sentences</a:t>
            </a:r>
          </a:p>
          <a:p>
            <a:pPr lvl="1"/>
            <a:r>
              <a:rPr lang="en-US" dirty="0"/>
              <a:t>System Specifications</a:t>
            </a:r>
          </a:p>
          <a:p>
            <a:pPr lvl="1"/>
            <a:r>
              <a:rPr lang="en-US" dirty="0"/>
              <a:t>Logic Puzzles</a:t>
            </a:r>
          </a:p>
          <a:p>
            <a:pPr lvl="1"/>
            <a:r>
              <a:rPr lang="en-US" dirty="0"/>
              <a:t>Logic Circuits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Logical Equivalences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Important Equivalences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Showing Equivalence</a:t>
            </a:r>
          </a:p>
          <a:p>
            <a:pPr lvl="1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Satisfiability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Applications of Propositional Logic: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Translating English to Propositional Logic</a:t>
            </a:r>
          </a:p>
          <a:p>
            <a:r>
              <a:rPr lang="en-US" dirty="0"/>
              <a:t>System Specifications</a:t>
            </a:r>
          </a:p>
          <a:p>
            <a:r>
              <a:rPr lang="en-US" dirty="0"/>
              <a:t>Boolean Searching</a:t>
            </a:r>
          </a:p>
          <a:p>
            <a:r>
              <a:rPr lang="en-US" dirty="0"/>
              <a:t>Logic Puzzles</a:t>
            </a:r>
          </a:p>
          <a:p>
            <a:r>
              <a:rPr lang="en-US" dirty="0"/>
              <a:t>Logic Circuits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AI Diagnosis Method (Optional)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English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to convert an English sentence to a statement in propositional logic</a:t>
            </a:r>
          </a:p>
          <a:p>
            <a:pPr lvl="1"/>
            <a:r>
              <a:rPr lang="en-US" dirty="0"/>
              <a:t>Identify atomic propositions and represent using propositional variables.</a:t>
            </a:r>
          </a:p>
          <a:p>
            <a:pPr lvl="1"/>
            <a:r>
              <a:rPr lang="en-US" dirty="0"/>
              <a:t>Determine appropriate logical connectives</a:t>
            </a:r>
          </a:p>
          <a:p>
            <a:r>
              <a:rPr lang="en-US" dirty="0"/>
              <a:t>“If I go to </a:t>
            </a:r>
            <a:r>
              <a:rPr lang="en-US" dirty="0" err="1"/>
              <a:t>Harry’s</a:t>
            </a:r>
            <a:r>
              <a:rPr lang="en-US" dirty="0"/>
              <a:t> or to the country, I will not go shopping.”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: I go to </a:t>
            </a:r>
            <a:r>
              <a:rPr lang="en-US" dirty="0" err="1"/>
              <a:t>Harry’s</a:t>
            </a:r>
            <a:endParaRPr lang="en-US" dirty="0"/>
          </a:p>
          <a:p>
            <a:pPr lvl="1"/>
            <a:r>
              <a:rPr lang="en-US" dirty="0"/>
              <a:t>q: I go to the country.</a:t>
            </a:r>
          </a:p>
          <a:p>
            <a:pPr lvl="1"/>
            <a:r>
              <a:rPr lang="en-US" i="1" dirty="0"/>
              <a:t>r</a:t>
            </a:r>
            <a:r>
              <a:rPr lang="en-US" dirty="0"/>
              <a:t>:  I will go shopping.</a:t>
            </a:r>
          </a:p>
          <a:p>
            <a:pPr lvl="1"/>
            <a:endParaRPr lang="en-US" b="1" dirty="0"/>
          </a:p>
          <a:p>
            <a:pPr lvl="1">
              <a:buNone/>
            </a:pPr>
            <a:endParaRPr lang="en-US" b="1" dirty="0"/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5562600" y="5562600"/>
            <a:ext cx="2065973" cy="3829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4419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876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</a:t>
            </a:r>
            <a:r>
              <a:rPr lang="en-US" sz="2800" i="1" dirty="0"/>
              <a:t>p</a:t>
            </a:r>
            <a:r>
              <a:rPr lang="en-US" sz="2800" dirty="0"/>
              <a:t> or </a:t>
            </a:r>
            <a:r>
              <a:rPr lang="en-US" sz="2800" i="1" dirty="0"/>
              <a:t>q</a:t>
            </a:r>
            <a:r>
              <a:rPr lang="en-US" sz="2800" dirty="0"/>
              <a:t> then not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Problem:</a:t>
            </a:r>
            <a:r>
              <a:rPr lang="en-US" dirty="0"/>
              <a:t> Translate the following sentence into propositional logic:</a:t>
            </a:r>
          </a:p>
          <a:p>
            <a:pPr>
              <a:buNone/>
            </a:pPr>
            <a:r>
              <a:rPr lang="en-US" dirty="0"/>
              <a:t> “You can access the Internet from campus only if you are a computer science major or you are not a 1</a:t>
            </a:r>
            <a:r>
              <a:rPr lang="en-US" baseline="30000" dirty="0"/>
              <a:t>st</a:t>
            </a:r>
            <a:r>
              <a:rPr lang="en-US" dirty="0"/>
              <a:t>-yr student.”</a:t>
            </a:r>
          </a:p>
          <a:p>
            <a:pPr>
              <a:buNone/>
            </a:pPr>
            <a:r>
              <a:rPr lang="en-US" b="1" dirty="0"/>
              <a:t>  One Solution</a:t>
            </a:r>
            <a:r>
              <a:rPr lang="en-US" dirty="0"/>
              <a:t>: Let </a:t>
            </a:r>
          </a:p>
          <a:p>
            <a:pPr>
              <a:buNone/>
            </a:pPr>
            <a:r>
              <a:rPr lang="en-US" i="1" dirty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/>
              <a:t>= “You can access the internet from campus” </a:t>
            </a:r>
          </a:p>
          <a:p>
            <a:pPr>
              <a:buNone/>
            </a:pPr>
            <a:r>
              <a:rPr lang="en-US" dirty="0"/>
              <a:t>c = “You are a computer science major”</a:t>
            </a:r>
          </a:p>
          <a:p>
            <a:pPr>
              <a:buNone/>
            </a:pPr>
            <a:r>
              <a:rPr lang="en-US" dirty="0"/>
              <a:t>f = “You are a 1</a:t>
            </a:r>
            <a:r>
              <a:rPr lang="en-US" baseline="30000" dirty="0"/>
              <a:t>st</a:t>
            </a:r>
            <a:r>
              <a:rPr lang="en-US" dirty="0"/>
              <a:t>-yr student”</a:t>
            </a:r>
          </a:p>
          <a:p>
            <a:pPr>
              <a:buNone/>
            </a:pPr>
            <a:r>
              <a:rPr lang="en-US" dirty="0"/>
              <a:t>                  </a:t>
            </a:r>
            <a:r>
              <a:rPr lang="en-US" dirty="0">
                <a:latin typeface="Cambria Math"/>
                <a:ea typeface="Cambria Math"/>
              </a:rPr>
              <a:t>a→ (c ∨ ¬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/>
              <a:t> 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/>
              <a:t>System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956"/>
            <a:ext cx="8229600" cy="4389120"/>
          </a:xfrm>
        </p:spPr>
        <p:txBody>
          <a:bodyPr/>
          <a:lstStyle/>
          <a:p>
            <a:r>
              <a:rPr lang="en-US" dirty="0"/>
              <a:t>Engineers often take requirements in English and express them in logic.</a:t>
            </a:r>
          </a:p>
          <a:p>
            <a:pPr>
              <a:buNone/>
            </a:pPr>
            <a:r>
              <a:rPr lang="en-US" b="1" dirty="0"/>
              <a:t>   Example</a:t>
            </a:r>
            <a:r>
              <a:rPr lang="en-US" dirty="0"/>
              <a:t>: Express in propositional logic:</a:t>
            </a:r>
          </a:p>
          <a:p>
            <a:pPr>
              <a:buNone/>
            </a:pPr>
            <a:r>
              <a:rPr lang="en-US" dirty="0"/>
              <a:t>  “The automated reply cannot be sent when the file system is full”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b="1" dirty="0"/>
              <a:t>Solution</a:t>
            </a:r>
            <a:r>
              <a:rPr lang="en-US" dirty="0"/>
              <a:t>: Let</a:t>
            </a:r>
          </a:p>
          <a:p>
            <a:pPr>
              <a:buNone/>
            </a:pPr>
            <a:r>
              <a:rPr lang="en-US" i="1" dirty="0"/>
              <a:t>p</a:t>
            </a:r>
            <a:r>
              <a:rPr lang="en-US" dirty="0"/>
              <a:t> = “The automated reply can be sent”</a:t>
            </a:r>
          </a:p>
          <a:p>
            <a:pPr>
              <a:buNone/>
            </a:pPr>
            <a:r>
              <a:rPr lang="en-US" i="1" dirty="0"/>
              <a:t>q</a:t>
            </a:r>
            <a:r>
              <a:rPr lang="en-US" dirty="0"/>
              <a:t> = “The file system is full.”</a:t>
            </a:r>
            <a:r>
              <a:rPr lang="en-US" dirty="0">
                <a:latin typeface="Cambria Math"/>
                <a:ea typeface="Cambria Math"/>
              </a:rPr>
              <a:t> 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                              q→ ¬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p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Consistent System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478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Definition</a:t>
            </a:r>
            <a:r>
              <a:rPr lang="en-US" dirty="0"/>
              <a:t>: A list of propositions is </a:t>
            </a:r>
            <a:r>
              <a:rPr lang="en-US" i="1" dirty="0"/>
              <a:t>consistent</a:t>
            </a:r>
            <a:r>
              <a:rPr lang="en-US" dirty="0"/>
              <a:t> if it is possible to assign truth values to the proposition variables so that each proposition is true.</a:t>
            </a:r>
          </a:p>
          <a:p>
            <a:pPr>
              <a:buNone/>
            </a:pPr>
            <a:r>
              <a:rPr lang="en-US" b="1" dirty="0"/>
              <a:t>   Exercise</a:t>
            </a:r>
            <a:r>
              <a:rPr lang="en-US" dirty="0"/>
              <a:t>: a)Are these specifications consistent?</a:t>
            </a:r>
          </a:p>
          <a:p>
            <a:pPr lvl="1"/>
            <a:r>
              <a:rPr lang="en-US" sz="1800" dirty="0"/>
              <a:t>“The diagnostic message is stored in the buffer or it is retransmitted.”</a:t>
            </a:r>
          </a:p>
          <a:p>
            <a:pPr lvl="1"/>
            <a:r>
              <a:rPr lang="en-US" sz="1800" dirty="0"/>
              <a:t>“The diagnostic message is not stored in the buffer.”</a:t>
            </a:r>
          </a:p>
          <a:p>
            <a:pPr lvl="1"/>
            <a:r>
              <a:rPr lang="en-US" sz="1800" dirty="0"/>
              <a:t>“If the diagnostic message is stored in the buffer, then it is retransmitted.”</a:t>
            </a:r>
          </a:p>
          <a:p>
            <a:pPr>
              <a:buNone/>
            </a:pPr>
            <a:r>
              <a:rPr lang="en-US" sz="2000" b="1" dirty="0"/>
              <a:t>    Solution</a:t>
            </a:r>
            <a:r>
              <a:rPr lang="en-US" sz="2000" dirty="0"/>
              <a:t>: Let p = “The diagnostic message is stored in the buffer”  </a:t>
            </a:r>
          </a:p>
          <a:p>
            <a:pPr>
              <a:buNone/>
            </a:pPr>
            <a:r>
              <a:rPr lang="en-US" sz="2000" dirty="0"/>
              <a:t>			q = “The diagnostic message is retransmitted” </a:t>
            </a:r>
          </a:p>
          <a:p>
            <a:pPr>
              <a:buNone/>
            </a:pPr>
            <a:r>
              <a:rPr lang="en-US" sz="2000" dirty="0"/>
              <a:t>The specifications can be written as:</a:t>
            </a:r>
            <a:r>
              <a:rPr lang="en-US" sz="2000" dirty="0">
                <a:latin typeface="Cambria Math"/>
                <a:ea typeface="Cambria Math"/>
              </a:rPr>
              <a:t> p ∨ </a:t>
            </a:r>
            <a:r>
              <a:rPr lang="en-US" sz="2000" i="1" dirty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000" dirty="0">
                <a:latin typeface="Cambria Math"/>
                <a:ea typeface="Cambria Math"/>
              </a:rPr>
              <a:t>,  ¬</a:t>
            </a:r>
            <a:r>
              <a:rPr lang="en-US" sz="2000" i="1" dirty="0">
                <a:latin typeface="Cambria Math" pitchFamily="18" charset="0"/>
                <a:ea typeface="Cambria Math" pitchFamily="18" charset="0"/>
              </a:rPr>
              <a:t>p,</a:t>
            </a:r>
            <a:r>
              <a:rPr lang="en-US" sz="2000" dirty="0"/>
              <a:t>  </a:t>
            </a:r>
            <a:r>
              <a:rPr lang="en-US" sz="2000" i="1" dirty="0">
                <a:latin typeface="Cambria Math"/>
                <a:ea typeface="Cambria Math"/>
              </a:rPr>
              <a:t>p → q</a:t>
            </a:r>
            <a:r>
              <a:rPr lang="en-US" sz="2000" dirty="0"/>
              <a:t>. </a:t>
            </a:r>
          </a:p>
          <a:p>
            <a:pPr>
              <a:buNone/>
            </a:pPr>
            <a:r>
              <a:rPr lang="en-US" sz="2000" dirty="0"/>
              <a:t>If p = F and q = T all three statements are true. So consistent.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b) What if “The diagnostic message is not retransmitted” is added?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en-US" sz="2000" b="1" dirty="0"/>
              <a:t>Solution</a:t>
            </a:r>
            <a:r>
              <a:rPr lang="en-US" sz="2000" dirty="0"/>
              <a:t>: Now we are adding </a:t>
            </a:r>
            <a:r>
              <a:rPr lang="en-US" sz="2000" dirty="0">
                <a:latin typeface="Cambria Math"/>
                <a:ea typeface="Cambria Math"/>
              </a:rPr>
              <a:t>¬</a:t>
            </a:r>
            <a:r>
              <a:rPr lang="en-US" sz="2000" i="1" dirty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000" dirty="0"/>
              <a:t> and there is no satisfying assignment. </a:t>
            </a:r>
            <a:r>
              <a:rPr lang="en-US" sz="1800" dirty="0"/>
              <a:t>So the specification is not consistent.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 Puzzles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sz="2000" dirty="0"/>
              <a:t>An island has two kinds of inhabitants, </a:t>
            </a:r>
            <a:r>
              <a:rPr lang="en-US" sz="2000" i="1" dirty="0"/>
              <a:t>knights</a:t>
            </a:r>
            <a:r>
              <a:rPr lang="en-US" sz="2000" dirty="0"/>
              <a:t>, who always tell the truth, and </a:t>
            </a:r>
            <a:r>
              <a:rPr lang="en-US" sz="2000" i="1" dirty="0"/>
              <a:t>knaves</a:t>
            </a:r>
            <a:r>
              <a:rPr lang="en-US" sz="2000" dirty="0"/>
              <a:t>, who always lie. </a:t>
            </a:r>
          </a:p>
          <a:p>
            <a:r>
              <a:rPr lang="en-US" sz="2000" dirty="0"/>
              <a:t>You go to the island and meet A and B. </a:t>
            </a:r>
          </a:p>
          <a:p>
            <a:pPr lvl="1"/>
            <a:r>
              <a:rPr lang="en-US" sz="2000" dirty="0"/>
              <a:t>A says “B is a knight.”</a:t>
            </a:r>
          </a:p>
          <a:p>
            <a:pPr lvl="1"/>
            <a:r>
              <a:rPr lang="en-US" sz="2000" dirty="0"/>
              <a:t>B says “The two of us are of opposite types.”</a:t>
            </a:r>
          </a:p>
          <a:p>
            <a:pPr>
              <a:buNone/>
            </a:pPr>
            <a:r>
              <a:rPr lang="en-US" sz="2000" b="1" dirty="0"/>
              <a:t>    Example</a:t>
            </a:r>
            <a:r>
              <a:rPr lang="en-US" sz="2000" dirty="0"/>
              <a:t>: What are the types of A and B?</a:t>
            </a:r>
          </a:p>
          <a:p>
            <a:pPr>
              <a:buNone/>
            </a:pPr>
            <a:r>
              <a:rPr lang="en-US" sz="2000" b="1" dirty="0"/>
              <a:t>    Solution: </a:t>
            </a:r>
            <a:r>
              <a:rPr lang="en-US" sz="2000" dirty="0"/>
              <a:t>Let </a:t>
            </a:r>
            <a:r>
              <a:rPr lang="en-US" sz="2000" i="1" dirty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dirty="0"/>
              <a:t>  = A is a knight -&gt; </a:t>
            </a:r>
            <a:r>
              <a:rPr lang="en-US" sz="2000" i="1" dirty="0">
                <a:sym typeface="Symbol"/>
              </a:rPr>
              <a:t>p</a:t>
            </a:r>
            <a:r>
              <a:rPr lang="en-US" sz="2000" dirty="0">
                <a:sym typeface="Symbol"/>
              </a:rPr>
              <a:t> = A is a knave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              q = B is a knight -&gt; </a:t>
            </a:r>
            <a:r>
              <a:rPr lang="en-US" sz="2000" i="1" dirty="0">
                <a:sym typeface="Symbol"/>
              </a:rPr>
              <a:t>q</a:t>
            </a:r>
            <a:r>
              <a:rPr lang="en-US" sz="2000" dirty="0">
                <a:sym typeface="Symbol"/>
              </a:rPr>
              <a:t> = B is a knave</a:t>
            </a:r>
          </a:p>
          <a:p>
            <a:pPr lvl="1"/>
            <a:r>
              <a:rPr lang="en-US" sz="1800" dirty="0">
                <a:latin typeface="Cambria Math" pitchFamily="18" charset="0"/>
                <a:ea typeface="Cambria Math" pitchFamily="18" charset="0"/>
                <a:sym typeface="Symbol"/>
              </a:rPr>
              <a:t>If </a:t>
            </a:r>
            <a:r>
              <a:rPr lang="en-US" sz="1800" i="1" dirty="0"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en-US" sz="1800" dirty="0">
                <a:sym typeface="Symbol"/>
              </a:rPr>
              <a:t>  is  true -&gt; </a:t>
            </a:r>
            <a:r>
              <a:rPr lang="en-US" sz="1800" i="1" dirty="0">
                <a:sym typeface="Symbol"/>
              </a:rPr>
              <a:t>q </a:t>
            </a:r>
            <a:r>
              <a:rPr lang="en-US" sz="1800" dirty="0">
                <a:sym typeface="Symbol"/>
              </a:rPr>
              <a:t>is true (since knights always tell the truth. </a:t>
            </a:r>
          </a:p>
          <a:p>
            <a:pPr lvl="1"/>
            <a:r>
              <a:rPr lang="en-US" sz="1800" dirty="0">
                <a:sym typeface="Symbol"/>
              </a:rPr>
              <a:t>-&gt; (</a:t>
            </a:r>
            <a:r>
              <a:rPr lang="en-US" sz="1800" dirty="0">
                <a:latin typeface="Cambria Math"/>
                <a:ea typeface="Cambria Math"/>
              </a:rPr>
              <a:t>p ∧</a:t>
            </a:r>
            <a:r>
              <a:rPr lang="en-US" sz="1800" i="1" dirty="0">
                <a:sym typeface="Symbol"/>
              </a:rPr>
              <a:t>  </a:t>
            </a:r>
            <a:r>
              <a:rPr lang="en-US" sz="1800" dirty="0">
                <a:latin typeface="Cambria Math"/>
                <a:ea typeface="Cambria Math"/>
              </a:rPr>
              <a:t>q)∨ (</a:t>
            </a:r>
            <a:r>
              <a:rPr lang="en-US" sz="1800" i="1" dirty="0">
                <a:sym typeface="Symbol"/>
              </a:rPr>
              <a:t></a:t>
            </a:r>
            <a:r>
              <a:rPr lang="en-US" sz="1800" dirty="0">
                <a:latin typeface="Cambria Math"/>
                <a:ea typeface="Cambria Math"/>
              </a:rPr>
              <a:t> p ∧</a:t>
            </a:r>
            <a:r>
              <a:rPr lang="en-US" sz="1800" i="1" dirty="0">
                <a:sym typeface="Symbol"/>
              </a:rPr>
              <a:t> </a:t>
            </a:r>
            <a:r>
              <a:rPr lang="en-US" sz="1800" i="1" dirty="0">
                <a:latin typeface="Cambria Math" pitchFamily="18" charset="0"/>
                <a:ea typeface="Cambria Math" pitchFamily="18" charset="0"/>
              </a:rPr>
              <a:t>q) </a:t>
            </a:r>
            <a:r>
              <a:rPr lang="en-US" sz="1800" dirty="0">
                <a:ea typeface="Cambria Math" pitchFamily="18" charset="0"/>
              </a:rPr>
              <a:t> is true, but it is not. So p is false so A is a knave.</a:t>
            </a:r>
            <a:endParaRPr lang="en-US" sz="1800" i="1" dirty="0">
              <a:sym typeface="Symbol"/>
            </a:endParaRPr>
          </a:p>
          <a:p>
            <a:pPr lvl="1"/>
            <a:r>
              <a:rPr lang="en-US" sz="1800" dirty="0">
                <a:sym typeface="Symbol"/>
              </a:rPr>
              <a:t>If A is a knave, -&gt; B is knave as well, since knaves always lie</a:t>
            </a:r>
            <a:r>
              <a:rPr lang="en-US" sz="1800" i="1" dirty="0">
                <a:sym typeface="Symbol"/>
              </a:rPr>
              <a:t>.</a:t>
            </a:r>
          </a:p>
          <a:p>
            <a:pPr lvl="1"/>
            <a:r>
              <a:rPr lang="en-US" sz="1800" i="1" dirty="0">
                <a:sym typeface="Symbol"/>
              </a:rPr>
              <a:t>B’s </a:t>
            </a:r>
            <a:r>
              <a:rPr lang="en-US" sz="1800" dirty="0">
                <a:sym typeface="Symbol"/>
              </a:rPr>
              <a:t>statement</a:t>
            </a:r>
            <a:r>
              <a:rPr lang="en-US" sz="1800" i="1" dirty="0">
                <a:sym typeface="Symbol"/>
              </a:rPr>
              <a:t> </a:t>
            </a:r>
            <a:r>
              <a:rPr lang="en-US" sz="1800" dirty="0">
                <a:sym typeface="Symbol"/>
              </a:rPr>
              <a:t>is now a lie but this is consistent with identifying B as a knave.</a:t>
            </a:r>
          </a:p>
          <a:p>
            <a:endParaRPr lang="en-US" dirty="0"/>
          </a:p>
        </p:txBody>
      </p:sp>
      <p:pic>
        <p:nvPicPr>
          <p:cNvPr id="4" name="Picture 3" descr="0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914400"/>
            <a:ext cx="874014" cy="1029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4200" y="1143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Raymond </a:t>
            </a:r>
            <a:r>
              <a:rPr lang="en-US" dirty="0" err="1"/>
              <a:t>Smullyan</a:t>
            </a:r>
            <a:endParaRPr lang="en-US" dirty="0"/>
          </a:p>
          <a:p>
            <a:r>
              <a:rPr lang="en-US" dirty="0"/>
              <a:t>(Born 1919)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(p \vee q) \rightarrow \neg r$&#10;&#10;\end{document}"/>
  <p:tag name="IGUANATEXSIZE" val="3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6963</TotalTime>
  <Words>1458</Words>
  <Application>Microsoft Office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Wingdings 2</vt:lpstr>
      <vt:lpstr>Constantia</vt:lpstr>
      <vt:lpstr>Arial</vt:lpstr>
      <vt:lpstr>Wingdings</vt:lpstr>
      <vt:lpstr>Symbol</vt:lpstr>
      <vt:lpstr>Calibri</vt:lpstr>
      <vt:lpstr>Cambria Math</vt:lpstr>
      <vt:lpstr>Flow</vt:lpstr>
      <vt:lpstr>The Foundations: Logic and Proofs</vt:lpstr>
      <vt:lpstr>Chapter Summary</vt:lpstr>
      <vt:lpstr>Propositional Logic Summary</vt:lpstr>
      <vt:lpstr>Applications of Propositional Logic: Summary</vt:lpstr>
      <vt:lpstr>Translating English Sentences</vt:lpstr>
      <vt:lpstr>Example</vt:lpstr>
      <vt:lpstr>System Specifications</vt:lpstr>
      <vt:lpstr>Consistent System Specifications</vt:lpstr>
      <vt:lpstr>Logic Puzzles</vt:lpstr>
      <vt:lpstr>Logic Circuits (See Chapter 12 for more)</vt:lpstr>
      <vt:lpstr>Logic Circuits (continued)</vt:lpstr>
      <vt:lpstr>Diagnosis of Faults in an Electrical System (Optional)</vt:lpstr>
      <vt:lpstr>Electrical System Diagram (optional)</vt:lpstr>
      <vt:lpstr>Representing the Electrical System in Propositional Logic</vt:lpstr>
      <vt:lpstr>Knowledge Base (opt)</vt:lpstr>
      <vt:lpstr>Observations  (opt)</vt:lpstr>
      <vt:lpstr>Diagnosis (opt)</vt:lpstr>
      <vt:lpstr>Diagnostic Results (opt)</vt:lpstr>
    </vt:vector>
  </TitlesOfParts>
  <Company>Monmouth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Foundations: Logic and Proofs</dc:title>
  <dc:creator>Richard Scherl</dc:creator>
  <cp:lastModifiedBy>Ezra Halleck</cp:lastModifiedBy>
  <cp:revision>509</cp:revision>
  <dcterms:created xsi:type="dcterms:W3CDTF">2013-09-13T22:27:42Z</dcterms:created>
  <dcterms:modified xsi:type="dcterms:W3CDTF">2018-02-01T18:00:55Z</dcterms:modified>
</cp:coreProperties>
</file>