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828" r:id="rId1"/>
  </p:sldMasterIdLst>
  <p:sldIdLst>
    <p:sldId id="256" r:id="rId2"/>
    <p:sldId id="282" r:id="rId3"/>
    <p:sldId id="315" r:id="rId4"/>
    <p:sldId id="284" r:id="rId5"/>
    <p:sldId id="285" r:id="rId6"/>
    <p:sldId id="286" r:id="rId7"/>
    <p:sldId id="259" r:id="rId8"/>
    <p:sldId id="263" r:id="rId9"/>
    <p:sldId id="266" r:id="rId10"/>
    <p:sldId id="270" r:id="rId11"/>
    <p:sldId id="271" r:id="rId12"/>
    <p:sldId id="288" r:id="rId13"/>
    <p:sldId id="287" r:id="rId14"/>
    <p:sldId id="289" r:id="rId15"/>
    <p:sldId id="277" r:id="rId16"/>
    <p:sldId id="275" r:id="rId17"/>
    <p:sldId id="276" r:id="rId18"/>
    <p:sldId id="317" r:id="rId19"/>
    <p:sldId id="278" r:id="rId20"/>
    <p:sldId id="293" r:id="rId21"/>
    <p:sldId id="294" r:id="rId22"/>
    <p:sldId id="292" r:id="rId23"/>
    <p:sldId id="281" r:id="rId24"/>
  </p:sldIdLst>
  <p:sldSz cx="9144000" cy="6858000" type="screen4x3"/>
  <p:notesSz cx="6858000" cy="9144000"/>
  <p:embeddedFontLst>
    <p:embeddedFont>
      <p:font typeface="Calibri" panose="020F0502020204030204" pitchFamily="34" charset="0"/>
      <p:regular r:id="rId25"/>
      <p:bold r:id="rId26"/>
      <p:italic r:id="rId27"/>
      <p:boldItalic r:id="rId28"/>
    </p:embeddedFont>
    <p:embeddedFont>
      <p:font typeface="Cambria Math" panose="02040503050406030204" pitchFamily="18" charset="0"/>
      <p:regular r:id="rId29"/>
    </p:embeddedFont>
    <p:embeddedFont>
      <p:font typeface="Wingdings 2" panose="05020102010507070707" pitchFamily="18" charset="2"/>
      <p:regular r:id="rId30"/>
    </p:embeddedFont>
    <p:embeddedFont>
      <p:font typeface="Constantia" panose="02030602050306030303" pitchFamily="18" charset="0"/>
      <p:regular r:id="rId31"/>
      <p:bold r:id="rId32"/>
      <p:italic r:id="rId33"/>
      <p:boldItalic r:id="rId3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8" autoAdjust="0"/>
    <p:restoredTop sz="94660"/>
  </p:normalViewPr>
  <p:slideViewPr>
    <p:cSldViewPr>
      <p:cViewPr varScale="1">
        <p:scale>
          <a:sx n="64" d="100"/>
          <a:sy n="64" d="100"/>
        </p:scale>
        <p:origin x="81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schemas.openxmlformats.org/officeDocument/2006/relationships/font" Target="fonts/font9.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8.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0" Type="http://schemas.openxmlformats.org/officeDocument/2006/relationships/font" Target="fonts/font6.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3D15220D-0BB5-4C71-B862-812B075D02FE}" type="datetimeFigureOut">
              <a:rPr lang="en-US" smtClean="0"/>
              <a:pPr/>
              <a:t>1/28/2018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15220D-0BB5-4C71-B862-812B075D02FE}"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D15220D-0BB5-4C71-B862-812B075D02FE}" type="datetimeFigureOut">
              <a:rPr lang="en-US" smtClean="0"/>
              <a:pPr/>
              <a:t>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217EF-0505-4C33-BB20-8A8DF203902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D15220D-0BB5-4C71-B862-812B075D02FE}" type="datetimeFigureOut">
              <a:rPr lang="en-US" smtClean="0"/>
              <a:pPr/>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3D15220D-0BB5-4C71-B862-812B075D02FE}" type="datetimeFigureOut">
              <a:rPr lang="en-US" smtClean="0"/>
              <a:pPr/>
              <a:t>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3D15220D-0BB5-4C71-B862-812B075D02FE}" type="datetimeFigureOut">
              <a:rPr lang="en-US" smtClean="0"/>
              <a:pPr/>
              <a:t>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5220D-0BB5-4C71-B862-812B075D02FE}" type="datetimeFigureOut">
              <a:rPr lang="en-US" smtClean="0"/>
              <a:pPr/>
              <a:t>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3D15220D-0BB5-4C71-B862-812B075D02FE}" type="datetimeFigureOut">
              <a:rPr lang="en-US" smtClean="0"/>
              <a:pPr/>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217EF-0505-4C33-BB20-8A8DF203902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D15220D-0BB5-4C71-B862-812B075D02FE}" type="datetimeFigureOut">
              <a:rPr lang="en-US" smtClean="0"/>
              <a:pPr/>
              <a:t>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CA217EF-0505-4C33-BB20-8A8DF2039023}"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D15220D-0BB5-4C71-B862-812B075D02FE}" type="datetimeFigureOut">
              <a:rPr lang="en-US" smtClean="0"/>
              <a:pPr/>
              <a:t>1/28/2018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CA217EF-0505-4C33-BB20-8A8DF2039023}"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Foundations: Logic and Proofs</a:t>
            </a:r>
          </a:p>
        </p:txBody>
      </p:sp>
      <p:sp>
        <p:nvSpPr>
          <p:cNvPr id="3" name="Subtitle 2"/>
          <p:cNvSpPr>
            <a:spLocks noGrp="1"/>
          </p:cNvSpPr>
          <p:nvPr>
            <p:ph type="subTitle" idx="1"/>
          </p:nvPr>
        </p:nvSpPr>
        <p:spPr/>
        <p:txBody>
          <a:bodyPr/>
          <a:lstStyle/>
          <a:p>
            <a:r>
              <a:rPr lang="en-US" dirty="0"/>
              <a:t>Section </a:t>
            </a:r>
            <a:r>
              <a:rPr lang="en-US" dirty="0">
                <a:latin typeface="Cambria Math" pitchFamily="18" charset="0"/>
                <a:ea typeface="Cambria Math" pitchFamily="18" charset="0"/>
              </a:rPr>
              <a:t>1.1</a:t>
            </a:r>
            <a:r>
              <a:rPr lang="en-US" dirty="0"/>
              <a:t>: Propositional Logic</a:t>
            </a:r>
          </a:p>
        </p:txBody>
      </p:sp>
      <p:sp>
        <p:nvSpPr>
          <p:cNvPr id="5" name="TextBox 4"/>
          <p:cNvSpPr txBox="1"/>
          <p:nvPr/>
        </p:nvSpPr>
        <p:spPr>
          <a:xfrm>
            <a:off x="2286000" y="4953000"/>
            <a:ext cx="4191000" cy="369332"/>
          </a:xfrm>
          <a:prstGeom prst="rect">
            <a:avLst/>
          </a:prstGeom>
          <a:noFill/>
        </p:spPr>
        <p:txBody>
          <a:bodyPr wrap="square" rtlCol="0">
            <a:spAutoFit/>
          </a:bodyPr>
          <a:lstStyle/>
          <a:p>
            <a:r>
              <a:rPr lang="en-US" dirty="0"/>
              <a:t>With Question/Answer Animations</a:t>
            </a:r>
          </a:p>
        </p:txBody>
      </p:sp>
      <p:sp>
        <p:nvSpPr>
          <p:cNvPr id="6" name="Text Box 3"/>
          <p:cNvSpPr txBox="1">
            <a:spLocks noChangeArrowheads="1"/>
          </p:cNvSpPr>
          <p:nvPr/>
        </p:nvSpPr>
        <p:spPr bwMode="auto">
          <a:xfrm>
            <a:off x="0" y="6580220"/>
            <a:ext cx="9144000" cy="257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2833" tIns="51417" rIns="102833" bIns="51417">
            <a:spAutoFit/>
          </a:bodyPr>
          <a:ls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a:lstStyle>
          <a:p>
            <a:pPr algn="ctr" eaLnBrk="1" hangingPunct="1">
              <a:spcBef>
                <a:spcPct val="50000"/>
              </a:spcBef>
              <a:buFontTx/>
              <a:buNone/>
            </a:pPr>
            <a:r>
              <a:rPr lang="en-US" altLang="en-US" sz="1000" dirty="0"/>
              <a:t>Copyright ©  McGraw-Hill Education.  All rights reserved. No reproduction or distribution without the prior written consent of McGraw-Hill Education.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143000"/>
          </a:xfrm>
        </p:spPr>
        <p:txBody>
          <a:bodyPr>
            <a:normAutofit fontScale="90000"/>
          </a:bodyPr>
          <a:lstStyle/>
          <a:p>
            <a:br>
              <a:rPr lang="en-US" dirty="0"/>
            </a:br>
            <a:r>
              <a:rPr lang="en-US" dirty="0"/>
              <a:t>The Connective Or in English</a:t>
            </a:r>
          </a:p>
        </p:txBody>
      </p:sp>
      <p:sp>
        <p:nvSpPr>
          <p:cNvPr id="3" name="Content Placeholder 2"/>
          <p:cNvSpPr>
            <a:spLocks noGrp="1"/>
          </p:cNvSpPr>
          <p:nvPr>
            <p:ph idx="1"/>
          </p:nvPr>
        </p:nvSpPr>
        <p:spPr>
          <a:xfrm>
            <a:off x="381000" y="1752600"/>
            <a:ext cx="8229600" cy="4389120"/>
          </a:xfrm>
        </p:spPr>
        <p:txBody>
          <a:bodyPr/>
          <a:lstStyle/>
          <a:p>
            <a:r>
              <a:rPr lang="en-US" dirty="0"/>
              <a:t>In English “or” has two distinct meanings.</a:t>
            </a:r>
          </a:p>
          <a:p>
            <a:pPr lvl="1"/>
            <a:r>
              <a:rPr lang="en-US" sz="1800" dirty="0"/>
              <a:t> “Inclusive Or”  - In the sentence “Students who have taken CS</a:t>
            </a:r>
            <a:r>
              <a:rPr lang="en-US" sz="1800" dirty="0">
                <a:latin typeface="Cambria Math" pitchFamily="18" charset="0"/>
                <a:ea typeface="Cambria Math" pitchFamily="18" charset="0"/>
              </a:rPr>
              <a:t>202 </a:t>
            </a:r>
            <a:r>
              <a:rPr lang="en-US" sz="1800" dirty="0"/>
              <a:t>or Math</a:t>
            </a:r>
            <a:r>
              <a:rPr lang="en-US" sz="1800" dirty="0">
                <a:latin typeface="Cambria Math" pitchFamily="18" charset="0"/>
                <a:ea typeface="Cambria Math" pitchFamily="18" charset="0"/>
              </a:rPr>
              <a:t>120</a:t>
            </a:r>
            <a:r>
              <a:rPr lang="en-US" sz="1800" dirty="0"/>
              <a:t> may take this class,” we assume that students need to have taken one of the prerequisites, but may have taken both. This is the meaning of </a:t>
            </a:r>
            <a:r>
              <a:rPr lang="en-US" sz="1800" dirty="0">
                <a:latin typeface="Cambria Math" pitchFamily="18" charset="0"/>
                <a:ea typeface="Cambria Math" pitchFamily="18" charset="0"/>
              </a:rPr>
              <a:t>disjunction. For </a:t>
            </a:r>
            <a:r>
              <a:rPr lang="en-US" sz="1800" i="1" dirty="0">
                <a:latin typeface="Cambria Math" pitchFamily="18" charset="0"/>
                <a:ea typeface="Cambria Math" pitchFamily="18" charset="0"/>
              </a:rPr>
              <a:t>p </a:t>
            </a:r>
            <a:r>
              <a:rPr lang="en-US" sz="1800" dirty="0">
                <a:latin typeface="Cambria Math"/>
                <a:ea typeface="Cambria Math"/>
              </a:rPr>
              <a:t>∨</a:t>
            </a:r>
            <a:r>
              <a:rPr lang="en-US" sz="1800" i="1" dirty="0">
                <a:latin typeface="Cambria Math"/>
                <a:ea typeface="Cambria Math"/>
              </a:rPr>
              <a:t>q</a:t>
            </a:r>
            <a:r>
              <a:rPr lang="en-US" sz="1800" dirty="0">
                <a:latin typeface="Cambria Math" pitchFamily="18" charset="0"/>
                <a:ea typeface="Cambria Math" pitchFamily="18" charset="0"/>
              </a:rPr>
              <a:t>  to be true, either one or both of </a:t>
            </a:r>
            <a:r>
              <a:rPr lang="en-US" sz="1800" i="1" dirty="0">
                <a:latin typeface="Cambria Math" pitchFamily="18" charset="0"/>
                <a:ea typeface="Cambria Math" pitchFamily="18" charset="0"/>
              </a:rPr>
              <a:t>p</a:t>
            </a:r>
            <a:r>
              <a:rPr lang="en-US" sz="1800" dirty="0">
                <a:latin typeface="Cambria Math" pitchFamily="18" charset="0"/>
                <a:ea typeface="Cambria Math" pitchFamily="18" charset="0"/>
              </a:rPr>
              <a:t> and </a:t>
            </a:r>
            <a:r>
              <a:rPr lang="en-US" sz="1800" i="1" dirty="0">
                <a:latin typeface="Cambria Math" pitchFamily="18" charset="0"/>
                <a:ea typeface="Cambria Math" pitchFamily="18" charset="0"/>
              </a:rPr>
              <a:t>q </a:t>
            </a:r>
            <a:r>
              <a:rPr lang="en-US" sz="1800" dirty="0">
                <a:latin typeface="Cambria Math" pitchFamily="18" charset="0"/>
                <a:ea typeface="Cambria Math" pitchFamily="18" charset="0"/>
              </a:rPr>
              <a:t>must be true.</a:t>
            </a:r>
            <a:endParaRPr lang="en-US" sz="1800" dirty="0"/>
          </a:p>
          <a:p>
            <a:pPr lvl="1"/>
            <a:r>
              <a:rPr lang="en-US" sz="1800" dirty="0"/>
              <a:t>“Exclusive Or”  - When reading the sentence “Soup or salad comes with this entrée,” we do not expect to be able to get both soup and salad. This is the meaning of Exclusive Or (</a:t>
            </a:r>
            <a:r>
              <a:rPr lang="en-US" sz="1800" dirty="0" err="1"/>
              <a:t>Xor</a:t>
            </a:r>
            <a:r>
              <a:rPr lang="en-US" sz="1800" dirty="0"/>
              <a:t>). In </a:t>
            </a:r>
            <a:r>
              <a:rPr lang="en-US" sz="1800" i="1" dirty="0"/>
              <a:t>p</a:t>
            </a:r>
            <a:r>
              <a:rPr lang="en-US" sz="1800" dirty="0">
                <a:latin typeface="Cambria Math"/>
                <a:ea typeface="Cambria Math"/>
              </a:rPr>
              <a:t> ⊕ </a:t>
            </a:r>
            <a:r>
              <a:rPr lang="en-US" sz="1800" i="1" dirty="0">
                <a:latin typeface="Cambria Math"/>
                <a:ea typeface="Cambria Math"/>
              </a:rPr>
              <a:t>q , </a:t>
            </a:r>
            <a:r>
              <a:rPr lang="en-US" sz="1800" dirty="0">
                <a:ea typeface="Cambria Math"/>
              </a:rPr>
              <a:t>one of </a:t>
            </a:r>
            <a:r>
              <a:rPr lang="en-US" sz="1800" i="1" dirty="0">
                <a:ea typeface="Cambria Math"/>
              </a:rPr>
              <a:t>p</a:t>
            </a:r>
            <a:r>
              <a:rPr lang="en-US" sz="1800" dirty="0">
                <a:ea typeface="Cambria Math"/>
              </a:rPr>
              <a:t> and </a:t>
            </a:r>
            <a:r>
              <a:rPr lang="en-US" sz="1800" i="1" dirty="0">
                <a:ea typeface="Cambria Math"/>
              </a:rPr>
              <a:t>q</a:t>
            </a:r>
            <a:r>
              <a:rPr lang="en-US" sz="1800" dirty="0">
                <a:ea typeface="Cambria Math"/>
              </a:rPr>
              <a:t> must be true</a:t>
            </a:r>
            <a:r>
              <a:rPr lang="en-US" sz="1800" dirty="0">
                <a:latin typeface="Cambria Math"/>
                <a:ea typeface="Cambria Math"/>
              </a:rPr>
              <a:t>, but not both.  The truth table for ⊕ is:</a:t>
            </a:r>
            <a:endParaRPr lang="en-US" sz="1800" i="1" dirty="0"/>
          </a:p>
          <a:p>
            <a:pPr lvl="1"/>
            <a:endParaRPr lang="en-US" sz="1800" dirty="0"/>
          </a:p>
        </p:txBody>
      </p:sp>
      <p:graphicFrame>
        <p:nvGraphicFramePr>
          <p:cNvPr id="4" name="Content Placeholder 3"/>
          <p:cNvGraphicFramePr>
            <a:graphicFrameLocks/>
          </p:cNvGraphicFramePr>
          <p:nvPr/>
        </p:nvGraphicFramePr>
        <p:xfrm>
          <a:off x="1905000" y="4648200"/>
          <a:ext cx="4648200" cy="1828800"/>
        </p:xfrm>
        <a:graphic>
          <a:graphicData uri="http://schemas.openxmlformats.org/drawingml/2006/table">
            <a:tbl>
              <a:tblPr firstRow="1" bandRow="1">
                <a:tableStyleId>{5C22544A-7EE6-4342-B048-85BDC9FD1C3A}</a:tableStyleId>
              </a:tblPr>
              <a:tblGrid>
                <a:gridCol w="1549400">
                  <a:extLst>
                    <a:ext uri="{9D8B030D-6E8A-4147-A177-3AD203B41FA5}">
                      <a16:colId xmlns:a16="http://schemas.microsoft.com/office/drawing/2014/main" val="20000"/>
                    </a:ext>
                  </a:extLst>
                </a:gridCol>
                <a:gridCol w="1549400">
                  <a:extLst>
                    <a:ext uri="{9D8B030D-6E8A-4147-A177-3AD203B41FA5}">
                      <a16:colId xmlns:a16="http://schemas.microsoft.com/office/drawing/2014/main" val="20001"/>
                    </a:ext>
                  </a:extLst>
                </a:gridCol>
                <a:gridCol w="1549400">
                  <a:extLst>
                    <a:ext uri="{9D8B030D-6E8A-4147-A177-3AD203B41FA5}">
                      <a16:colId xmlns:a16="http://schemas.microsoft.com/office/drawing/2014/main" val="20002"/>
                    </a:ext>
                  </a:extLst>
                </a:gridCol>
              </a:tblGrid>
              <a:tr h="274320">
                <a:tc>
                  <a:txBody>
                    <a:bodyPr/>
                    <a:lstStyle/>
                    <a:p>
                      <a:r>
                        <a:rPr lang="en-US" i="1" dirty="0">
                          <a:latin typeface="Cambria Math" pitchFamily="18" charset="0"/>
                          <a:ea typeface="Cambria Math" pitchFamily="18" charset="0"/>
                        </a:rPr>
                        <a:t>p </a:t>
                      </a:r>
                      <a:endParaRPr lang="en-US" dirty="0"/>
                    </a:p>
                  </a:txBody>
                  <a:tcPr marL="91441" marR="914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latin typeface="Cambria Math" pitchFamily="18" charset="0"/>
                          <a:ea typeface="Cambria Math" pitchFamily="18" charset="0"/>
                        </a:rPr>
                        <a:t>q</a:t>
                      </a:r>
                      <a:endParaRPr lang="en-US" dirty="0"/>
                    </a:p>
                  </a:txBody>
                  <a:tcPr marL="91441" marR="91441"/>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1" dirty="0">
                          <a:latin typeface="Cambria Math" pitchFamily="18" charset="0"/>
                          <a:ea typeface="Cambria Math" pitchFamily="18" charset="0"/>
                        </a:rPr>
                        <a:t>p </a:t>
                      </a:r>
                      <a:r>
                        <a:rPr lang="en-US" i="0" dirty="0">
                          <a:latin typeface="Cambria Math"/>
                          <a:ea typeface="Cambria Math"/>
                        </a:rPr>
                        <a:t>⊕</a:t>
                      </a:r>
                      <a:r>
                        <a:rPr lang="en-US" i="1" dirty="0">
                          <a:latin typeface="Cambria Math" pitchFamily="18" charset="0"/>
                          <a:ea typeface="Cambria Math" pitchFamily="18" charset="0"/>
                        </a:rPr>
                        <a:t>q</a:t>
                      </a:r>
                      <a:endParaRPr lang="en-US" dirty="0"/>
                    </a:p>
                  </a:txBody>
                  <a:tcPr marL="91441" marR="91441"/>
                </a:tc>
                <a:extLst>
                  <a:ext uri="{0D108BD9-81ED-4DB2-BD59-A6C34878D82A}">
                    <a16:rowId xmlns:a16="http://schemas.microsoft.com/office/drawing/2014/main" val="10000"/>
                  </a:ext>
                </a:extLst>
              </a:tr>
              <a:tr h="274320">
                <a:tc>
                  <a:txBody>
                    <a:bodyPr/>
                    <a:lstStyle/>
                    <a:p>
                      <a:r>
                        <a:rPr lang="en-US" dirty="0"/>
                        <a:t>T</a:t>
                      </a:r>
                    </a:p>
                  </a:txBody>
                  <a:tcPr marL="91441" marR="91441"/>
                </a:tc>
                <a:tc>
                  <a:txBody>
                    <a:bodyPr/>
                    <a:lstStyle/>
                    <a:p>
                      <a:r>
                        <a:rPr lang="en-US" dirty="0"/>
                        <a:t>T</a:t>
                      </a:r>
                    </a:p>
                  </a:txBody>
                  <a:tcPr marL="91441" marR="91441"/>
                </a:tc>
                <a:tc>
                  <a:txBody>
                    <a:bodyPr/>
                    <a:lstStyle/>
                    <a:p>
                      <a:r>
                        <a:rPr lang="en-US" dirty="0"/>
                        <a:t>F</a:t>
                      </a:r>
                    </a:p>
                  </a:txBody>
                  <a:tcPr marL="91441" marR="91441"/>
                </a:tc>
                <a:extLst>
                  <a:ext uri="{0D108BD9-81ED-4DB2-BD59-A6C34878D82A}">
                    <a16:rowId xmlns:a16="http://schemas.microsoft.com/office/drawing/2014/main" val="10001"/>
                  </a:ext>
                </a:extLst>
              </a:tr>
              <a:tr h="274320">
                <a:tc>
                  <a:txBody>
                    <a:bodyPr/>
                    <a:lstStyle/>
                    <a:p>
                      <a:r>
                        <a:rPr lang="en-US" dirty="0"/>
                        <a:t>T</a:t>
                      </a:r>
                    </a:p>
                  </a:txBody>
                  <a:tcPr marL="91441" marR="91441"/>
                </a:tc>
                <a:tc>
                  <a:txBody>
                    <a:bodyPr/>
                    <a:lstStyle/>
                    <a:p>
                      <a:r>
                        <a:rPr lang="en-US" dirty="0"/>
                        <a:t>F</a:t>
                      </a:r>
                    </a:p>
                  </a:txBody>
                  <a:tcPr marL="91441" marR="91441"/>
                </a:tc>
                <a:tc>
                  <a:txBody>
                    <a:bodyPr/>
                    <a:lstStyle/>
                    <a:p>
                      <a:r>
                        <a:rPr lang="en-US" dirty="0"/>
                        <a:t>T</a:t>
                      </a:r>
                    </a:p>
                  </a:txBody>
                  <a:tcPr marL="91441" marR="91441"/>
                </a:tc>
                <a:extLst>
                  <a:ext uri="{0D108BD9-81ED-4DB2-BD59-A6C34878D82A}">
                    <a16:rowId xmlns:a16="http://schemas.microsoft.com/office/drawing/2014/main" val="10002"/>
                  </a:ext>
                </a:extLst>
              </a:tr>
              <a:tr h="274320">
                <a:tc>
                  <a:txBody>
                    <a:bodyPr/>
                    <a:lstStyle/>
                    <a:p>
                      <a:r>
                        <a:rPr lang="en-US" dirty="0"/>
                        <a:t>F</a:t>
                      </a:r>
                    </a:p>
                  </a:txBody>
                  <a:tcPr marL="91441" marR="91441"/>
                </a:tc>
                <a:tc>
                  <a:txBody>
                    <a:bodyPr/>
                    <a:lstStyle/>
                    <a:p>
                      <a:r>
                        <a:rPr lang="en-US" dirty="0"/>
                        <a:t>T</a:t>
                      </a:r>
                    </a:p>
                  </a:txBody>
                  <a:tcPr marL="91441" marR="91441"/>
                </a:tc>
                <a:tc>
                  <a:txBody>
                    <a:bodyPr/>
                    <a:lstStyle/>
                    <a:p>
                      <a:r>
                        <a:rPr lang="en-US" dirty="0"/>
                        <a:t>T</a:t>
                      </a:r>
                    </a:p>
                  </a:txBody>
                  <a:tcPr marL="91441" marR="91441"/>
                </a:tc>
                <a:extLst>
                  <a:ext uri="{0D108BD9-81ED-4DB2-BD59-A6C34878D82A}">
                    <a16:rowId xmlns:a16="http://schemas.microsoft.com/office/drawing/2014/main" val="10003"/>
                  </a:ext>
                </a:extLst>
              </a:tr>
              <a:tr h="274320">
                <a:tc>
                  <a:txBody>
                    <a:bodyPr/>
                    <a:lstStyle/>
                    <a:p>
                      <a:r>
                        <a:rPr lang="en-US" dirty="0"/>
                        <a:t>F</a:t>
                      </a:r>
                    </a:p>
                  </a:txBody>
                  <a:tcPr marL="91441" marR="91441"/>
                </a:tc>
                <a:tc>
                  <a:txBody>
                    <a:bodyPr/>
                    <a:lstStyle/>
                    <a:p>
                      <a:r>
                        <a:rPr lang="en-US" dirty="0"/>
                        <a:t>F</a:t>
                      </a:r>
                    </a:p>
                  </a:txBody>
                  <a:tcPr marL="91441" marR="91441"/>
                </a:tc>
                <a:tc>
                  <a:txBody>
                    <a:bodyPr/>
                    <a:lstStyle/>
                    <a:p>
                      <a:r>
                        <a:rPr lang="en-US" dirty="0"/>
                        <a:t>F</a:t>
                      </a:r>
                    </a:p>
                  </a:txBody>
                  <a:tcPr marL="91441" marR="91441"/>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Implication</a:t>
            </a:r>
          </a:p>
        </p:txBody>
      </p:sp>
      <p:sp>
        <p:nvSpPr>
          <p:cNvPr id="3" name="Content Placeholder 2"/>
          <p:cNvSpPr>
            <a:spLocks noGrp="1"/>
          </p:cNvSpPr>
          <p:nvPr>
            <p:ph idx="1"/>
          </p:nvPr>
        </p:nvSpPr>
        <p:spPr/>
        <p:txBody>
          <a:bodyPr>
            <a:normAutofit/>
          </a:bodyPr>
          <a:lstStyle/>
          <a:p>
            <a:r>
              <a:rPr lang="en-US" sz="2000" dirty="0"/>
              <a:t>If </a:t>
            </a:r>
            <a:r>
              <a:rPr lang="en-US" sz="2000" i="1" dirty="0">
                <a:latin typeface="Cambria Math" pitchFamily="18" charset="0"/>
                <a:ea typeface="Cambria Math" pitchFamily="18" charset="0"/>
              </a:rPr>
              <a:t>p</a:t>
            </a:r>
            <a:r>
              <a:rPr lang="en-US" sz="2000" dirty="0"/>
              <a:t>  and </a:t>
            </a:r>
            <a:r>
              <a:rPr lang="en-US" sz="2000" i="1" dirty="0">
                <a:latin typeface="Cambria Math" pitchFamily="18" charset="0"/>
                <a:ea typeface="Cambria Math" pitchFamily="18" charset="0"/>
              </a:rPr>
              <a:t>q</a:t>
            </a:r>
            <a:r>
              <a:rPr lang="en-US" sz="2000" dirty="0"/>
              <a:t>  are propositions, then </a:t>
            </a:r>
            <a:r>
              <a:rPr lang="en-US" sz="2000" i="1" dirty="0">
                <a:latin typeface="Cambria Math" pitchFamily="18" charset="0"/>
                <a:ea typeface="Cambria Math" pitchFamily="18" charset="0"/>
              </a:rPr>
              <a:t>p </a:t>
            </a:r>
            <a:r>
              <a:rPr lang="en-US" sz="2000" dirty="0">
                <a:latin typeface="Cambria Math"/>
                <a:ea typeface="Cambria Math"/>
              </a:rPr>
              <a:t>→</a:t>
            </a:r>
            <a:r>
              <a:rPr lang="en-US" sz="2000" i="1" dirty="0">
                <a:latin typeface="Cambria Math" pitchFamily="18" charset="0"/>
                <a:ea typeface="Cambria Math" pitchFamily="18" charset="0"/>
              </a:rPr>
              <a:t>q</a:t>
            </a:r>
            <a:r>
              <a:rPr lang="en-US" sz="2000" dirty="0"/>
              <a:t> is a </a:t>
            </a:r>
            <a:r>
              <a:rPr lang="en-US" sz="2000" i="1" dirty="0"/>
              <a:t>conditional statement </a:t>
            </a:r>
            <a:r>
              <a:rPr lang="en-US" sz="2000" dirty="0"/>
              <a:t>or </a:t>
            </a:r>
            <a:r>
              <a:rPr lang="en-US" sz="2000" i="1" dirty="0"/>
              <a:t>implication </a:t>
            </a:r>
            <a:r>
              <a:rPr lang="en-US" sz="2000" dirty="0"/>
              <a:t> which is read as “if </a:t>
            </a:r>
            <a:r>
              <a:rPr lang="en-US" sz="2000" i="1" dirty="0">
                <a:latin typeface="Cambria Math" pitchFamily="18" charset="0"/>
                <a:ea typeface="Cambria Math" pitchFamily="18" charset="0"/>
              </a:rPr>
              <a:t>p</a:t>
            </a:r>
            <a:r>
              <a:rPr lang="en-US" sz="2000" dirty="0"/>
              <a:t>, then </a:t>
            </a:r>
            <a:r>
              <a:rPr lang="en-US" sz="2000" i="1" dirty="0">
                <a:latin typeface="Cambria Math" pitchFamily="18" charset="0"/>
                <a:ea typeface="Cambria Math" pitchFamily="18" charset="0"/>
              </a:rPr>
              <a:t>q</a:t>
            </a:r>
            <a:r>
              <a:rPr lang="en-US" sz="2000" dirty="0"/>
              <a:t> ” and has this truth table:</a:t>
            </a:r>
          </a:p>
          <a:p>
            <a:endParaRPr lang="en-US" sz="2000" dirty="0"/>
          </a:p>
          <a:p>
            <a:endParaRPr lang="en-US" sz="2000" dirty="0"/>
          </a:p>
          <a:p>
            <a:endParaRPr lang="en-US" sz="2000" dirty="0"/>
          </a:p>
          <a:p>
            <a:endParaRPr lang="en-US" sz="2000" dirty="0"/>
          </a:p>
          <a:p>
            <a:endParaRPr lang="en-US" sz="2000" dirty="0"/>
          </a:p>
          <a:p>
            <a:endParaRPr lang="en-US" sz="2000" dirty="0"/>
          </a:p>
          <a:p>
            <a:r>
              <a:rPr lang="en-US" sz="2200" b="1" dirty="0"/>
              <a:t>Example</a:t>
            </a:r>
            <a:r>
              <a:rPr lang="en-US" sz="2200" dirty="0"/>
              <a:t>: If </a:t>
            </a:r>
            <a:r>
              <a:rPr lang="en-US" sz="2200" i="1" dirty="0">
                <a:latin typeface="Cambria Math" pitchFamily="18" charset="0"/>
                <a:ea typeface="Cambria Math" pitchFamily="18" charset="0"/>
              </a:rPr>
              <a:t>p</a:t>
            </a:r>
            <a:r>
              <a:rPr lang="en-US" sz="2200" dirty="0"/>
              <a:t>  denotes “I am at home.” and </a:t>
            </a:r>
            <a:r>
              <a:rPr lang="en-US" sz="2200" i="1" dirty="0">
                <a:latin typeface="Cambria Math" pitchFamily="18" charset="0"/>
                <a:ea typeface="Cambria Math" pitchFamily="18" charset="0"/>
              </a:rPr>
              <a:t>q</a:t>
            </a:r>
            <a:r>
              <a:rPr lang="en-US" sz="2200" dirty="0"/>
              <a:t>  denotes “It is raining.” then   </a:t>
            </a:r>
            <a:r>
              <a:rPr lang="en-US" sz="2200" i="1" dirty="0">
                <a:latin typeface="Cambria Math" pitchFamily="18" charset="0"/>
                <a:ea typeface="Cambria Math" pitchFamily="18" charset="0"/>
              </a:rPr>
              <a:t>p </a:t>
            </a:r>
            <a:r>
              <a:rPr lang="en-US" sz="2200" dirty="0">
                <a:latin typeface="Cambria Math"/>
                <a:ea typeface="Cambria Math"/>
              </a:rPr>
              <a:t>→</a:t>
            </a:r>
            <a:r>
              <a:rPr lang="en-US" sz="2200" i="1" dirty="0">
                <a:latin typeface="Cambria Math" pitchFamily="18" charset="0"/>
                <a:ea typeface="Cambria Math" pitchFamily="18" charset="0"/>
              </a:rPr>
              <a:t>q</a:t>
            </a:r>
            <a:r>
              <a:rPr lang="en-US" sz="2200" dirty="0"/>
              <a:t>  denotes “If I am at home then it is raining.” </a:t>
            </a:r>
          </a:p>
          <a:p>
            <a:r>
              <a:rPr lang="en-US" sz="2200" dirty="0"/>
              <a:t>In </a:t>
            </a:r>
            <a:r>
              <a:rPr lang="en-US" sz="2200" i="1" dirty="0">
                <a:latin typeface="Cambria Math" pitchFamily="18" charset="0"/>
                <a:ea typeface="Cambria Math" pitchFamily="18" charset="0"/>
              </a:rPr>
              <a:t>p </a:t>
            </a:r>
            <a:r>
              <a:rPr lang="en-US" sz="2200" dirty="0">
                <a:latin typeface="Cambria Math"/>
                <a:ea typeface="Cambria Math"/>
              </a:rPr>
              <a:t>→</a:t>
            </a:r>
            <a:r>
              <a:rPr lang="en-US" sz="2200" i="1" dirty="0">
                <a:latin typeface="Cambria Math" pitchFamily="18" charset="0"/>
                <a:ea typeface="Cambria Math" pitchFamily="18" charset="0"/>
              </a:rPr>
              <a:t>q</a:t>
            </a:r>
            <a:r>
              <a:rPr lang="en-US" sz="2200" dirty="0"/>
              <a:t> , </a:t>
            </a:r>
            <a:r>
              <a:rPr lang="en-US" sz="2000" i="1" dirty="0">
                <a:latin typeface="Cambria Math" pitchFamily="18" charset="0"/>
                <a:ea typeface="Cambria Math" pitchFamily="18" charset="0"/>
              </a:rPr>
              <a:t>p</a:t>
            </a:r>
            <a:r>
              <a:rPr lang="en-US" sz="2200" dirty="0"/>
              <a:t>  is the </a:t>
            </a:r>
            <a:r>
              <a:rPr lang="en-US" sz="2200" i="1" dirty="0"/>
              <a:t>hypothesis</a:t>
            </a:r>
            <a:r>
              <a:rPr lang="en-US" sz="2200" dirty="0"/>
              <a:t> (</a:t>
            </a:r>
            <a:r>
              <a:rPr lang="en-US" sz="2200" i="1" dirty="0"/>
              <a:t>antecedent</a:t>
            </a:r>
            <a:r>
              <a:rPr lang="en-US" sz="2200" dirty="0"/>
              <a:t> or </a:t>
            </a:r>
            <a:r>
              <a:rPr lang="en-US" sz="2200" i="1" dirty="0"/>
              <a:t>premise</a:t>
            </a:r>
            <a:r>
              <a:rPr lang="en-US" sz="2200" dirty="0"/>
              <a:t>) and </a:t>
            </a:r>
            <a:r>
              <a:rPr lang="en-US" sz="2000" i="1" dirty="0">
                <a:latin typeface="Cambria Math" pitchFamily="18" charset="0"/>
                <a:ea typeface="Cambria Math" pitchFamily="18" charset="0"/>
              </a:rPr>
              <a:t>q</a:t>
            </a:r>
            <a:r>
              <a:rPr lang="en-US" sz="2200" dirty="0"/>
              <a:t>  is the </a:t>
            </a:r>
            <a:r>
              <a:rPr lang="en-US" sz="2200" i="1" dirty="0"/>
              <a:t>conclusion</a:t>
            </a:r>
            <a:r>
              <a:rPr lang="en-US" sz="2200" dirty="0"/>
              <a:t> (or </a:t>
            </a:r>
            <a:r>
              <a:rPr lang="en-US" sz="2200" i="1" dirty="0"/>
              <a:t>consequence</a:t>
            </a:r>
            <a:r>
              <a:rPr lang="en-US" sz="2200" dirty="0"/>
              <a:t>). </a:t>
            </a:r>
          </a:p>
          <a:p>
            <a:pPr lvl="1"/>
            <a:endParaRPr lang="en-US" sz="2000" dirty="0"/>
          </a:p>
        </p:txBody>
      </p:sp>
      <p:graphicFrame>
        <p:nvGraphicFramePr>
          <p:cNvPr id="18" name="Content Placeholder 3"/>
          <p:cNvGraphicFramePr>
            <a:graphicFrameLocks/>
          </p:cNvGraphicFramePr>
          <p:nvPr/>
        </p:nvGraphicFramePr>
        <p:xfrm>
          <a:off x="1981200" y="2743200"/>
          <a:ext cx="5181601" cy="1828800"/>
        </p:xfrm>
        <a:graphic>
          <a:graphicData uri="http://schemas.openxmlformats.org/drawingml/2006/table">
            <a:tbl>
              <a:tblPr firstRow="1" bandRow="1">
                <a:tableStyleId>{5C22544A-7EE6-4342-B048-85BDC9FD1C3A}</a:tableStyleId>
              </a:tblPr>
              <a:tblGrid>
                <a:gridCol w="1843903">
                  <a:extLst>
                    <a:ext uri="{9D8B030D-6E8A-4147-A177-3AD203B41FA5}">
                      <a16:colId xmlns:a16="http://schemas.microsoft.com/office/drawing/2014/main" val="20000"/>
                    </a:ext>
                  </a:extLst>
                </a:gridCol>
                <a:gridCol w="1843903">
                  <a:extLst>
                    <a:ext uri="{9D8B030D-6E8A-4147-A177-3AD203B41FA5}">
                      <a16:colId xmlns:a16="http://schemas.microsoft.com/office/drawing/2014/main" val="20001"/>
                    </a:ext>
                  </a:extLst>
                </a:gridCol>
                <a:gridCol w="1493795">
                  <a:extLst>
                    <a:ext uri="{9D8B030D-6E8A-4147-A177-3AD203B41FA5}">
                      <a16:colId xmlns:a16="http://schemas.microsoft.com/office/drawing/2014/main" val="20002"/>
                    </a:ext>
                  </a:extLst>
                </a:gridCol>
              </a:tblGrid>
              <a:tr h="350520">
                <a:tc>
                  <a:txBody>
                    <a:bodyPr/>
                    <a:lstStyle/>
                    <a:p>
                      <a:r>
                        <a:rPr lang="en-US" sz="1800" i="1" dirty="0">
                          <a:latin typeface="Cambria Math" pitchFamily="18" charset="0"/>
                          <a:ea typeface="Cambria Math" pitchFamily="18" charset="0"/>
                        </a:rPr>
                        <a:t>p</a:t>
                      </a:r>
                      <a:r>
                        <a:rPr lang="en-US" sz="1800" dirty="0"/>
                        <a:t> </a:t>
                      </a:r>
                      <a:endParaRPr lang="en-US" dirty="0"/>
                    </a:p>
                  </a:txBody>
                  <a:tcPr marL="91441" marR="91441"/>
                </a:tc>
                <a:tc>
                  <a:txBody>
                    <a:bodyPr/>
                    <a:lstStyle/>
                    <a:p>
                      <a:r>
                        <a:rPr lang="en-US" sz="1800" i="1" dirty="0">
                          <a:latin typeface="Cambria Math" pitchFamily="18" charset="0"/>
                          <a:ea typeface="Cambria Math" pitchFamily="18" charset="0"/>
                        </a:rPr>
                        <a:t>q</a:t>
                      </a:r>
                      <a:endParaRPr lang="en-US" dirty="0"/>
                    </a:p>
                  </a:txBody>
                  <a:tcPr marL="91441" marR="91441"/>
                </a:tc>
                <a:tc>
                  <a:txBody>
                    <a:bodyPr/>
                    <a:lstStyle/>
                    <a:p>
                      <a:r>
                        <a:rPr lang="en-US" sz="1800" i="1" dirty="0">
                          <a:latin typeface="Cambria Math" pitchFamily="18" charset="0"/>
                          <a:ea typeface="Cambria Math" pitchFamily="18" charset="0"/>
                        </a:rPr>
                        <a:t>p </a:t>
                      </a:r>
                      <a:r>
                        <a:rPr lang="en-US" sz="1800" dirty="0">
                          <a:latin typeface="Cambria Math"/>
                          <a:ea typeface="Cambria Math"/>
                        </a:rPr>
                        <a:t>→</a:t>
                      </a:r>
                      <a:r>
                        <a:rPr lang="en-US" sz="1800" i="1" dirty="0">
                          <a:latin typeface="Cambria Math" pitchFamily="18" charset="0"/>
                          <a:ea typeface="Cambria Math" pitchFamily="18" charset="0"/>
                        </a:rPr>
                        <a:t>q</a:t>
                      </a:r>
                      <a:endParaRPr lang="en-US" dirty="0"/>
                    </a:p>
                  </a:txBody>
                  <a:tcPr marL="91441" marR="91441"/>
                </a:tc>
                <a:extLst>
                  <a:ext uri="{0D108BD9-81ED-4DB2-BD59-A6C34878D82A}">
                    <a16:rowId xmlns:a16="http://schemas.microsoft.com/office/drawing/2014/main" val="10000"/>
                  </a:ext>
                </a:extLst>
              </a:tr>
              <a:tr h="350520">
                <a:tc>
                  <a:txBody>
                    <a:bodyPr/>
                    <a:lstStyle/>
                    <a:p>
                      <a:r>
                        <a:rPr lang="en-US" dirty="0"/>
                        <a:t>T</a:t>
                      </a:r>
                    </a:p>
                  </a:txBody>
                  <a:tcPr marL="91441" marR="91441"/>
                </a:tc>
                <a:tc>
                  <a:txBody>
                    <a:bodyPr/>
                    <a:lstStyle/>
                    <a:p>
                      <a:r>
                        <a:rPr lang="en-US" dirty="0"/>
                        <a:t>T</a:t>
                      </a:r>
                    </a:p>
                  </a:txBody>
                  <a:tcPr marL="91441" marR="91441"/>
                </a:tc>
                <a:tc>
                  <a:txBody>
                    <a:bodyPr/>
                    <a:lstStyle/>
                    <a:p>
                      <a:r>
                        <a:rPr lang="en-US" dirty="0"/>
                        <a:t>T</a:t>
                      </a:r>
                    </a:p>
                  </a:txBody>
                  <a:tcPr marL="91441" marR="91441"/>
                </a:tc>
                <a:extLst>
                  <a:ext uri="{0D108BD9-81ED-4DB2-BD59-A6C34878D82A}">
                    <a16:rowId xmlns:a16="http://schemas.microsoft.com/office/drawing/2014/main" val="10001"/>
                  </a:ext>
                </a:extLst>
              </a:tr>
              <a:tr h="350520">
                <a:tc>
                  <a:txBody>
                    <a:bodyPr/>
                    <a:lstStyle/>
                    <a:p>
                      <a:r>
                        <a:rPr lang="en-US" dirty="0"/>
                        <a:t>T</a:t>
                      </a:r>
                    </a:p>
                  </a:txBody>
                  <a:tcPr marL="91441" marR="91441"/>
                </a:tc>
                <a:tc>
                  <a:txBody>
                    <a:bodyPr/>
                    <a:lstStyle/>
                    <a:p>
                      <a:r>
                        <a:rPr lang="en-US" dirty="0"/>
                        <a:t>F</a:t>
                      </a:r>
                    </a:p>
                  </a:txBody>
                  <a:tcPr marL="91441" marR="91441"/>
                </a:tc>
                <a:tc>
                  <a:txBody>
                    <a:bodyPr/>
                    <a:lstStyle/>
                    <a:p>
                      <a:r>
                        <a:rPr lang="en-US" dirty="0"/>
                        <a:t>F</a:t>
                      </a:r>
                    </a:p>
                  </a:txBody>
                  <a:tcPr marL="91441" marR="91441"/>
                </a:tc>
                <a:extLst>
                  <a:ext uri="{0D108BD9-81ED-4DB2-BD59-A6C34878D82A}">
                    <a16:rowId xmlns:a16="http://schemas.microsoft.com/office/drawing/2014/main" val="10002"/>
                  </a:ext>
                </a:extLst>
              </a:tr>
              <a:tr h="350520">
                <a:tc>
                  <a:txBody>
                    <a:bodyPr/>
                    <a:lstStyle/>
                    <a:p>
                      <a:r>
                        <a:rPr lang="en-US" dirty="0"/>
                        <a:t>F</a:t>
                      </a:r>
                    </a:p>
                  </a:txBody>
                  <a:tcPr marL="91441" marR="91441"/>
                </a:tc>
                <a:tc>
                  <a:txBody>
                    <a:bodyPr/>
                    <a:lstStyle/>
                    <a:p>
                      <a:r>
                        <a:rPr lang="en-US" dirty="0"/>
                        <a:t>T</a:t>
                      </a:r>
                    </a:p>
                  </a:txBody>
                  <a:tcPr marL="91441" marR="91441"/>
                </a:tc>
                <a:tc>
                  <a:txBody>
                    <a:bodyPr/>
                    <a:lstStyle/>
                    <a:p>
                      <a:r>
                        <a:rPr lang="en-US" dirty="0"/>
                        <a:t>T</a:t>
                      </a:r>
                    </a:p>
                  </a:txBody>
                  <a:tcPr marL="91441" marR="91441"/>
                </a:tc>
                <a:extLst>
                  <a:ext uri="{0D108BD9-81ED-4DB2-BD59-A6C34878D82A}">
                    <a16:rowId xmlns:a16="http://schemas.microsoft.com/office/drawing/2014/main" val="10003"/>
                  </a:ext>
                </a:extLst>
              </a:tr>
              <a:tr h="350520">
                <a:tc>
                  <a:txBody>
                    <a:bodyPr/>
                    <a:lstStyle/>
                    <a:p>
                      <a:r>
                        <a:rPr lang="en-US" dirty="0"/>
                        <a:t>F</a:t>
                      </a:r>
                    </a:p>
                  </a:txBody>
                  <a:tcPr marL="91441" marR="91441"/>
                </a:tc>
                <a:tc>
                  <a:txBody>
                    <a:bodyPr/>
                    <a:lstStyle/>
                    <a:p>
                      <a:r>
                        <a:rPr lang="en-US" dirty="0"/>
                        <a:t>F</a:t>
                      </a:r>
                    </a:p>
                  </a:txBody>
                  <a:tcPr marL="91441" marR="91441"/>
                </a:tc>
                <a:tc>
                  <a:txBody>
                    <a:bodyPr/>
                    <a:lstStyle/>
                    <a:p>
                      <a:r>
                        <a:rPr lang="en-US" dirty="0"/>
                        <a:t>T</a:t>
                      </a:r>
                    </a:p>
                  </a:txBody>
                  <a:tcPr marL="91441" marR="91441"/>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Understanding Implication</a:t>
            </a:r>
          </a:p>
        </p:txBody>
      </p:sp>
      <p:sp>
        <p:nvSpPr>
          <p:cNvPr id="3" name="Content Placeholder 2"/>
          <p:cNvSpPr>
            <a:spLocks noGrp="1"/>
          </p:cNvSpPr>
          <p:nvPr>
            <p:ph idx="1"/>
          </p:nvPr>
        </p:nvSpPr>
        <p:spPr/>
        <p:txBody>
          <a:bodyPr>
            <a:normAutofit lnSpcReduction="10000"/>
          </a:bodyPr>
          <a:lstStyle/>
          <a:p>
            <a:pPr marL="274320" lvl="1" indent="-274320">
              <a:buClr>
                <a:schemeClr val="accent3"/>
              </a:buClr>
              <a:buSzPct val="95000"/>
            </a:pPr>
            <a:r>
              <a:rPr lang="en-US" sz="2600" dirty="0"/>
              <a:t>In </a:t>
            </a:r>
            <a:r>
              <a:rPr lang="en-US" sz="2600" i="1" dirty="0">
                <a:latin typeface="Cambria Math" pitchFamily="18" charset="0"/>
                <a:ea typeface="Cambria Math" pitchFamily="18" charset="0"/>
              </a:rPr>
              <a:t>p </a:t>
            </a:r>
            <a:r>
              <a:rPr lang="en-US" sz="2600" dirty="0">
                <a:latin typeface="Cambria Math"/>
                <a:ea typeface="Cambria Math"/>
              </a:rPr>
              <a:t>→</a:t>
            </a:r>
            <a:r>
              <a:rPr lang="en-US" sz="2600" i="1" dirty="0">
                <a:latin typeface="Cambria Math" pitchFamily="18" charset="0"/>
                <a:ea typeface="Cambria Math" pitchFamily="18" charset="0"/>
              </a:rPr>
              <a:t>q </a:t>
            </a:r>
            <a:r>
              <a:rPr lang="en-US" sz="2600" dirty="0">
                <a:ea typeface="Cambria Math" pitchFamily="18" charset="0"/>
              </a:rPr>
              <a:t>there does not need to be any connection between the antecedent or the consequent</a:t>
            </a:r>
            <a:r>
              <a:rPr lang="en-US" sz="2600" dirty="0">
                <a:latin typeface="Cambria Math" pitchFamily="18" charset="0"/>
                <a:ea typeface="Cambria Math" pitchFamily="18" charset="0"/>
              </a:rPr>
              <a:t>. The “meaning” of </a:t>
            </a:r>
            <a:r>
              <a:rPr lang="en-US" sz="2600" i="1" dirty="0">
                <a:latin typeface="Cambria Math" pitchFamily="18" charset="0"/>
                <a:ea typeface="Cambria Math" pitchFamily="18" charset="0"/>
              </a:rPr>
              <a:t>p </a:t>
            </a:r>
            <a:r>
              <a:rPr lang="en-US" sz="2600" dirty="0">
                <a:latin typeface="Cambria Math"/>
                <a:ea typeface="Cambria Math"/>
              </a:rPr>
              <a:t>→</a:t>
            </a:r>
            <a:r>
              <a:rPr lang="en-US" sz="2600" i="1" dirty="0">
                <a:latin typeface="Cambria Math" pitchFamily="18" charset="0"/>
                <a:ea typeface="Cambria Math" pitchFamily="18" charset="0"/>
              </a:rPr>
              <a:t>q </a:t>
            </a:r>
            <a:r>
              <a:rPr lang="en-US" sz="2600" dirty="0">
                <a:ea typeface="Cambria Math" pitchFamily="18" charset="0"/>
              </a:rPr>
              <a:t>depends only on the truth values of </a:t>
            </a:r>
            <a:r>
              <a:rPr lang="en-US" sz="2600" i="1" dirty="0">
                <a:latin typeface="Cambria Math" pitchFamily="18" charset="0"/>
                <a:ea typeface="Cambria Math" pitchFamily="18" charset="0"/>
              </a:rPr>
              <a:t>p</a:t>
            </a:r>
            <a:r>
              <a:rPr lang="en-US" sz="2600" dirty="0">
                <a:ea typeface="Cambria Math" pitchFamily="18" charset="0"/>
              </a:rPr>
              <a:t> and </a:t>
            </a:r>
            <a:r>
              <a:rPr lang="en-US" sz="2600" i="1" dirty="0">
                <a:latin typeface="Cambria Math" pitchFamily="18" charset="0"/>
                <a:ea typeface="Cambria Math" pitchFamily="18" charset="0"/>
              </a:rPr>
              <a:t>q</a:t>
            </a:r>
            <a:r>
              <a:rPr lang="en-US" sz="2600" dirty="0">
                <a:ea typeface="Cambria Math" pitchFamily="18" charset="0"/>
              </a:rPr>
              <a:t>. </a:t>
            </a:r>
            <a:endParaRPr lang="en-US" sz="2600" dirty="0"/>
          </a:p>
          <a:p>
            <a:r>
              <a:rPr lang="en-US" dirty="0"/>
              <a:t>These implications are perfectly fine, but would not be used in ordinary English.</a:t>
            </a:r>
          </a:p>
          <a:p>
            <a:pPr lvl="1"/>
            <a:r>
              <a:rPr lang="en-US" dirty="0"/>
              <a:t>“If the moon is made of green cheese, then I have more money than Bill Gates. ”</a:t>
            </a:r>
          </a:p>
          <a:p>
            <a:pPr lvl="1"/>
            <a:r>
              <a:rPr lang="en-US" dirty="0"/>
              <a:t> “If the moon is made of green cheese then I’m on welfare.”</a:t>
            </a:r>
          </a:p>
          <a:p>
            <a:pPr lvl="1"/>
            <a:r>
              <a:rPr lang="en-US" dirty="0"/>
              <a:t>“If 1 + 1 = 3, then your grandma wears combat boots.”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Understanding Implication (cont)</a:t>
            </a:r>
          </a:p>
        </p:txBody>
      </p:sp>
      <p:sp>
        <p:nvSpPr>
          <p:cNvPr id="3" name="Content Placeholder 2"/>
          <p:cNvSpPr>
            <a:spLocks noGrp="1"/>
          </p:cNvSpPr>
          <p:nvPr>
            <p:ph idx="1"/>
          </p:nvPr>
        </p:nvSpPr>
        <p:spPr/>
        <p:txBody>
          <a:bodyPr>
            <a:normAutofit lnSpcReduction="10000"/>
          </a:bodyPr>
          <a:lstStyle/>
          <a:p>
            <a:r>
              <a:rPr lang="en-US" dirty="0"/>
              <a:t>One way to view the logical conditional is to think of an obligation or contract.</a:t>
            </a:r>
          </a:p>
          <a:p>
            <a:pPr lvl="1"/>
            <a:r>
              <a:rPr lang="en-US" dirty="0"/>
              <a:t>“If I am elected, then I will lower taxes.”</a:t>
            </a:r>
          </a:p>
          <a:p>
            <a:pPr lvl="1"/>
            <a:r>
              <a:rPr lang="en-US" dirty="0"/>
              <a:t>“If you get 100% on the final, then you will get an A.”</a:t>
            </a:r>
          </a:p>
          <a:p>
            <a:r>
              <a:rPr lang="en-US" dirty="0"/>
              <a:t>If the politician is elected and does not lower taxes, then the voters can say that he or she has broken the campaign pledge. Something similar holds for the professor. This corresponds to the case where </a:t>
            </a:r>
            <a:r>
              <a:rPr lang="en-US" i="1" dirty="0">
                <a:latin typeface="Cambria Math" pitchFamily="18" charset="0"/>
                <a:ea typeface="Cambria Math" pitchFamily="18" charset="0"/>
              </a:rPr>
              <a:t>p</a:t>
            </a:r>
            <a:r>
              <a:rPr lang="en-US" dirty="0"/>
              <a:t> is true and </a:t>
            </a:r>
            <a:r>
              <a:rPr lang="en-US" i="1" dirty="0">
                <a:latin typeface="Cambria Math" pitchFamily="18" charset="0"/>
                <a:ea typeface="Cambria Math" pitchFamily="18" charset="0"/>
              </a:rPr>
              <a:t>q</a:t>
            </a:r>
            <a:r>
              <a:rPr lang="en-US" dirty="0"/>
              <a:t> is false. </a:t>
            </a:r>
          </a:p>
          <a:p>
            <a:pPr>
              <a:buNone/>
            </a:pPr>
            <a:endParaRPr lang="en-US" dirty="0"/>
          </a:p>
          <a:p>
            <a:pPr>
              <a:buNone/>
            </a:pP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Different Ways of Expressing </a:t>
            </a:r>
            <a:r>
              <a:rPr lang="en-US" sz="5400" i="1" dirty="0">
                <a:latin typeface="Cambria Math" pitchFamily="18" charset="0"/>
                <a:ea typeface="Cambria Math" pitchFamily="18" charset="0"/>
              </a:rPr>
              <a:t>p </a:t>
            </a:r>
            <a:r>
              <a:rPr lang="en-US" sz="5400" dirty="0">
                <a:latin typeface="Cambria Math"/>
                <a:ea typeface="Cambria Math"/>
              </a:rPr>
              <a:t>→</a:t>
            </a:r>
            <a:r>
              <a:rPr lang="en-US" sz="5400" i="1" dirty="0">
                <a:latin typeface="Cambria Math" pitchFamily="18" charset="0"/>
                <a:ea typeface="Cambria Math" pitchFamily="18" charset="0"/>
              </a:rPr>
              <a:t>q</a:t>
            </a:r>
            <a:r>
              <a:rPr lang="en-US" dirty="0"/>
              <a:t>  </a:t>
            </a:r>
          </a:p>
        </p:txBody>
      </p:sp>
      <p:sp>
        <p:nvSpPr>
          <p:cNvPr id="3" name="Content Placeholder 2"/>
          <p:cNvSpPr>
            <a:spLocks noGrp="1"/>
          </p:cNvSpPr>
          <p:nvPr>
            <p:ph idx="1"/>
          </p:nvPr>
        </p:nvSpPr>
        <p:spPr/>
        <p:txBody>
          <a:bodyPr>
            <a:normAutofit fontScale="92500" lnSpcReduction="10000"/>
          </a:bodyPr>
          <a:lstStyle/>
          <a:p>
            <a:pPr>
              <a:buNone/>
            </a:pPr>
            <a:r>
              <a:rPr lang="en-US" dirty="0"/>
              <a:t>    </a:t>
            </a:r>
          </a:p>
          <a:p>
            <a:pPr>
              <a:buNone/>
            </a:pPr>
            <a:r>
              <a:rPr lang="en-US" b="1" dirty="0"/>
              <a:t>    if</a:t>
            </a:r>
            <a:r>
              <a:rPr lang="en-US" dirty="0"/>
              <a:t> </a:t>
            </a:r>
            <a:r>
              <a:rPr lang="en-US" i="1" dirty="0">
                <a:latin typeface="Cambria Math" pitchFamily="18" charset="0"/>
                <a:ea typeface="Cambria Math" pitchFamily="18" charset="0"/>
              </a:rPr>
              <a:t>p</a:t>
            </a:r>
            <a:r>
              <a:rPr lang="en-US" dirty="0"/>
              <a:t>, </a:t>
            </a:r>
            <a:r>
              <a:rPr lang="en-US" b="1" dirty="0"/>
              <a:t>then</a:t>
            </a:r>
            <a:r>
              <a:rPr lang="en-US" dirty="0"/>
              <a:t> </a:t>
            </a:r>
            <a:r>
              <a:rPr lang="en-US" i="1" dirty="0">
                <a:latin typeface="Cambria Math" pitchFamily="18" charset="0"/>
                <a:ea typeface="Cambria Math" pitchFamily="18" charset="0"/>
              </a:rPr>
              <a:t>q</a:t>
            </a:r>
            <a:r>
              <a:rPr lang="en-US" dirty="0"/>
              <a:t>                     </a:t>
            </a:r>
            <a:r>
              <a:rPr lang="en-US" i="1" dirty="0">
                <a:latin typeface="Cambria Math" pitchFamily="18" charset="0"/>
                <a:ea typeface="Cambria Math" pitchFamily="18" charset="0"/>
              </a:rPr>
              <a:t>p</a:t>
            </a:r>
            <a:r>
              <a:rPr lang="en-US" dirty="0"/>
              <a:t> </a:t>
            </a:r>
            <a:r>
              <a:rPr lang="en-US" b="1" dirty="0"/>
              <a:t>implies</a:t>
            </a:r>
            <a:r>
              <a:rPr lang="en-US" dirty="0"/>
              <a:t> </a:t>
            </a:r>
            <a:r>
              <a:rPr lang="en-US" i="1" dirty="0">
                <a:latin typeface="Cambria Math" pitchFamily="18" charset="0"/>
                <a:ea typeface="Cambria Math" pitchFamily="18" charset="0"/>
              </a:rPr>
              <a:t>q</a:t>
            </a:r>
            <a:r>
              <a:rPr lang="en-US" dirty="0"/>
              <a:t> </a:t>
            </a:r>
          </a:p>
          <a:p>
            <a:pPr>
              <a:buNone/>
            </a:pPr>
            <a:r>
              <a:rPr lang="en-US" dirty="0"/>
              <a:t>    </a:t>
            </a:r>
            <a:r>
              <a:rPr lang="en-US" b="1" dirty="0"/>
              <a:t>if </a:t>
            </a:r>
            <a:r>
              <a:rPr lang="en-US" i="1" dirty="0">
                <a:latin typeface="Cambria Math" pitchFamily="18" charset="0"/>
                <a:ea typeface="Cambria Math" pitchFamily="18" charset="0"/>
              </a:rPr>
              <a:t>p</a:t>
            </a:r>
            <a:r>
              <a:rPr lang="en-US" dirty="0"/>
              <a:t>, </a:t>
            </a:r>
            <a:r>
              <a:rPr lang="en-US" i="1" dirty="0">
                <a:latin typeface="Cambria Math" pitchFamily="18" charset="0"/>
                <a:ea typeface="Cambria Math" pitchFamily="18" charset="0"/>
              </a:rPr>
              <a:t>q</a:t>
            </a:r>
            <a:r>
              <a:rPr lang="en-US" dirty="0"/>
              <a:t>                              </a:t>
            </a:r>
            <a:r>
              <a:rPr lang="en-US" i="1" dirty="0">
                <a:latin typeface="Cambria Math" pitchFamily="18" charset="0"/>
                <a:ea typeface="Cambria Math" pitchFamily="18" charset="0"/>
              </a:rPr>
              <a:t>p</a:t>
            </a:r>
            <a:r>
              <a:rPr lang="en-US" dirty="0"/>
              <a:t> </a:t>
            </a:r>
            <a:r>
              <a:rPr lang="en-US" b="1" dirty="0"/>
              <a:t>only if </a:t>
            </a:r>
            <a:r>
              <a:rPr lang="en-US" i="1" dirty="0">
                <a:latin typeface="Cambria Math" pitchFamily="18" charset="0"/>
                <a:ea typeface="Cambria Math" pitchFamily="18" charset="0"/>
              </a:rPr>
              <a:t>q</a:t>
            </a:r>
            <a:r>
              <a:rPr lang="en-US" dirty="0"/>
              <a:t>         </a:t>
            </a:r>
          </a:p>
          <a:p>
            <a:pPr>
              <a:buNone/>
            </a:pPr>
            <a:r>
              <a:rPr lang="en-US" dirty="0">
                <a:latin typeface="Cambria Math" pitchFamily="18" charset="0"/>
                <a:ea typeface="Cambria Math" pitchFamily="18" charset="0"/>
              </a:rPr>
              <a:t>     q</a:t>
            </a:r>
            <a:r>
              <a:rPr lang="en-US" dirty="0"/>
              <a:t> </a:t>
            </a:r>
            <a:r>
              <a:rPr lang="en-US" b="1" dirty="0"/>
              <a:t>unless </a:t>
            </a:r>
            <a:r>
              <a:rPr lang="en-US" dirty="0"/>
              <a:t> </a:t>
            </a:r>
            <a:r>
              <a:rPr lang="en-US" i="1" dirty="0">
                <a:latin typeface="Cambria Math" pitchFamily="18" charset="0"/>
                <a:ea typeface="Cambria Math" pitchFamily="18" charset="0"/>
              </a:rPr>
              <a:t>¬p</a:t>
            </a:r>
            <a:r>
              <a:rPr lang="en-US" dirty="0"/>
              <a:t>                 </a:t>
            </a:r>
            <a:r>
              <a:rPr lang="en-US" i="1" dirty="0">
                <a:latin typeface="Cambria Math" pitchFamily="18" charset="0"/>
                <a:ea typeface="Cambria Math" pitchFamily="18" charset="0"/>
              </a:rPr>
              <a:t>q</a:t>
            </a:r>
            <a:r>
              <a:rPr lang="en-US" dirty="0"/>
              <a:t> </a:t>
            </a:r>
            <a:r>
              <a:rPr lang="en-US" b="1" dirty="0"/>
              <a:t>when</a:t>
            </a:r>
            <a:r>
              <a:rPr lang="en-US" dirty="0"/>
              <a:t> </a:t>
            </a:r>
            <a:r>
              <a:rPr lang="en-US" i="1" dirty="0">
                <a:latin typeface="Cambria Math" pitchFamily="18" charset="0"/>
                <a:ea typeface="Cambria Math" pitchFamily="18" charset="0"/>
              </a:rPr>
              <a:t>p</a:t>
            </a:r>
            <a:endParaRPr lang="en-US" dirty="0"/>
          </a:p>
          <a:p>
            <a:pPr>
              <a:buNone/>
            </a:pPr>
            <a:r>
              <a:rPr lang="en-US" dirty="0"/>
              <a:t>    </a:t>
            </a:r>
            <a:r>
              <a:rPr lang="en-US" i="1" dirty="0">
                <a:latin typeface="Cambria Math" pitchFamily="18" charset="0"/>
                <a:ea typeface="Cambria Math" pitchFamily="18" charset="0"/>
              </a:rPr>
              <a:t>q</a:t>
            </a:r>
            <a:r>
              <a:rPr lang="en-US" dirty="0"/>
              <a:t> </a:t>
            </a:r>
            <a:r>
              <a:rPr lang="en-US" b="1" dirty="0"/>
              <a:t>if</a:t>
            </a:r>
            <a:r>
              <a:rPr lang="en-US" dirty="0"/>
              <a:t> </a:t>
            </a:r>
            <a:r>
              <a:rPr lang="en-US" i="1" dirty="0">
                <a:latin typeface="Cambria Math" pitchFamily="18" charset="0"/>
                <a:ea typeface="Cambria Math" pitchFamily="18" charset="0"/>
              </a:rPr>
              <a:t>p                                     </a:t>
            </a:r>
            <a:endParaRPr lang="en-US" dirty="0"/>
          </a:p>
          <a:p>
            <a:pPr>
              <a:buNone/>
            </a:pPr>
            <a:r>
              <a:rPr lang="en-US" dirty="0"/>
              <a:t>    </a:t>
            </a:r>
            <a:r>
              <a:rPr lang="en-US" i="1" dirty="0">
                <a:latin typeface="Cambria Math" pitchFamily="18" charset="0"/>
                <a:ea typeface="Cambria Math" pitchFamily="18" charset="0"/>
              </a:rPr>
              <a:t>q</a:t>
            </a:r>
            <a:r>
              <a:rPr lang="en-US" dirty="0"/>
              <a:t> </a:t>
            </a:r>
            <a:r>
              <a:rPr lang="en-US" b="1" dirty="0"/>
              <a:t>whenever</a:t>
            </a:r>
            <a:r>
              <a:rPr lang="en-US" dirty="0"/>
              <a:t> </a:t>
            </a:r>
            <a:r>
              <a:rPr lang="en-US" i="1" dirty="0">
                <a:latin typeface="Cambria Math" pitchFamily="18" charset="0"/>
                <a:ea typeface="Cambria Math" pitchFamily="18" charset="0"/>
              </a:rPr>
              <a:t>p</a:t>
            </a:r>
            <a:r>
              <a:rPr lang="en-US" dirty="0"/>
              <a:t>         </a:t>
            </a:r>
            <a:r>
              <a:rPr lang="en-US" i="1" dirty="0">
                <a:latin typeface="Cambria Math" pitchFamily="18" charset="0"/>
                <a:ea typeface="Cambria Math" pitchFamily="18" charset="0"/>
              </a:rPr>
              <a:t>        </a:t>
            </a:r>
            <a:r>
              <a:rPr lang="en-US" i="1" dirty="0" err="1">
                <a:latin typeface="Cambria Math" pitchFamily="18" charset="0"/>
                <a:ea typeface="Cambria Math" pitchFamily="18" charset="0"/>
              </a:rPr>
              <a:t>p</a:t>
            </a:r>
            <a:r>
              <a:rPr lang="en-US" dirty="0"/>
              <a:t> </a:t>
            </a:r>
            <a:r>
              <a:rPr lang="en-US" b="1" dirty="0"/>
              <a:t>is sufficient for </a:t>
            </a:r>
            <a:r>
              <a:rPr lang="en-US" i="1" dirty="0">
                <a:latin typeface="Cambria Math" pitchFamily="18" charset="0"/>
                <a:ea typeface="Cambria Math" pitchFamily="18" charset="0"/>
              </a:rPr>
              <a:t>q</a:t>
            </a:r>
            <a:r>
              <a:rPr lang="en-US" dirty="0"/>
              <a:t> </a:t>
            </a:r>
          </a:p>
          <a:p>
            <a:pPr>
              <a:buNone/>
            </a:pPr>
            <a:r>
              <a:rPr lang="en-US" dirty="0"/>
              <a:t>    </a:t>
            </a:r>
            <a:r>
              <a:rPr lang="en-US" i="1" dirty="0">
                <a:latin typeface="Cambria Math" pitchFamily="18" charset="0"/>
                <a:ea typeface="Cambria Math" pitchFamily="18" charset="0"/>
              </a:rPr>
              <a:t>q</a:t>
            </a:r>
            <a:r>
              <a:rPr lang="en-US" dirty="0"/>
              <a:t> </a:t>
            </a:r>
            <a:r>
              <a:rPr lang="en-US" b="1" dirty="0"/>
              <a:t>follows from </a:t>
            </a:r>
            <a:r>
              <a:rPr lang="en-US" i="1" dirty="0">
                <a:latin typeface="Cambria Math" pitchFamily="18" charset="0"/>
                <a:ea typeface="Cambria Math" pitchFamily="18" charset="0"/>
              </a:rPr>
              <a:t>p</a:t>
            </a:r>
            <a:r>
              <a:rPr lang="en-US" dirty="0"/>
              <a:t>          </a:t>
            </a:r>
            <a:r>
              <a:rPr lang="en-US" i="1" dirty="0">
                <a:latin typeface="Cambria Math" pitchFamily="18" charset="0"/>
                <a:ea typeface="Cambria Math" pitchFamily="18" charset="0"/>
              </a:rPr>
              <a:t>q</a:t>
            </a:r>
            <a:r>
              <a:rPr lang="en-US" dirty="0"/>
              <a:t> </a:t>
            </a:r>
            <a:r>
              <a:rPr lang="en-US" b="1" dirty="0"/>
              <a:t>is necessary for </a:t>
            </a:r>
            <a:r>
              <a:rPr lang="en-US" i="1" dirty="0">
                <a:latin typeface="Cambria Math" pitchFamily="18" charset="0"/>
                <a:ea typeface="Cambria Math" pitchFamily="18" charset="0"/>
              </a:rPr>
              <a:t>p</a:t>
            </a:r>
          </a:p>
          <a:p>
            <a:pPr>
              <a:buNone/>
            </a:pPr>
            <a:endParaRPr lang="en-US" dirty="0"/>
          </a:p>
          <a:p>
            <a:pPr>
              <a:buNone/>
            </a:pPr>
            <a:r>
              <a:rPr lang="en-US" dirty="0"/>
              <a:t>     </a:t>
            </a:r>
            <a:r>
              <a:rPr lang="en-US" b="1" dirty="0"/>
              <a:t>a necessary condition for </a:t>
            </a:r>
            <a:r>
              <a:rPr lang="en-US" i="1" dirty="0">
                <a:latin typeface="Cambria Math" pitchFamily="18" charset="0"/>
                <a:ea typeface="Cambria Math" pitchFamily="18" charset="0"/>
              </a:rPr>
              <a:t>p</a:t>
            </a:r>
            <a:r>
              <a:rPr lang="en-US" dirty="0"/>
              <a:t> </a:t>
            </a:r>
            <a:r>
              <a:rPr lang="en-US" b="1" dirty="0"/>
              <a:t>is</a:t>
            </a:r>
            <a:r>
              <a:rPr lang="en-US" dirty="0"/>
              <a:t> </a:t>
            </a:r>
            <a:r>
              <a:rPr lang="en-US" i="1" dirty="0"/>
              <a:t>q</a:t>
            </a:r>
            <a:endParaRPr lang="en-US" dirty="0"/>
          </a:p>
          <a:p>
            <a:pPr>
              <a:buNone/>
            </a:pPr>
            <a:r>
              <a:rPr lang="en-US" dirty="0"/>
              <a:t>     </a:t>
            </a:r>
            <a:r>
              <a:rPr lang="en-US" b="1" dirty="0"/>
              <a:t>a sufficient condition for </a:t>
            </a:r>
            <a:r>
              <a:rPr lang="en-US" i="1" dirty="0">
                <a:latin typeface="Cambria Math" pitchFamily="18" charset="0"/>
                <a:ea typeface="Cambria Math" pitchFamily="18" charset="0"/>
              </a:rPr>
              <a:t>q</a:t>
            </a:r>
            <a:r>
              <a:rPr lang="en-US" dirty="0"/>
              <a:t> </a:t>
            </a:r>
            <a:r>
              <a:rPr lang="en-US" b="1" dirty="0"/>
              <a:t>is</a:t>
            </a:r>
            <a:r>
              <a:rPr lang="en-US" dirty="0"/>
              <a:t> </a:t>
            </a:r>
            <a:r>
              <a:rPr lang="en-US" i="1" dirty="0">
                <a:latin typeface="Cambria Math" pitchFamily="18" charset="0"/>
                <a:ea typeface="Cambria Math" pitchFamily="18" charset="0"/>
              </a:rPr>
              <a:t>p</a:t>
            </a:r>
            <a:endParaRPr lang="en-US" dirty="0"/>
          </a:p>
          <a:p>
            <a:pPr>
              <a:buNone/>
            </a:pPr>
            <a:endParaRPr lang="en-US" dirty="0"/>
          </a:p>
        </p:txBody>
      </p:sp>
      <p:sp>
        <p:nvSpPr>
          <p:cNvPr id="6" name="Oval 5"/>
          <p:cNvSpPr/>
          <p:nvPr/>
        </p:nvSpPr>
        <p:spPr>
          <a:xfrm>
            <a:off x="533400" y="2514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533400" y="2895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533400" y="3352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533400" y="3733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533400" y="4114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33400" y="4495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33400" y="53340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33400" y="57150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3581400" y="2514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3581400" y="3276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581400" y="4495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p:cNvSpPr/>
          <p:nvPr/>
        </p:nvSpPr>
        <p:spPr>
          <a:xfrm>
            <a:off x="3581400" y="41148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3581400" y="2895600"/>
            <a:ext cx="76200" cy="76200"/>
          </a:xfrm>
          <a:prstGeom prst="ellips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27888"/>
          </a:xfrm>
        </p:spPr>
        <p:txBody>
          <a:bodyPr>
            <a:normAutofit fontScale="90000"/>
          </a:bodyPr>
          <a:lstStyle/>
          <a:p>
            <a:r>
              <a:rPr lang="en-US" sz="4000" dirty="0"/>
              <a:t>Converse, </a:t>
            </a:r>
            <a:r>
              <a:rPr lang="en-US" sz="4000" dirty="0" err="1"/>
              <a:t>Contrapositive</a:t>
            </a:r>
            <a:r>
              <a:rPr lang="en-US" sz="4000" dirty="0"/>
              <a:t>, and Inverse</a:t>
            </a:r>
          </a:p>
        </p:txBody>
      </p:sp>
      <p:sp>
        <p:nvSpPr>
          <p:cNvPr id="3" name="Content Placeholder 2"/>
          <p:cNvSpPr>
            <a:spLocks noGrp="1"/>
          </p:cNvSpPr>
          <p:nvPr>
            <p:ph idx="1"/>
          </p:nvPr>
        </p:nvSpPr>
        <p:spPr>
          <a:xfrm>
            <a:off x="455951" y="1391137"/>
            <a:ext cx="8229600" cy="4389120"/>
          </a:xfrm>
        </p:spPr>
        <p:txBody>
          <a:bodyPr>
            <a:normAutofit fontScale="92500" lnSpcReduction="20000"/>
          </a:bodyPr>
          <a:lstStyle/>
          <a:p>
            <a:r>
              <a:rPr lang="en-US" dirty="0"/>
              <a:t>From </a:t>
            </a:r>
            <a:r>
              <a:rPr lang="en-US" sz="2400" i="1" dirty="0">
                <a:latin typeface="Cambria Math" pitchFamily="18" charset="0"/>
                <a:ea typeface="Cambria Math" pitchFamily="18" charset="0"/>
              </a:rPr>
              <a:t>p </a:t>
            </a:r>
            <a:r>
              <a:rPr lang="en-US" sz="2400" dirty="0">
                <a:latin typeface="Cambria Math"/>
                <a:ea typeface="Cambria Math"/>
              </a:rPr>
              <a:t>→</a:t>
            </a:r>
            <a:r>
              <a:rPr lang="en-US" sz="2400" i="1" dirty="0">
                <a:latin typeface="Cambria Math" pitchFamily="18" charset="0"/>
                <a:ea typeface="Cambria Math" pitchFamily="18" charset="0"/>
              </a:rPr>
              <a:t>q</a:t>
            </a:r>
            <a:r>
              <a:rPr lang="en-US" dirty="0"/>
              <a:t>  we can form new conditional statements .</a:t>
            </a:r>
          </a:p>
          <a:p>
            <a:pPr lvl="1"/>
            <a:r>
              <a:rPr lang="en-US" dirty="0"/>
              <a:t> </a:t>
            </a:r>
            <a:r>
              <a:rPr lang="en-US" i="1" dirty="0">
                <a:latin typeface="Cambria Math" pitchFamily="18" charset="0"/>
                <a:ea typeface="Cambria Math" pitchFamily="18" charset="0"/>
              </a:rPr>
              <a:t>q </a:t>
            </a:r>
            <a:r>
              <a:rPr lang="en-US" dirty="0">
                <a:latin typeface="Cambria Math"/>
                <a:ea typeface="Cambria Math"/>
              </a:rPr>
              <a:t>→</a:t>
            </a:r>
            <a:r>
              <a:rPr lang="en-US" i="1" dirty="0">
                <a:latin typeface="Cambria Math" pitchFamily="18" charset="0"/>
                <a:ea typeface="Cambria Math" pitchFamily="18" charset="0"/>
              </a:rPr>
              <a:t>p</a:t>
            </a:r>
            <a:r>
              <a:rPr lang="en-US" dirty="0"/>
              <a:t>            is the </a:t>
            </a:r>
            <a:r>
              <a:rPr lang="en-US" b="1" dirty="0"/>
              <a:t>converse</a:t>
            </a:r>
            <a:r>
              <a:rPr lang="en-US" dirty="0"/>
              <a:t> of </a:t>
            </a:r>
            <a:r>
              <a:rPr lang="en-US" i="1" dirty="0">
                <a:latin typeface="Cambria Math" pitchFamily="18" charset="0"/>
                <a:ea typeface="Cambria Math" pitchFamily="18" charset="0"/>
              </a:rPr>
              <a:t>p </a:t>
            </a:r>
            <a:r>
              <a:rPr lang="en-US" dirty="0">
                <a:latin typeface="Cambria Math"/>
                <a:ea typeface="Cambria Math"/>
              </a:rPr>
              <a:t>→</a:t>
            </a:r>
            <a:r>
              <a:rPr lang="en-US" i="1" dirty="0">
                <a:latin typeface="Cambria Math" pitchFamily="18" charset="0"/>
                <a:ea typeface="Cambria Math" pitchFamily="18" charset="0"/>
              </a:rPr>
              <a:t>q</a:t>
            </a:r>
            <a:r>
              <a:rPr lang="en-US" dirty="0"/>
              <a:t> </a:t>
            </a:r>
          </a:p>
          <a:p>
            <a:pPr lvl="1"/>
            <a:r>
              <a:rPr lang="en-US" dirty="0"/>
              <a:t> </a:t>
            </a:r>
            <a:r>
              <a:rPr lang="en-US" dirty="0">
                <a:latin typeface="Cambria Math"/>
                <a:ea typeface="Cambria Math"/>
              </a:rPr>
              <a:t>¬</a:t>
            </a:r>
            <a:r>
              <a:rPr lang="en-US" i="1" dirty="0">
                <a:latin typeface="Cambria Math" pitchFamily="18" charset="0"/>
                <a:ea typeface="Cambria Math" pitchFamily="18" charset="0"/>
              </a:rPr>
              <a:t>q </a:t>
            </a:r>
            <a:r>
              <a:rPr lang="en-US" dirty="0">
                <a:latin typeface="Cambria Math"/>
                <a:ea typeface="Cambria Math"/>
              </a:rPr>
              <a:t>→ ¬ </a:t>
            </a:r>
            <a:r>
              <a:rPr lang="en-US" i="1" dirty="0">
                <a:latin typeface="Cambria Math" pitchFamily="18" charset="0"/>
                <a:ea typeface="Cambria Math" pitchFamily="18" charset="0"/>
              </a:rPr>
              <a:t>p</a:t>
            </a:r>
            <a:r>
              <a:rPr lang="en-US" dirty="0"/>
              <a:t>    is the </a:t>
            </a:r>
            <a:r>
              <a:rPr lang="en-US" b="1" dirty="0" err="1"/>
              <a:t>contrapositive</a:t>
            </a:r>
            <a:r>
              <a:rPr lang="en-US" dirty="0"/>
              <a:t>  of </a:t>
            </a:r>
            <a:r>
              <a:rPr lang="en-US" i="1" dirty="0">
                <a:latin typeface="Cambria Math" pitchFamily="18" charset="0"/>
                <a:ea typeface="Cambria Math" pitchFamily="18" charset="0"/>
              </a:rPr>
              <a:t>p </a:t>
            </a:r>
            <a:r>
              <a:rPr lang="en-US" dirty="0">
                <a:latin typeface="Cambria Math"/>
                <a:ea typeface="Cambria Math"/>
              </a:rPr>
              <a:t>→</a:t>
            </a:r>
            <a:r>
              <a:rPr lang="en-US" i="1" dirty="0">
                <a:latin typeface="Cambria Math" pitchFamily="18" charset="0"/>
                <a:ea typeface="Cambria Math" pitchFamily="18" charset="0"/>
              </a:rPr>
              <a:t>q</a:t>
            </a:r>
            <a:endParaRPr lang="en-US" dirty="0"/>
          </a:p>
          <a:p>
            <a:pPr lvl="1"/>
            <a:r>
              <a:rPr lang="en-US" dirty="0">
                <a:latin typeface="Cambria Math"/>
                <a:ea typeface="Cambria Math"/>
              </a:rPr>
              <a:t>¬ </a:t>
            </a:r>
            <a:r>
              <a:rPr lang="en-US" i="1" dirty="0">
                <a:latin typeface="Cambria Math" pitchFamily="18" charset="0"/>
                <a:ea typeface="Cambria Math" pitchFamily="18" charset="0"/>
              </a:rPr>
              <a:t>p </a:t>
            </a:r>
            <a:r>
              <a:rPr lang="en-US" dirty="0">
                <a:latin typeface="Cambria Math"/>
                <a:ea typeface="Cambria Math"/>
              </a:rPr>
              <a:t>→ ¬ </a:t>
            </a:r>
            <a:r>
              <a:rPr lang="en-US" i="1" dirty="0">
                <a:latin typeface="Cambria Math" pitchFamily="18" charset="0"/>
                <a:ea typeface="Cambria Math" pitchFamily="18" charset="0"/>
              </a:rPr>
              <a:t>q</a:t>
            </a:r>
            <a:r>
              <a:rPr lang="en-US" dirty="0"/>
              <a:t>     is the </a:t>
            </a:r>
            <a:r>
              <a:rPr lang="en-US" b="1" dirty="0"/>
              <a:t>inverse</a:t>
            </a:r>
            <a:r>
              <a:rPr lang="en-US" dirty="0"/>
              <a:t> of </a:t>
            </a:r>
            <a:r>
              <a:rPr lang="en-US" i="1" dirty="0">
                <a:latin typeface="Cambria Math" pitchFamily="18" charset="0"/>
                <a:ea typeface="Cambria Math" pitchFamily="18" charset="0"/>
              </a:rPr>
              <a:t>p </a:t>
            </a:r>
            <a:r>
              <a:rPr lang="en-US" dirty="0">
                <a:latin typeface="Cambria Math"/>
                <a:ea typeface="Cambria Math"/>
              </a:rPr>
              <a:t>→</a:t>
            </a:r>
            <a:r>
              <a:rPr lang="en-US" i="1" dirty="0">
                <a:latin typeface="Cambria Math" pitchFamily="18" charset="0"/>
                <a:ea typeface="Cambria Math" pitchFamily="18" charset="0"/>
              </a:rPr>
              <a:t>q</a:t>
            </a:r>
            <a:endParaRPr lang="en-US" dirty="0"/>
          </a:p>
          <a:p>
            <a:pPr>
              <a:buNone/>
            </a:pPr>
            <a:r>
              <a:rPr lang="en-US" b="1" dirty="0"/>
              <a:t>   Example</a:t>
            </a:r>
            <a:r>
              <a:rPr lang="en-US" dirty="0"/>
              <a:t>: Find the converse, inverse, and </a:t>
            </a:r>
            <a:r>
              <a:rPr lang="en-US" dirty="0" err="1"/>
              <a:t>contrapositive</a:t>
            </a:r>
            <a:r>
              <a:rPr lang="en-US" dirty="0"/>
              <a:t> of “It raining is a sufficient condition for my not going to town.”</a:t>
            </a:r>
          </a:p>
          <a:p>
            <a:pPr>
              <a:buNone/>
            </a:pPr>
            <a:r>
              <a:rPr lang="en-US" b="1" dirty="0"/>
              <a:t>    Solution:</a:t>
            </a:r>
            <a:r>
              <a:rPr lang="en-US" dirty="0"/>
              <a:t> </a:t>
            </a:r>
          </a:p>
          <a:p>
            <a:pPr>
              <a:buNone/>
            </a:pPr>
            <a:r>
              <a:rPr lang="en-US" dirty="0"/>
              <a:t>	  </a:t>
            </a:r>
            <a:r>
              <a:rPr lang="en-US" sz="2200" b="1" dirty="0"/>
              <a:t>restate</a:t>
            </a:r>
            <a:r>
              <a:rPr lang="en-US" sz="2200" dirty="0"/>
              <a:t>: If it is raining, then I do not go to town.</a:t>
            </a:r>
            <a:endParaRPr lang="en-US" dirty="0"/>
          </a:p>
          <a:p>
            <a:pPr lvl="1">
              <a:buNone/>
            </a:pPr>
            <a:r>
              <a:rPr lang="en-US" b="1" dirty="0"/>
              <a:t>converse</a:t>
            </a:r>
            <a:r>
              <a:rPr lang="en-US" dirty="0"/>
              <a:t>: If I do not go to town, then it is  raining.</a:t>
            </a:r>
          </a:p>
          <a:p>
            <a:pPr lvl="1">
              <a:buNone/>
            </a:pPr>
            <a:r>
              <a:rPr lang="en-US" b="1" dirty="0"/>
              <a:t>inverse</a:t>
            </a:r>
            <a:r>
              <a:rPr lang="en-US" dirty="0"/>
              <a:t>:  If it is not raining, then I go to town.</a:t>
            </a:r>
          </a:p>
          <a:p>
            <a:pPr lvl="1">
              <a:buNone/>
            </a:pPr>
            <a:r>
              <a:rPr lang="en-US" b="1" dirty="0" err="1"/>
              <a:t>contrapositive</a:t>
            </a:r>
            <a:r>
              <a:rPr lang="en-US" dirty="0"/>
              <a:t>: If I go to town, then it is not raining.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Biconditional</a:t>
            </a:r>
            <a:endParaRPr lang="en-US" dirty="0"/>
          </a:p>
        </p:txBody>
      </p:sp>
      <p:sp>
        <p:nvSpPr>
          <p:cNvPr id="3" name="Content Placeholder 2"/>
          <p:cNvSpPr>
            <a:spLocks noGrp="1"/>
          </p:cNvSpPr>
          <p:nvPr>
            <p:ph idx="1"/>
          </p:nvPr>
        </p:nvSpPr>
        <p:spPr/>
        <p:txBody>
          <a:bodyPr/>
          <a:lstStyle/>
          <a:p>
            <a:r>
              <a:rPr lang="en-US" sz="2000" dirty="0"/>
              <a:t>If </a:t>
            </a:r>
            <a:r>
              <a:rPr lang="en-US" sz="2000" i="1" dirty="0">
                <a:latin typeface="Cambria Math" pitchFamily="18" charset="0"/>
                <a:ea typeface="Cambria Math" pitchFamily="18" charset="0"/>
              </a:rPr>
              <a:t>p</a:t>
            </a:r>
            <a:r>
              <a:rPr lang="en-US" sz="2000" dirty="0"/>
              <a:t>  and </a:t>
            </a:r>
            <a:r>
              <a:rPr lang="en-US" sz="2000" i="1" dirty="0">
                <a:latin typeface="Cambria Math" pitchFamily="18" charset="0"/>
                <a:ea typeface="Cambria Math" pitchFamily="18" charset="0"/>
              </a:rPr>
              <a:t>q</a:t>
            </a:r>
            <a:r>
              <a:rPr lang="en-US" sz="2000" dirty="0"/>
              <a:t>  are propositions, then  we can form the </a:t>
            </a:r>
            <a:r>
              <a:rPr lang="en-US" sz="2000" i="1" dirty="0" err="1"/>
              <a:t>biconditional</a:t>
            </a:r>
            <a:r>
              <a:rPr lang="en-US" sz="2000" i="1" dirty="0"/>
              <a:t> </a:t>
            </a:r>
            <a:r>
              <a:rPr lang="en-US" sz="2000" dirty="0"/>
              <a:t>proposition </a:t>
            </a:r>
            <a:r>
              <a:rPr lang="en-US" sz="2000" i="1" dirty="0">
                <a:latin typeface="Cambria Math" pitchFamily="18" charset="0"/>
                <a:ea typeface="Cambria Math" pitchFamily="18" charset="0"/>
              </a:rPr>
              <a:t>p </a:t>
            </a:r>
            <a:r>
              <a:rPr lang="en-US" sz="2000" dirty="0">
                <a:latin typeface="Cambria Math"/>
                <a:ea typeface="Cambria Math"/>
              </a:rPr>
              <a:t>↔</a:t>
            </a:r>
            <a:r>
              <a:rPr lang="en-US" sz="2000" i="1" dirty="0">
                <a:latin typeface="Cambria Math" pitchFamily="18" charset="0"/>
                <a:ea typeface="Cambria Math" pitchFamily="18" charset="0"/>
              </a:rPr>
              <a:t>q</a:t>
            </a:r>
            <a:r>
              <a:rPr lang="en-US" sz="2000" dirty="0"/>
              <a:t> , read as “</a:t>
            </a:r>
            <a:r>
              <a:rPr lang="en-US" sz="2000" i="1" dirty="0">
                <a:latin typeface="Cambria Math" pitchFamily="18" charset="0"/>
                <a:ea typeface="Cambria Math" pitchFamily="18" charset="0"/>
              </a:rPr>
              <a:t>p</a:t>
            </a:r>
            <a:r>
              <a:rPr lang="en-US" sz="2000" dirty="0"/>
              <a:t>  if and only if </a:t>
            </a:r>
            <a:r>
              <a:rPr lang="en-US" sz="2000" i="1" dirty="0">
                <a:latin typeface="Cambria Math" pitchFamily="18" charset="0"/>
                <a:ea typeface="Cambria Math" pitchFamily="18" charset="0"/>
              </a:rPr>
              <a:t>q</a:t>
            </a:r>
            <a:r>
              <a:rPr lang="en-US" sz="2000" dirty="0"/>
              <a:t> .” The  </a:t>
            </a:r>
            <a:r>
              <a:rPr lang="en-US" sz="2000" dirty="0" err="1"/>
              <a:t>biconditional</a:t>
            </a:r>
            <a:r>
              <a:rPr lang="en-US" sz="2000" dirty="0"/>
              <a:t>          </a:t>
            </a:r>
            <a:r>
              <a:rPr lang="en-US" sz="2000" i="1" dirty="0">
                <a:latin typeface="Cambria Math" pitchFamily="18" charset="0"/>
                <a:ea typeface="Cambria Math" pitchFamily="18" charset="0"/>
              </a:rPr>
              <a:t>p </a:t>
            </a:r>
            <a:r>
              <a:rPr lang="en-US" sz="2000" dirty="0">
                <a:latin typeface="Cambria Math"/>
                <a:ea typeface="Cambria Math"/>
              </a:rPr>
              <a:t>↔</a:t>
            </a:r>
            <a:r>
              <a:rPr lang="en-US" sz="2000" i="1" dirty="0">
                <a:latin typeface="Cambria Math" pitchFamily="18" charset="0"/>
                <a:ea typeface="Cambria Math" pitchFamily="18" charset="0"/>
              </a:rPr>
              <a:t>q</a:t>
            </a:r>
            <a:r>
              <a:rPr lang="en-US" sz="2000" dirty="0"/>
              <a:t>  denotes the proposition with this truth table:</a:t>
            </a:r>
          </a:p>
          <a:p>
            <a:endParaRPr lang="en-US" sz="2000" dirty="0"/>
          </a:p>
          <a:p>
            <a:endParaRPr lang="en-US" sz="2000" dirty="0"/>
          </a:p>
          <a:p>
            <a:endParaRPr lang="en-US" sz="2000" dirty="0"/>
          </a:p>
          <a:p>
            <a:endParaRPr lang="en-US" sz="2000" dirty="0"/>
          </a:p>
          <a:p>
            <a:endParaRPr lang="en-US" sz="2000" dirty="0"/>
          </a:p>
          <a:p>
            <a:endParaRPr lang="en-US" sz="2000" dirty="0"/>
          </a:p>
          <a:p>
            <a:r>
              <a:rPr lang="en-US" sz="2200" dirty="0"/>
              <a:t> If </a:t>
            </a:r>
            <a:r>
              <a:rPr lang="en-US" sz="2200" i="1" dirty="0">
                <a:latin typeface="Cambria Math" pitchFamily="18" charset="0"/>
                <a:ea typeface="Cambria Math" pitchFamily="18" charset="0"/>
              </a:rPr>
              <a:t>p</a:t>
            </a:r>
            <a:r>
              <a:rPr lang="en-US" sz="2200" dirty="0"/>
              <a:t>  denotes “I am at home.” and </a:t>
            </a:r>
            <a:r>
              <a:rPr lang="en-US" sz="2200" i="1" dirty="0">
                <a:latin typeface="Cambria Math" pitchFamily="18" charset="0"/>
                <a:ea typeface="Cambria Math" pitchFamily="18" charset="0"/>
              </a:rPr>
              <a:t>q</a:t>
            </a:r>
            <a:r>
              <a:rPr lang="en-US" sz="2200" dirty="0"/>
              <a:t>   denotes “It is raining.” then       </a:t>
            </a:r>
            <a:r>
              <a:rPr lang="en-US" sz="2200" i="1" dirty="0">
                <a:latin typeface="Cambria Math" pitchFamily="18" charset="0"/>
                <a:ea typeface="Cambria Math" pitchFamily="18" charset="0"/>
              </a:rPr>
              <a:t>p </a:t>
            </a:r>
            <a:r>
              <a:rPr lang="en-US" sz="2200" dirty="0">
                <a:latin typeface="Cambria Math"/>
                <a:ea typeface="Cambria Math"/>
              </a:rPr>
              <a:t>↔</a:t>
            </a:r>
            <a:r>
              <a:rPr lang="en-US" sz="2200" i="1" dirty="0">
                <a:latin typeface="Cambria Math" pitchFamily="18" charset="0"/>
                <a:ea typeface="Cambria Math" pitchFamily="18" charset="0"/>
              </a:rPr>
              <a:t>q</a:t>
            </a:r>
            <a:r>
              <a:rPr lang="en-US" sz="2200" dirty="0"/>
              <a:t>   denotes “I am at home if and only if it is raining.”</a:t>
            </a:r>
          </a:p>
        </p:txBody>
      </p:sp>
      <p:graphicFrame>
        <p:nvGraphicFramePr>
          <p:cNvPr id="13" name="Content Placeholder 3"/>
          <p:cNvGraphicFramePr>
            <a:graphicFrameLocks/>
          </p:cNvGraphicFramePr>
          <p:nvPr/>
        </p:nvGraphicFramePr>
        <p:xfrm>
          <a:off x="1600200" y="3124200"/>
          <a:ext cx="5791200" cy="1828800"/>
        </p:xfrm>
        <a:graphic>
          <a:graphicData uri="http://schemas.openxmlformats.org/drawingml/2006/table">
            <a:tbl>
              <a:tblPr firstRow="1" bandRow="1">
                <a:tableStyleId>{5C22544A-7EE6-4342-B048-85BDC9FD1C3A}</a:tableStyleId>
              </a:tblPr>
              <a:tblGrid>
                <a:gridCol w="1930400">
                  <a:extLst>
                    <a:ext uri="{9D8B030D-6E8A-4147-A177-3AD203B41FA5}">
                      <a16:colId xmlns:a16="http://schemas.microsoft.com/office/drawing/2014/main" val="20000"/>
                    </a:ext>
                  </a:extLst>
                </a:gridCol>
                <a:gridCol w="1930400">
                  <a:extLst>
                    <a:ext uri="{9D8B030D-6E8A-4147-A177-3AD203B41FA5}">
                      <a16:colId xmlns:a16="http://schemas.microsoft.com/office/drawing/2014/main" val="20001"/>
                    </a:ext>
                  </a:extLst>
                </a:gridCol>
                <a:gridCol w="1930400">
                  <a:extLst>
                    <a:ext uri="{9D8B030D-6E8A-4147-A177-3AD203B41FA5}">
                      <a16:colId xmlns:a16="http://schemas.microsoft.com/office/drawing/2014/main" val="20002"/>
                    </a:ext>
                  </a:extLst>
                </a:gridCol>
              </a:tblGrid>
              <a:tr h="299720">
                <a:tc>
                  <a:txBody>
                    <a:bodyPr/>
                    <a:lstStyle/>
                    <a:p>
                      <a:r>
                        <a:rPr lang="en-US" sz="1800" i="1" dirty="0">
                          <a:latin typeface="Cambria Math" pitchFamily="18" charset="0"/>
                          <a:ea typeface="Cambria Math" pitchFamily="18" charset="0"/>
                        </a:rPr>
                        <a:t>p</a:t>
                      </a:r>
                      <a:endParaRPr lang="en-US" dirty="0"/>
                    </a:p>
                  </a:txBody>
                  <a:tcPr marL="91441" marR="91441"/>
                </a:tc>
                <a:tc>
                  <a:txBody>
                    <a:bodyPr/>
                    <a:lstStyle/>
                    <a:p>
                      <a:r>
                        <a:rPr lang="en-US" sz="1800" i="1" dirty="0">
                          <a:latin typeface="Cambria Math" pitchFamily="18" charset="0"/>
                          <a:ea typeface="Cambria Math" pitchFamily="18" charset="0"/>
                        </a:rPr>
                        <a:t>q</a:t>
                      </a:r>
                      <a:endParaRPr lang="en-US" dirty="0"/>
                    </a:p>
                  </a:txBody>
                  <a:tcPr marL="91441" marR="91441"/>
                </a:tc>
                <a:tc>
                  <a:txBody>
                    <a:bodyPr/>
                    <a:lstStyle/>
                    <a:p>
                      <a:r>
                        <a:rPr lang="en-US" sz="1800" i="1" dirty="0">
                          <a:latin typeface="Cambria Math" pitchFamily="18" charset="0"/>
                          <a:ea typeface="Cambria Math" pitchFamily="18" charset="0"/>
                        </a:rPr>
                        <a:t>p </a:t>
                      </a:r>
                      <a:r>
                        <a:rPr lang="en-US" sz="1800" dirty="0">
                          <a:latin typeface="Cambria Math"/>
                          <a:ea typeface="Cambria Math"/>
                        </a:rPr>
                        <a:t>↔</a:t>
                      </a:r>
                      <a:r>
                        <a:rPr lang="en-US" sz="1800" i="1" dirty="0">
                          <a:latin typeface="Cambria Math" pitchFamily="18" charset="0"/>
                          <a:ea typeface="Cambria Math" pitchFamily="18" charset="0"/>
                        </a:rPr>
                        <a:t>q</a:t>
                      </a:r>
                      <a:r>
                        <a:rPr lang="en-US" sz="1800" dirty="0"/>
                        <a:t> </a:t>
                      </a:r>
                      <a:endParaRPr lang="en-US" dirty="0"/>
                    </a:p>
                  </a:txBody>
                  <a:tcPr marL="91441" marR="91441"/>
                </a:tc>
                <a:extLst>
                  <a:ext uri="{0D108BD9-81ED-4DB2-BD59-A6C34878D82A}">
                    <a16:rowId xmlns:a16="http://schemas.microsoft.com/office/drawing/2014/main" val="10000"/>
                  </a:ext>
                </a:extLst>
              </a:tr>
              <a:tr h="299720">
                <a:tc>
                  <a:txBody>
                    <a:bodyPr/>
                    <a:lstStyle/>
                    <a:p>
                      <a:r>
                        <a:rPr lang="en-US" dirty="0"/>
                        <a:t>T</a:t>
                      </a:r>
                    </a:p>
                  </a:txBody>
                  <a:tcPr marL="91441" marR="91441"/>
                </a:tc>
                <a:tc>
                  <a:txBody>
                    <a:bodyPr/>
                    <a:lstStyle/>
                    <a:p>
                      <a:r>
                        <a:rPr lang="en-US" dirty="0"/>
                        <a:t>T</a:t>
                      </a:r>
                    </a:p>
                  </a:txBody>
                  <a:tcPr marL="91441" marR="91441"/>
                </a:tc>
                <a:tc>
                  <a:txBody>
                    <a:bodyPr/>
                    <a:lstStyle/>
                    <a:p>
                      <a:r>
                        <a:rPr lang="en-US" dirty="0"/>
                        <a:t>T</a:t>
                      </a:r>
                    </a:p>
                  </a:txBody>
                  <a:tcPr marL="91441" marR="91441"/>
                </a:tc>
                <a:extLst>
                  <a:ext uri="{0D108BD9-81ED-4DB2-BD59-A6C34878D82A}">
                    <a16:rowId xmlns:a16="http://schemas.microsoft.com/office/drawing/2014/main" val="10001"/>
                  </a:ext>
                </a:extLst>
              </a:tr>
              <a:tr h="299720">
                <a:tc>
                  <a:txBody>
                    <a:bodyPr/>
                    <a:lstStyle/>
                    <a:p>
                      <a:r>
                        <a:rPr lang="en-US" dirty="0"/>
                        <a:t>T</a:t>
                      </a:r>
                    </a:p>
                  </a:txBody>
                  <a:tcPr marL="91441" marR="91441"/>
                </a:tc>
                <a:tc>
                  <a:txBody>
                    <a:bodyPr/>
                    <a:lstStyle/>
                    <a:p>
                      <a:r>
                        <a:rPr lang="en-US" dirty="0"/>
                        <a:t>F</a:t>
                      </a:r>
                    </a:p>
                  </a:txBody>
                  <a:tcPr marL="91441" marR="91441"/>
                </a:tc>
                <a:tc>
                  <a:txBody>
                    <a:bodyPr/>
                    <a:lstStyle/>
                    <a:p>
                      <a:r>
                        <a:rPr lang="en-US" dirty="0"/>
                        <a:t>F</a:t>
                      </a:r>
                    </a:p>
                  </a:txBody>
                  <a:tcPr marL="91441" marR="91441"/>
                </a:tc>
                <a:extLst>
                  <a:ext uri="{0D108BD9-81ED-4DB2-BD59-A6C34878D82A}">
                    <a16:rowId xmlns:a16="http://schemas.microsoft.com/office/drawing/2014/main" val="10002"/>
                  </a:ext>
                </a:extLst>
              </a:tr>
              <a:tr h="299720">
                <a:tc>
                  <a:txBody>
                    <a:bodyPr/>
                    <a:lstStyle/>
                    <a:p>
                      <a:r>
                        <a:rPr lang="en-US" dirty="0"/>
                        <a:t>F</a:t>
                      </a:r>
                    </a:p>
                  </a:txBody>
                  <a:tcPr marL="91441" marR="91441"/>
                </a:tc>
                <a:tc>
                  <a:txBody>
                    <a:bodyPr/>
                    <a:lstStyle/>
                    <a:p>
                      <a:r>
                        <a:rPr lang="en-US" dirty="0"/>
                        <a:t>T</a:t>
                      </a:r>
                    </a:p>
                  </a:txBody>
                  <a:tcPr marL="91441" marR="91441"/>
                </a:tc>
                <a:tc>
                  <a:txBody>
                    <a:bodyPr/>
                    <a:lstStyle/>
                    <a:p>
                      <a:r>
                        <a:rPr lang="en-US" dirty="0"/>
                        <a:t>F</a:t>
                      </a:r>
                    </a:p>
                  </a:txBody>
                  <a:tcPr marL="91441" marR="91441"/>
                </a:tc>
                <a:extLst>
                  <a:ext uri="{0D108BD9-81ED-4DB2-BD59-A6C34878D82A}">
                    <a16:rowId xmlns:a16="http://schemas.microsoft.com/office/drawing/2014/main" val="10003"/>
                  </a:ext>
                </a:extLst>
              </a:tr>
              <a:tr h="299720">
                <a:tc>
                  <a:txBody>
                    <a:bodyPr/>
                    <a:lstStyle/>
                    <a:p>
                      <a:r>
                        <a:rPr lang="en-US" dirty="0"/>
                        <a:t>F</a:t>
                      </a:r>
                    </a:p>
                  </a:txBody>
                  <a:tcPr marL="91441" marR="91441"/>
                </a:tc>
                <a:tc>
                  <a:txBody>
                    <a:bodyPr/>
                    <a:lstStyle/>
                    <a:p>
                      <a:r>
                        <a:rPr lang="en-US" dirty="0"/>
                        <a:t>F</a:t>
                      </a:r>
                    </a:p>
                  </a:txBody>
                  <a:tcPr marL="91441" marR="91441"/>
                </a:tc>
                <a:tc>
                  <a:txBody>
                    <a:bodyPr/>
                    <a:lstStyle/>
                    <a:p>
                      <a:r>
                        <a:rPr lang="en-US" dirty="0"/>
                        <a:t>T</a:t>
                      </a:r>
                    </a:p>
                  </a:txBody>
                  <a:tcPr marL="91441" marR="91441"/>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Expressing the </a:t>
            </a:r>
            <a:r>
              <a:rPr lang="en-US" dirty="0" err="1"/>
              <a:t>Biconditional</a:t>
            </a:r>
            <a:endParaRPr lang="en-US" dirty="0"/>
          </a:p>
        </p:txBody>
      </p:sp>
      <p:sp>
        <p:nvSpPr>
          <p:cNvPr id="3" name="Content Placeholder 2"/>
          <p:cNvSpPr>
            <a:spLocks noGrp="1"/>
          </p:cNvSpPr>
          <p:nvPr>
            <p:ph idx="1"/>
          </p:nvPr>
        </p:nvSpPr>
        <p:spPr/>
        <p:txBody>
          <a:bodyPr/>
          <a:lstStyle/>
          <a:p>
            <a:r>
              <a:rPr lang="en-US" dirty="0"/>
              <a:t>Some alternative ways “</a:t>
            </a:r>
            <a:r>
              <a:rPr lang="en-US" i="1" dirty="0"/>
              <a:t>p</a:t>
            </a:r>
            <a:r>
              <a:rPr lang="en-US" dirty="0"/>
              <a:t> if and only if </a:t>
            </a:r>
            <a:r>
              <a:rPr lang="en-US" i="1" dirty="0"/>
              <a:t>q</a:t>
            </a:r>
            <a:r>
              <a:rPr lang="en-US" dirty="0"/>
              <a:t>” is expressed in English:</a:t>
            </a:r>
          </a:p>
          <a:p>
            <a:pPr>
              <a:buNone/>
            </a:pPr>
            <a:endParaRPr lang="en-US" dirty="0"/>
          </a:p>
          <a:p>
            <a:pPr lvl="1"/>
            <a:r>
              <a:rPr lang="en-US" dirty="0"/>
              <a:t>  </a:t>
            </a:r>
            <a:r>
              <a:rPr lang="en-US" i="1" dirty="0"/>
              <a:t>p</a:t>
            </a:r>
            <a:r>
              <a:rPr lang="en-US" dirty="0"/>
              <a:t> </a:t>
            </a:r>
            <a:r>
              <a:rPr lang="en-US" b="1" dirty="0"/>
              <a:t>is necessary and sufficient for </a:t>
            </a:r>
            <a:r>
              <a:rPr lang="en-US" i="1" dirty="0"/>
              <a:t>q</a:t>
            </a:r>
            <a:endParaRPr lang="en-US" dirty="0"/>
          </a:p>
          <a:p>
            <a:pPr lvl="1"/>
            <a:r>
              <a:rPr lang="en-US" dirty="0"/>
              <a:t>  </a:t>
            </a:r>
            <a:r>
              <a:rPr lang="en-US" b="1" dirty="0"/>
              <a:t>if</a:t>
            </a:r>
            <a:r>
              <a:rPr lang="en-US" dirty="0"/>
              <a:t> </a:t>
            </a:r>
            <a:r>
              <a:rPr lang="en-US" i="1" dirty="0"/>
              <a:t>p</a:t>
            </a:r>
            <a:r>
              <a:rPr lang="en-US" dirty="0"/>
              <a:t> </a:t>
            </a:r>
            <a:r>
              <a:rPr lang="en-US" b="1" dirty="0"/>
              <a:t>then</a:t>
            </a:r>
            <a:r>
              <a:rPr lang="en-US" dirty="0"/>
              <a:t> </a:t>
            </a:r>
            <a:r>
              <a:rPr lang="en-US" i="1" dirty="0"/>
              <a:t>q</a:t>
            </a:r>
            <a:r>
              <a:rPr lang="en-US" dirty="0"/>
              <a:t> , </a:t>
            </a:r>
            <a:r>
              <a:rPr lang="en-US" b="1" dirty="0"/>
              <a:t>and conversely</a:t>
            </a:r>
          </a:p>
          <a:p>
            <a:pPr lvl="1"/>
            <a:r>
              <a:rPr lang="en-US" dirty="0"/>
              <a:t>  </a:t>
            </a:r>
            <a:r>
              <a:rPr lang="en-US" i="1" dirty="0"/>
              <a:t>p</a:t>
            </a:r>
            <a:r>
              <a:rPr lang="en-US" dirty="0"/>
              <a:t> </a:t>
            </a:r>
            <a:r>
              <a:rPr lang="en-US" b="1" dirty="0" err="1"/>
              <a:t>iff</a:t>
            </a:r>
            <a:r>
              <a:rPr lang="en-US" dirty="0"/>
              <a:t> </a:t>
            </a:r>
            <a:r>
              <a:rPr lang="en-US" i="1" dirty="0"/>
              <a:t>q</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Truth Tables For Compound Propositions</a:t>
            </a:r>
          </a:p>
        </p:txBody>
      </p:sp>
      <p:sp>
        <p:nvSpPr>
          <p:cNvPr id="3" name="Content Placeholder 2"/>
          <p:cNvSpPr>
            <a:spLocks noGrp="1"/>
          </p:cNvSpPr>
          <p:nvPr>
            <p:ph idx="1"/>
          </p:nvPr>
        </p:nvSpPr>
        <p:spPr>
          <a:xfrm>
            <a:off x="457200" y="1935480"/>
            <a:ext cx="8458200" cy="4389120"/>
          </a:xfrm>
        </p:spPr>
        <p:txBody>
          <a:bodyPr>
            <a:normAutofit/>
          </a:bodyPr>
          <a:lstStyle/>
          <a:p>
            <a:r>
              <a:rPr lang="en-US" dirty="0"/>
              <a:t>Construction of a truth table:</a:t>
            </a:r>
          </a:p>
          <a:p>
            <a:r>
              <a:rPr lang="en-US" dirty="0"/>
              <a:t>Rows</a:t>
            </a:r>
          </a:p>
          <a:p>
            <a:pPr lvl="1"/>
            <a:r>
              <a:rPr lang="en-US" dirty="0"/>
              <a:t> Need a row for every possible combination of values  for the  atomic propositions.</a:t>
            </a:r>
          </a:p>
          <a:p>
            <a:r>
              <a:rPr lang="en-US" dirty="0"/>
              <a:t>Columns</a:t>
            </a:r>
          </a:p>
          <a:p>
            <a:pPr lvl="1"/>
            <a:r>
              <a:rPr lang="en-US" dirty="0"/>
              <a:t>Need a column for the compound proposition (usually at far right)</a:t>
            </a:r>
          </a:p>
          <a:p>
            <a:pPr lvl="1"/>
            <a:r>
              <a:rPr lang="en-US" dirty="0"/>
              <a:t>Need a column for the truth value of each expression that occurs in the compound proposition as it is built up.</a:t>
            </a:r>
          </a:p>
          <a:p>
            <a:pPr lvl="2"/>
            <a:r>
              <a:rPr lang="en-US" dirty="0"/>
              <a:t>This includes the atomic propositions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Example Truth Table</a:t>
            </a:r>
          </a:p>
        </p:txBody>
      </p:sp>
      <p:sp>
        <p:nvSpPr>
          <p:cNvPr id="3" name="Content Placeholder 2"/>
          <p:cNvSpPr>
            <a:spLocks noGrp="1"/>
          </p:cNvSpPr>
          <p:nvPr>
            <p:ph idx="1"/>
          </p:nvPr>
        </p:nvSpPr>
        <p:spPr/>
        <p:txBody>
          <a:bodyPr/>
          <a:lstStyle/>
          <a:p>
            <a:r>
              <a:rPr lang="en-US" dirty="0"/>
              <a:t>Construct a truth table for  </a:t>
            </a:r>
          </a:p>
        </p:txBody>
      </p:sp>
      <p:pic>
        <p:nvPicPr>
          <p:cNvPr id="4" name="Picture 3" descr="addin_tmp.png"/>
          <p:cNvPicPr>
            <a:picLocks noChangeAspect="1"/>
          </p:cNvPicPr>
          <p:nvPr>
            <p:custDataLst>
              <p:tags r:id="rId1"/>
            </p:custDataLst>
          </p:nvPr>
        </p:nvPicPr>
        <p:blipFill>
          <a:blip r:embed="rId3" cstate="print"/>
          <a:stretch>
            <a:fillRect/>
          </a:stretch>
        </p:blipFill>
        <p:spPr>
          <a:xfrm>
            <a:off x="5105400" y="2057400"/>
            <a:ext cx="1820228" cy="302895"/>
          </a:xfrm>
          <a:prstGeom prst="rect">
            <a:avLst/>
          </a:prstGeom>
        </p:spPr>
      </p:pic>
      <p:graphicFrame>
        <p:nvGraphicFramePr>
          <p:cNvPr id="9" name="Table 8"/>
          <p:cNvGraphicFramePr>
            <a:graphicFrameLocks noGrp="1"/>
          </p:cNvGraphicFramePr>
          <p:nvPr/>
        </p:nvGraphicFramePr>
        <p:xfrm>
          <a:off x="914400" y="2590800"/>
          <a:ext cx="7467600" cy="3337560"/>
        </p:xfrm>
        <a:graphic>
          <a:graphicData uri="http://schemas.openxmlformats.org/drawingml/2006/table">
            <a:tbl>
              <a:tblPr firstRow="1" bandRow="1">
                <a:tableStyleId>{5C22544A-7EE6-4342-B048-85BDC9FD1C3A}</a:tableStyleId>
              </a:tblPr>
              <a:tblGrid>
                <a:gridCol w="1244600">
                  <a:extLst>
                    <a:ext uri="{9D8B030D-6E8A-4147-A177-3AD203B41FA5}">
                      <a16:colId xmlns:a16="http://schemas.microsoft.com/office/drawing/2014/main" val="20000"/>
                    </a:ext>
                  </a:extLst>
                </a:gridCol>
                <a:gridCol w="1244600">
                  <a:extLst>
                    <a:ext uri="{9D8B030D-6E8A-4147-A177-3AD203B41FA5}">
                      <a16:colId xmlns:a16="http://schemas.microsoft.com/office/drawing/2014/main" val="20001"/>
                    </a:ext>
                  </a:extLst>
                </a:gridCol>
                <a:gridCol w="1244600">
                  <a:extLst>
                    <a:ext uri="{9D8B030D-6E8A-4147-A177-3AD203B41FA5}">
                      <a16:colId xmlns:a16="http://schemas.microsoft.com/office/drawing/2014/main" val="20002"/>
                    </a:ext>
                  </a:extLst>
                </a:gridCol>
                <a:gridCol w="1244600">
                  <a:extLst>
                    <a:ext uri="{9D8B030D-6E8A-4147-A177-3AD203B41FA5}">
                      <a16:colId xmlns:a16="http://schemas.microsoft.com/office/drawing/2014/main" val="20003"/>
                    </a:ext>
                  </a:extLst>
                </a:gridCol>
                <a:gridCol w="1244600">
                  <a:extLst>
                    <a:ext uri="{9D8B030D-6E8A-4147-A177-3AD203B41FA5}">
                      <a16:colId xmlns:a16="http://schemas.microsoft.com/office/drawing/2014/main" val="20004"/>
                    </a:ext>
                  </a:extLst>
                </a:gridCol>
                <a:gridCol w="1244600">
                  <a:extLst>
                    <a:ext uri="{9D8B030D-6E8A-4147-A177-3AD203B41FA5}">
                      <a16:colId xmlns:a16="http://schemas.microsoft.com/office/drawing/2014/main" val="20005"/>
                    </a:ext>
                  </a:extLst>
                </a:gridCol>
              </a:tblGrid>
              <a:tr h="370840">
                <a:tc>
                  <a:txBody>
                    <a:bodyPr/>
                    <a:lstStyle/>
                    <a:p>
                      <a:r>
                        <a:rPr lang="en-US" dirty="0"/>
                        <a:t>p</a:t>
                      </a:r>
                    </a:p>
                  </a:txBody>
                  <a:tcPr/>
                </a:tc>
                <a:tc>
                  <a:txBody>
                    <a:bodyPr/>
                    <a:lstStyle/>
                    <a:p>
                      <a:r>
                        <a:rPr lang="en-US" dirty="0"/>
                        <a:t>q</a:t>
                      </a:r>
                    </a:p>
                  </a:txBody>
                  <a:tcPr/>
                </a:tc>
                <a:tc>
                  <a:txBody>
                    <a:bodyPr/>
                    <a:lstStyle/>
                    <a:p>
                      <a:r>
                        <a:rPr lang="en-US" dirty="0"/>
                        <a:t>r</a:t>
                      </a:r>
                    </a:p>
                  </a:txBody>
                  <a:tcPr/>
                </a:tc>
                <a:tc>
                  <a:txBody>
                    <a:bodyPr/>
                    <a:lstStyle/>
                    <a:p>
                      <a:r>
                        <a:rPr lang="en-US" dirty="0">
                          <a:latin typeface="Cambria Math"/>
                          <a:ea typeface="Cambria Math"/>
                          <a:sym typeface="Symbol"/>
                        </a:rPr>
                        <a:t></a:t>
                      </a:r>
                      <a:r>
                        <a:rPr lang="en-US" dirty="0">
                          <a:latin typeface="Cambria Math"/>
                          <a:ea typeface="Cambria Math"/>
                        </a:rPr>
                        <a:t>r</a:t>
                      </a:r>
                      <a:endParaRPr lang="en-US" dirty="0"/>
                    </a:p>
                  </a:txBody>
                  <a:tcPr/>
                </a:tc>
                <a:tc>
                  <a:txBody>
                    <a:bodyPr/>
                    <a:lstStyle/>
                    <a:p>
                      <a:r>
                        <a:rPr lang="en-US" dirty="0">
                          <a:latin typeface="+mn-lt"/>
                          <a:ea typeface="+mn-ea"/>
                        </a:rPr>
                        <a:t>p </a:t>
                      </a:r>
                      <a:r>
                        <a:rPr lang="en-US" dirty="0">
                          <a:latin typeface="Cambria Math"/>
                          <a:ea typeface="Cambria Math"/>
                          <a:sym typeface="Symbol"/>
                        </a:rPr>
                        <a:t> </a:t>
                      </a:r>
                      <a:r>
                        <a:rPr lang="en-US" dirty="0">
                          <a:latin typeface="Cambria Math"/>
                          <a:ea typeface="Cambria Math"/>
                        </a:rPr>
                        <a:t>q</a:t>
                      </a:r>
                      <a:endParaRPr lang="en-US" dirty="0"/>
                    </a:p>
                  </a:txBody>
                  <a:tcPr/>
                </a:tc>
                <a:tc>
                  <a:txBody>
                    <a:bodyPr/>
                    <a:lstStyle/>
                    <a:p>
                      <a:r>
                        <a:rPr lang="en-US" dirty="0">
                          <a:latin typeface="+mn-lt"/>
                          <a:ea typeface="+mn-ea"/>
                        </a:rPr>
                        <a:t>p </a:t>
                      </a:r>
                      <a:r>
                        <a:rPr lang="en-US" dirty="0">
                          <a:latin typeface="Cambria Math"/>
                          <a:ea typeface="Cambria Math"/>
                          <a:sym typeface="Symbol"/>
                        </a:rPr>
                        <a:t> </a:t>
                      </a:r>
                      <a:r>
                        <a:rPr lang="en-US" dirty="0">
                          <a:latin typeface="Cambria Math"/>
                          <a:ea typeface="Cambria Math"/>
                        </a:rPr>
                        <a:t>q → </a:t>
                      </a:r>
                      <a:r>
                        <a:rPr lang="en-US" dirty="0">
                          <a:latin typeface="Cambria Math"/>
                          <a:ea typeface="Cambria Math"/>
                          <a:sym typeface="Symbol"/>
                        </a:rPr>
                        <a:t></a:t>
                      </a:r>
                      <a:r>
                        <a:rPr lang="en-US" dirty="0">
                          <a:latin typeface="Cambria Math"/>
                          <a:ea typeface="Cambria Math"/>
                        </a:rPr>
                        <a:t>r</a:t>
                      </a:r>
                      <a:endParaRPr lang="en-US" dirty="0"/>
                    </a:p>
                  </a:txBody>
                  <a:tcPr/>
                </a:tc>
                <a:extLst>
                  <a:ext uri="{0D108BD9-81ED-4DB2-BD59-A6C34878D82A}">
                    <a16:rowId xmlns:a16="http://schemas.microsoft.com/office/drawing/2014/main" val="10000"/>
                  </a:ext>
                </a:extLst>
              </a:tr>
              <a:tr h="370840">
                <a:tc>
                  <a:txBody>
                    <a:bodyPr/>
                    <a:lstStyle/>
                    <a:p>
                      <a:r>
                        <a:rPr lang="en-US" dirty="0"/>
                        <a:t>T</a:t>
                      </a:r>
                    </a:p>
                  </a:txBody>
                  <a:tcPr/>
                </a:tc>
                <a:tc>
                  <a:txBody>
                    <a:bodyPr/>
                    <a:lstStyle/>
                    <a:p>
                      <a:r>
                        <a:rPr lang="en-US" dirty="0"/>
                        <a:t>T</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F</a:t>
                      </a:r>
                    </a:p>
                  </a:txBody>
                  <a:tcPr/>
                </a:tc>
                <a:extLst>
                  <a:ext uri="{0D108BD9-81ED-4DB2-BD59-A6C34878D82A}">
                    <a16:rowId xmlns:a16="http://schemas.microsoft.com/office/drawing/2014/main" val="10001"/>
                  </a:ext>
                </a:extLst>
              </a:tr>
              <a:tr h="370840">
                <a:tc>
                  <a:txBody>
                    <a:bodyPr/>
                    <a:lstStyle/>
                    <a:p>
                      <a:r>
                        <a:rPr lang="en-US" dirty="0"/>
                        <a:t>T</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10002"/>
                  </a:ext>
                </a:extLst>
              </a:tr>
              <a:tr h="370840">
                <a:tc>
                  <a:txBody>
                    <a:bodyPr/>
                    <a:lstStyle/>
                    <a:p>
                      <a:r>
                        <a:rPr lang="en-US" dirty="0"/>
                        <a:t>T </a:t>
                      </a:r>
                    </a:p>
                  </a:txBody>
                  <a:tcPr/>
                </a:tc>
                <a:tc>
                  <a:txBody>
                    <a:bodyPr/>
                    <a:lstStyle/>
                    <a:p>
                      <a:r>
                        <a:rPr lang="en-US" dirty="0"/>
                        <a:t>F</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F</a:t>
                      </a:r>
                    </a:p>
                  </a:txBody>
                  <a:tcPr/>
                </a:tc>
                <a:extLst>
                  <a:ext uri="{0D108BD9-81ED-4DB2-BD59-A6C34878D82A}">
                    <a16:rowId xmlns:a16="http://schemas.microsoft.com/office/drawing/2014/main" val="10003"/>
                  </a:ext>
                </a:extLst>
              </a:tr>
              <a:tr h="370840">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10004"/>
                  </a:ext>
                </a:extLst>
              </a:tr>
              <a:tr h="370840">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F</a:t>
                      </a:r>
                    </a:p>
                  </a:txBody>
                  <a:tcPr/>
                </a:tc>
                <a:extLst>
                  <a:ext uri="{0D108BD9-81ED-4DB2-BD59-A6C34878D82A}">
                    <a16:rowId xmlns:a16="http://schemas.microsoft.com/office/drawing/2014/main" val="10005"/>
                  </a:ext>
                </a:extLst>
              </a:tr>
              <a:tr h="370840">
                <a:tc>
                  <a:txBody>
                    <a:bodyPr/>
                    <a:lstStyle/>
                    <a:p>
                      <a:r>
                        <a:rPr lang="en-US" dirty="0"/>
                        <a:t>F</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10006"/>
                  </a:ext>
                </a:extLst>
              </a:tr>
              <a:tr h="370840">
                <a:tc>
                  <a:txBody>
                    <a:bodyPr/>
                    <a:lstStyle/>
                    <a:p>
                      <a:r>
                        <a:rPr lang="en-US" dirty="0"/>
                        <a:t>F</a:t>
                      </a:r>
                    </a:p>
                  </a:txBody>
                  <a:tcPr/>
                </a:tc>
                <a:tc>
                  <a:txBody>
                    <a:bodyPr/>
                    <a:lstStyle/>
                    <a:p>
                      <a:r>
                        <a:rPr lang="en-US" dirty="0"/>
                        <a:t>F</a:t>
                      </a:r>
                    </a:p>
                  </a:txBody>
                  <a:tcPr/>
                </a:tc>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T</a:t>
                      </a:r>
                    </a:p>
                  </a:txBody>
                  <a:tcPr/>
                </a:tc>
                <a:extLst>
                  <a:ext uri="{0D108BD9-81ED-4DB2-BD59-A6C34878D82A}">
                    <a16:rowId xmlns:a16="http://schemas.microsoft.com/office/drawing/2014/main" val="10007"/>
                  </a:ext>
                </a:extLst>
              </a:tr>
              <a:tr h="370840">
                <a:tc>
                  <a:txBody>
                    <a:bodyPr/>
                    <a:lstStyle/>
                    <a:p>
                      <a:r>
                        <a:rPr lang="en-US" dirty="0"/>
                        <a:t>F</a:t>
                      </a:r>
                    </a:p>
                  </a:txBody>
                  <a:tcPr/>
                </a:tc>
                <a:tc>
                  <a:txBody>
                    <a:bodyPr/>
                    <a:lstStyle/>
                    <a:p>
                      <a:r>
                        <a:rPr lang="en-US" dirty="0"/>
                        <a:t>F</a:t>
                      </a:r>
                    </a:p>
                  </a:txBody>
                  <a:tcPr/>
                </a:tc>
                <a:tc>
                  <a:txBody>
                    <a:bodyPr/>
                    <a:lstStyle/>
                    <a:p>
                      <a:r>
                        <a:rPr lang="en-US" dirty="0"/>
                        <a:t>F</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extLst>
                  <a:ext uri="{0D108BD9-81ED-4DB2-BD59-A6C34878D82A}">
                    <a16:rowId xmlns:a16="http://schemas.microsoft.com/office/drawing/2014/main" val="10008"/>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Summary</a:t>
            </a:r>
          </a:p>
        </p:txBody>
      </p:sp>
      <p:sp>
        <p:nvSpPr>
          <p:cNvPr id="3" name="Content Placeholder 2"/>
          <p:cNvSpPr>
            <a:spLocks noGrp="1"/>
          </p:cNvSpPr>
          <p:nvPr>
            <p:ph idx="1"/>
          </p:nvPr>
        </p:nvSpPr>
        <p:spPr/>
        <p:txBody>
          <a:bodyPr>
            <a:normAutofit fontScale="92500" lnSpcReduction="20000"/>
          </a:bodyPr>
          <a:lstStyle/>
          <a:p>
            <a:r>
              <a:rPr lang="en-US" dirty="0"/>
              <a:t>Propositional Logic</a:t>
            </a:r>
          </a:p>
          <a:p>
            <a:pPr lvl="1"/>
            <a:r>
              <a:rPr lang="en-US" dirty="0"/>
              <a:t>The Language of Propositions</a:t>
            </a:r>
          </a:p>
          <a:p>
            <a:pPr lvl="1"/>
            <a:r>
              <a:rPr lang="en-US" dirty="0"/>
              <a:t>Applications</a:t>
            </a:r>
          </a:p>
          <a:p>
            <a:pPr lvl="1"/>
            <a:r>
              <a:rPr lang="en-US" dirty="0"/>
              <a:t>Logical Equivalences</a:t>
            </a:r>
          </a:p>
          <a:p>
            <a:r>
              <a:rPr lang="en-US" dirty="0">
                <a:solidFill>
                  <a:schemeClr val="tx1">
                    <a:lumMod val="50000"/>
                    <a:lumOff val="50000"/>
                  </a:schemeClr>
                </a:solidFill>
              </a:rPr>
              <a:t>Predicate Logic</a:t>
            </a:r>
          </a:p>
          <a:p>
            <a:pPr lvl="1"/>
            <a:r>
              <a:rPr lang="en-US" dirty="0">
                <a:solidFill>
                  <a:schemeClr val="tx1">
                    <a:lumMod val="50000"/>
                    <a:lumOff val="50000"/>
                  </a:schemeClr>
                </a:solidFill>
              </a:rPr>
              <a:t>The Language of Quantifiers</a:t>
            </a:r>
          </a:p>
          <a:p>
            <a:pPr lvl="1"/>
            <a:r>
              <a:rPr lang="en-US" dirty="0">
                <a:solidFill>
                  <a:schemeClr val="tx1">
                    <a:lumMod val="50000"/>
                    <a:lumOff val="50000"/>
                  </a:schemeClr>
                </a:solidFill>
              </a:rPr>
              <a:t>Logical Equivalences</a:t>
            </a:r>
          </a:p>
          <a:p>
            <a:pPr lvl="1"/>
            <a:r>
              <a:rPr lang="en-US" dirty="0">
                <a:solidFill>
                  <a:schemeClr val="tx1">
                    <a:lumMod val="50000"/>
                    <a:lumOff val="50000"/>
                  </a:schemeClr>
                </a:solidFill>
              </a:rPr>
              <a:t>Nested Quantifiers</a:t>
            </a:r>
          </a:p>
          <a:p>
            <a:r>
              <a:rPr lang="en-US" dirty="0">
                <a:solidFill>
                  <a:schemeClr val="tx1">
                    <a:lumMod val="50000"/>
                    <a:lumOff val="50000"/>
                  </a:schemeClr>
                </a:solidFill>
              </a:rPr>
              <a:t>Proofs</a:t>
            </a:r>
          </a:p>
          <a:p>
            <a:pPr lvl="1"/>
            <a:r>
              <a:rPr lang="en-US" dirty="0">
                <a:solidFill>
                  <a:schemeClr val="tx1">
                    <a:lumMod val="50000"/>
                    <a:lumOff val="50000"/>
                  </a:schemeClr>
                </a:solidFill>
              </a:rPr>
              <a:t>Rules of Inference</a:t>
            </a:r>
          </a:p>
          <a:p>
            <a:pPr lvl="1"/>
            <a:r>
              <a:rPr lang="en-US" dirty="0">
                <a:solidFill>
                  <a:schemeClr val="tx1">
                    <a:lumMod val="50000"/>
                    <a:lumOff val="50000"/>
                  </a:schemeClr>
                </a:solidFill>
              </a:rPr>
              <a:t>Proof Methods</a:t>
            </a:r>
          </a:p>
          <a:p>
            <a:pPr lvl="1"/>
            <a:r>
              <a:rPr lang="en-US" dirty="0">
                <a:solidFill>
                  <a:schemeClr val="tx1">
                    <a:lumMod val="50000"/>
                    <a:lumOff val="50000"/>
                  </a:schemeClr>
                </a:solidFill>
              </a:rPr>
              <a:t>Proof Strategy</a:t>
            </a:r>
          </a:p>
          <a:p>
            <a:endParaRPr lang="en-US" dirty="0"/>
          </a:p>
          <a:p>
            <a:pPr lvl="1">
              <a:buNone/>
            </a:pPr>
            <a:endParaRPr lang="en-US" dirty="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Equivalent Propositions</a:t>
            </a:r>
          </a:p>
        </p:txBody>
      </p:sp>
      <p:sp>
        <p:nvSpPr>
          <p:cNvPr id="3" name="Content Placeholder 2"/>
          <p:cNvSpPr>
            <a:spLocks noGrp="1"/>
          </p:cNvSpPr>
          <p:nvPr>
            <p:ph idx="1"/>
          </p:nvPr>
        </p:nvSpPr>
        <p:spPr/>
        <p:txBody>
          <a:bodyPr/>
          <a:lstStyle/>
          <a:p>
            <a:r>
              <a:rPr lang="en-US" dirty="0"/>
              <a:t>Two propositions are </a:t>
            </a:r>
            <a:r>
              <a:rPr lang="en-US" b="1" dirty="0"/>
              <a:t>e</a:t>
            </a:r>
            <a:r>
              <a:rPr lang="en-US" i="1" dirty="0"/>
              <a:t>quivalent</a:t>
            </a:r>
            <a:r>
              <a:rPr lang="en-US" b="1" dirty="0"/>
              <a:t> </a:t>
            </a:r>
            <a:r>
              <a:rPr lang="en-US" dirty="0"/>
              <a:t>if they always have the same truth value.</a:t>
            </a:r>
            <a:endParaRPr lang="en-US" b="1" dirty="0"/>
          </a:p>
          <a:p>
            <a:r>
              <a:rPr lang="en-US" b="1" dirty="0"/>
              <a:t>Example</a:t>
            </a:r>
            <a:r>
              <a:rPr lang="en-US" dirty="0"/>
              <a:t>: Show using a truth table that the conditional is equivalent to the </a:t>
            </a:r>
            <a:r>
              <a:rPr lang="en-US" dirty="0" err="1"/>
              <a:t>contrapositive</a:t>
            </a:r>
            <a:r>
              <a:rPr lang="en-US" dirty="0"/>
              <a:t>.</a:t>
            </a:r>
          </a:p>
          <a:p>
            <a:pPr>
              <a:buNone/>
            </a:pPr>
            <a:r>
              <a:rPr lang="en-US" dirty="0"/>
              <a:t>   </a:t>
            </a:r>
            <a:r>
              <a:rPr lang="en-US" b="1" dirty="0"/>
              <a:t>Solution:</a:t>
            </a:r>
            <a:r>
              <a:rPr lang="en-US" dirty="0"/>
              <a:t> </a:t>
            </a:r>
          </a:p>
        </p:txBody>
      </p:sp>
      <p:graphicFrame>
        <p:nvGraphicFramePr>
          <p:cNvPr id="4" name="Table 3"/>
          <p:cNvGraphicFramePr>
            <a:graphicFrameLocks noGrp="1"/>
          </p:cNvGraphicFramePr>
          <p:nvPr/>
        </p:nvGraphicFramePr>
        <p:xfrm>
          <a:off x="838200" y="4343400"/>
          <a:ext cx="7315200" cy="1849120"/>
        </p:xfrm>
        <a:graphic>
          <a:graphicData uri="http://schemas.openxmlformats.org/drawingml/2006/table">
            <a:tbl>
              <a:tblPr firstRow="1" bandRow="1">
                <a:tableStyleId>{5C22544A-7EE6-4342-B048-85BDC9FD1C3A}</a:tableStyleId>
              </a:tblPr>
              <a:tblGrid>
                <a:gridCol w="1219200">
                  <a:extLst>
                    <a:ext uri="{9D8B030D-6E8A-4147-A177-3AD203B41FA5}">
                      <a16:colId xmlns:a16="http://schemas.microsoft.com/office/drawing/2014/main" val="20000"/>
                    </a:ext>
                  </a:extLst>
                </a:gridCol>
                <a:gridCol w="1219200">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21920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gridCol w="1219200">
                  <a:extLst>
                    <a:ext uri="{9D8B030D-6E8A-4147-A177-3AD203B41FA5}">
                      <a16:colId xmlns:a16="http://schemas.microsoft.com/office/drawing/2014/main" val="20005"/>
                    </a:ext>
                  </a:extLst>
                </a:gridCol>
              </a:tblGrid>
              <a:tr h="1524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a:latin typeface="Cambria Math" pitchFamily="18" charset="0"/>
                          <a:ea typeface="Cambria Math" pitchFamily="18" charset="0"/>
                        </a:rPr>
                        <a:t>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a:latin typeface="Cambria Math" pitchFamily="18" charset="0"/>
                          <a:ea typeface="Cambria Math" pitchFamily="18" charset="0"/>
                        </a:rPr>
                        <a:t>q</a:t>
                      </a:r>
                      <a:endParaRPr lang="en-US" dirty="0"/>
                    </a:p>
                  </a:txBody>
                  <a:tcPr/>
                </a:tc>
                <a:tc>
                  <a:txBody>
                    <a:bodyPr/>
                    <a:lstStyle/>
                    <a:p>
                      <a:r>
                        <a:rPr lang="en-US" dirty="0">
                          <a:latin typeface="Cambria Math"/>
                          <a:ea typeface="Cambria Math"/>
                        </a:rPr>
                        <a:t>¬ </a:t>
                      </a:r>
                      <a:r>
                        <a:rPr lang="en-US" i="1" dirty="0">
                          <a:latin typeface="Cambria Math" pitchFamily="18" charset="0"/>
                          <a:ea typeface="Cambria Math" pitchFamily="18" charset="0"/>
                        </a:rPr>
                        <a:t>p</a:t>
                      </a:r>
                      <a:endParaRPr lang="en-US" dirty="0"/>
                    </a:p>
                  </a:txBody>
                  <a:tcPr/>
                </a:tc>
                <a:tc>
                  <a:txBody>
                    <a:bodyPr/>
                    <a:lstStyle/>
                    <a:p>
                      <a:r>
                        <a:rPr lang="en-US" dirty="0">
                          <a:latin typeface="Cambria Math"/>
                          <a:ea typeface="Cambria Math"/>
                        </a:rPr>
                        <a:t>¬ </a:t>
                      </a:r>
                      <a:r>
                        <a:rPr lang="en-US" i="1" dirty="0">
                          <a:latin typeface="Cambria Math" pitchFamily="18" charset="0"/>
                          <a:ea typeface="Cambria Math" pitchFamily="18" charset="0"/>
                        </a:rPr>
                        <a:t>q</a:t>
                      </a:r>
                      <a:endParaRPr lang="en-US" dirty="0"/>
                    </a:p>
                  </a:txBody>
                  <a:tcPr/>
                </a:tc>
                <a:tc>
                  <a:txBody>
                    <a:bodyPr/>
                    <a:lstStyle/>
                    <a:p>
                      <a:r>
                        <a:rPr lang="en-US" sz="1800" i="1" dirty="0">
                          <a:latin typeface="Cambria Math" pitchFamily="18" charset="0"/>
                          <a:ea typeface="Cambria Math" pitchFamily="18" charset="0"/>
                        </a:rPr>
                        <a:t>p </a:t>
                      </a:r>
                      <a:r>
                        <a:rPr lang="en-US" sz="1800" dirty="0">
                          <a:latin typeface="Cambria Math"/>
                          <a:ea typeface="Cambria Math"/>
                        </a:rPr>
                        <a:t>→</a:t>
                      </a:r>
                      <a:r>
                        <a:rPr lang="en-US" sz="1800" i="1" dirty="0">
                          <a:latin typeface="Cambria Math" pitchFamily="18" charset="0"/>
                          <a:ea typeface="Cambria Math" pitchFamily="18" charset="0"/>
                        </a:rPr>
                        <a:t>q</a:t>
                      </a:r>
                      <a:r>
                        <a:rPr lang="en-US" dirty="0"/>
                        <a:t> </a:t>
                      </a:r>
                    </a:p>
                  </a:txBody>
                  <a:tcPr/>
                </a:tc>
                <a:tc>
                  <a:txBody>
                    <a:bodyPr/>
                    <a:lstStyle/>
                    <a:p>
                      <a:r>
                        <a:rPr lang="en-US" dirty="0">
                          <a:latin typeface="Cambria Math"/>
                          <a:ea typeface="Cambria Math"/>
                        </a:rPr>
                        <a:t>¬</a:t>
                      </a:r>
                      <a:r>
                        <a:rPr lang="en-US" i="1" dirty="0">
                          <a:latin typeface="Cambria Math" pitchFamily="18" charset="0"/>
                          <a:ea typeface="Cambria Math" pitchFamily="18" charset="0"/>
                        </a:rPr>
                        <a:t>q </a:t>
                      </a:r>
                      <a:r>
                        <a:rPr lang="en-US" dirty="0">
                          <a:latin typeface="Cambria Math"/>
                          <a:ea typeface="Cambria Math"/>
                        </a:rPr>
                        <a:t>→ ¬ </a:t>
                      </a:r>
                      <a:r>
                        <a:rPr lang="en-US" i="1" dirty="0">
                          <a:latin typeface="Cambria Math" pitchFamily="18" charset="0"/>
                          <a:ea typeface="Cambria Math" pitchFamily="18" charset="0"/>
                        </a:rPr>
                        <a:t>p</a:t>
                      </a:r>
                      <a:r>
                        <a:rPr lang="en-US" dirty="0"/>
                        <a:t> </a:t>
                      </a:r>
                    </a:p>
                  </a:txBody>
                  <a:tcPr/>
                </a:tc>
                <a:extLst>
                  <a:ext uri="{0D108BD9-81ED-4DB2-BD59-A6C34878D82A}">
                    <a16:rowId xmlns:a16="http://schemas.microsoft.com/office/drawing/2014/main" val="10000"/>
                  </a:ext>
                </a:extLst>
              </a:tr>
              <a:tr h="370840">
                <a:tc>
                  <a:txBody>
                    <a:bodyPr/>
                    <a:lstStyle/>
                    <a:p>
                      <a:r>
                        <a:rPr lang="en-US" dirty="0"/>
                        <a:t>T</a:t>
                      </a:r>
                    </a:p>
                  </a:txBody>
                  <a:tcPr/>
                </a:tc>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10001"/>
                  </a:ext>
                </a:extLst>
              </a:tr>
              <a:tr h="370840">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T</a:t>
                      </a:r>
                    </a:p>
                  </a:txBody>
                  <a:tcPr/>
                </a:tc>
                <a:tc>
                  <a:txBody>
                    <a:bodyPr/>
                    <a:lstStyle/>
                    <a:p>
                      <a:r>
                        <a:rPr lang="en-US" dirty="0"/>
                        <a:t>F</a:t>
                      </a:r>
                    </a:p>
                  </a:txBody>
                  <a:tcPr/>
                </a:tc>
                <a:tc>
                  <a:txBody>
                    <a:bodyPr/>
                    <a:lstStyle/>
                    <a:p>
                      <a:r>
                        <a:rPr lang="en-US" dirty="0"/>
                        <a:t>F</a:t>
                      </a:r>
                    </a:p>
                  </a:txBody>
                  <a:tcPr/>
                </a:tc>
                <a:extLst>
                  <a:ext uri="{0D108BD9-81ED-4DB2-BD59-A6C34878D82A}">
                    <a16:rowId xmlns:a16="http://schemas.microsoft.com/office/drawing/2014/main" val="10002"/>
                  </a:ext>
                </a:extLst>
              </a:tr>
              <a:tr h="370840">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10003"/>
                  </a:ext>
                </a:extLst>
              </a:tr>
              <a:tr h="370840">
                <a:tc>
                  <a:txBody>
                    <a:bodyPr/>
                    <a:lstStyle/>
                    <a:p>
                      <a:r>
                        <a:rPr lang="en-US" dirty="0"/>
                        <a:t>F</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Using a Truth Table to Show  Non-Equivalence</a:t>
            </a:r>
          </a:p>
        </p:txBody>
      </p:sp>
      <p:sp>
        <p:nvSpPr>
          <p:cNvPr id="3" name="Content Placeholder 2"/>
          <p:cNvSpPr>
            <a:spLocks noGrp="1"/>
          </p:cNvSpPr>
          <p:nvPr>
            <p:ph idx="1"/>
          </p:nvPr>
        </p:nvSpPr>
        <p:spPr/>
        <p:txBody>
          <a:bodyPr/>
          <a:lstStyle/>
          <a:p>
            <a:pPr>
              <a:buNone/>
            </a:pPr>
            <a:r>
              <a:rPr lang="en-US" b="1" dirty="0"/>
              <a:t>  Example</a:t>
            </a:r>
            <a:r>
              <a:rPr lang="en-US" dirty="0"/>
              <a:t>: Show using truth tables that neither  the converse nor inverse of an implication are not equivalent to the implication.</a:t>
            </a:r>
          </a:p>
          <a:p>
            <a:pPr>
              <a:buNone/>
            </a:pPr>
            <a:r>
              <a:rPr lang="en-US" dirty="0"/>
              <a:t>   </a:t>
            </a:r>
            <a:r>
              <a:rPr lang="en-US" b="1" dirty="0"/>
              <a:t>Solution:</a:t>
            </a:r>
            <a:r>
              <a:rPr lang="en-US" dirty="0"/>
              <a:t> </a:t>
            </a:r>
          </a:p>
        </p:txBody>
      </p:sp>
      <p:graphicFrame>
        <p:nvGraphicFramePr>
          <p:cNvPr id="4" name="Table 3"/>
          <p:cNvGraphicFramePr>
            <a:graphicFrameLocks noGrp="1"/>
          </p:cNvGraphicFramePr>
          <p:nvPr/>
        </p:nvGraphicFramePr>
        <p:xfrm>
          <a:off x="533401" y="3733800"/>
          <a:ext cx="8458198" cy="1940560"/>
        </p:xfrm>
        <a:graphic>
          <a:graphicData uri="http://schemas.openxmlformats.org/drawingml/2006/table">
            <a:tbl>
              <a:tblPr firstRow="1" bandRow="1">
                <a:tableStyleId>{5C22544A-7EE6-4342-B048-85BDC9FD1C3A}</a:tableStyleId>
              </a:tblPr>
              <a:tblGrid>
                <a:gridCol w="1208314">
                  <a:extLst>
                    <a:ext uri="{9D8B030D-6E8A-4147-A177-3AD203B41FA5}">
                      <a16:colId xmlns:a16="http://schemas.microsoft.com/office/drawing/2014/main" val="20000"/>
                    </a:ext>
                  </a:extLst>
                </a:gridCol>
                <a:gridCol w="1208314">
                  <a:extLst>
                    <a:ext uri="{9D8B030D-6E8A-4147-A177-3AD203B41FA5}">
                      <a16:colId xmlns:a16="http://schemas.microsoft.com/office/drawing/2014/main" val="20001"/>
                    </a:ext>
                  </a:extLst>
                </a:gridCol>
                <a:gridCol w="1208314">
                  <a:extLst>
                    <a:ext uri="{9D8B030D-6E8A-4147-A177-3AD203B41FA5}">
                      <a16:colId xmlns:a16="http://schemas.microsoft.com/office/drawing/2014/main" val="20002"/>
                    </a:ext>
                  </a:extLst>
                </a:gridCol>
                <a:gridCol w="1208314">
                  <a:extLst>
                    <a:ext uri="{9D8B030D-6E8A-4147-A177-3AD203B41FA5}">
                      <a16:colId xmlns:a16="http://schemas.microsoft.com/office/drawing/2014/main" val="20003"/>
                    </a:ext>
                  </a:extLst>
                </a:gridCol>
                <a:gridCol w="1208314">
                  <a:extLst>
                    <a:ext uri="{9D8B030D-6E8A-4147-A177-3AD203B41FA5}">
                      <a16:colId xmlns:a16="http://schemas.microsoft.com/office/drawing/2014/main" val="20004"/>
                    </a:ext>
                  </a:extLst>
                </a:gridCol>
                <a:gridCol w="1208314">
                  <a:extLst>
                    <a:ext uri="{9D8B030D-6E8A-4147-A177-3AD203B41FA5}">
                      <a16:colId xmlns:a16="http://schemas.microsoft.com/office/drawing/2014/main" val="20005"/>
                    </a:ext>
                  </a:extLst>
                </a:gridCol>
                <a:gridCol w="1208314">
                  <a:extLst>
                    <a:ext uri="{9D8B030D-6E8A-4147-A177-3AD203B41FA5}">
                      <a16:colId xmlns:a16="http://schemas.microsoft.com/office/drawing/2014/main" val="20006"/>
                    </a:ext>
                  </a:extLst>
                </a:gridCol>
              </a:tblGrid>
              <a:tr h="457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a:latin typeface="Cambria Math" pitchFamily="18" charset="0"/>
                          <a:ea typeface="Cambria Math" pitchFamily="18" charset="0"/>
                        </a:rPr>
                        <a:t>p</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i="1" dirty="0">
                          <a:latin typeface="Cambria Math" pitchFamily="18" charset="0"/>
                          <a:ea typeface="Cambria Math" pitchFamily="18" charset="0"/>
                        </a:rPr>
                        <a:t>q</a:t>
                      </a:r>
                      <a:endParaRPr lang="en-US" dirty="0"/>
                    </a:p>
                  </a:txBody>
                  <a:tcPr/>
                </a:tc>
                <a:tc>
                  <a:txBody>
                    <a:bodyPr/>
                    <a:lstStyle/>
                    <a:p>
                      <a:r>
                        <a:rPr lang="en-US" dirty="0">
                          <a:latin typeface="Cambria Math"/>
                          <a:ea typeface="Cambria Math"/>
                        </a:rPr>
                        <a:t>¬ </a:t>
                      </a:r>
                      <a:r>
                        <a:rPr lang="en-US" i="1" dirty="0">
                          <a:latin typeface="Cambria Math" pitchFamily="18" charset="0"/>
                          <a:ea typeface="Cambria Math" pitchFamily="18" charset="0"/>
                        </a:rPr>
                        <a:t>p</a:t>
                      </a:r>
                      <a:endParaRPr lang="en-US" dirty="0"/>
                    </a:p>
                  </a:txBody>
                  <a:tcPr/>
                </a:tc>
                <a:tc>
                  <a:txBody>
                    <a:bodyPr/>
                    <a:lstStyle/>
                    <a:p>
                      <a:r>
                        <a:rPr lang="en-US" dirty="0">
                          <a:latin typeface="Cambria Math"/>
                          <a:ea typeface="Cambria Math"/>
                        </a:rPr>
                        <a:t>¬ </a:t>
                      </a:r>
                      <a:r>
                        <a:rPr lang="en-US" i="1" dirty="0">
                          <a:latin typeface="Cambria Math" pitchFamily="18" charset="0"/>
                          <a:ea typeface="Cambria Math" pitchFamily="18" charset="0"/>
                        </a:rPr>
                        <a:t>q</a:t>
                      </a:r>
                      <a:endParaRPr lang="en-US" dirty="0"/>
                    </a:p>
                  </a:txBody>
                  <a:tcPr/>
                </a:tc>
                <a:tc>
                  <a:txBody>
                    <a:bodyPr/>
                    <a:lstStyle/>
                    <a:p>
                      <a:r>
                        <a:rPr lang="en-US" sz="1800" i="1" dirty="0">
                          <a:latin typeface="Cambria Math" pitchFamily="18" charset="0"/>
                          <a:ea typeface="Cambria Math" pitchFamily="18" charset="0"/>
                        </a:rPr>
                        <a:t>p </a:t>
                      </a:r>
                      <a:r>
                        <a:rPr lang="en-US" sz="1800" dirty="0">
                          <a:latin typeface="Cambria Math"/>
                          <a:ea typeface="Cambria Math"/>
                        </a:rPr>
                        <a:t>→</a:t>
                      </a:r>
                      <a:r>
                        <a:rPr lang="en-US" sz="1800" i="1" dirty="0">
                          <a:latin typeface="Cambria Math" pitchFamily="18" charset="0"/>
                          <a:ea typeface="Cambria Math" pitchFamily="18" charset="0"/>
                        </a:rPr>
                        <a:t>q</a:t>
                      </a:r>
                      <a:r>
                        <a:rPr lang="en-US" dirty="0"/>
                        <a:t>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latin typeface="Cambria Math"/>
                          <a:ea typeface="Cambria Math"/>
                        </a:rPr>
                        <a:t>¬ </a:t>
                      </a:r>
                      <a:r>
                        <a:rPr lang="en-US" i="1" dirty="0">
                          <a:latin typeface="Cambria Math" pitchFamily="18" charset="0"/>
                          <a:ea typeface="Cambria Math" pitchFamily="18" charset="0"/>
                        </a:rPr>
                        <a:t>p </a:t>
                      </a:r>
                      <a:r>
                        <a:rPr lang="en-US" sz="1800" dirty="0">
                          <a:latin typeface="Cambria Math"/>
                          <a:ea typeface="Cambria Math"/>
                        </a:rPr>
                        <a:t>→</a:t>
                      </a:r>
                      <a:r>
                        <a:rPr lang="en-US" dirty="0">
                          <a:latin typeface="Cambria Math"/>
                          <a:ea typeface="Cambria Math"/>
                        </a:rPr>
                        <a:t>¬ </a:t>
                      </a:r>
                      <a:r>
                        <a:rPr lang="en-US" i="1" dirty="0">
                          <a:latin typeface="Cambria Math" pitchFamily="18" charset="0"/>
                          <a:ea typeface="Cambria Math" pitchFamily="18" charset="0"/>
                        </a:rPr>
                        <a:t>q</a:t>
                      </a:r>
                      <a:endParaRPr lang="en-US" dirty="0"/>
                    </a:p>
                  </a:txBody>
                  <a:tcPr/>
                </a:tc>
                <a:tc>
                  <a:txBody>
                    <a:bodyPr/>
                    <a:lstStyle/>
                    <a:p>
                      <a:r>
                        <a:rPr lang="en-US" i="1" dirty="0">
                          <a:latin typeface="Cambria Math" pitchFamily="18" charset="0"/>
                          <a:ea typeface="Cambria Math" pitchFamily="18" charset="0"/>
                        </a:rPr>
                        <a:t>q </a:t>
                      </a:r>
                      <a:r>
                        <a:rPr lang="en-US" dirty="0">
                          <a:latin typeface="Cambria Math"/>
                          <a:ea typeface="Cambria Math"/>
                        </a:rPr>
                        <a:t>→ </a:t>
                      </a:r>
                      <a:r>
                        <a:rPr lang="en-US" i="1" dirty="0">
                          <a:latin typeface="Cambria Math" pitchFamily="18" charset="0"/>
                          <a:ea typeface="Cambria Math" pitchFamily="18" charset="0"/>
                        </a:rPr>
                        <a:t>p</a:t>
                      </a:r>
                      <a:r>
                        <a:rPr lang="en-US" dirty="0"/>
                        <a:t> </a:t>
                      </a:r>
                    </a:p>
                  </a:txBody>
                  <a:tcPr/>
                </a:tc>
                <a:extLst>
                  <a:ext uri="{0D108BD9-81ED-4DB2-BD59-A6C34878D82A}">
                    <a16:rowId xmlns:a16="http://schemas.microsoft.com/office/drawing/2014/main" val="10000"/>
                  </a:ext>
                </a:extLst>
              </a:tr>
              <a:tr h="370840">
                <a:tc>
                  <a:txBody>
                    <a:bodyPr/>
                    <a:lstStyle/>
                    <a:p>
                      <a:r>
                        <a:rPr lang="en-US" dirty="0"/>
                        <a:t>T</a:t>
                      </a:r>
                    </a:p>
                  </a:txBody>
                  <a:tcPr/>
                </a:tc>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10001"/>
                  </a:ext>
                </a:extLst>
              </a:tr>
              <a:tr h="370840">
                <a:tc>
                  <a:txBody>
                    <a:bodyPr/>
                    <a:lstStyle/>
                    <a:p>
                      <a:r>
                        <a:rPr lang="en-US" dirty="0"/>
                        <a:t>T</a:t>
                      </a:r>
                    </a:p>
                  </a:txBody>
                  <a:tcPr/>
                </a:tc>
                <a:tc>
                  <a:txBody>
                    <a:bodyPr/>
                    <a:lstStyle/>
                    <a:p>
                      <a:r>
                        <a:rPr lang="en-US" dirty="0"/>
                        <a:t>F</a:t>
                      </a:r>
                    </a:p>
                  </a:txBody>
                  <a:tcPr/>
                </a:tc>
                <a:tc>
                  <a:txBody>
                    <a:bodyPr/>
                    <a:lstStyle/>
                    <a:p>
                      <a:r>
                        <a:rPr lang="en-US" dirty="0"/>
                        <a:t>F</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10002"/>
                  </a:ext>
                </a:extLst>
              </a:tr>
              <a:tr h="370840">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r>
                        <a:rPr lang="en-US" dirty="0"/>
                        <a:t>F</a:t>
                      </a:r>
                    </a:p>
                  </a:txBody>
                  <a:tcPr/>
                </a:tc>
                <a:tc>
                  <a:txBody>
                    <a:bodyPr/>
                    <a:lstStyle/>
                    <a:p>
                      <a:r>
                        <a:rPr lang="en-US" dirty="0"/>
                        <a:t>T</a:t>
                      </a:r>
                    </a:p>
                  </a:txBody>
                  <a:tcPr/>
                </a:tc>
                <a:tc>
                  <a:txBody>
                    <a:bodyPr/>
                    <a:lstStyle/>
                    <a:p>
                      <a:r>
                        <a:rPr lang="en-US" dirty="0"/>
                        <a:t>F</a:t>
                      </a:r>
                    </a:p>
                  </a:txBody>
                  <a:tcPr/>
                </a:tc>
                <a:tc>
                  <a:txBody>
                    <a:bodyPr/>
                    <a:lstStyle/>
                    <a:p>
                      <a:r>
                        <a:rPr lang="en-US" dirty="0"/>
                        <a:t>F</a:t>
                      </a:r>
                    </a:p>
                  </a:txBody>
                  <a:tcPr/>
                </a:tc>
                <a:extLst>
                  <a:ext uri="{0D108BD9-81ED-4DB2-BD59-A6C34878D82A}">
                    <a16:rowId xmlns:a16="http://schemas.microsoft.com/office/drawing/2014/main" val="10003"/>
                  </a:ext>
                </a:extLst>
              </a:tr>
              <a:tr h="370840">
                <a:tc>
                  <a:txBody>
                    <a:bodyPr/>
                    <a:lstStyle/>
                    <a:p>
                      <a:r>
                        <a:rPr lang="en-US" dirty="0"/>
                        <a:t>F</a:t>
                      </a:r>
                    </a:p>
                  </a:txBody>
                  <a:tcPr/>
                </a:tc>
                <a:tc>
                  <a:txBody>
                    <a:bodyPr/>
                    <a:lstStyle/>
                    <a:p>
                      <a:r>
                        <a:rPr lang="en-US" dirty="0"/>
                        <a:t>F</a:t>
                      </a:r>
                    </a:p>
                  </a:txBody>
                  <a:tcPr/>
                </a:tc>
                <a:tc>
                  <a:txBody>
                    <a:bodyPr/>
                    <a:lstStyle/>
                    <a:p>
                      <a:r>
                        <a:rPr lang="en-US" dirty="0"/>
                        <a:t>T</a:t>
                      </a:r>
                    </a:p>
                  </a:txBody>
                  <a:tcPr/>
                </a:tc>
                <a:tc>
                  <a:txBody>
                    <a:bodyPr/>
                    <a:lstStyle/>
                    <a:p>
                      <a:r>
                        <a:rPr lang="en-US" dirty="0"/>
                        <a:t>T</a:t>
                      </a:r>
                    </a:p>
                  </a:txBody>
                  <a:tcPr/>
                </a:tc>
                <a:tc>
                  <a:txBody>
                    <a:bodyPr/>
                    <a:lstStyle/>
                    <a:p>
                      <a:r>
                        <a:rPr lang="en-US" dirty="0"/>
                        <a:t>T</a:t>
                      </a:r>
                    </a:p>
                  </a:txBody>
                  <a:tcPr/>
                </a:tc>
                <a:tc>
                  <a:txBody>
                    <a:bodyPr/>
                    <a:lstStyle/>
                    <a:p>
                      <a:r>
                        <a:rPr lang="en-US" dirty="0"/>
                        <a:t>T</a:t>
                      </a:r>
                    </a:p>
                  </a:txBody>
                  <a:tcPr/>
                </a:tc>
                <a:tc>
                  <a:txBody>
                    <a:bodyPr/>
                    <a:lstStyle/>
                    <a:p>
                      <a:r>
                        <a:rPr lang="en-US" dirty="0"/>
                        <a:t>T</a:t>
                      </a:r>
                    </a:p>
                  </a:txBody>
                  <a:tcPr/>
                </a:tc>
                <a:extLst>
                  <a:ext uri="{0D108BD9-81ED-4DB2-BD59-A6C34878D82A}">
                    <a16:rowId xmlns:a16="http://schemas.microsoft.com/office/drawing/2014/main" val="10004"/>
                  </a:ext>
                </a:extLst>
              </a:tr>
            </a:tbl>
          </a:graphicData>
        </a:graphic>
      </p:graphicFrame>
      <p:sp>
        <p:nvSpPr>
          <p:cNvPr id="5" name="Rectangle 4"/>
          <p:cNvSpPr/>
          <p:nvPr/>
        </p:nvSpPr>
        <p:spPr>
          <a:xfrm>
            <a:off x="5410200" y="4572000"/>
            <a:ext cx="35814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a:t>
            </a:r>
          </a:p>
        </p:txBody>
      </p:sp>
      <p:sp>
        <p:nvSpPr>
          <p:cNvPr id="3" name="Content Placeholder 2"/>
          <p:cNvSpPr>
            <a:spLocks noGrp="1"/>
          </p:cNvSpPr>
          <p:nvPr>
            <p:ph idx="1"/>
          </p:nvPr>
        </p:nvSpPr>
        <p:spPr/>
        <p:txBody>
          <a:bodyPr>
            <a:normAutofit/>
          </a:bodyPr>
          <a:lstStyle/>
          <a:p>
            <a:r>
              <a:rPr lang="en-US" dirty="0"/>
              <a:t>How many rows are there in a truth table with </a:t>
            </a:r>
            <a:r>
              <a:rPr lang="en-US" i="1" dirty="0"/>
              <a:t>n</a:t>
            </a:r>
            <a:r>
              <a:rPr lang="en-US" dirty="0"/>
              <a:t> propositional variables?</a:t>
            </a:r>
          </a:p>
          <a:p>
            <a:pPr>
              <a:buNone/>
            </a:pPr>
            <a:endParaRPr lang="en-US" b="1" dirty="0"/>
          </a:p>
          <a:p>
            <a:pPr>
              <a:buNone/>
            </a:pPr>
            <a:r>
              <a:rPr lang="en-US" b="1" dirty="0"/>
              <a:t>    Solution</a:t>
            </a:r>
            <a:r>
              <a:rPr lang="en-US" dirty="0"/>
              <a:t>:  </a:t>
            </a:r>
            <a:r>
              <a:rPr lang="en-US" dirty="0">
                <a:latin typeface="Cambria Math" pitchFamily="18" charset="0"/>
                <a:ea typeface="Cambria Math" pitchFamily="18" charset="0"/>
              </a:rPr>
              <a:t>2</a:t>
            </a:r>
            <a:r>
              <a:rPr lang="en-US" baseline="30000" dirty="0">
                <a:latin typeface="Cambria Math" pitchFamily="18" charset="0"/>
                <a:ea typeface="Cambria Math" pitchFamily="18" charset="0"/>
              </a:rPr>
              <a:t>n  </a:t>
            </a:r>
            <a:r>
              <a:rPr lang="en-US" dirty="0">
                <a:latin typeface="Cambria Math" pitchFamily="18" charset="0"/>
                <a:ea typeface="Cambria Math" pitchFamily="18" charset="0"/>
              </a:rPr>
              <a:t> We will see how to do this in Chapter 6.</a:t>
            </a:r>
          </a:p>
          <a:p>
            <a:endParaRPr lang="en-US" dirty="0"/>
          </a:p>
          <a:p>
            <a:r>
              <a:rPr lang="en-US" dirty="0"/>
              <a:t>Note that this means that with n propositional variables, we can construct </a:t>
            </a:r>
            <a:r>
              <a:rPr lang="en-US" dirty="0">
                <a:latin typeface="Cambria Math" pitchFamily="18" charset="0"/>
                <a:ea typeface="Cambria Math" pitchFamily="18" charset="0"/>
              </a:rPr>
              <a:t>2</a:t>
            </a:r>
            <a:r>
              <a:rPr lang="en-US" baseline="30000" dirty="0">
                <a:latin typeface="Cambria Math" pitchFamily="18" charset="0"/>
                <a:ea typeface="Cambria Math" pitchFamily="18" charset="0"/>
              </a:rPr>
              <a:t>n    </a:t>
            </a:r>
            <a:r>
              <a:rPr lang="en-US" dirty="0">
                <a:latin typeface="Cambria Math" pitchFamily="18" charset="0"/>
                <a:ea typeface="Cambria Math" pitchFamily="18" charset="0"/>
              </a:rPr>
              <a:t> distinct (i.e., not equivalent) propositions. </a:t>
            </a:r>
            <a:endParaRPr lang="en-US" dirty="0"/>
          </a:p>
          <a:p>
            <a:pPr>
              <a:buNone/>
            </a:pP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Precedence of Logical Operators</a:t>
            </a:r>
          </a:p>
        </p:txBody>
      </p:sp>
      <p:graphicFrame>
        <p:nvGraphicFramePr>
          <p:cNvPr id="4" name="Content Placeholder 3"/>
          <p:cNvGraphicFramePr>
            <a:graphicFrameLocks noGrp="1"/>
          </p:cNvGraphicFramePr>
          <p:nvPr>
            <p:ph idx="1"/>
          </p:nvPr>
        </p:nvGraphicFramePr>
        <p:xfrm>
          <a:off x="2590800" y="2057400"/>
          <a:ext cx="4038600" cy="2011680"/>
        </p:xfrm>
        <a:graphic>
          <a:graphicData uri="http://schemas.openxmlformats.org/drawingml/2006/table">
            <a:tbl>
              <a:tblPr firstRow="1" bandRow="1">
                <a:tableStyleId>{5C22544A-7EE6-4342-B048-85BDC9FD1C3A}</a:tableStyleId>
              </a:tblPr>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tblGrid>
              <a:tr h="360218">
                <a:tc>
                  <a:txBody>
                    <a:bodyPr/>
                    <a:lstStyle/>
                    <a:p>
                      <a:r>
                        <a:rPr lang="en-US" dirty="0"/>
                        <a:t>Operator</a:t>
                      </a:r>
                    </a:p>
                  </a:txBody>
                  <a:tcPr marL="91441" marR="91441"/>
                </a:tc>
                <a:tc>
                  <a:txBody>
                    <a:bodyPr/>
                    <a:lstStyle/>
                    <a:p>
                      <a:r>
                        <a:rPr lang="en-US" dirty="0"/>
                        <a:t>Precedence</a:t>
                      </a:r>
                    </a:p>
                  </a:txBody>
                  <a:tcPr marL="91441" marR="91441"/>
                </a:tc>
                <a:extLst>
                  <a:ext uri="{0D108BD9-81ED-4DB2-BD59-A6C34878D82A}">
                    <a16:rowId xmlns:a16="http://schemas.microsoft.com/office/drawing/2014/main" val="10000"/>
                  </a:ext>
                </a:extLst>
              </a:tr>
              <a:tr h="3602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a:sym typeface="Symbol"/>
                        </a:rPr>
                        <a:t></a:t>
                      </a:r>
                      <a:endParaRPr lang="en-US" b="1" dirty="0"/>
                    </a:p>
                  </a:txBody>
                  <a:tcPr marL="91441" marR="91441"/>
                </a:tc>
                <a:tc>
                  <a:txBody>
                    <a:bodyPr/>
                    <a:lstStyle/>
                    <a:p>
                      <a:r>
                        <a:rPr lang="en-US" dirty="0"/>
                        <a:t>1</a:t>
                      </a:r>
                    </a:p>
                  </a:txBody>
                  <a:tcPr marL="91441" marR="91441"/>
                </a:tc>
                <a:extLst>
                  <a:ext uri="{0D108BD9-81ED-4DB2-BD59-A6C34878D82A}">
                    <a16:rowId xmlns:a16="http://schemas.microsoft.com/office/drawing/2014/main" val="10001"/>
                  </a:ext>
                </a:extLst>
              </a:tr>
              <a:tr h="630382">
                <a:tc>
                  <a:txBody>
                    <a:bodyPr/>
                    <a:lstStyle/>
                    <a:p>
                      <a:r>
                        <a:rPr lang="en-US" b="1" dirty="0">
                          <a:sym typeface="Symbol"/>
                        </a:rPr>
                        <a:t>   </a:t>
                      </a:r>
                    </a:p>
                    <a:p>
                      <a:r>
                        <a:rPr lang="en-US" b="1" dirty="0">
                          <a:sym typeface="Symbol"/>
                        </a:rPr>
                        <a:t> </a:t>
                      </a:r>
                      <a:endParaRPr lang="en-US" b="1" dirty="0"/>
                    </a:p>
                  </a:txBody>
                  <a:tcPr marL="91441" marR="91441"/>
                </a:tc>
                <a:tc>
                  <a:txBody>
                    <a:bodyPr/>
                    <a:lstStyle/>
                    <a:p>
                      <a:r>
                        <a:rPr lang="en-US" dirty="0"/>
                        <a:t>2</a:t>
                      </a:r>
                    </a:p>
                    <a:p>
                      <a:r>
                        <a:rPr lang="en-US" dirty="0"/>
                        <a:t>3</a:t>
                      </a:r>
                    </a:p>
                  </a:txBody>
                  <a:tcPr marL="91441" marR="91441"/>
                </a:tc>
                <a:extLst>
                  <a:ext uri="{0D108BD9-81ED-4DB2-BD59-A6C34878D82A}">
                    <a16:rowId xmlns:a16="http://schemas.microsoft.com/office/drawing/2014/main" val="10002"/>
                  </a:ext>
                </a:extLst>
              </a:tr>
              <a:tr h="630382">
                <a:tc>
                  <a:txBody>
                    <a:bodyPr/>
                    <a:lstStyle/>
                    <a:p>
                      <a:r>
                        <a:rPr lang="en-US" b="1" dirty="0">
                          <a:sym typeface="Symbol"/>
                        </a:rPr>
                        <a:t> </a:t>
                      </a:r>
                    </a:p>
                    <a:p>
                      <a:r>
                        <a:rPr lang="en-US" dirty="0">
                          <a:sym typeface="Symbol"/>
                        </a:rPr>
                        <a:t> </a:t>
                      </a:r>
                      <a:endParaRPr lang="en-US" dirty="0"/>
                    </a:p>
                  </a:txBody>
                  <a:tcPr marL="91441" marR="91441"/>
                </a:tc>
                <a:tc>
                  <a:txBody>
                    <a:bodyPr/>
                    <a:lstStyle/>
                    <a:p>
                      <a:r>
                        <a:rPr lang="en-US" dirty="0"/>
                        <a:t>4</a:t>
                      </a:r>
                    </a:p>
                    <a:p>
                      <a:r>
                        <a:rPr lang="en-US" dirty="0"/>
                        <a:t>5</a:t>
                      </a:r>
                    </a:p>
                  </a:txBody>
                  <a:tcPr marL="91441" marR="91441"/>
                </a:tc>
                <a:extLst>
                  <a:ext uri="{0D108BD9-81ED-4DB2-BD59-A6C34878D82A}">
                    <a16:rowId xmlns:a16="http://schemas.microsoft.com/office/drawing/2014/main" val="10003"/>
                  </a:ext>
                </a:extLst>
              </a:tr>
            </a:tbl>
          </a:graphicData>
        </a:graphic>
      </p:graphicFrame>
      <p:sp>
        <p:nvSpPr>
          <p:cNvPr id="5" name="TextBox 4"/>
          <p:cNvSpPr txBox="1"/>
          <p:nvPr/>
        </p:nvSpPr>
        <p:spPr>
          <a:xfrm>
            <a:off x="3505200" y="4800600"/>
            <a:ext cx="4343400" cy="369332"/>
          </a:xfrm>
          <a:prstGeom prst="rect">
            <a:avLst/>
          </a:prstGeom>
          <a:noFill/>
        </p:spPr>
        <p:txBody>
          <a:bodyPr wrap="square" rtlCol="0">
            <a:spAutoFit/>
          </a:bodyPr>
          <a:lstStyle/>
          <a:p>
            <a:endParaRPr lang="en-US" dirty="0"/>
          </a:p>
        </p:txBody>
      </p:sp>
      <p:sp>
        <p:nvSpPr>
          <p:cNvPr id="6" name="TextBox 5"/>
          <p:cNvSpPr txBox="1"/>
          <p:nvPr/>
        </p:nvSpPr>
        <p:spPr>
          <a:xfrm>
            <a:off x="1828800" y="4343400"/>
            <a:ext cx="5715000" cy="1938992"/>
          </a:xfrm>
          <a:prstGeom prst="rect">
            <a:avLst/>
          </a:prstGeom>
          <a:noFill/>
        </p:spPr>
        <p:txBody>
          <a:bodyPr wrap="square" rtlCol="0">
            <a:spAutoFit/>
          </a:bodyPr>
          <a:lstStyle/>
          <a:p>
            <a:r>
              <a:rPr lang="en-US" sz="2400" i="1" dirty="0">
                <a:latin typeface="Cambria Math" pitchFamily="18" charset="0"/>
                <a:ea typeface="Cambria Math" pitchFamily="18" charset="0"/>
              </a:rPr>
              <a:t>p  </a:t>
            </a:r>
            <a:r>
              <a:rPr lang="en-US" sz="2400" b="1" dirty="0">
                <a:latin typeface="Cambria Math" pitchFamily="18" charset="0"/>
                <a:ea typeface="Cambria Math" pitchFamily="18" charset="0"/>
                <a:sym typeface="Symbol"/>
              </a:rPr>
              <a:t></a:t>
            </a:r>
            <a:r>
              <a:rPr lang="en-US" sz="2400" i="1" dirty="0">
                <a:latin typeface="Cambria Math" pitchFamily="18" charset="0"/>
                <a:ea typeface="Cambria Math" pitchFamily="18" charset="0"/>
                <a:sym typeface="Symbol"/>
              </a:rPr>
              <a:t>q </a:t>
            </a:r>
            <a:r>
              <a:rPr lang="en-US" sz="2400" b="1" i="1" dirty="0">
                <a:latin typeface="Cambria Math" pitchFamily="18" charset="0"/>
                <a:ea typeface="Cambria Math" pitchFamily="18" charset="0"/>
                <a:sym typeface="Symbol"/>
              </a:rPr>
              <a:t>  </a:t>
            </a:r>
            <a:r>
              <a:rPr lang="en-US" sz="2400" i="1" dirty="0">
                <a:latin typeface="Cambria Math" pitchFamily="18" charset="0"/>
                <a:ea typeface="Cambria Math" pitchFamily="18" charset="0"/>
                <a:sym typeface="Symbol"/>
              </a:rPr>
              <a:t>r   </a:t>
            </a:r>
            <a:r>
              <a:rPr lang="en-US" sz="2400" dirty="0">
                <a:ea typeface="Cambria Math" pitchFamily="18" charset="0"/>
                <a:sym typeface="Symbol"/>
              </a:rPr>
              <a:t>is equivalent to</a:t>
            </a:r>
            <a:r>
              <a:rPr lang="en-US" sz="2400" dirty="0">
                <a:ea typeface="Cambria Math" pitchFamily="18" charset="0"/>
              </a:rPr>
              <a:t> </a:t>
            </a:r>
            <a:r>
              <a:rPr lang="en-US" sz="2400" i="1" dirty="0">
                <a:latin typeface="Cambria Math" pitchFamily="18" charset="0"/>
                <a:ea typeface="Cambria Math" pitchFamily="18" charset="0"/>
              </a:rPr>
              <a:t>(p  </a:t>
            </a:r>
            <a:r>
              <a:rPr lang="en-US" sz="2400" b="1" dirty="0">
                <a:latin typeface="Cambria Math" pitchFamily="18" charset="0"/>
                <a:ea typeface="Cambria Math" pitchFamily="18" charset="0"/>
                <a:sym typeface="Symbol"/>
              </a:rPr>
              <a:t></a:t>
            </a:r>
            <a:r>
              <a:rPr lang="en-US" sz="2400" i="1" dirty="0">
                <a:latin typeface="Cambria Math" pitchFamily="18" charset="0"/>
                <a:ea typeface="Cambria Math" pitchFamily="18" charset="0"/>
                <a:sym typeface="Symbol"/>
              </a:rPr>
              <a:t>q)</a:t>
            </a:r>
            <a:r>
              <a:rPr lang="en-US" sz="2400" b="1" i="1" dirty="0">
                <a:latin typeface="Cambria Math" pitchFamily="18" charset="0"/>
                <a:ea typeface="Cambria Math" pitchFamily="18" charset="0"/>
                <a:sym typeface="Symbol"/>
              </a:rPr>
              <a:t>   </a:t>
            </a:r>
            <a:r>
              <a:rPr lang="en-US" sz="2400" i="1" dirty="0">
                <a:latin typeface="Cambria Math" pitchFamily="18" charset="0"/>
                <a:ea typeface="Cambria Math" pitchFamily="18" charset="0"/>
                <a:sym typeface="Symbol"/>
              </a:rPr>
              <a:t>r</a:t>
            </a:r>
          </a:p>
          <a:p>
            <a:r>
              <a:rPr lang="en-US" sz="2400" dirty="0">
                <a:ea typeface="Cambria Math" pitchFamily="18" charset="0"/>
                <a:sym typeface="Symbol"/>
              </a:rPr>
              <a:t>If the intended meaning is </a:t>
            </a:r>
            <a:r>
              <a:rPr lang="en-US" sz="2400" i="1" dirty="0">
                <a:latin typeface="Cambria Math" pitchFamily="18" charset="0"/>
                <a:ea typeface="Cambria Math" pitchFamily="18" charset="0"/>
              </a:rPr>
              <a:t>p  </a:t>
            </a:r>
            <a:r>
              <a:rPr lang="en-US" sz="2400" b="1" dirty="0">
                <a:latin typeface="Cambria Math" pitchFamily="18" charset="0"/>
                <a:ea typeface="Cambria Math" pitchFamily="18" charset="0"/>
                <a:sym typeface="Symbol"/>
              </a:rPr>
              <a:t>(</a:t>
            </a:r>
            <a:r>
              <a:rPr lang="en-US" sz="2400" i="1" dirty="0">
                <a:latin typeface="Cambria Math" pitchFamily="18" charset="0"/>
                <a:ea typeface="Cambria Math" pitchFamily="18" charset="0"/>
                <a:sym typeface="Symbol"/>
              </a:rPr>
              <a:t>q </a:t>
            </a:r>
            <a:r>
              <a:rPr lang="en-US" sz="2400" b="1" i="1" dirty="0">
                <a:latin typeface="Cambria Math" pitchFamily="18" charset="0"/>
                <a:ea typeface="Cambria Math" pitchFamily="18" charset="0"/>
                <a:sym typeface="Symbol"/>
              </a:rPr>
              <a:t>  </a:t>
            </a:r>
            <a:r>
              <a:rPr lang="en-US" sz="2400" i="1" dirty="0">
                <a:latin typeface="Cambria Math" pitchFamily="18" charset="0"/>
                <a:ea typeface="Cambria Math" pitchFamily="18" charset="0"/>
                <a:sym typeface="Symbol"/>
              </a:rPr>
              <a:t>r )</a:t>
            </a:r>
          </a:p>
          <a:p>
            <a:r>
              <a:rPr lang="en-US" sz="2400" dirty="0">
                <a:ea typeface="Cambria Math" pitchFamily="18" charset="0"/>
                <a:sym typeface="Symbol"/>
              </a:rPr>
              <a:t>then parentheses must be used.</a:t>
            </a:r>
          </a:p>
          <a:p>
            <a:endParaRPr lang="en-US" sz="2400" i="1" dirty="0">
              <a:ea typeface="Cambria Math" pitchFamily="18" charset="0"/>
              <a:sym typeface="Symbol"/>
            </a:endParaRPr>
          </a:p>
          <a:p>
            <a:r>
              <a:rPr lang="en-US" sz="2400" i="1" dirty="0">
                <a:ea typeface="Cambria Math" pitchFamily="18" charset="0"/>
                <a:sym typeface="Symbol"/>
              </a:rPr>
              <a:t>    </a:t>
            </a:r>
            <a:endParaRPr lang="en-US" sz="2400" i="1" dirty="0">
              <a:ea typeface="Cambria Math"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Propositional Logic Summary</a:t>
            </a:r>
          </a:p>
        </p:txBody>
      </p:sp>
      <p:sp>
        <p:nvSpPr>
          <p:cNvPr id="3" name="Content Placeholder 2"/>
          <p:cNvSpPr>
            <a:spLocks noGrp="1"/>
          </p:cNvSpPr>
          <p:nvPr>
            <p:ph idx="1"/>
          </p:nvPr>
        </p:nvSpPr>
        <p:spPr/>
        <p:txBody>
          <a:bodyPr>
            <a:normAutofit fontScale="85000" lnSpcReduction="20000"/>
          </a:bodyPr>
          <a:lstStyle/>
          <a:p>
            <a:r>
              <a:rPr lang="en-US" dirty="0"/>
              <a:t>The Language of Propositions</a:t>
            </a:r>
          </a:p>
          <a:p>
            <a:pPr lvl="1"/>
            <a:r>
              <a:rPr lang="en-US" dirty="0"/>
              <a:t>Connectives</a:t>
            </a:r>
          </a:p>
          <a:p>
            <a:pPr lvl="1"/>
            <a:r>
              <a:rPr lang="en-US" dirty="0"/>
              <a:t>Truth Values</a:t>
            </a:r>
          </a:p>
          <a:p>
            <a:pPr lvl="1"/>
            <a:r>
              <a:rPr lang="en-US" dirty="0"/>
              <a:t>Truth Tables</a:t>
            </a:r>
          </a:p>
          <a:p>
            <a:r>
              <a:rPr lang="en-US" dirty="0">
                <a:solidFill>
                  <a:schemeClr val="tx1">
                    <a:lumMod val="50000"/>
                    <a:lumOff val="50000"/>
                  </a:schemeClr>
                </a:solidFill>
              </a:rPr>
              <a:t>Applications</a:t>
            </a:r>
          </a:p>
          <a:p>
            <a:pPr lvl="1"/>
            <a:r>
              <a:rPr lang="en-US" dirty="0">
                <a:solidFill>
                  <a:schemeClr val="tx1">
                    <a:lumMod val="50000"/>
                    <a:lumOff val="50000"/>
                  </a:schemeClr>
                </a:solidFill>
              </a:rPr>
              <a:t>Translating English Sentences</a:t>
            </a:r>
          </a:p>
          <a:p>
            <a:pPr lvl="1"/>
            <a:r>
              <a:rPr lang="en-US" dirty="0">
                <a:solidFill>
                  <a:schemeClr val="tx1">
                    <a:lumMod val="50000"/>
                    <a:lumOff val="50000"/>
                  </a:schemeClr>
                </a:solidFill>
              </a:rPr>
              <a:t>System Specifications</a:t>
            </a:r>
          </a:p>
          <a:p>
            <a:pPr lvl="1"/>
            <a:r>
              <a:rPr lang="en-US" dirty="0">
                <a:solidFill>
                  <a:schemeClr val="tx1">
                    <a:lumMod val="50000"/>
                    <a:lumOff val="50000"/>
                  </a:schemeClr>
                </a:solidFill>
              </a:rPr>
              <a:t>Logic Puzzles</a:t>
            </a:r>
          </a:p>
          <a:p>
            <a:pPr lvl="1"/>
            <a:r>
              <a:rPr lang="en-US" dirty="0">
                <a:solidFill>
                  <a:schemeClr val="tx1">
                    <a:lumMod val="50000"/>
                    <a:lumOff val="50000"/>
                  </a:schemeClr>
                </a:solidFill>
              </a:rPr>
              <a:t>Logic Circuits </a:t>
            </a:r>
          </a:p>
          <a:p>
            <a:r>
              <a:rPr lang="en-US" dirty="0">
                <a:solidFill>
                  <a:schemeClr val="tx1">
                    <a:lumMod val="50000"/>
                    <a:lumOff val="50000"/>
                  </a:schemeClr>
                </a:solidFill>
              </a:rPr>
              <a:t>Logical Equivalences</a:t>
            </a:r>
          </a:p>
          <a:p>
            <a:pPr lvl="1"/>
            <a:r>
              <a:rPr lang="en-US" dirty="0">
                <a:solidFill>
                  <a:schemeClr val="tx1">
                    <a:lumMod val="50000"/>
                    <a:lumOff val="50000"/>
                  </a:schemeClr>
                </a:solidFill>
              </a:rPr>
              <a:t>Important Equivalences</a:t>
            </a:r>
          </a:p>
          <a:p>
            <a:pPr lvl="1"/>
            <a:r>
              <a:rPr lang="en-US" dirty="0">
                <a:solidFill>
                  <a:schemeClr val="tx1">
                    <a:lumMod val="50000"/>
                    <a:lumOff val="50000"/>
                  </a:schemeClr>
                </a:solidFill>
              </a:rPr>
              <a:t>Showing Equivalence</a:t>
            </a:r>
          </a:p>
          <a:p>
            <a:pPr lvl="1"/>
            <a:r>
              <a:rPr lang="en-US" dirty="0" err="1">
                <a:solidFill>
                  <a:schemeClr val="tx1">
                    <a:lumMod val="50000"/>
                    <a:lumOff val="50000"/>
                  </a:schemeClr>
                </a:solidFill>
              </a:rPr>
              <a:t>Satisfiability</a:t>
            </a:r>
            <a:endParaRPr lang="en-US" dirty="0">
              <a:solidFill>
                <a:schemeClr val="tx1">
                  <a:lumMod val="50000"/>
                  <a:lumOff val="50000"/>
                </a:schemeClr>
              </a:solidFill>
            </a:endParaRPr>
          </a:p>
          <a:p>
            <a:endParaRPr lang="en-US" dirty="0"/>
          </a:p>
          <a:p>
            <a:endParaRPr lang="en-US" dirty="0"/>
          </a:p>
          <a:p>
            <a:pPr lvl="1">
              <a:buNone/>
            </a:pPr>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Section Summary</a:t>
            </a:r>
          </a:p>
        </p:txBody>
      </p:sp>
      <p:sp>
        <p:nvSpPr>
          <p:cNvPr id="3" name="Content Placeholder 2"/>
          <p:cNvSpPr>
            <a:spLocks noGrp="1"/>
          </p:cNvSpPr>
          <p:nvPr>
            <p:ph idx="1"/>
          </p:nvPr>
        </p:nvSpPr>
        <p:spPr/>
        <p:txBody>
          <a:bodyPr>
            <a:normAutofit/>
          </a:bodyPr>
          <a:lstStyle/>
          <a:p>
            <a:r>
              <a:rPr lang="en-US" dirty="0"/>
              <a:t>Propositions</a:t>
            </a:r>
          </a:p>
          <a:p>
            <a:r>
              <a:rPr lang="en-US" dirty="0"/>
              <a:t>Connectives</a:t>
            </a:r>
          </a:p>
          <a:p>
            <a:pPr lvl="1"/>
            <a:r>
              <a:rPr lang="en-US" dirty="0"/>
              <a:t>Negation</a:t>
            </a:r>
          </a:p>
          <a:p>
            <a:pPr lvl="1"/>
            <a:r>
              <a:rPr lang="en-US" dirty="0"/>
              <a:t>Conjunction</a:t>
            </a:r>
          </a:p>
          <a:p>
            <a:pPr lvl="1"/>
            <a:r>
              <a:rPr lang="en-US" dirty="0"/>
              <a:t>Disjunction</a:t>
            </a:r>
          </a:p>
          <a:p>
            <a:pPr lvl="1"/>
            <a:r>
              <a:rPr lang="en-US" dirty="0"/>
              <a:t>Implication; </a:t>
            </a:r>
            <a:r>
              <a:rPr lang="en-US" dirty="0" err="1"/>
              <a:t>contrapositive</a:t>
            </a:r>
            <a:r>
              <a:rPr lang="en-US" dirty="0"/>
              <a:t>, inverse, converse</a:t>
            </a:r>
          </a:p>
          <a:p>
            <a:pPr lvl="1"/>
            <a:r>
              <a:rPr lang="en-US" dirty="0" err="1"/>
              <a:t>Biconditional</a:t>
            </a:r>
            <a:endParaRPr lang="en-US" dirty="0"/>
          </a:p>
          <a:p>
            <a:r>
              <a:rPr lang="en-US" dirty="0"/>
              <a:t>Truth Tables</a:t>
            </a:r>
          </a:p>
          <a:p>
            <a:endParaRPr lang="en-US" dirty="0"/>
          </a:p>
          <a:p>
            <a:pPr lvl="1">
              <a:buNone/>
            </a:pP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Propositions</a:t>
            </a:r>
          </a:p>
        </p:txBody>
      </p:sp>
      <p:sp>
        <p:nvSpPr>
          <p:cNvPr id="3" name="Content Placeholder 2"/>
          <p:cNvSpPr>
            <a:spLocks noGrp="1"/>
          </p:cNvSpPr>
          <p:nvPr>
            <p:ph idx="1"/>
          </p:nvPr>
        </p:nvSpPr>
        <p:spPr/>
        <p:txBody>
          <a:bodyPr>
            <a:normAutofit fontScale="85000" lnSpcReduction="10000"/>
          </a:bodyPr>
          <a:lstStyle/>
          <a:p>
            <a:r>
              <a:rPr lang="en-US" dirty="0"/>
              <a:t>A </a:t>
            </a:r>
            <a:r>
              <a:rPr lang="en-US" i="1" dirty="0"/>
              <a:t>proposition</a:t>
            </a:r>
            <a:r>
              <a:rPr lang="en-US" dirty="0"/>
              <a:t> is a declarative sentence that is either true or false.</a:t>
            </a:r>
          </a:p>
          <a:p>
            <a:r>
              <a:rPr lang="en-US" dirty="0"/>
              <a:t>Examples of propositions:</a:t>
            </a:r>
          </a:p>
          <a:p>
            <a:pPr marL="880110" lvl="1" indent="-514350">
              <a:buFont typeface="+mj-lt"/>
              <a:buAutoNum type="alphaLcParenR"/>
            </a:pPr>
            <a:r>
              <a:rPr lang="en-US" dirty="0"/>
              <a:t>The Moon is made of green cheese.</a:t>
            </a:r>
          </a:p>
          <a:p>
            <a:pPr marL="880110" lvl="1" indent="-514350">
              <a:buFont typeface="+mj-lt"/>
              <a:buAutoNum type="alphaLcParenR"/>
            </a:pPr>
            <a:r>
              <a:rPr lang="en-US" dirty="0"/>
              <a:t>Trenton is the capital of New Jersey.</a:t>
            </a:r>
          </a:p>
          <a:p>
            <a:pPr marL="880110" lvl="1" indent="-514350">
              <a:buFont typeface="+mj-lt"/>
              <a:buAutoNum type="alphaLcParenR"/>
            </a:pPr>
            <a:r>
              <a:rPr lang="en-US" dirty="0"/>
              <a:t>Toronto is the capital of Canada.</a:t>
            </a:r>
          </a:p>
          <a:p>
            <a:pPr marL="880110" lvl="1" indent="-514350">
              <a:buFont typeface="+mj-lt"/>
              <a:buAutoNum type="alphaLcParenR"/>
            </a:pPr>
            <a:r>
              <a:rPr lang="en-US" dirty="0">
                <a:latin typeface="Cambria Math" pitchFamily="18" charset="0"/>
                <a:ea typeface="Cambria Math" pitchFamily="18" charset="0"/>
              </a:rPr>
              <a:t>1</a:t>
            </a:r>
            <a:r>
              <a:rPr lang="en-US" dirty="0"/>
              <a:t> + </a:t>
            </a:r>
            <a:r>
              <a:rPr lang="en-US" dirty="0">
                <a:latin typeface="Cambria Math" pitchFamily="18" charset="0"/>
                <a:ea typeface="Cambria Math" pitchFamily="18" charset="0"/>
              </a:rPr>
              <a:t>0</a:t>
            </a:r>
            <a:r>
              <a:rPr lang="en-US" dirty="0"/>
              <a:t> = </a:t>
            </a:r>
            <a:r>
              <a:rPr lang="en-US" dirty="0">
                <a:latin typeface="Cambria Math" pitchFamily="18" charset="0"/>
                <a:ea typeface="Cambria Math" pitchFamily="18" charset="0"/>
              </a:rPr>
              <a:t>1</a:t>
            </a:r>
          </a:p>
          <a:p>
            <a:pPr marL="880110" lvl="1" indent="-514350">
              <a:buFont typeface="+mj-lt"/>
              <a:buAutoNum type="alphaLcParenR"/>
            </a:pPr>
            <a:r>
              <a:rPr lang="en-US" dirty="0">
                <a:latin typeface="Cambria Math" pitchFamily="18" charset="0"/>
                <a:ea typeface="Cambria Math" pitchFamily="18" charset="0"/>
              </a:rPr>
              <a:t>0</a:t>
            </a:r>
            <a:r>
              <a:rPr lang="en-US" dirty="0"/>
              <a:t> + </a:t>
            </a:r>
            <a:r>
              <a:rPr lang="en-US" dirty="0">
                <a:latin typeface="Cambria Math" pitchFamily="18" charset="0"/>
                <a:ea typeface="Cambria Math" pitchFamily="18" charset="0"/>
              </a:rPr>
              <a:t>0</a:t>
            </a:r>
            <a:r>
              <a:rPr lang="en-US" dirty="0"/>
              <a:t> = </a:t>
            </a:r>
            <a:r>
              <a:rPr lang="en-US" dirty="0">
                <a:latin typeface="Cambria Math" pitchFamily="18" charset="0"/>
                <a:ea typeface="Cambria Math" pitchFamily="18" charset="0"/>
              </a:rPr>
              <a:t>2</a:t>
            </a:r>
          </a:p>
          <a:p>
            <a:r>
              <a:rPr lang="en-US" dirty="0"/>
              <a:t>Examples that are not propositions.</a:t>
            </a:r>
          </a:p>
          <a:p>
            <a:pPr marL="880110" lvl="1" indent="-514350">
              <a:buFont typeface="+mj-lt"/>
              <a:buAutoNum type="alphaLcParenR"/>
            </a:pPr>
            <a:r>
              <a:rPr lang="en-US" dirty="0"/>
              <a:t>Sit down!</a:t>
            </a:r>
          </a:p>
          <a:p>
            <a:pPr marL="880110" lvl="1" indent="-514350">
              <a:buFont typeface="+mj-lt"/>
              <a:buAutoNum type="alphaLcParenR"/>
            </a:pPr>
            <a:r>
              <a:rPr lang="en-US" dirty="0"/>
              <a:t>What time is it?</a:t>
            </a:r>
          </a:p>
          <a:p>
            <a:pPr marL="880110" lvl="1" indent="-514350">
              <a:buFont typeface="+mj-lt"/>
              <a:buAutoNum type="alphaLcParenR"/>
            </a:pPr>
            <a:r>
              <a:rPr lang="en-US" i="1" dirty="0"/>
              <a:t>x</a:t>
            </a:r>
            <a:r>
              <a:rPr lang="en-US" dirty="0"/>
              <a:t> + 1 = 2</a:t>
            </a:r>
          </a:p>
          <a:p>
            <a:pPr marL="880110" lvl="1" indent="-514350">
              <a:buFont typeface="+mj-lt"/>
              <a:buAutoNum type="alphaLcParenR"/>
            </a:pPr>
            <a:r>
              <a:rPr lang="en-US" i="1" dirty="0"/>
              <a:t>x</a:t>
            </a:r>
            <a:r>
              <a:rPr lang="en-US" dirty="0"/>
              <a:t> + </a:t>
            </a:r>
            <a:r>
              <a:rPr lang="en-US" i="1" dirty="0"/>
              <a:t>y </a:t>
            </a:r>
            <a:r>
              <a:rPr lang="en-US" dirty="0"/>
              <a:t>= </a:t>
            </a:r>
            <a:r>
              <a:rPr lang="en-US" i="1" dirty="0"/>
              <a:t>z</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Propositional Logic</a:t>
            </a:r>
          </a:p>
        </p:txBody>
      </p:sp>
      <p:sp>
        <p:nvSpPr>
          <p:cNvPr id="3" name="Content Placeholder 2"/>
          <p:cNvSpPr>
            <a:spLocks noGrp="1"/>
          </p:cNvSpPr>
          <p:nvPr>
            <p:ph idx="1"/>
          </p:nvPr>
        </p:nvSpPr>
        <p:spPr/>
        <p:txBody>
          <a:bodyPr>
            <a:normAutofit lnSpcReduction="10000"/>
          </a:bodyPr>
          <a:lstStyle/>
          <a:p>
            <a:r>
              <a:rPr lang="en-US" dirty="0"/>
              <a:t>Constructing Propositions</a:t>
            </a:r>
          </a:p>
          <a:p>
            <a:pPr lvl="1"/>
            <a:r>
              <a:rPr lang="en-US" dirty="0"/>
              <a:t>Propositional Variables: </a:t>
            </a:r>
            <a:r>
              <a:rPr lang="en-US" i="1" dirty="0"/>
              <a:t>p</a:t>
            </a:r>
            <a:r>
              <a:rPr lang="en-US" dirty="0"/>
              <a:t>, </a:t>
            </a:r>
            <a:r>
              <a:rPr lang="en-US" i="1" dirty="0"/>
              <a:t>q, r</a:t>
            </a:r>
            <a:r>
              <a:rPr lang="en-US" dirty="0"/>
              <a:t>, </a:t>
            </a:r>
            <a:r>
              <a:rPr lang="en-US" i="1" dirty="0"/>
              <a:t>s</a:t>
            </a:r>
            <a:r>
              <a:rPr lang="en-US" dirty="0"/>
              <a:t>, …</a:t>
            </a:r>
          </a:p>
          <a:p>
            <a:pPr lvl="1"/>
            <a:r>
              <a:rPr lang="en-US" dirty="0"/>
              <a:t>The proposition that is always true is denoted by </a:t>
            </a:r>
            <a:r>
              <a:rPr lang="en-US" b="1" dirty="0"/>
              <a:t>T</a:t>
            </a:r>
            <a:r>
              <a:rPr lang="en-US" dirty="0"/>
              <a:t> and the proposition that is always false is denoted by </a:t>
            </a:r>
            <a:r>
              <a:rPr lang="en-US" b="1" dirty="0"/>
              <a:t>F</a:t>
            </a:r>
            <a:r>
              <a:rPr lang="en-US" dirty="0"/>
              <a:t>.</a:t>
            </a:r>
          </a:p>
          <a:p>
            <a:pPr lvl="1"/>
            <a:r>
              <a:rPr lang="en-US" dirty="0"/>
              <a:t>Compound Propositions; constructed from logical connectives and other propositions</a:t>
            </a:r>
          </a:p>
          <a:p>
            <a:pPr lvl="2"/>
            <a:r>
              <a:rPr lang="en-US" dirty="0"/>
              <a:t>Negation </a:t>
            </a:r>
            <a:r>
              <a:rPr lang="en-US" dirty="0">
                <a:latin typeface="Cambria Math"/>
                <a:ea typeface="Cambria Math"/>
              </a:rPr>
              <a:t>¬</a:t>
            </a:r>
            <a:endParaRPr lang="en-US" dirty="0"/>
          </a:p>
          <a:p>
            <a:pPr lvl="2"/>
            <a:r>
              <a:rPr lang="en-US" dirty="0"/>
              <a:t>Conjunction </a:t>
            </a:r>
            <a:r>
              <a:rPr lang="en-US" dirty="0">
                <a:latin typeface="Cambria Math" pitchFamily="18" charset="0"/>
                <a:ea typeface="Cambria Math" pitchFamily="18" charset="0"/>
              </a:rPr>
              <a:t>∧</a:t>
            </a:r>
            <a:endParaRPr lang="en-US" dirty="0"/>
          </a:p>
          <a:p>
            <a:pPr lvl="2"/>
            <a:r>
              <a:rPr lang="en-US" dirty="0"/>
              <a:t>Disjunction </a:t>
            </a:r>
            <a:r>
              <a:rPr lang="en-US" dirty="0">
                <a:latin typeface="Cambria Math" pitchFamily="18" charset="0"/>
                <a:ea typeface="Cambria Math" pitchFamily="18" charset="0"/>
              </a:rPr>
              <a:t>∨</a:t>
            </a:r>
            <a:endParaRPr lang="en-US" dirty="0"/>
          </a:p>
          <a:p>
            <a:pPr lvl="2"/>
            <a:r>
              <a:rPr lang="en-US" dirty="0"/>
              <a:t>Implication </a:t>
            </a:r>
            <a:r>
              <a:rPr lang="en-US" sz="2400" dirty="0">
                <a:latin typeface="Cambria Math"/>
                <a:ea typeface="Cambria Math"/>
              </a:rPr>
              <a:t>→</a:t>
            </a:r>
            <a:endParaRPr lang="en-US" dirty="0"/>
          </a:p>
          <a:p>
            <a:pPr lvl="2"/>
            <a:r>
              <a:rPr lang="en-US" dirty="0" err="1"/>
              <a:t>Biconditional</a:t>
            </a:r>
            <a:r>
              <a:rPr lang="en-US" dirty="0"/>
              <a:t> </a:t>
            </a:r>
            <a:r>
              <a:rPr lang="en-US" sz="2400" dirty="0">
                <a:latin typeface="Cambria Math"/>
                <a:ea typeface="Cambria Math"/>
              </a:rPr>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Compound Propositions: Negation</a:t>
            </a:r>
          </a:p>
        </p:txBody>
      </p:sp>
      <p:sp>
        <p:nvSpPr>
          <p:cNvPr id="3" name="Content Placeholder 2"/>
          <p:cNvSpPr>
            <a:spLocks noGrp="1"/>
          </p:cNvSpPr>
          <p:nvPr>
            <p:ph idx="1"/>
          </p:nvPr>
        </p:nvSpPr>
        <p:spPr/>
        <p:txBody>
          <a:bodyPr/>
          <a:lstStyle/>
          <a:p>
            <a:pPr marL="274320" lvl="1" indent="-274320">
              <a:buClr>
                <a:schemeClr val="accent3"/>
              </a:buClr>
              <a:buSzPct val="95000"/>
            </a:pPr>
            <a:r>
              <a:rPr lang="en-US" dirty="0"/>
              <a:t>The </a:t>
            </a:r>
            <a:r>
              <a:rPr lang="en-US" i="1" dirty="0"/>
              <a:t>negation</a:t>
            </a:r>
            <a:r>
              <a:rPr lang="en-US" dirty="0"/>
              <a:t> of a proposition  </a:t>
            </a:r>
            <a:r>
              <a:rPr lang="en-US" i="1" dirty="0">
                <a:latin typeface="Cambria Math" pitchFamily="18" charset="0"/>
                <a:ea typeface="Cambria Math" pitchFamily="18" charset="0"/>
              </a:rPr>
              <a:t>p</a:t>
            </a:r>
            <a:r>
              <a:rPr lang="en-US" dirty="0"/>
              <a:t>  is  denoted by  </a:t>
            </a:r>
            <a:r>
              <a:rPr lang="en-US" dirty="0">
                <a:latin typeface="Cambria Math"/>
                <a:ea typeface="Cambria Math"/>
              </a:rPr>
              <a:t>¬</a:t>
            </a:r>
            <a:r>
              <a:rPr lang="en-US" i="1" dirty="0">
                <a:latin typeface="Cambria Math" pitchFamily="18" charset="0"/>
                <a:ea typeface="Cambria Math" pitchFamily="18" charset="0"/>
              </a:rPr>
              <a:t>p</a:t>
            </a:r>
            <a:r>
              <a:rPr lang="en-US" dirty="0"/>
              <a:t>  and has this truth table:</a:t>
            </a:r>
          </a:p>
          <a:p>
            <a:pPr marL="274320" lvl="1" indent="-274320">
              <a:buClr>
                <a:schemeClr val="accent3"/>
              </a:buClr>
              <a:buSzPct val="95000"/>
            </a:pPr>
            <a:endParaRPr lang="en-US" dirty="0"/>
          </a:p>
          <a:p>
            <a:pPr marL="274320" lvl="1" indent="-274320">
              <a:buClr>
                <a:schemeClr val="accent3"/>
              </a:buClr>
              <a:buSzPct val="95000"/>
            </a:pPr>
            <a:endParaRPr lang="en-US" dirty="0"/>
          </a:p>
          <a:p>
            <a:endParaRPr lang="en-US" b="1" dirty="0"/>
          </a:p>
          <a:p>
            <a:endParaRPr lang="en-US" b="1" dirty="0"/>
          </a:p>
          <a:p>
            <a:r>
              <a:rPr lang="en-US" b="1" dirty="0"/>
              <a:t>Example</a:t>
            </a:r>
            <a:r>
              <a:rPr lang="en-US" dirty="0"/>
              <a:t>: If </a:t>
            </a:r>
            <a:r>
              <a:rPr lang="en-US" i="1" dirty="0">
                <a:latin typeface="Cambria Math" pitchFamily="18" charset="0"/>
                <a:ea typeface="Cambria Math" pitchFamily="18" charset="0"/>
              </a:rPr>
              <a:t>p</a:t>
            </a:r>
            <a:r>
              <a:rPr lang="en-US" dirty="0"/>
              <a:t>   denotes “The earth is round.”, then </a:t>
            </a:r>
            <a:r>
              <a:rPr lang="en-US" dirty="0">
                <a:latin typeface="Cambria Math"/>
                <a:ea typeface="Cambria Math"/>
              </a:rPr>
              <a:t>¬</a:t>
            </a:r>
            <a:r>
              <a:rPr lang="en-US" i="1" dirty="0">
                <a:latin typeface="Cambria Math" pitchFamily="18" charset="0"/>
                <a:ea typeface="Cambria Math" pitchFamily="18" charset="0"/>
              </a:rPr>
              <a:t>p</a:t>
            </a:r>
            <a:r>
              <a:rPr lang="en-US" dirty="0"/>
              <a:t>     denotes “It is not the case that the earth is round,” or more simply “The earth is not round.”  </a:t>
            </a:r>
          </a:p>
        </p:txBody>
      </p:sp>
      <p:graphicFrame>
        <p:nvGraphicFramePr>
          <p:cNvPr id="6" name="Content Placeholder 3"/>
          <p:cNvGraphicFramePr>
            <a:graphicFrameLocks/>
          </p:cNvGraphicFramePr>
          <p:nvPr/>
        </p:nvGraphicFramePr>
        <p:xfrm>
          <a:off x="1828800" y="2971800"/>
          <a:ext cx="5638800" cy="1112520"/>
        </p:xfrm>
        <a:graphic>
          <a:graphicData uri="http://schemas.openxmlformats.org/drawingml/2006/table">
            <a:tbl>
              <a:tblPr firstRow="1" bandRow="1">
                <a:tableStyleId>{5C22544A-7EE6-4342-B048-85BDC9FD1C3A}</a:tableStyleId>
              </a:tblPr>
              <a:tblGrid>
                <a:gridCol w="2819400">
                  <a:extLst>
                    <a:ext uri="{9D8B030D-6E8A-4147-A177-3AD203B41FA5}">
                      <a16:colId xmlns:a16="http://schemas.microsoft.com/office/drawing/2014/main" val="20000"/>
                    </a:ext>
                  </a:extLst>
                </a:gridCol>
                <a:gridCol w="2819400">
                  <a:extLst>
                    <a:ext uri="{9D8B030D-6E8A-4147-A177-3AD203B41FA5}">
                      <a16:colId xmlns:a16="http://schemas.microsoft.com/office/drawing/2014/main" val="20001"/>
                    </a:ext>
                  </a:extLst>
                </a:gridCol>
              </a:tblGrid>
              <a:tr h="370840">
                <a:tc>
                  <a:txBody>
                    <a:bodyPr/>
                    <a:lstStyle/>
                    <a:p>
                      <a:r>
                        <a:rPr lang="en-US" b="0" i="1" dirty="0">
                          <a:latin typeface="Cambria Math" pitchFamily="18" charset="0"/>
                          <a:ea typeface="Cambria Math" pitchFamily="18" charset="0"/>
                        </a:rPr>
                        <a:t>p</a:t>
                      </a:r>
                    </a:p>
                  </a:txBody>
                  <a:tcPr/>
                </a:tc>
                <a:tc>
                  <a:txBody>
                    <a:bodyPr/>
                    <a:lstStyle/>
                    <a:p>
                      <a:r>
                        <a:rPr lang="en-US" dirty="0">
                          <a:latin typeface="Cambria Math"/>
                          <a:ea typeface="Cambria Math"/>
                        </a:rPr>
                        <a:t>¬</a:t>
                      </a:r>
                      <a:r>
                        <a:rPr lang="en-US" i="1" dirty="0">
                          <a:latin typeface="Cambria Math" pitchFamily="18" charset="0"/>
                          <a:ea typeface="Cambria Math" pitchFamily="18" charset="0"/>
                        </a:rPr>
                        <a:t>p</a:t>
                      </a:r>
                      <a:r>
                        <a:rPr lang="en-US" dirty="0"/>
                        <a:t> </a:t>
                      </a:r>
                    </a:p>
                  </a:txBody>
                  <a:tcPr/>
                </a:tc>
                <a:extLst>
                  <a:ext uri="{0D108BD9-81ED-4DB2-BD59-A6C34878D82A}">
                    <a16:rowId xmlns:a16="http://schemas.microsoft.com/office/drawing/2014/main" val="10000"/>
                  </a:ext>
                </a:extLst>
              </a:tr>
              <a:tr h="370840">
                <a:tc>
                  <a:txBody>
                    <a:bodyPr/>
                    <a:lstStyle/>
                    <a:p>
                      <a:r>
                        <a:rPr lang="en-US" dirty="0"/>
                        <a:t>T</a:t>
                      </a:r>
                    </a:p>
                  </a:txBody>
                  <a:tcPr/>
                </a:tc>
                <a:tc>
                  <a:txBody>
                    <a:bodyPr/>
                    <a:lstStyle/>
                    <a:p>
                      <a:r>
                        <a:rPr lang="en-US" dirty="0"/>
                        <a:t>F</a:t>
                      </a:r>
                    </a:p>
                  </a:txBody>
                  <a:tcPr/>
                </a:tc>
                <a:extLst>
                  <a:ext uri="{0D108BD9-81ED-4DB2-BD59-A6C34878D82A}">
                    <a16:rowId xmlns:a16="http://schemas.microsoft.com/office/drawing/2014/main" val="10001"/>
                  </a:ext>
                </a:extLst>
              </a:tr>
              <a:tr h="370840">
                <a:tc>
                  <a:txBody>
                    <a:bodyPr/>
                    <a:lstStyle/>
                    <a:p>
                      <a:r>
                        <a:rPr lang="en-US" dirty="0"/>
                        <a:t>F</a:t>
                      </a:r>
                    </a:p>
                  </a:txBody>
                  <a:tcPr/>
                </a:tc>
                <a:tc>
                  <a:txBody>
                    <a:bodyPr/>
                    <a:lstStyle/>
                    <a:p>
                      <a:r>
                        <a:rPr lang="en-US" dirty="0"/>
                        <a:t>T</a:t>
                      </a:r>
                    </a:p>
                  </a:txBody>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Conjunction</a:t>
            </a:r>
          </a:p>
        </p:txBody>
      </p:sp>
      <p:sp>
        <p:nvSpPr>
          <p:cNvPr id="3" name="Content Placeholder 2"/>
          <p:cNvSpPr>
            <a:spLocks noGrp="1"/>
          </p:cNvSpPr>
          <p:nvPr>
            <p:ph idx="1"/>
          </p:nvPr>
        </p:nvSpPr>
        <p:spPr/>
        <p:txBody>
          <a:bodyPr>
            <a:normAutofit lnSpcReduction="10000"/>
          </a:bodyPr>
          <a:lstStyle/>
          <a:p>
            <a:r>
              <a:rPr lang="en-US" dirty="0"/>
              <a:t>The </a:t>
            </a:r>
            <a:r>
              <a:rPr lang="en-US" i="1" dirty="0"/>
              <a:t>conjunction</a:t>
            </a:r>
            <a:r>
              <a:rPr lang="en-US" dirty="0"/>
              <a:t> of propositions  </a:t>
            </a:r>
            <a:r>
              <a:rPr lang="en-US" i="1" dirty="0">
                <a:latin typeface="Cambria Math" pitchFamily="18" charset="0"/>
                <a:ea typeface="Cambria Math" pitchFamily="18" charset="0"/>
              </a:rPr>
              <a:t>p</a:t>
            </a:r>
            <a:r>
              <a:rPr lang="en-US" dirty="0"/>
              <a:t>  and  </a:t>
            </a:r>
            <a:r>
              <a:rPr lang="en-US" i="1" dirty="0">
                <a:latin typeface="Cambria Math" pitchFamily="18" charset="0"/>
                <a:ea typeface="Cambria Math" pitchFamily="18" charset="0"/>
              </a:rPr>
              <a:t>q</a:t>
            </a:r>
            <a:r>
              <a:rPr lang="en-US" dirty="0"/>
              <a:t>  is denoted by </a:t>
            </a:r>
            <a:r>
              <a:rPr lang="en-US" i="1" dirty="0">
                <a:latin typeface="Cambria Math" pitchFamily="18" charset="0"/>
                <a:ea typeface="Cambria Math" pitchFamily="18" charset="0"/>
              </a:rPr>
              <a:t>p </a:t>
            </a:r>
            <a:r>
              <a:rPr lang="en-US" dirty="0">
                <a:latin typeface="Cambria Math" pitchFamily="18" charset="0"/>
                <a:ea typeface="Cambria Math" pitchFamily="18" charset="0"/>
              </a:rPr>
              <a:t>∧ </a:t>
            </a:r>
            <a:r>
              <a:rPr lang="en-US" i="1" dirty="0">
                <a:latin typeface="Cambria Math" pitchFamily="18" charset="0"/>
                <a:ea typeface="Cambria Math" pitchFamily="18" charset="0"/>
              </a:rPr>
              <a:t>q  </a:t>
            </a:r>
            <a:r>
              <a:rPr lang="en-US" dirty="0"/>
              <a:t>and has this truth table:</a:t>
            </a:r>
          </a:p>
          <a:p>
            <a:endParaRPr lang="en-US" dirty="0"/>
          </a:p>
          <a:p>
            <a:endParaRPr lang="en-US" dirty="0"/>
          </a:p>
          <a:p>
            <a:endParaRPr lang="en-US" dirty="0"/>
          </a:p>
          <a:p>
            <a:endParaRPr lang="en-US" dirty="0"/>
          </a:p>
          <a:p>
            <a:endParaRPr lang="en-US" b="1" dirty="0"/>
          </a:p>
          <a:p>
            <a:r>
              <a:rPr lang="en-US" b="1" dirty="0"/>
              <a:t>Example</a:t>
            </a:r>
            <a:r>
              <a:rPr lang="en-US" dirty="0"/>
              <a:t>:  If </a:t>
            </a:r>
            <a:r>
              <a:rPr lang="en-US" i="1" dirty="0">
                <a:latin typeface="Cambria Math" pitchFamily="18" charset="0"/>
                <a:ea typeface="Cambria Math" pitchFamily="18" charset="0"/>
              </a:rPr>
              <a:t>p</a:t>
            </a:r>
            <a:r>
              <a:rPr lang="en-US" dirty="0"/>
              <a:t>  denotes “I am at home.” and </a:t>
            </a:r>
            <a:r>
              <a:rPr lang="en-US" i="1" dirty="0">
                <a:latin typeface="Cambria Math" pitchFamily="18" charset="0"/>
                <a:ea typeface="Cambria Math" pitchFamily="18" charset="0"/>
              </a:rPr>
              <a:t>q</a:t>
            </a:r>
            <a:r>
              <a:rPr lang="en-US" dirty="0"/>
              <a:t>  denotes “It is raining.” then </a:t>
            </a:r>
            <a:r>
              <a:rPr lang="en-US" i="1" dirty="0">
                <a:latin typeface="Cambria Math" pitchFamily="18" charset="0"/>
                <a:ea typeface="Cambria Math" pitchFamily="18" charset="0"/>
              </a:rPr>
              <a:t>p </a:t>
            </a:r>
            <a:r>
              <a:rPr lang="en-US" dirty="0">
                <a:latin typeface="Cambria Math" pitchFamily="18" charset="0"/>
                <a:ea typeface="Cambria Math" pitchFamily="18" charset="0"/>
              </a:rPr>
              <a:t>∧</a:t>
            </a:r>
            <a:r>
              <a:rPr lang="en-US" i="1" dirty="0">
                <a:latin typeface="Cambria Math" pitchFamily="18" charset="0"/>
                <a:ea typeface="Cambria Math" pitchFamily="18" charset="0"/>
              </a:rPr>
              <a:t>q</a:t>
            </a:r>
            <a:r>
              <a:rPr lang="en-US" dirty="0"/>
              <a:t>   denotes “I am at home and it is raining.”</a:t>
            </a:r>
          </a:p>
        </p:txBody>
      </p:sp>
      <p:graphicFrame>
        <p:nvGraphicFramePr>
          <p:cNvPr id="10" name="Content Placeholder 3"/>
          <p:cNvGraphicFramePr>
            <a:graphicFrameLocks/>
          </p:cNvGraphicFramePr>
          <p:nvPr/>
        </p:nvGraphicFramePr>
        <p:xfrm>
          <a:off x="1295400" y="2819400"/>
          <a:ext cx="6096000" cy="1828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20000"/>
                    </a:ext>
                  </a:extLst>
                </a:gridCol>
                <a:gridCol w="2032000">
                  <a:extLst>
                    <a:ext uri="{9D8B030D-6E8A-4147-A177-3AD203B41FA5}">
                      <a16:colId xmlns:a16="http://schemas.microsoft.com/office/drawing/2014/main" val="20001"/>
                    </a:ext>
                  </a:extLst>
                </a:gridCol>
                <a:gridCol w="2032000">
                  <a:extLst>
                    <a:ext uri="{9D8B030D-6E8A-4147-A177-3AD203B41FA5}">
                      <a16:colId xmlns:a16="http://schemas.microsoft.com/office/drawing/2014/main" val="20002"/>
                    </a:ext>
                  </a:extLst>
                </a:gridCol>
              </a:tblGrid>
              <a:tr h="304800">
                <a:tc>
                  <a:txBody>
                    <a:bodyPr/>
                    <a:lstStyle/>
                    <a:p>
                      <a:r>
                        <a:rPr lang="en-US" i="1" dirty="0">
                          <a:latin typeface="Cambria Math" pitchFamily="18" charset="0"/>
                          <a:ea typeface="Cambria Math" pitchFamily="18" charset="0"/>
                        </a:rPr>
                        <a:t>p</a:t>
                      </a:r>
                      <a:endParaRPr lang="en-US" dirty="0"/>
                    </a:p>
                  </a:txBody>
                  <a:tcPr marL="91441" marR="91441"/>
                </a:tc>
                <a:tc>
                  <a:txBody>
                    <a:bodyPr/>
                    <a:lstStyle/>
                    <a:p>
                      <a:r>
                        <a:rPr lang="en-US" i="1" dirty="0">
                          <a:latin typeface="Cambria Math" pitchFamily="18" charset="0"/>
                          <a:ea typeface="Cambria Math" pitchFamily="18" charset="0"/>
                        </a:rPr>
                        <a:t>q</a:t>
                      </a:r>
                      <a:endParaRPr lang="en-US" dirty="0"/>
                    </a:p>
                  </a:txBody>
                  <a:tcPr marL="91441" marR="91441"/>
                </a:tc>
                <a:tc>
                  <a:txBody>
                    <a:bodyPr/>
                    <a:lstStyle/>
                    <a:p>
                      <a:r>
                        <a:rPr lang="en-US" i="1" baseline="0" dirty="0">
                          <a:latin typeface="Cambria Math" pitchFamily="18" charset="0"/>
                          <a:ea typeface="Cambria Math" pitchFamily="18" charset="0"/>
                        </a:rPr>
                        <a:t>p </a:t>
                      </a:r>
                      <a:r>
                        <a:rPr lang="en-US" dirty="0">
                          <a:latin typeface="Cambria Math" pitchFamily="18" charset="0"/>
                          <a:ea typeface="Cambria Math" pitchFamily="18" charset="0"/>
                        </a:rPr>
                        <a:t>∧ </a:t>
                      </a:r>
                      <a:r>
                        <a:rPr lang="en-US" i="1" dirty="0">
                          <a:latin typeface="Cambria Math" pitchFamily="18" charset="0"/>
                          <a:ea typeface="Cambria Math" pitchFamily="18" charset="0"/>
                        </a:rPr>
                        <a:t>q </a:t>
                      </a:r>
                      <a:endParaRPr lang="en-US" dirty="0"/>
                    </a:p>
                  </a:txBody>
                  <a:tcPr marL="91441" marR="91441"/>
                </a:tc>
                <a:extLst>
                  <a:ext uri="{0D108BD9-81ED-4DB2-BD59-A6C34878D82A}">
                    <a16:rowId xmlns:a16="http://schemas.microsoft.com/office/drawing/2014/main" val="10000"/>
                  </a:ext>
                </a:extLst>
              </a:tr>
              <a:tr h="304800">
                <a:tc>
                  <a:txBody>
                    <a:bodyPr/>
                    <a:lstStyle/>
                    <a:p>
                      <a:r>
                        <a:rPr lang="en-US" dirty="0"/>
                        <a:t>T</a:t>
                      </a:r>
                    </a:p>
                  </a:txBody>
                  <a:tcPr marL="91441" marR="91441"/>
                </a:tc>
                <a:tc>
                  <a:txBody>
                    <a:bodyPr/>
                    <a:lstStyle/>
                    <a:p>
                      <a:r>
                        <a:rPr lang="en-US" dirty="0"/>
                        <a:t>T</a:t>
                      </a:r>
                    </a:p>
                  </a:txBody>
                  <a:tcPr marL="91441" marR="91441"/>
                </a:tc>
                <a:tc>
                  <a:txBody>
                    <a:bodyPr/>
                    <a:lstStyle/>
                    <a:p>
                      <a:r>
                        <a:rPr lang="en-US" dirty="0"/>
                        <a:t>T</a:t>
                      </a:r>
                    </a:p>
                  </a:txBody>
                  <a:tcPr marL="91441" marR="91441"/>
                </a:tc>
                <a:extLst>
                  <a:ext uri="{0D108BD9-81ED-4DB2-BD59-A6C34878D82A}">
                    <a16:rowId xmlns:a16="http://schemas.microsoft.com/office/drawing/2014/main" val="10001"/>
                  </a:ext>
                </a:extLst>
              </a:tr>
              <a:tr h="304800">
                <a:tc>
                  <a:txBody>
                    <a:bodyPr/>
                    <a:lstStyle/>
                    <a:p>
                      <a:r>
                        <a:rPr lang="en-US" dirty="0"/>
                        <a:t>T</a:t>
                      </a:r>
                    </a:p>
                  </a:txBody>
                  <a:tcPr marL="91441" marR="91441"/>
                </a:tc>
                <a:tc>
                  <a:txBody>
                    <a:bodyPr/>
                    <a:lstStyle/>
                    <a:p>
                      <a:r>
                        <a:rPr lang="en-US" dirty="0"/>
                        <a:t>F</a:t>
                      </a:r>
                    </a:p>
                  </a:txBody>
                  <a:tcPr marL="91441" marR="91441"/>
                </a:tc>
                <a:tc>
                  <a:txBody>
                    <a:bodyPr/>
                    <a:lstStyle/>
                    <a:p>
                      <a:r>
                        <a:rPr lang="en-US" dirty="0"/>
                        <a:t>F</a:t>
                      </a:r>
                    </a:p>
                  </a:txBody>
                  <a:tcPr marL="91441" marR="91441"/>
                </a:tc>
                <a:extLst>
                  <a:ext uri="{0D108BD9-81ED-4DB2-BD59-A6C34878D82A}">
                    <a16:rowId xmlns:a16="http://schemas.microsoft.com/office/drawing/2014/main" val="10002"/>
                  </a:ext>
                </a:extLst>
              </a:tr>
              <a:tr h="304800">
                <a:tc>
                  <a:txBody>
                    <a:bodyPr/>
                    <a:lstStyle/>
                    <a:p>
                      <a:r>
                        <a:rPr lang="en-US" dirty="0"/>
                        <a:t>F</a:t>
                      </a:r>
                    </a:p>
                  </a:txBody>
                  <a:tcPr marL="91441" marR="91441"/>
                </a:tc>
                <a:tc>
                  <a:txBody>
                    <a:bodyPr/>
                    <a:lstStyle/>
                    <a:p>
                      <a:r>
                        <a:rPr lang="en-US" dirty="0"/>
                        <a:t>T</a:t>
                      </a:r>
                    </a:p>
                  </a:txBody>
                  <a:tcPr marL="91441" marR="91441"/>
                </a:tc>
                <a:tc>
                  <a:txBody>
                    <a:bodyPr/>
                    <a:lstStyle/>
                    <a:p>
                      <a:r>
                        <a:rPr lang="en-US" dirty="0"/>
                        <a:t>F</a:t>
                      </a:r>
                    </a:p>
                  </a:txBody>
                  <a:tcPr marL="91441" marR="91441"/>
                </a:tc>
                <a:extLst>
                  <a:ext uri="{0D108BD9-81ED-4DB2-BD59-A6C34878D82A}">
                    <a16:rowId xmlns:a16="http://schemas.microsoft.com/office/drawing/2014/main" val="10003"/>
                  </a:ext>
                </a:extLst>
              </a:tr>
              <a:tr h="304800">
                <a:tc>
                  <a:txBody>
                    <a:bodyPr/>
                    <a:lstStyle/>
                    <a:p>
                      <a:r>
                        <a:rPr lang="en-US" dirty="0"/>
                        <a:t>F</a:t>
                      </a:r>
                    </a:p>
                  </a:txBody>
                  <a:tcPr marL="91441" marR="91441"/>
                </a:tc>
                <a:tc>
                  <a:txBody>
                    <a:bodyPr/>
                    <a:lstStyle/>
                    <a:p>
                      <a:r>
                        <a:rPr lang="en-US" dirty="0"/>
                        <a:t>F</a:t>
                      </a:r>
                    </a:p>
                  </a:txBody>
                  <a:tcPr marL="91441" marR="91441"/>
                </a:tc>
                <a:tc>
                  <a:txBody>
                    <a:bodyPr/>
                    <a:lstStyle/>
                    <a:p>
                      <a:r>
                        <a:rPr lang="en-US" dirty="0"/>
                        <a:t>F</a:t>
                      </a:r>
                    </a:p>
                  </a:txBody>
                  <a:tcPr marL="91441" marR="91441"/>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Disjunction</a:t>
            </a:r>
          </a:p>
        </p:txBody>
      </p:sp>
      <p:sp>
        <p:nvSpPr>
          <p:cNvPr id="3" name="Content Placeholder 2"/>
          <p:cNvSpPr>
            <a:spLocks noGrp="1"/>
          </p:cNvSpPr>
          <p:nvPr>
            <p:ph idx="1"/>
          </p:nvPr>
        </p:nvSpPr>
        <p:spPr>
          <a:xfrm>
            <a:off x="457200" y="1935480"/>
            <a:ext cx="8229600" cy="4693920"/>
          </a:xfrm>
        </p:spPr>
        <p:txBody>
          <a:bodyPr/>
          <a:lstStyle/>
          <a:p>
            <a:r>
              <a:rPr lang="en-US" dirty="0"/>
              <a:t>The </a:t>
            </a:r>
            <a:r>
              <a:rPr lang="en-US" i="1" dirty="0"/>
              <a:t>disjunction</a:t>
            </a:r>
            <a:r>
              <a:rPr lang="en-US" dirty="0"/>
              <a:t> of propositions  </a:t>
            </a:r>
            <a:r>
              <a:rPr lang="en-US" i="1" dirty="0">
                <a:latin typeface="Cambria Math" pitchFamily="18" charset="0"/>
                <a:ea typeface="Cambria Math" pitchFamily="18" charset="0"/>
              </a:rPr>
              <a:t>p</a:t>
            </a:r>
            <a:r>
              <a:rPr lang="en-US" dirty="0"/>
              <a:t>  and </a:t>
            </a:r>
            <a:r>
              <a:rPr lang="en-US" i="1" dirty="0">
                <a:latin typeface="Cambria Math" pitchFamily="18" charset="0"/>
                <a:ea typeface="Cambria Math" pitchFamily="18" charset="0"/>
              </a:rPr>
              <a:t>q</a:t>
            </a:r>
            <a:r>
              <a:rPr lang="en-US" dirty="0"/>
              <a:t>   is denoted by  </a:t>
            </a:r>
            <a:r>
              <a:rPr lang="en-US" i="1" dirty="0">
                <a:latin typeface="Cambria Math" pitchFamily="18" charset="0"/>
                <a:ea typeface="Cambria Math" pitchFamily="18" charset="0"/>
              </a:rPr>
              <a:t>p </a:t>
            </a:r>
            <a:r>
              <a:rPr lang="en-US" dirty="0">
                <a:latin typeface="Cambria Math" pitchFamily="18" charset="0"/>
                <a:ea typeface="Cambria Math" pitchFamily="18" charset="0"/>
              </a:rPr>
              <a:t>∨</a:t>
            </a:r>
            <a:r>
              <a:rPr lang="en-US" i="1" dirty="0">
                <a:latin typeface="Cambria Math" pitchFamily="18" charset="0"/>
                <a:ea typeface="Cambria Math" pitchFamily="18" charset="0"/>
              </a:rPr>
              <a:t>q</a:t>
            </a:r>
            <a:r>
              <a:rPr lang="en-US" dirty="0"/>
              <a:t> and has this truth table:</a:t>
            </a:r>
          </a:p>
          <a:p>
            <a:endParaRPr lang="en-US" dirty="0"/>
          </a:p>
          <a:p>
            <a:endParaRPr lang="en-US" dirty="0"/>
          </a:p>
          <a:p>
            <a:endParaRPr lang="en-US" dirty="0"/>
          </a:p>
          <a:p>
            <a:pPr>
              <a:buNone/>
            </a:pPr>
            <a:endParaRPr lang="en-US" b="1" dirty="0"/>
          </a:p>
          <a:p>
            <a:endParaRPr lang="en-US" b="1" dirty="0"/>
          </a:p>
          <a:p>
            <a:r>
              <a:rPr lang="en-US" b="1" dirty="0"/>
              <a:t>Example</a:t>
            </a:r>
            <a:r>
              <a:rPr lang="en-US" dirty="0"/>
              <a:t>:  If </a:t>
            </a:r>
            <a:r>
              <a:rPr lang="en-US" i="1" dirty="0">
                <a:latin typeface="Cambria Math" pitchFamily="18" charset="0"/>
                <a:ea typeface="Cambria Math" pitchFamily="18" charset="0"/>
              </a:rPr>
              <a:t>p</a:t>
            </a:r>
            <a:r>
              <a:rPr lang="en-US" dirty="0"/>
              <a:t>  denotes “I am at home.” and </a:t>
            </a:r>
            <a:r>
              <a:rPr lang="en-US" i="1" dirty="0">
                <a:latin typeface="Cambria Math" pitchFamily="18" charset="0"/>
                <a:ea typeface="Cambria Math" pitchFamily="18" charset="0"/>
              </a:rPr>
              <a:t>q</a:t>
            </a:r>
            <a:r>
              <a:rPr lang="en-US" dirty="0"/>
              <a:t>  denotes “It is raining.” then </a:t>
            </a:r>
            <a:r>
              <a:rPr lang="en-US" i="1" dirty="0">
                <a:latin typeface="Cambria Math" pitchFamily="18" charset="0"/>
                <a:ea typeface="Cambria Math" pitchFamily="18" charset="0"/>
              </a:rPr>
              <a:t>p </a:t>
            </a:r>
            <a:r>
              <a:rPr lang="en-US" dirty="0">
                <a:latin typeface="Cambria Math" pitchFamily="18" charset="0"/>
                <a:ea typeface="Cambria Math" pitchFamily="18" charset="0"/>
              </a:rPr>
              <a:t>∨</a:t>
            </a:r>
            <a:r>
              <a:rPr lang="en-US" i="1" dirty="0">
                <a:latin typeface="Cambria Math" pitchFamily="18" charset="0"/>
                <a:ea typeface="Cambria Math" pitchFamily="18" charset="0"/>
              </a:rPr>
              <a:t>q</a:t>
            </a:r>
            <a:r>
              <a:rPr lang="en-US" dirty="0"/>
              <a:t> denotes “I am at home or it is raining.”</a:t>
            </a:r>
          </a:p>
        </p:txBody>
      </p:sp>
      <p:graphicFrame>
        <p:nvGraphicFramePr>
          <p:cNvPr id="12" name="Content Placeholder 3"/>
          <p:cNvGraphicFramePr>
            <a:graphicFrameLocks/>
          </p:cNvGraphicFramePr>
          <p:nvPr/>
        </p:nvGraphicFramePr>
        <p:xfrm>
          <a:off x="1524000" y="3124200"/>
          <a:ext cx="5638800" cy="1828800"/>
        </p:xfrm>
        <a:graphic>
          <a:graphicData uri="http://schemas.openxmlformats.org/drawingml/2006/table">
            <a:tbl>
              <a:tblPr firstRow="1" bandRow="1">
                <a:tableStyleId>{5C22544A-7EE6-4342-B048-85BDC9FD1C3A}</a:tableStyleId>
              </a:tblPr>
              <a:tblGrid>
                <a:gridCol w="1879600">
                  <a:extLst>
                    <a:ext uri="{9D8B030D-6E8A-4147-A177-3AD203B41FA5}">
                      <a16:colId xmlns:a16="http://schemas.microsoft.com/office/drawing/2014/main" val="20000"/>
                    </a:ext>
                  </a:extLst>
                </a:gridCol>
                <a:gridCol w="1879600">
                  <a:extLst>
                    <a:ext uri="{9D8B030D-6E8A-4147-A177-3AD203B41FA5}">
                      <a16:colId xmlns:a16="http://schemas.microsoft.com/office/drawing/2014/main" val="20001"/>
                    </a:ext>
                  </a:extLst>
                </a:gridCol>
                <a:gridCol w="1879600">
                  <a:extLst>
                    <a:ext uri="{9D8B030D-6E8A-4147-A177-3AD203B41FA5}">
                      <a16:colId xmlns:a16="http://schemas.microsoft.com/office/drawing/2014/main" val="20002"/>
                    </a:ext>
                  </a:extLst>
                </a:gridCol>
              </a:tblGrid>
              <a:tr h="213360">
                <a:tc>
                  <a:txBody>
                    <a:bodyPr/>
                    <a:lstStyle/>
                    <a:p>
                      <a:r>
                        <a:rPr lang="en-US" i="1" dirty="0">
                          <a:latin typeface="Cambria Math" pitchFamily="18" charset="0"/>
                          <a:ea typeface="Cambria Math" pitchFamily="18" charset="0"/>
                        </a:rPr>
                        <a:t>p</a:t>
                      </a:r>
                      <a:endParaRPr lang="en-US" dirty="0"/>
                    </a:p>
                  </a:txBody>
                  <a:tcPr marL="91441" marR="91441"/>
                </a:tc>
                <a:tc>
                  <a:txBody>
                    <a:bodyPr/>
                    <a:lstStyle/>
                    <a:p>
                      <a:r>
                        <a:rPr lang="en-US" i="1" dirty="0">
                          <a:latin typeface="Cambria Math" pitchFamily="18" charset="0"/>
                          <a:ea typeface="Cambria Math" pitchFamily="18" charset="0"/>
                        </a:rPr>
                        <a:t>q</a:t>
                      </a:r>
                      <a:r>
                        <a:rPr lang="en-US" dirty="0"/>
                        <a:t> </a:t>
                      </a:r>
                    </a:p>
                  </a:txBody>
                  <a:tcPr marL="91441" marR="91441"/>
                </a:tc>
                <a:tc>
                  <a:txBody>
                    <a:bodyPr/>
                    <a:lstStyle/>
                    <a:p>
                      <a:r>
                        <a:rPr lang="en-US" i="1" dirty="0">
                          <a:latin typeface="Cambria Math" pitchFamily="18" charset="0"/>
                          <a:ea typeface="Cambria Math" pitchFamily="18" charset="0"/>
                        </a:rPr>
                        <a:t>p </a:t>
                      </a:r>
                      <a:r>
                        <a:rPr lang="en-US" dirty="0">
                          <a:latin typeface="Cambria Math" pitchFamily="18" charset="0"/>
                          <a:ea typeface="Cambria Math" pitchFamily="18" charset="0"/>
                        </a:rPr>
                        <a:t>∨</a:t>
                      </a:r>
                      <a:r>
                        <a:rPr lang="en-US" i="1" dirty="0">
                          <a:latin typeface="Cambria Math" pitchFamily="18" charset="0"/>
                          <a:ea typeface="Cambria Math" pitchFamily="18" charset="0"/>
                        </a:rPr>
                        <a:t>q</a:t>
                      </a:r>
                      <a:endParaRPr lang="en-US" dirty="0"/>
                    </a:p>
                  </a:txBody>
                  <a:tcPr marL="91441" marR="91441"/>
                </a:tc>
                <a:extLst>
                  <a:ext uri="{0D108BD9-81ED-4DB2-BD59-A6C34878D82A}">
                    <a16:rowId xmlns:a16="http://schemas.microsoft.com/office/drawing/2014/main" val="10000"/>
                  </a:ext>
                </a:extLst>
              </a:tr>
              <a:tr h="304800">
                <a:tc>
                  <a:txBody>
                    <a:bodyPr/>
                    <a:lstStyle/>
                    <a:p>
                      <a:r>
                        <a:rPr lang="en-US" dirty="0"/>
                        <a:t>T</a:t>
                      </a:r>
                    </a:p>
                  </a:txBody>
                  <a:tcPr marL="91441" marR="91441"/>
                </a:tc>
                <a:tc>
                  <a:txBody>
                    <a:bodyPr/>
                    <a:lstStyle/>
                    <a:p>
                      <a:r>
                        <a:rPr lang="en-US" dirty="0"/>
                        <a:t>T</a:t>
                      </a:r>
                    </a:p>
                  </a:txBody>
                  <a:tcPr marL="91441" marR="91441"/>
                </a:tc>
                <a:tc>
                  <a:txBody>
                    <a:bodyPr/>
                    <a:lstStyle/>
                    <a:p>
                      <a:r>
                        <a:rPr lang="en-US" dirty="0"/>
                        <a:t>T</a:t>
                      </a:r>
                    </a:p>
                  </a:txBody>
                  <a:tcPr marL="91441" marR="91441"/>
                </a:tc>
                <a:extLst>
                  <a:ext uri="{0D108BD9-81ED-4DB2-BD59-A6C34878D82A}">
                    <a16:rowId xmlns:a16="http://schemas.microsoft.com/office/drawing/2014/main" val="10001"/>
                  </a:ext>
                </a:extLst>
              </a:tr>
              <a:tr h="304800">
                <a:tc>
                  <a:txBody>
                    <a:bodyPr/>
                    <a:lstStyle/>
                    <a:p>
                      <a:r>
                        <a:rPr lang="en-US" dirty="0"/>
                        <a:t>T</a:t>
                      </a:r>
                    </a:p>
                  </a:txBody>
                  <a:tcPr marL="91441" marR="91441"/>
                </a:tc>
                <a:tc>
                  <a:txBody>
                    <a:bodyPr/>
                    <a:lstStyle/>
                    <a:p>
                      <a:r>
                        <a:rPr lang="en-US" dirty="0"/>
                        <a:t>F</a:t>
                      </a:r>
                    </a:p>
                  </a:txBody>
                  <a:tcPr marL="91441" marR="91441"/>
                </a:tc>
                <a:tc>
                  <a:txBody>
                    <a:bodyPr/>
                    <a:lstStyle/>
                    <a:p>
                      <a:r>
                        <a:rPr lang="en-US" dirty="0"/>
                        <a:t>T</a:t>
                      </a:r>
                    </a:p>
                  </a:txBody>
                  <a:tcPr marL="91441" marR="91441"/>
                </a:tc>
                <a:extLst>
                  <a:ext uri="{0D108BD9-81ED-4DB2-BD59-A6C34878D82A}">
                    <a16:rowId xmlns:a16="http://schemas.microsoft.com/office/drawing/2014/main" val="10002"/>
                  </a:ext>
                </a:extLst>
              </a:tr>
              <a:tr h="304800">
                <a:tc>
                  <a:txBody>
                    <a:bodyPr/>
                    <a:lstStyle/>
                    <a:p>
                      <a:r>
                        <a:rPr lang="en-US" dirty="0"/>
                        <a:t>F</a:t>
                      </a:r>
                    </a:p>
                  </a:txBody>
                  <a:tcPr marL="91441" marR="91441"/>
                </a:tc>
                <a:tc>
                  <a:txBody>
                    <a:bodyPr/>
                    <a:lstStyle/>
                    <a:p>
                      <a:r>
                        <a:rPr lang="en-US" dirty="0"/>
                        <a:t>T</a:t>
                      </a:r>
                    </a:p>
                  </a:txBody>
                  <a:tcPr marL="91441" marR="91441"/>
                </a:tc>
                <a:tc>
                  <a:txBody>
                    <a:bodyPr/>
                    <a:lstStyle/>
                    <a:p>
                      <a:r>
                        <a:rPr lang="en-US" dirty="0"/>
                        <a:t>T</a:t>
                      </a:r>
                    </a:p>
                  </a:txBody>
                  <a:tcPr marL="91441" marR="91441"/>
                </a:tc>
                <a:extLst>
                  <a:ext uri="{0D108BD9-81ED-4DB2-BD59-A6C34878D82A}">
                    <a16:rowId xmlns:a16="http://schemas.microsoft.com/office/drawing/2014/main" val="10003"/>
                  </a:ext>
                </a:extLst>
              </a:tr>
              <a:tr h="304800">
                <a:tc>
                  <a:txBody>
                    <a:bodyPr/>
                    <a:lstStyle/>
                    <a:p>
                      <a:r>
                        <a:rPr lang="en-US" dirty="0"/>
                        <a:t>F</a:t>
                      </a:r>
                    </a:p>
                  </a:txBody>
                  <a:tcPr marL="91441" marR="91441"/>
                </a:tc>
                <a:tc>
                  <a:txBody>
                    <a:bodyPr/>
                    <a:lstStyle/>
                    <a:p>
                      <a:r>
                        <a:rPr lang="en-US" dirty="0"/>
                        <a:t>F</a:t>
                      </a:r>
                    </a:p>
                  </a:txBody>
                  <a:tcPr marL="91441" marR="91441"/>
                </a:tc>
                <a:tc>
                  <a:txBody>
                    <a:bodyPr/>
                    <a:lstStyle/>
                    <a:p>
                      <a:r>
                        <a:rPr lang="en-US" dirty="0"/>
                        <a:t>F</a:t>
                      </a:r>
                    </a:p>
                  </a:txBody>
                  <a:tcPr marL="91441" marR="91441"/>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LATEXADDIN" val="\documentclass{article}&#10;\usepackage{amsmath}&#10;\pagestyle{empty}&#10;\begin{document}&#10;&#10;&#10;$p \vee q  \rightarrow \neg r$&#10;&#10;\end{document}"/>
  <p:tag name="IGUANATEXSIZE" val="3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7025</TotalTime>
  <Words>1620</Words>
  <Application>Microsoft Office PowerPoint</Application>
  <PresentationFormat>On-screen Show (4:3)</PresentationFormat>
  <Paragraphs>396</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Symbol</vt:lpstr>
      <vt:lpstr>Calibri</vt:lpstr>
      <vt:lpstr>Cambria Math</vt:lpstr>
      <vt:lpstr>Wingdings 2</vt:lpstr>
      <vt:lpstr>Constantia</vt:lpstr>
      <vt:lpstr>Flow</vt:lpstr>
      <vt:lpstr>The Foundations: Logic and Proofs</vt:lpstr>
      <vt:lpstr>Chapter Summary</vt:lpstr>
      <vt:lpstr>Propositional Logic Summary</vt:lpstr>
      <vt:lpstr>Section Summary</vt:lpstr>
      <vt:lpstr>Propositions</vt:lpstr>
      <vt:lpstr>Propositional Logic</vt:lpstr>
      <vt:lpstr>Compound Propositions: Negation</vt:lpstr>
      <vt:lpstr>Conjunction</vt:lpstr>
      <vt:lpstr>Disjunction</vt:lpstr>
      <vt:lpstr> The Connective Or in English</vt:lpstr>
      <vt:lpstr> Implication</vt:lpstr>
      <vt:lpstr> Understanding Implication</vt:lpstr>
      <vt:lpstr>Understanding Implication (cont)</vt:lpstr>
      <vt:lpstr>Different Ways of Expressing p →q  </vt:lpstr>
      <vt:lpstr>Converse, Contrapositive, and Inverse</vt:lpstr>
      <vt:lpstr>Biconditional</vt:lpstr>
      <vt:lpstr>Expressing the Biconditional</vt:lpstr>
      <vt:lpstr>Truth Tables For Compound Propositions</vt:lpstr>
      <vt:lpstr>Example Truth Table</vt:lpstr>
      <vt:lpstr>Equivalent Propositions</vt:lpstr>
      <vt:lpstr>Using a Truth Table to Show  Non-Equivalence</vt:lpstr>
      <vt:lpstr>Problem</vt:lpstr>
      <vt:lpstr>Precedence of Logical Operators</vt:lpstr>
    </vt:vector>
  </TitlesOfParts>
  <Company>Monmouth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Foundations: Logic and Proofs</dc:title>
  <dc:creator>Richard Scherl</dc:creator>
  <cp:lastModifiedBy>Ezra Halleck</cp:lastModifiedBy>
  <cp:revision>504</cp:revision>
  <dcterms:created xsi:type="dcterms:W3CDTF">2013-09-13T22:27:42Z</dcterms:created>
  <dcterms:modified xsi:type="dcterms:W3CDTF">2018-01-29T04:40:48Z</dcterms:modified>
</cp:coreProperties>
</file>