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321" r:id="rId2"/>
    <p:sldId id="259" r:id="rId3"/>
    <p:sldId id="261" r:id="rId4"/>
    <p:sldId id="316" r:id="rId5"/>
    <p:sldId id="263" r:id="rId6"/>
    <p:sldId id="265" r:id="rId7"/>
    <p:sldId id="318" r:id="rId8"/>
    <p:sldId id="267" r:id="rId9"/>
    <p:sldId id="303" r:id="rId10"/>
    <p:sldId id="304" r:id="rId11"/>
    <p:sldId id="275" r:id="rId12"/>
    <p:sldId id="294" r:id="rId13"/>
    <p:sldId id="269" r:id="rId14"/>
    <p:sldId id="277" r:id="rId15"/>
    <p:sldId id="345" r:id="rId16"/>
    <p:sldId id="280" r:id="rId17"/>
    <p:sldId id="281" r:id="rId18"/>
    <p:sldId id="283" r:id="rId19"/>
    <p:sldId id="307" r:id="rId20"/>
    <p:sldId id="285" r:id="rId21"/>
    <p:sldId id="286" r:id="rId22"/>
    <p:sldId id="289" r:id="rId23"/>
    <p:sldId id="325" r:id="rId24"/>
    <p:sldId id="298" r:id="rId25"/>
    <p:sldId id="326" r:id="rId26"/>
    <p:sldId id="260" r:id="rId27"/>
    <p:sldId id="264" r:id="rId28"/>
    <p:sldId id="266" r:id="rId29"/>
    <p:sldId id="329" r:id="rId30"/>
    <p:sldId id="330" r:id="rId31"/>
    <p:sldId id="270" r:id="rId32"/>
    <p:sldId id="274" r:id="rId33"/>
    <p:sldId id="276" r:id="rId34"/>
    <p:sldId id="278" r:id="rId35"/>
    <p:sldId id="334" r:id="rId36"/>
    <p:sldId id="335" r:id="rId37"/>
    <p:sldId id="284" r:id="rId38"/>
    <p:sldId id="337" r:id="rId39"/>
    <p:sldId id="338" r:id="rId40"/>
    <p:sldId id="288" r:id="rId41"/>
    <p:sldId id="291" r:id="rId42"/>
    <p:sldId id="292" r:id="rId43"/>
    <p:sldId id="343" r:id="rId44"/>
    <p:sldId id="344" r:id="rId45"/>
    <p:sldId id="293" r:id="rId46"/>
    <p:sldId id="34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C4600"/>
    <a:srgbClr val="FFD8BD"/>
    <a:srgbClr val="E45C00"/>
    <a:srgbClr val="800000"/>
    <a:srgbClr val="CC6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0" autoAdjust="0"/>
    <p:restoredTop sz="92967" autoAdjust="0"/>
  </p:normalViewPr>
  <p:slideViewPr>
    <p:cSldViewPr>
      <p:cViewPr varScale="1">
        <p:scale>
          <a:sx n="111" d="100"/>
          <a:sy n="111" d="100"/>
        </p:scale>
        <p:origin x="114" y="192"/>
      </p:cViewPr>
      <p:guideLst>
        <p:guide orient="horz" pos="72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5226CD7-4AF0-4ED3-BB6D-77EB847D54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73BD670-729D-4851-98EE-7CCBE2FFEBE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D89692CE-92B4-4239-97F2-91D7DCAFC5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D95E232D-ACBE-40B4-B504-1C11FBFFA4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4ED78FC5-8450-4971-B9F6-86F076F76B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B5B8C2BF-364A-47CC-8C55-D0E933C868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14D6F48E-00A0-406A-9EB4-3DC7D8DD2A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76BF31D-54BF-471D-8D75-E11290B585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8ED47-6EAB-4250-8240-4CFF0A3F00B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3D8047D3-2970-4282-A414-B9EDD460C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0F357DC6-F3FF-4FAF-930B-5C951AB30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506318-3BEE-4690-9B98-CD602E8C81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64F809-9829-4562-91BB-B2FD7873F9B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EC09CB45-EA62-4E17-8077-927E8D58E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CE29D99D-4EB9-4D2F-84F8-9CB65AFDD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C656AF-0665-4E39-899F-2313817274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54F26C-51C3-46A0-BBE6-9BF2A9D17DE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72369029-EB9E-4022-90C6-8F5A29763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19C64602-BFB5-4533-8E32-95DCF464B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CC5160-4F8B-43E5-9862-E90AD1DE73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505BE-3ABB-4D1F-8163-8F6A970B2DA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CD4E9777-00DE-4881-B8C1-968DA794D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8F351B1-BCC1-4469-89ED-9556F93F49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69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AC5CF6-ECEB-44F7-8B63-9863BDA526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E740C-6F47-4D24-8A4C-88E1F2B3926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66238366-483C-4F4C-A669-FC2F2E4769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F414978-8735-485B-A82D-5103FCB57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895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7B1E14-E895-478F-82ED-4BFEA11AC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4C298-4052-4D2B-A01E-FFBB2906CBD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3FE85B3-1E5B-40DA-9712-727FE71A0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E558253-822B-4527-B6C8-C1095E560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7B1E14-E895-478F-82ED-4BFEA11AC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4C298-4052-4D2B-A01E-FFBB2906CBD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D3FE85B3-1E5B-40DA-9712-727FE71A0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E558253-822B-4527-B6C8-C1095E560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33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4419BD-7E42-4FAE-8E2F-45762577C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35E21-FC67-49D8-AA75-0EC3CE5A352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13679453-B408-46F7-80BE-B12193133B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FBB8157-B906-47B7-89DC-DAC4EAF9D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A46B4D-46CC-4874-B030-2CC40BB699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F03C68-4570-4B07-9ED5-B6A857B7B61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8537920C-168A-4382-9062-191EC3A7AD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DF9779D-82D1-4C2A-AB0C-B23CBFA82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3B7DA5-A2A1-484F-AB96-E395D70A3A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9529D-F02F-4889-910B-31C812E6CDB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76FEC30B-7346-4BB9-BAE2-FC5F07A7D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9B9D0C8-5F3D-4FF2-88B6-C2A847D7B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5D6B349-4551-4B65-8D3F-F39D25A4F8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F84E9-7853-4BD4-90E6-BB6A6BCBB29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0EE3D318-A5DC-4B29-8793-8343B483C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0671ECFE-37C6-463B-B083-1EB1460A4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66EAA-B59A-4A6F-B5B4-5C3ABF0E2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1213D-F042-4CE9-A0AF-9C699BC6E93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A19FC2C-A2C9-4689-8CE1-AD9462A86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4F128D8-D7E9-4278-B70E-C826B1133C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4B71F1-D37A-4469-BD2A-CE384B51E6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36DB6-3CC2-483F-8FB7-832860CB527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0ABC26E9-E9F0-41B0-B6B5-39114C0B85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3C65BEB-33B7-4BFE-BD7D-733FD6E58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3BFF03-3C3F-4580-A914-31E8D354D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C204F3-95CC-420B-AD46-EF90789DEE6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E0CF305E-2E4B-4808-98B1-CE66E11FE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48A84477-4895-490E-844E-3366DDC329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6347CF-31EF-4DC3-AD5D-D2AD34D3AF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0CE42-2BE6-4B10-8AF4-39E6C218C1A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46176926-6E69-4C23-B1D3-1A9B08643A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216CCFF1-A12D-45CC-A689-70545A0DD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D82770-6494-4729-8888-EDFB51B4DB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D2086-D95C-4274-A857-DFF861EE513C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ED572853-006E-47ED-AD9D-236BDD2307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C064660B-6684-4543-9E51-D460C033F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C85CBB-7153-401E-80DC-4DD9D0605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F8E55-C0B9-406B-B3A0-C4EF73B1C5D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E2B353CD-0F47-45F7-9377-F2859242A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54714DBC-1ECF-4AB1-B1A4-B39B2DC99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B05DBD-4B68-4578-AFEA-E9C049F118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175212-B8C3-4D98-86D6-AE347F51C372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1B92B13E-DFD7-41CA-91E8-B4B860AA74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F023D98-6D21-4580-A2CF-8815F05B4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8C2A6E-2EC2-464C-93DE-86BC24B1A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0B349-3554-4318-BB41-E98FC24A9F2D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2D29806F-37ED-4855-BA31-230F27FD10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F261665-6A74-474D-A05C-E9D8F7C1B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BA72FE-8790-4437-9C82-B66AB802E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33C9B-2E24-4381-B942-E65BCBD8E363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D3F988D-9E54-4047-BD8B-99DFC4259D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8643B75-086D-43D0-8520-67B374C5B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A908F0-C049-4088-8D5B-E1BD97AFE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42E312-8B29-4FA0-AC81-4B8D1C1AEBC3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41FD1F8-60F1-414B-B1A0-13594467B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D7AA1BC-11B0-4236-B11E-95B6FEEFF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C94E49-98CF-49C2-B3ED-2FE0498BB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15DA8-2D47-40D2-BF44-2B65790F8AC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E714EF97-A0B1-4F44-95B8-1C38AE417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F48FDF2C-7E0E-4A0D-88D8-888465399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F85105-162F-410A-BA54-F0D635E092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63E87-C45F-4F89-954E-CDD83E510B0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2228D288-5D22-4B98-A4E3-711772FDE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4C40B05-12B7-48A4-AAE8-B03D131C1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C96FC6-DDDF-490E-BF43-141DFAA5FE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31A90-BF24-4353-98AB-29CA4635C49A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D31EF403-BFC4-4667-81D8-D636FA2C56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90EE4001-E36B-4195-8C6C-9EBE10DD6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FF8532-B986-4C42-925E-4552C23EAA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245D3-786A-4032-B279-3E06D45F670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0C69429-6CE9-4287-85B4-99412A065F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8C8339A-84C1-48BB-A3A4-A5B080815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E56AD5-C1D8-4D6D-934F-2E1BCEC32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C847A-79EA-4FAC-BCB7-AF8C865A23F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4B0106C-3DD7-4A31-93A2-C599C3A7B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0FA6278-9757-4446-9F87-DDB642F73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4CB52E-0DBB-49EC-A5EB-E8CE2FB1E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8EE94-F272-4C2D-AFDD-644656D74440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ED9A0FE-C990-4CFC-ADF9-25A7D926D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6642A3B-C889-474B-8C69-CE68058E6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456219-5739-43A4-833D-CD8D02C3F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5C9BD-F770-443E-B586-FE9EFAB9CB1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65BF8AE9-E8ED-4ACE-BE16-2E8DB8350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AE937620-11DC-48DD-99DA-D6D1375E7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86B6E9B-43E3-4A00-B33A-C6E6136D1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723E5-6158-4693-92BA-B45890CD7F9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16CBD5EA-FF9B-4124-9F51-73D24C261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D326FED-DD1D-43AD-A74C-7068EBC11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20EFF8-5CC9-4C30-A44E-331D50E46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97AB2-92D8-492B-BFDE-491A7D3149C3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771DA31E-146E-4011-8257-CD48A2451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EB026FC-B87D-4C52-B221-51C5AC19C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6954E0-B8E7-4730-BE37-7679E6BA2A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ADCEF-5769-4515-BA41-C15FE5F4AB7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BD5481AB-6531-409D-BB9B-5A8755500A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933F3D7-73CB-4779-8138-B9F7807012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1B6162-4CB1-4774-9131-8384AEA60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DE9CF-1A27-4842-8AD3-AE04532417CA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DA756DAE-525A-45A8-A2E3-935A97AB5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F15D112F-B24C-4215-A699-BF8BD024C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416400B-AF9C-44EA-8511-7B8859C7E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9F7F40-F2E4-41D3-A696-54D21AD158F2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A5AD3852-ED86-4BE8-B707-886B2D8274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18E54499-8C01-433F-936E-92DE930C1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128933D-60C8-4B51-B34E-A4579F84C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548C93-2B0D-4A89-ABFB-61FAFD04092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D01CE339-5E54-4036-857A-8A25E2A4E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88B3999B-F4AF-4203-ACAF-CDA353610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570867E-115A-4AE3-990E-83BD8A9A96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FBCB2-9CF3-416B-97AD-9DD663BB01C5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DED79737-0C5D-48FE-830A-88BFBE4C0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7C120491-89A8-4843-B71E-02524D91E9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90C05F-428F-4503-8808-038028861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CE029-ED43-4FFA-95E8-1D299A382E48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58ECC620-F548-47D4-BEB6-8DACC1A51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CE5B6918-C1EC-4F4A-AA1E-AB3A0C527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F9B430-8FBC-43EC-BE30-5F1144F7B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B4561-5DE9-4DD9-BD6C-5857C161F91B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A32CEAB5-CC6A-4264-8D84-2434D5B99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23116DD8-8EFD-48F0-8B57-A14E2F0C29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90C05F-428F-4503-8808-038028861C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2CE029-ED43-4FFA-95E8-1D299A382E48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58ECC620-F548-47D4-BEB6-8DACC1A51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CE5B6918-C1EC-4F4A-AA1E-AB3A0C527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8776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1B6162-4CB1-4774-9131-8384AEA60C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DE9CF-1A27-4842-8AD3-AE04532417CA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DA756DAE-525A-45A8-A2E3-935A97AB5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F15D112F-B24C-4215-A699-BF8BD024C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4813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CC3FE7-1B67-4CB5-9EDB-EC7168C18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DA09A-AC8A-4131-9087-8E43D4E0B9E5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91957620-3C7E-4BBB-A0D4-325F2FEA9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19008FD7-612D-4274-940A-5E83FA7A4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B8AE6E-E457-4B24-865D-1CF7DFBC6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B24F1-274B-40F7-BFA3-CD0BBE4755AF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C7CF90FF-A586-486F-AAB2-8EB1B6A3B8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8DEE8526-B42E-4DAB-BF5B-6A31A0536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C5E0807-AC3C-4FA2-B1F2-D143A0660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49CD7-0AE0-4CF4-9A4F-F178CE46CAB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F18F8410-991B-4FAB-8E89-C5FC6F4D33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533929A-D1D3-4B57-9C53-92771535BF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4841A1-C738-41F8-878E-4F679E005A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C2CAE-D2B2-4A32-BF4A-9A5A3430F27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FFCB99F-AA01-4795-80EE-58AC4EBF1E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E5097AB-42A7-40C4-8264-63D163B7D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34F647-8630-421F-AD8B-B8F6E02A1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578EA-B165-4646-A8DC-ADFB10A3AA4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0948969B-9767-4623-A856-D614B199A8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730981FA-54FD-474C-859C-53674BCDF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B1BA70-4252-465A-BCD7-A69E2EA144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1C11F-28D6-446C-8564-C762D0B926A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3C0950FD-8119-4BC1-8659-53C280468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04D47995-76F4-45FB-B142-6B60FC234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6CCC143-A1AE-4897-9AD2-75A0E6B24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A7F3A-A24A-4ABC-AD9A-8C5CC52AEA6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749497A6-991E-4CE2-BD2B-88C6403C9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5F6A9F1C-C80F-45B5-8DE1-195F23BA3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9E43-05D7-4D9D-BE90-F2AB80716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A4D9D7-76AD-4C27-931B-882C1A834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17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15D2-F83F-4316-9D33-71383B00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C3E23-9B6B-4446-B504-CFFFA7F7F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49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6FAF9A-07E5-445F-94D2-E6BE6D369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21500" y="371475"/>
            <a:ext cx="2114550" cy="6492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29E69-B579-42CE-BD46-1FFDE77A9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7850" y="371475"/>
            <a:ext cx="6191250" cy="6492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016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3A86EE-3248-469E-ADCC-FAA6BBA29C5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77850" y="371475"/>
            <a:ext cx="8458200" cy="6492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065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DCCC-8DDB-442C-A786-7EF8FEA0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70913-3B13-41D1-83CA-5F2F4B698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57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AFCB7-57CA-4689-AC2F-AD4D1998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47CBC-03AC-4866-9C0B-4D6EC3D6A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22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1FA85-E00E-4B54-976C-9741F1D6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105DE-E1D3-4C50-9C4D-5F76E55E3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850" y="998538"/>
            <a:ext cx="4152900" cy="586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272E9-E1D4-48A0-ADC0-9CA19D623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3150" y="998538"/>
            <a:ext cx="4152900" cy="5865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16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C87C6-37D3-4B4E-83F8-061851E1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88515-5D7C-4AC5-9AA9-63146C0D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31489-3A3A-4F90-A67D-B226F3318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BC2696-6204-4857-BF4E-FF4C217A4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E308D-8234-42AB-BE50-ABA722BD7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35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96ED5-A18F-49D7-A383-9FF107B2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177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84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B7F3-97BF-40DA-86DF-C3AA6FB8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D2319-DE37-42D5-A5E6-251FDFC67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76ACD-C9AB-469B-9D7A-06F4A1A0C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77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8C4C-6171-48FF-A938-63BFF09C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48CD73-EC51-4A12-96CA-243A2DACC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8B722-1C34-44D4-962F-441C8A219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13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l1a">
            <a:extLst>
              <a:ext uri="{FF2B5EF4-FFF2-40B4-BE49-F238E27FC236}">
                <a16:creationId xmlns:a16="http://schemas.microsoft.com/office/drawing/2014/main" id="{93CBA934-32AD-4AF8-BDE6-A5117CEF8F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l1a">
            <a:extLst>
              <a:ext uri="{FF2B5EF4-FFF2-40B4-BE49-F238E27FC236}">
                <a16:creationId xmlns:a16="http://schemas.microsoft.com/office/drawing/2014/main" id="{5B77AD0A-72A2-4087-8FD4-2AD07A51F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C44FD0F4-D925-4D6A-8DBA-8AB43C559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71475"/>
            <a:ext cx="53340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20C99F0-D46D-4DF9-A4DB-3D2AF4249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7850" y="998538"/>
            <a:ext cx="8458200" cy="586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E45C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E45C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kern="1200">
          <a:solidFill>
            <a:srgbClr val="800000"/>
          </a:solidFill>
          <a:latin typeface="+mn-lt"/>
          <a:ea typeface="+mn-ea"/>
          <a:cs typeface="+mn-cs"/>
        </a:defRPr>
      </a:lvl1pPr>
      <a:lvl2pPr marL="754063" indent="-214313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rgbClr val="AC4600"/>
          </a:solidFill>
          <a:latin typeface="+mn-lt"/>
          <a:ea typeface="+mn-ea"/>
          <a:cs typeface="+mn-cs"/>
        </a:defRPr>
      </a:lvl2pPr>
      <a:lvl3pPr marL="1431925" indent="-228600" algn="l" rtl="0" fontAlgn="base">
        <a:spcBef>
          <a:spcPct val="20000"/>
        </a:spcBef>
        <a:spcAft>
          <a:spcPct val="0"/>
        </a:spcAft>
        <a:defRPr sz="2800" kern="1200">
          <a:solidFill>
            <a:srgbClr val="AC4600"/>
          </a:solidFill>
          <a:latin typeface="+mn-lt"/>
          <a:ea typeface="+mn-ea"/>
          <a:cs typeface="+mn-cs"/>
        </a:defRPr>
      </a:lvl3pPr>
      <a:lvl4pPr marL="1774825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17725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calchap6">
            <a:extLst>
              <a:ext uri="{FF2B5EF4-FFF2-40B4-BE49-F238E27FC236}">
                <a16:creationId xmlns:a16="http://schemas.microsoft.com/office/drawing/2014/main" id="{878B9E06-0832-4D82-A654-D09D4A62F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47" name="Text Box 3">
            <a:extLst>
              <a:ext uri="{FF2B5EF4-FFF2-40B4-BE49-F238E27FC236}">
                <a16:creationId xmlns:a16="http://schemas.microsoft.com/office/drawing/2014/main" id="{C213A5B9-7D93-46DC-82BC-7AB9947C8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90863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FFD8B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APPLICATIONS OF INTEGRATION</a:t>
            </a:r>
            <a:endParaRPr lang="en-US" altLang="en-US" b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9748" name="Text Box 4">
            <a:extLst>
              <a:ext uri="{FF2B5EF4-FFF2-40B4-BE49-F238E27FC236}">
                <a16:creationId xmlns:a16="http://schemas.microsoft.com/office/drawing/2014/main" id="{A249C064-41F3-47EB-A92A-FCB87CB64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13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1800" b="0"/>
          </a:p>
        </p:txBody>
      </p:sp>
      <p:sp>
        <p:nvSpPr>
          <p:cNvPr id="159749" name="Text Box 5">
            <a:extLst>
              <a:ext uri="{FF2B5EF4-FFF2-40B4-BE49-F238E27FC236}">
                <a16:creationId xmlns:a16="http://schemas.microsoft.com/office/drawing/2014/main" id="{CB371CC9-D197-4F70-B6C1-3E4BCD856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566738"/>
            <a:ext cx="1676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0" b="0" dirty="0">
                <a:solidFill>
                  <a:srgbClr val="FFD8BD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59F11C0F-9754-4CED-8C1A-F58C2F478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8001000" cy="585788"/>
          </a:xfrm>
        </p:spPr>
        <p:txBody>
          <a:bodyPr/>
          <a:lstStyle/>
          <a:p>
            <a:r>
              <a:rPr lang="en-US" altLang="en-US" dirty="0"/>
              <a:t>ARC LENGTH : for the graph of a SMOOTH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>
                <a:extLst>
                  <a:ext uri="{FF2B5EF4-FFF2-40B4-BE49-F238E27FC236}">
                    <a16:creationId xmlns:a16="http://schemas.microsoft.com/office/drawing/2014/main" id="{D7785198-4E02-46F5-858B-516CD7D37F0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877888"/>
                <a:ext cx="8915400" cy="4379912"/>
              </a:xfrm>
            </p:spPr>
            <p:txBody>
              <a:bodyPr/>
              <a:lstStyle/>
              <a:p>
                <a:r>
                  <a:rPr lang="en-US" sz="2800" dirty="0"/>
                  <a:t>Now with an expression for the length of each </a:t>
                </a:r>
                <a:r>
                  <a:rPr lang="en-US" sz="2800" i="1" dirty="0" err="1"/>
                  <a:t>i</a:t>
                </a:r>
                <a:r>
                  <a:rPr lang="en-US" sz="2800" baseline="30000" dirty="0" err="1"/>
                  <a:t>th</a:t>
                </a:r>
                <a:r>
                  <a:rPr lang="en-US" sz="2800" dirty="0"/>
                  <a:t> piece, we sum over </a:t>
                </a:r>
                <a:r>
                  <a:rPr lang="en-US" sz="2800" i="1" dirty="0" err="1"/>
                  <a:t>i</a:t>
                </a:r>
                <a:r>
                  <a:rPr lang="en-US" sz="2800" dirty="0"/>
                  <a:t> to find approximate length of the arc: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′(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m:rPr>
                          <m:sty m:val="p"/>
                        </m:rPr>
                        <a:rPr lang="en-US" sz="28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To get an exact, integral expression, we take the limit: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′(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nary>
                        </m:e>
                      </m:func>
                      <m:r>
                        <m:rPr>
                          <m:sty m:val="p"/>
                        </m:rPr>
                        <a:rPr lang="en-US" sz="28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′(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2000" dirty="0"/>
              </a:p>
              <a:p>
                <a:r>
                  <a:rPr lang="en-US" altLang="en-US" sz="2400" dirty="0"/>
                  <a:t>(making use of the continuity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en-US" sz="2400" dirty="0"/>
                  <a:t>)</a:t>
                </a:r>
              </a:p>
            </p:txBody>
          </p:sp>
        </mc:Choice>
        <mc:Fallback xmlns="">
          <p:sp>
            <p:nvSpPr>
              <p:cNvPr id="133123" name="Rectangle 3">
                <a:extLst>
                  <a:ext uri="{FF2B5EF4-FFF2-40B4-BE49-F238E27FC236}">
                    <a16:creationId xmlns:a16="http://schemas.microsoft.com/office/drawing/2014/main" id="{D7785198-4E02-46F5-858B-516CD7D37F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877888"/>
                <a:ext cx="8915400" cy="4379912"/>
              </a:xfrm>
              <a:blipFill>
                <a:blip r:embed="rId3"/>
                <a:stretch>
                  <a:fillRect l="-1436" t="-1391"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2CD3C05D-B089-4B22-A1A0-25FCD27CC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 LENGTH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1" name="Rectangle 3">
                <a:extLst>
                  <a:ext uri="{FF2B5EF4-FFF2-40B4-BE49-F238E27FC236}">
                    <a16:creationId xmlns:a16="http://schemas.microsoft.com/office/drawing/2014/main" id="{8C91F14D-8613-424F-A20A-FD2011194C9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77888"/>
                <a:ext cx="8839200" cy="4760912"/>
              </a:xfrm>
            </p:spPr>
            <p:txBody>
              <a:bodyPr/>
              <a:lstStyle/>
              <a:p>
                <a:r>
                  <a:rPr lang="en-US" altLang="en-US" sz="3400" b="1" dirty="0"/>
                  <a:t>Theorem</a:t>
                </a:r>
                <a:r>
                  <a:rPr lang="en-US" altLang="en-US" sz="3400" dirty="0"/>
                  <a:t>: If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6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altLang="en-US" sz="3400" dirty="0"/>
                  <a:t>is continuous on [</a:t>
                </a:r>
                <a:r>
                  <a:rPr lang="en-US" altLang="en-US" sz="3400" i="1" dirty="0"/>
                  <a:t>a</a:t>
                </a:r>
                <a:r>
                  <a:rPr lang="en-US" altLang="en-US" sz="3400" dirty="0"/>
                  <a:t>, </a:t>
                </a:r>
                <a:r>
                  <a:rPr lang="en-US" altLang="en-US" sz="3400" i="1" dirty="0"/>
                  <a:t>b</a:t>
                </a:r>
                <a:r>
                  <a:rPr lang="en-US" altLang="en-US" sz="3400" dirty="0"/>
                  <a:t>], then the length of the curve </a:t>
                </a:r>
                <a:r>
                  <a:rPr lang="en-US" altLang="en-US" sz="3400" i="1" dirty="0"/>
                  <a:t>y </a:t>
                </a:r>
                <a:r>
                  <a:rPr lang="en-US" altLang="en-US" sz="3400" dirty="0"/>
                  <a:t>=</a:t>
                </a:r>
                <a:r>
                  <a:rPr lang="en-US" altLang="en-US" sz="3400" i="1" dirty="0"/>
                  <a:t> f</a:t>
                </a:r>
                <a:r>
                  <a:rPr lang="en-US" altLang="en-US" sz="3400" dirty="0"/>
                  <a:t>(</a:t>
                </a:r>
                <a:r>
                  <a:rPr lang="en-US" altLang="en-US" sz="3400" i="1" dirty="0"/>
                  <a:t>x</a:t>
                </a:r>
                <a:r>
                  <a:rPr lang="en-US" altLang="en-US" sz="3400" dirty="0"/>
                  <a:t>), </a:t>
                </a:r>
                <a:r>
                  <a:rPr lang="en-US" altLang="en-US" sz="3400" i="1" dirty="0"/>
                  <a:t>a </a:t>
                </a:r>
                <a:r>
                  <a:rPr lang="en-US" altLang="en-US" sz="3400" dirty="0">
                    <a:cs typeface="Arial" panose="020B0604020202020204" pitchFamily="34" charset="0"/>
                  </a:rPr>
                  <a:t>≤</a:t>
                </a:r>
                <a:r>
                  <a:rPr lang="en-US" altLang="en-US" sz="3400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3400" i="1" dirty="0"/>
                  <a:t>x </a:t>
                </a:r>
                <a:r>
                  <a:rPr lang="en-US" altLang="en-US" sz="3400" dirty="0">
                    <a:cs typeface="Arial" panose="020B0604020202020204" pitchFamily="34" charset="0"/>
                  </a:rPr>
                  <a:t>≤</a:t>
                </a:r>
                <a:r>
                  <a:rPr lang="en-US" altLang="en-US" sz="3400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3400" i="1" dirty="0"/>
                  <a:t>b</a:t>
                </a:r>
                <a:r>
                  <a:rPr lang="en-US" altLang="en-US" sz="3400" dirty="0"/>
                  <a:t>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solidFill>
                                            <a:srgbClr val="7E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7E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7E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′(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7E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7E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7E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en-US" sz="3400" dirty="0"/>
              </a:p>
              <a:p>
                <a:r>
                  <a:rPr lang="en-US" altLang="en-US" sz="2400" dirty="0"/>
                  <a:t>If the function has places where its derivative is discontinuous:</a:t>
                </a:r>
              </a:p>
              <a:p>
                <a:pPr marL="517525" lvl="1" indent="-457200">
                  <a:buFont typeface="+mj-lt"/>
                  <a:buAutoNum type="arabicPeriod"/>
                </a:pPr>
                <a:r>
                  <a:rPr lang="en-US" altLang="en-US" sz="2400" dirty="0"/>
                  <a:t>Divide arc into pieces, each of which satisfies the theorem;</a:t>
                </a:r>
              </a:p>
              <a:p>
                <a:pPr marL="517525" lvl="1" indent="-457200">
                  <a:buFont typeface="+mj-lt"/>
                  <a:buAutoNum type="arabicPeriod"/>
                </a:pPr>
                <a:r>
                  <a:rPr lang="en-US" altLang="en-US" sz="2400" dirty="0"/>
                  <a:t>Sum the arc lengths of each piece.</a:t>
                </a:r>
              </a:p>
              <a:p>
                <a:endParaRPr lang="en-US" altLang="en-US" sz="2400" dirty="0"/>
              </a:p>
              <a:p>
                <a:endParaRPr lang="en-US" altLang="en-US" sz="3400" dirty="0"/>
              </a:p>
            </p:txBody>
          </p:sp>
        </mc:Choice>
        <mc:Fallback xmlns="">
          <p:sp>
            <p:nvSpPr>
              <p:cNvPr id="63491" name="Rectangle 3">
                <a:extLst>
                  <a:ext uri="{FF2B5EF4-FFF2-40B4-BE49-F238E27FC236}">
                    <a16:creationId xmlns:a16="http://schemas.microsoft.com/office/drawing/2014/main" id="{8C91F14D-8613-424F-A20A-FD2011194C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77888"/>
                <a:ext cx="8839200" cy="4760912"/>
              </a:xfrm>
              <a:blipFill>
                <a:blip r:embed="rId3"/>
                <a:stretch>
                  <a:fillRect l="-1931" t="-1536" r="-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493" name="Text Box 5">
            <a:extLst>
              <a:ext uri="{FF2B5EF4-FFF2-40B4-BE49-F238E27FC236}">
                <a16:creationId xmlns:a16="http://schemas.microsoft.com/office/drawing/2014/main" id="{9BDA1C96-A96D-4E5D-A2BE-9A818E9C8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4445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</a:rPr>
              <a:t>Formula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05735D0-E81A-4222-BA14-3A6A8DE9CF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477000" cy="585788"/>
          </a:xfrm>
        </p:spPr>
        <p:txBody>
          <a:bodyPr/>
          <a:lstStyle/>
          <a:p>
            <a:r>
              <a:rPr lang="en-US" altLang="en-US" dirty="0"/>
              <a:t>THE ARC-LENGTH DIFFERENTIAL </a:t>
            </a:r>
            <a:r>
              <a:rPr lang="en-US" altLang="en-US" i="1" dirty="0">
                <a:cs typeface="Arial" panose="020B0604020202020204" pitchFamily="34" charset="0"/>
              </a:rPr>
              <a:t>ds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451" name="Rectangle 3">
                <a:extLst>
                  <a:ext uri="{FF2B5EF4-FFF2-40B4-BE49-F238E27FC236}">
                    <a16:creationId xmlns:a16="http://schemas.microsoft.com/office/drawing/2014/main" id="{7EC64DA1-F2FB-4488-A8CA-990884AC31C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911295"/>
                <a:ext cx="8991600" cy="5865812"/>
              </a:xfrm>
            </p:spPr>
            <p:txBody>
              <a:bodyPr/>
              <a:lstStyle/>
              <a:p>
                <a:r>
                  <a:rPr lang="en-US" altLang="en-US" sz="2800" dirty="0"/>
                  <a:t>We can write </a:t>
                </a:r>
                <a:r>
                  <a:rPr lang="en-US" altLang="en-US" sz="2800" i="1" dirty="0"/>
                  <a:t>L </a:t>
                </a:r>
                <a:r>
                  <a:rPr lang="en-US" altLang="en-US" sz="2800" dirty="0"/>
                  <a:t>= </a:t>
                </a:r>
                <a:r>
                  <a:rPr lang="en-US" altLang="en-US" sz="2800" b="1" dirty="0">
                    <a:cs typeface="Arial" panose="020B0604020202020204" pitchFamily="34" charset="0"/>
                  </a:rPr>
                  <a:t>∫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ds </a:t>
                </a:r>
                <a:r>
                  <a:rPr lang="en-US" altLang="en-US" sz="2800" dirty="0"/>
                  <a:t>whose integrand</a:t>
                </a:r>
                <a:r>
                  <a:rPr lang="en-US" altLang="en-US" sz="2800" dirty="0">
                    <a:solidFill>
                      <a:srgbClr val="7E0000"/>
                    </a:solidFill>
                  </a:rPr>
                  <a:t> </a:t>
                </a:r>
                <a:r>
                  <a:rPr lang="en-US" altLang="en-US" sz="2800" dirty="0"/>
                  <a:t>is the differential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/>
                  <a:t> </a:t>
                </a:r>
                <a:endParaRPr lang="en-US" sz="2800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Proof: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𝑑𝑦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en-US" sz="2800" i="1" dirty="0">
                  <a:cs typeface="Arial" panose="020B0604020202020204" pitchFamily="34" charset="0"/>
                </a:endParaRPr>
              </a:p>
              <a:p>
                <a:endParaRPr lang="en-US" altLang="en-US" sz="2800" i="1" dirty="0">
                  <a:cs typeface="Arial" panose="020B0604020202020204" pitchFamily="34" charset="0"/>
                </a:endParaRPr>
              </a:p>
              <a:p>
                <a:endParaRPr lang="en-US" altLang="en-US" sz="2800" dirty="0"/>
              </a:p>
            </p:txBody>
          </p:sp>
        </mc:Choice>
        <mc:Fallback xmlns="">
          <p:sp>
            <p:nvSpPr>
              <p:cNvPr id="104451" name="Rectangle 3">
                <a:extLst>
                  <a:ext uri="{FF2B5EF4-FFF2-40B4-BE49-F238E27FC236}">
                    <a16:creationId xmlns:a16="http://schemas.microsoft.com/office/drawing/2014/main" id="{7EC64DA1-F2FB-4488-A8CA-990884AC3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911295"/>
                <a:ext cx="8991600" cy="5865812"/>
              </a:xfrm>
              <a:blipFill>
                <a:blip r:embed="rId3"/>
                <a:stretch>
                  <a:fillRect l="-1356" t="-1038" r="-1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455" name="Picture 7" descr="080107">
            <a:extLst>
              <a:ext uri="{FF2B5EF4-FFF2-40B4-BE49-F238E27FC236}">
                <a16:creationId xmlns:a16="http://schemas.microsoft.com/office/drawing/2014/main" id="{8EC8E71A-6196-4DA9-BCCD-462430856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2"/>
          <a:stretch/>
        </p:blipFill>
        <p:spPr bwMode="auto">
          <a:xfrm>
            <a:off x="3856844" y="1497083"/>
            <a:ext cx="4876800" cy="33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4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8133F5F-2219-498D-AA4F-AAC8DDBDAE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8305800" cy="585788"/>
          </a:xfrm>
        </p:spPr>
        <p:txBody>
          <a:bodyPr/>
          <a:lstStyle/>
          <a:p>
            <a:r>
              <a:rPr lang="en-US" altLang="en-US" dirty="0"/>
              <a:t>Riemann sum approach to finding ARC LENGTH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D54F3142-2E98-4BFA-BB9A-C8310959E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77888"/>
            <a:ext cx="8929688" cy="5865812"/>
          </a:xfrm>
        </p:spPr>
        <p:txBody>
          <a:bodyPr/>
          <a:lstStyle/>
          <a:p>
            <a:r>
              <a:rPr lang="en-US" altLang="en-US" dirty="0"/>
              <a:t>We pause to remind you that the procedure for finding the formula for arc length, area and volume have all been similar:</a:t>
            </a:r>
            <a:endParaRPr lang="en-US" altLang="en-US" sz="2600" dirty="0"/>
          </a:p>
          <a:p>
            <a:pPr marL="512762" lvl="1" indent="-457200">
              <a:buFont typeface="+mj-lt"/>
              <a:buAutoNum type="arabicPeriod"/>
            </a:pPr>
            <a:r>
              <a:rPr lang="en-US" altLang="en-US" dirty="0"/>
              <a:t>Divide the curve, the region or the solid into a large number of small parts. </a:t>
            </a:r>
          </a:p>
          <a:p>
            <a:pPr marL="512762" lvl="1" indent="-457200">
              <a:buFont typeface="+mj-lt"/>
              <a:buAutoNum type="arabicPeriod"/>
            </a:pPr>
            <a:r>
              <a:rPr lang="en-US" altLang="en-US" dirty="0"/>
              <a:t>Find approximate lengths, areas or volumes of these smaller parts and sum.</a:t>
            </a:r>
          </a:p>
          <a:p>
            <a:pPr marL="512762" lvl="1" indent="-457200">
              <a:buFont typeface="+mj-lt"/>
              <a:buAutoNum type="arabicPeriod"/>
            </a:pPr>
            <a:r>
              <a:rPr lang="en-US" altLang="en-US" dirty="0"/>
              <a:t>Take the limit as </a:t>
            </a:r>
            <a:r>
              <a:rPr lang="en-US" altLang="en-US" i="1" dirty="0"/>
              <a:t>n </a:t>
            </a:r>
            <a:r>
              <a:rPr lang="en-US" altLang="en-US" i="1" dirty="0">
                <a:cs typeface="Arial" panose="020B0604020202020204" pitchFamily="34" charset="0"/>
              </a:rPr>
              <a:t>→ ∞</a:t>
            </a:r>
            <a:r>
              <a:rPr lang="en-US" altLang="en-US" dirty="0"/>
              <a:t> to get an integral.</a:t>
            </a:r>
          </a:p>
        </p:txBody>
      </p:sp>
    </p:spTree>
    <p:extLst>
      <p:ext uri="{BB962C8B-B14F-4D97-AF65-F5344CB8AC3E}">
        <p14:creationId xmlns:p14="http://schemas.microsoft.com/office/powerpoint/2010/main" val="38657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4BF0EAA-0238-49D4-A7D0-EA6A4ED6D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71475"/>
            <a:ext cx="8953500" cy="585788"/>
          </a:xfrm>
        </p:spPr>
        <p:txBody>
          <a:bodyPr/>
          <a:lstStyle/>
          <a:p>
            <a:r>
              <a:rPr lang="en-US" altLang="en-US" b="0" dirty="0">
                <a:solidFill>
                  <a:srgbClr val="800000"/>
                </a:solidFill>
              </a:rPr>
              <a:t>Find the arc length for </a:t>
            </a:r>
            <a:r>
              <a:rPr lang="en-US" altLang="en-US" b="0" i="1" dirty="0">
                <a:solidFill>
                  <a:srgbClr val="800000"/>
                </a:solidFill>
              </a:rPr>
              <a:t>y</a:t>
            </a:r>
            <a:r>
              <a:rPr lang="en-US" altLang="en-US" b="0" baseline="30000" dirty="0">
                <a:solidFill>
                  <a:srgbClr val="800000"/>
                </a:solidFill>
              </a:rPr>
              <a:t>2 </a:t>
            </a:r>
            <a:r>
              <a:rPr lang="en-US" altLang="en-US" b="0" i="1" dirty="0">
                <a:solidFill>
                  <a:srgbClr val="800000"/>
                </a:solidFill>
              </a:rPr>
              <a:t>= x</a:t>
            </a:r>
            <a:r>
              <a:rPr lang="en-US" altLang="en-US" b="0" baseline="30000" dirty="0">
                <a:solidFill>
                  <a:srgbClr val="800000"/>
                </a:solidFill>
              </a:rPr>
              <a:t>3</a:t>
            </a:r>
            <a:r>
              <a:rPr lang="en-US" altLang="en-US" b="0" i="1" dirty="0">
                <a:solidFill>
                  <a:srgbClr val="800000"/>
                </a:solidFill>
              </a:rPr>
              <a:t> </a:t>
            </a:r>
            <a:r>
              <a:rPr lang="en-US" altLang="en-US" b="0" dirty="0">
                <a:solidFill>
                  <a:srgbClr val="800000"/>
                </a:solidFill>
              </a:rPr>
              <a:t>between the points (1, 1)</a:t>
            </a:r>
            <a:r>
              <a:rPr lang="en-US" altLang="en-US" b="0" i="1" dirty="0">
                <a:solidFill>
                  <a:srgbClr val="800000"/>
                </a:solidFill>
              </a:rPr>
              <a:t> </a:t>
            </a:r>
            <a:r>
              <a:rPr lang="en-US" altLang="en-US" b="0" dirty="0">
                <a:solidFill>
                  <a:srgbClr val="800000"/>
                </a:solidFill>
              </a:rPr>
              <a:t>and (4, 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7" name="Rectangle 3">
                <a:extLst>
                  <a:ext uri="{FF2B5EF4-FFF2-40B4-BE49-F238E27FC236}">
                    <a16:creationId xmlns:a16="http://schemas.microsoft.com/office/drawing/2014/main" id="{5FCF9451-0933-42E8-8953-E733F6812A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" y="877887"/>
                <a:ext cx="4305300" cy="4379913"/>
              </a:xfrm>
            </p:spPr>
            <p:txBody>
              <a:bodyPr/>
              <a:lstStyle/>
              <a:p>
                <a:r>
                  <a:rPr lang="en-US" altLang="en-US" sz="2800" dirty="0"/>
                  <a:t>For top half of curve: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sz="2800" dirty="0"/>
                  <a:t>Thus, the arc length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altLang="en-US" sz="2800" dirty="0"/>
              </a:p>
              <a:p>
                <a:endParaRPr lang="en-US" altLang="en-US" sz="3600" dirty="0"/>
              </a:p>
            </p:txBody>
          </p:sp>
        </mc:Choice>
        <mc:Fallback xmlns="">
          <p:sp>
            <p:nvSpPr>
              <p:cNvPr id="67587" name="Rectangle 3">
                <a:extLst>
                  <a:ext uri="{FF2B5EF4-FFF2-40B4-BE49-F238E27FC236}">
                    <a16:creationId xmlns:a16="http://schemas.microsoft.com/office/drawing/2014/main" id="{5FCF9451-0933-42E8-8953-E733F6812A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" y="877887"/>
                <a:ext cx="4305300" cy="4379913"/>
              </a:xfrm>
              <a:blipFill>
                <a:blip r:embed="rId3"/>
                <a:stretch>
                  <a:fillRect l="-2829" t="-1391" b="-1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88" name="Text Box 4">
            <a:extLst>
              <a:ext uri="{FF2B5EF4-FFF2-40B4-BE49-F238E27FC236}">
                <a16:creationId xmlns:a16="http://schemas.microsoft.com/office/drawing/2014/main" id="{3E9CE021-FBE7-4A97-91FD-EA8B79E51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</a:rPr>
              <a:t>Example 1</a:t>
            </a:r>
          </a:p>
        </p:txBody>
      </p:sp>
      <p:pic>
        <p:nvPicPr>
          <p:cNvPr id="67594" name="Picture 10" descr="080105">
            <a:extLst>
              <a:ext uri="{FF2B5EF4-FFF2-40B4-BE49-F238E27FC236}">
                <a16:creationId xmlns:a16="http://schemas.microsoft.com/office/drawing/2014/main" id="{16344139-1265-4D92-8526-B91D9625C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2"/>
          <a:stretch/>
        </p:blipFill>
        <p:spPr bwMode="auto">
          <a:xfrm>
            <a:off x="4574498" y="1057275"/>
            <a:ext cx="4305300" cy="336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4BF0EAA-0238-49D4-A7D0-EA6A4ED6D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371475"/>
            <a:ext cx="8953500" cy="585788"/>
          </a:xfrm>
        </p:spPr>
        <p:txBody>
          <a:bodyPr/>
          <a:lstStyle/>
          <a:p>
            <a:r>
              <a:rPr lang="en-US" altLang="en-US" b="0" dirty="0">
                <a:solidFill>
                  <a:srgbClr val="800000"/>
                </a:solidFill>
              </a:rPr>
              <a:t>Find the arc length for </a:t>
            </a:r>
            <a:r>
              <a:rPr lang="en-US" altLang="en-US" b="0" i="1" dirty="0">
                <a:solidFill>
                  <a:srgbClr val="800000"/>
                </a:solidFill>
              </a:rPr>
              <a:t>y</a:t>
            </a:r>
            <a:r>
              <a:rPr lang="en-US" altLang="en-US" b="0" baseline="30000" dirty="0">
                <a:solidFill>
                  <a:srgbClr val="800000"/>
                </a:solidFill>
              </a:rPr>
              <a:t>2 </a:t>
            </a:r>
            <a:r>
              <a:rPr lang="en-US" altLang="en-US" b="0" i="1" dirty="0">
                <a:solidFill>
                  <a:srgbClr val="800000"/>
                </a:solidFill>
              </a:rPr>
              <a:t>= x</a:t>
            </a:r>
            <a:r>
              <a:rPr lang="en-US" altLang="en-US" b="0" baseline="30000" dirty="0">
                <a:solidFill>
                  <a:srgbClr val="800000"/>
                </a:solidFill>
              </a:rPr>
              <a:t>3</a:t>
            </a:r>
            <a:r>
              <a:rPr lang="en-US" altLang="en-US" b="0" i="1" dirty="0">
                <a:solidFill>
                  <a:srgbClr val="800000"/>
                </a:solidFill>
              </a:rPr>
              <a:t> </a:t>
            </a:r>
            <a:r>
              <a:rPr lang="en-US" altLang="en-US" b="0" dirty="0">
                <a:solidFill>
                  <a:srgbClr val="800000"/>
                </a:solidFill>
              </a:rPr>
              <a:t>between the points (1, 1)</a:t>
            </a:r>
            <a:r>
              <a:rPr lang="en-US" altLang="en-US" b="0" i="1" dirty="0">
                <a:solidFill>
                  <a:srgbClr val="800000"/>
                </a:solidFill>
              </a:rPr>
              <a:t> </a:t>
            </a:r>
            <a:r>
              <a:rPr lang="en-US" altLang="en-US" b="0" dirty="0">
                <a:solidFill>
                  <a:srgbClr val="800000"/>
                </a:solidFill>
              </a:rPr>
              <a:t>and (4, 8)</a:t>
            </a: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3E9CE021-FBE7-4A97-91FD-EA8B79E51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</a:rPr>
              <a:t>Example 1</a:t>
            </a:r>
          </a:p>
        </p:txBody>
      </p:sp>
      <p:pic>
        <p:nvPicPr>
          <p:cNvPr id="67594" name="Picture 10" descr="080105">
            <a:extLst>
              <a:ext uri="{FF2B5EF4-FFF2-40B4-BE49-F238E27FC236}">
                <a16:creationId xmlns:a16="http://schemas.microsoft.com/office/drawing/2014/main" id="{16344139-1265-4D92-8526-B91D9625C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2"/>
          <a:stretch/>
        </p:blipFill>
        <p:spPr bwMode="auto">
          <a:xfrm>
            <a:off x="4534525" y="3460230"/>
            <a:ext cx="4534038" cy="336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2832E1-673A-435F-AFF5-F505095225AB}"/>
                  </a:ext>
                </a:extLst>
              </p:cNvPr>
              <p:cNvSpPr txBox="1"/>
              <p:nvPr/>
            </p:nvSpPr>
            <p:spPr>
              <a:xfrm>
                <a:off x="533400" y="987793"/>
                <a:ext cx="8342243" cy="5108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2800" b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0" i="1" dirty="0">
                    <a:solidFill>
                      <a:srgbClr val="800000"/>
                    </a:solidFill>
                    <a:sym typeface="Symbol" panose="05050102010706020507" pitchFamily="18" charset="2"/>
                  </a:rPr>
                  <a:t>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du</m:t>
                    </m:r>
                    <m:r>
                      <a:rPr lang="en-US" sz="2800" b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0" i="1" dirty="0">
                    <a:solidFill>
                      <a:srgbClr val="800000"/>
                    </a:solidFill>
                  </a:rPr>
                  <a:t>; </a:t>
                </a:r>
                <a:r>
                  <a:rPr lang="en-US" altLang="en-US" b="0" i="1" dirty="0">
                    <a:solidFill>
                      <a:srgbClr val="800000"/>
                    </a:solidFill>
                  </a:rPr>
                  <a:t>x </a:t>
                </a:r>
                <a:r>
                  <a:rPr lang="en-US" altLang="en-US" b="0" dirty="0">
                    <a:solidFill>
                      <a:srgbClr val="800000"/>
                    </a:solidFill>
                  </a:rPr>
                  <a:t>=</a:t>
                </a:r>
                <a:r>
                  <a:rPr lang="en-US" altLang="en-US" b="0" i="1" dirty="0">
                    <a:solidFill>
                      <a:srgbClr val="800000"/>
                    </a:solidFill>
                  </a:rPr>
                  <a:t> </a:t>
                </a:r>
                <a:r>
                  <a:rPr lang="en-US" altLang="en-US" b="0" dirty="0">
                    <a:solidFill>
                      <a:srgbClr val="800000"/>
                    </a:solidFill>
                  </a:rPr>
                  <a:t>1 </a:t>
                </a:r>
                <a:r>
                  <a:rPr lang="en-US" altLang="en-US" b="0" i="1" dirty="0">
                    <a:solidFill>
                      <a:srgbClr val="800000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altLang="en-US" b="0" i="1" dirty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b="0" dirty="0">
                    <a:solidFill>
                      <a:srgbClr val="800000"/>
                    </a:solidFill>
                  </a:rPr>
                  <a:t>; </a:t>
                </a:r>
                <a:r>
                  <a:rPr lang="en-US" altLang="en-US" b="0" i="1" dirty="0">
                    <a:solidFill>
                      <a:srgbClr val="800000"/>
                    </a:solidFill>
                  </a:rPr>
                  <a:t>x </a:t>
                </a:r>
                <a:r>
                  <a:rPr lang="en-US" altLang="en-US" b="0" dirty="0">
                    <a:solidFill>
                      <a:srgbClr val="800000"/>
                    </a:solidFill>
                  </a:rPr>
                  <a:t>=</a:t>
                </a:r>
                <a:r>
                  <a:rPr lang="en-US" altLang="en-US" b="0" i="1" dirty="0">
                    <a:solidFill>
                      <a:srgbClr val="800000"/>
                    </a:solidFill>
                  </a:rPr>
                  <a:t> </a:t>
                </a:r>
                <a:r>
                  <a:rPr lang="en-US" altLang="en-US" b="0" dirty="0">
                    <a:solidFill>
                      <a:srgbClr val="800000"/>
                    </a:solidFill>
                  </a:rPr>
                  <a:t>4</a:t>
                </a:r>
                <a:r>
                  <a:rPr lang="en-US" altLang="en-US" b="0" i="1" dirty="0">
                    <a:solidFill>
                      <a:srgbClr val="800000"/>
                    </a:solidFill>
                  </a:rPr>
                  <a:t> </a:t>
                </a:r>
                <a:r>
                  <a:rPr lang="en-US" altLang="en-US" b="0" i="1" dirty="0">
                    <a:solidFill>
                      <a:srgbClr val="800000"/>
                    </a:solidFill>
                    <a:sym typeface="Symbol" panose="05050102010706020507" pitchFamily="18" charset="2"/>
                  </a:rPr>
                  <a:t> </a:t>
                </a:r>
                <a:r>
                  <a:rPr lang="en-US" altLang="en-US" b="0" i="1" dirty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b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altLang="en-US" b="0" i="1" dirty="0">
                    <a:solidFill>
                      <a:srgbClr val="800000"/>
                    </a:solidFill>
                  </a:rPr>
                  <a:t>.</a:t>
                </a:r>
              </a:p>
              <a:p>
                <a:r>
                  <a:rPr lang="en-US" sz="2800" b="0" dirty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800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en-US" sz="2800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2800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800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nary>
                      <m:naryPr>
                        <m:ctrlP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f>
                          <m:fPr>
                            <m:ctrlPr>
                              <a:rPr lang="en-US" sz="2800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b>
                      <m:sup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rad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  <m:r>
                      <a:rPr lang="en-US" sz="2800" b="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]"/>
                            <m:ctrlPr>
                              <a:rPr lang="en-US" sz="2800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2800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sz="2800" b="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800" b="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b>
                        <m:f>
                          <m:fPr>
                            <m:ctrlPr>
                              <a:rPr lang="en-US" sz="2800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b>
                      <m:sup>
                        <m:r>
                          <a:rPr lang="en-US" sz="2800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bSup>
                    <m:r>
                      <a:rPr lang="en-US" sz="2800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1" dirty="0">
                  <a:solidFill>
                    <a:srgbClr val="8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num>
                                  <m:den>
                                    <m:r>
                                      <a:rPr lang="en-US" b="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d>
                      <m:dPr>
                        <m:ctrlP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  <m:r>
                          <a:rPr lang="en-US" b="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−13</m:t>
                        </m:r>
                        <m:rad>
                          <m:radPr>
                            <m:degHide m:val="on"/>
                            <m:ctrlPr>
                              <a:rPr lang="en-US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≈7.634</m:t>
                    </m:r>
                  </m:oMath>
                </a14:m>
                <a:endParaRPr lang="en-US" b="0" i="1" dirty="0">
                  <a:solidFill>
                    <a:srgbClr val="8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0" i="1" dirty="0">
                  <a:solidFill>
                    <a:srgbClr val="8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rgbClr val="800000"/>
                    </a:solidFill>
                    <a:ea typeface="Cambria Math" panose="02040503050406030204" pitchFamily="18" charset="0"/>
                  </a:rPr>
                  <a:t>In contrast, the length of </a:t>
                </a:r>
              </a:p>
              <a:p>
                <a:r>
                  <a:rPr lang="en-US" b="0" dirty="0">
                    <a:solidFill>
                      <a:srgbClr val="800000"/>
                    </a:solidFill>
                    <a:ea typeface="Cambria Math" panose="02040503050406030204" pitchFamily="18" charset="0"/>
                  </a:rPr>
                  <a:t>the straight line connecting</a:t>
                </a:r>
              </a:p>
              <a:p>
                <a:r>
                  <a:rPr lang="en-US" b="0" dirty="0">
                    <a:solidFill>
                      <a:srgbClr val="800000"/>
                    </a:solidFill>
                    <a:ea typeface="Cambria Math" panose="02040503050406030204" pitchFamily="18" charset="0"/>
                  </a:rPr>
                  <a:t>the 2 endpoints is: </a:t>
                </a:r>
                <a:endParaRPr lang="en-US" b="0" i="1" dirty="0">
                  <a:solidFill>
                    <a:srgbClr val="8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rgbClr val="8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b="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b="0" i="1" dirty="0">
                  <a:solidFill>
                    <a:srgbClr val="8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rgbClr val="80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58</m:t>
                        </m:r>
                      </m:e>
                    </m:rad>
                    <m:r>
                      <a:rPr lang="en-US" b="0" i="1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7.616</m:t>
                    </m:r>
                  </m:oMath>
                </a14:m>
                <a:endParaRPr lang="en-US" sz="1800" b="0" dirty="0">
                  <a:solidFill>
                    <a:srgbClr val="800000"/>
                  </a:solidFill>
                </a:endParaRPr>
              </a:p>
              <a:p>
                <a:r>
                  <a:rPr lang="en-US" sz="2000" b="0" dirty="0">
                    <a:solidFill>
                      <a:srgbClr val="8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>
                    <a:solidFill>
                      <a:srgbClr val="800000"/>
                    </a:solidFill>
                  </a:rPr>
                  <a:t>0.2% difference)</a:t>
                </a:r>
                <a:endParaRPr lang="en-US" sz="2800" b="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82832E1-673A-435F-AFF5-F50509522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87793"/>
                <a:ext cx="8342243" cy="5108258"/>
              </a:xfrm>
              <a:prstGeom prst="rect">
                <a:avLst/>
              </a:prstGeom>
              <a:blipFill>
                <a:blip r:embed="rId4"/>
                <a:stretch>
                  <a:fillRect l="-1170" b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809399-3102-4B30-867F-6E5B2D4C32FE}"/>
              </a:ext>
            </a:extLst>
          </p:cNvPr>
          <p:cNvCxnSpPr>
            <a:cxnSpLocks/>
          </p:cNvCxnSpPr>
          <p:nvPr/>
        </p:nvCxnSpPr>
        <p:spPr bwMode="auto">
          <a:xfrm flipV="1">
            <a:off x="5740840" y="4191000"/>
            <a:ext cx="2121408" cy="1981200"/>
          </a:xfrm>
          <a:prstGeom prst="line">
            <a:avLst/>
          </a:prstGeom>
          <a:ln w="28575"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3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3509AA0-459A-4C1E-A4C7-9238306E8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1" name="Rectangle 3">
                <a:extLst>
                  <a:ext uri="{FF2B5EF4-FFF2-40B4-BE49-F238E27FC236}">
                    <a16:creationId xmlns:a16="http://schemas.microsoft.com/office/drawing/2014/main" id="{64873C8C-AAFF-4C8A-9175-6FFEB4F51A6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77888"/>
                <a:ext cx="9005888" cy="5865812"/>
              </a:xfrm>
            </p:spPr>
            <p:txBody>
              <a:bodyPr/>
              <a:lstStyle/>
              <a:p>
                <a:r>
                  <a:rPr lang="en-US" altLang="en-US" dirty="0"/>
                  <a:t>If a curve has the equation </a:t>
                </a:r>
                <a:r>
                  <a:rPr lang="en-US" altLang="en-US" i="1" dirty="0"/>
                  <a:t>x </a:t>
                </a:r>
                <a:r>
                  <a:rPr lang="en-US" altLang="en-US" dirty="0"/>
                  <a:t>=</a:t>
                </a:r>
                <a:r>
                  <a:rPr lang="en-US" altLang="en-US" i="1" dirty="0"/>
                  <a:t> g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)</a:t>
                </a:r>
                <a:r>
                  <a:rPr lang="en-US" altLang="en-US" i="1" dirty="0"/>
                  <a:t>, c </a:t>
                </a:r>
                <a:r>
                  <a:rPr lang="en-US" altLang="en-US" dirty="0">
                    <a:cs typeface="Arial" panose="020B0604020202020204" pitchFamily="34" charset="0"/>
                  </a:rPr>
                  <a:t>≤</a:t>
                </a:r>
                <a:r>
                  <a:rPr lang="en-US" altLang="en-US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i="1" dirty="0"/>
                  <a:t>y </a:t>
                </a:r>
                <a:r>
                  <a:rPr lang="en-US" altLang="en-US" dirty="0">
                    <a:cs typeface="Arial" panose="020B0604020202020204" pitchFamily="34" charset="0"/>
                  </a:rPr>
                  <a:t>≤</a:t>
                </a:r>
                <a:r>
                  <a:rPr lang="en-US" altLang="en-US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i="1" dirty="0"/>
                  <a:t>d, </a:t>
                </a:r>
                <a:r>
                  <a:rPr lang="en-US" alt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i="1" dirty="0"/>
                  <a:t> </a:t>
                </a:r>
                <a:r>
                  <a:rPr lang="en-US" altLang="en-US" dirty="0"/>
                  <a:t>is continuous, then by interchanging the roles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and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, we obtain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dirty="0"/>
              </a:p>
              <a:p>
                <a:endParaRPr lang="en-US" altLang="en-US" i="1" dirty="0"/>
              </a:p>
            </p:txBody>
          </p:sp>
        </mc:Choice>
        <mc:Fallback xmlns="">
          <p:sp>
            <p:nvSpPr>
              <p:cNvPr id="73731" name="Rectangle 3">
                <a:extLst>
                  <a:ext uri="{FF2B5EF4-FFF2-40B4-BE49-F238E27FC236}">
                    <a16:creationId xmlns:a16="http://schemas.microsoft.com/office/drawing/2014/main" id="{64873C8C-AAFF-4C8A-9175-6FFEB4F51A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77888"/>
                <a:ext cx="9005888" cy="5865812"/>
              </a:xfrm>
              <a:blipFill>
                <a:blip r:embed="rId4"/>
                <a:stretch>
                  <a:fillRect l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732" name="Text Box 4">
            <a:extLst>
              <a:ext uri="{FF2B5EF4-FFF2-40B4-BE49-F238E27FC236}">
                <a16:creationId xmlns:a16="http://schemas.microsoft.com/office/drawing/2014/main" id="{B4DD9909-281A-4CBA-8B2F-E12AD7DA8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445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</a:rPr>
              <a:t>Formula 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E634D35-2615-4F68-9971-53365D66F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3">
                <a:extLst>
                  <a:ext uri="{FF2B5EF4-FFF2-40B4-BE49-F238E27FC236}">
                    <a16:creationId xmlns:a16="http://schemas.microsoft.com/office/drawing/2014/main" id="{46C50A4C-D6E7-406F-A58F-A1BED08EFF7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820738"/>
                <a:ext cx="8929688" cy="5865812"/>
              </a:xfrm>
            </p:spPr>
            <p:txBody>
              <a:bodyPr/>
              <a:lstStyle/>
              <a:p>
                <a:r>
                  <a:rPr lang="en-US" altLang="en-US" dirty="0"/>
                  <a:t>Find the length of </a:t>
                </a:r>
                <a:r>
                  <a:rPr lang="en-US" altLang="en-US" i="1" dirty="0"/>
                  <a:t>y</a:t>
                </a:r>
                <a:r>
                  <a:rPr lang="en-US" altLang="en-US" i="1" baseline="30000" dirty="0"/>
                  <a:t>2</a:t>
                </a:r>
                <a:r>
                  <a:rPr lang="en-US" altLang="en-US" i="1" dirty="0"/>
                  <a:t> = x</a:t>
                </a:r>
                <a:r>
                  <a:rPr lang="en-US" altLang="en-US" dirty="0"/>
                  <a:t> from (0, 0)</a:t>
                </a:r>
                <a:r>
                  <a:rPr lang="en-US" altLang="en-US" i="1" dirty="0"/>
                  <a:t> </a:t>
                </a:r>
                <a:r>
                  <a:rPr lang="en-US" altLang="en-US" dirty="0"/>
                  <a:t>to (1, 1).</a:t>
                </a:r>
              </a:p>
              <a:p>
                <a:r>
                  <a:rPr lang="en-US" altLang="en-US" sz="2800" dirty="0"/>
                  <a:t>Since </a:t>
                </a:r>
                <a:r>
                  <a:rPr lang="en-US" altLang="en-US" sz="2800" i="1" dirty="0"/>
                  <a:t>x </a:t>
                </a:r>
                <a:r>
                  <a:rPr lang="en-US" altLang="en-US" sz="2800" dirty="0"/>
                  <a:t>=</a:t>
                </a:r>
                <a:r>
                  <a:rPr lang="en-US" altLang="en-US" sz="2800" i="1" dirty="0"/>
                  <a:t> y</a:t>
                </a:r>
                <a:r>
                  <a:rPr lang="en-US" altLang="en-US" sz="2800" baseline="30000" dirty="0"/>
                  <a:t>2</a:t>
                </a:r>
                <a:r>
                  <a:rPr lang="en-US" altLang="en-US" sz="2800" dirty="0"/>
                  <a:t>, we have</a:t>
                </a:r>
                <a:r>
                  <a:rPr lang="en-US" altLang="en-US" sz="2800" i="1" dirty="0"/>
                  <a:t> dx</a:t>
                </a:r>
                <a:r>
                  <a:rPr lang="en-US" altLang="en-US" sz="2800" dirty="0"/>
                  <a:t>/</a:t>
                </a:r>
                <a:r>
                  <a:rPr lang="en-US" altLang="en-US" sz="2800" i="1" dirty="0" err="1"/>
                  <a:t>dy</a:t>
                </a:r>
                <a:r>
                  <a:rPr lang="en-US" altLang="en-US" sz="2800" i="1" dirty="0"/>
                  <a:t> </a:t>
                </a:r>
                <a:r>
                  <a:rPr lang="en-US" altLang="en-US" sz="2800" dirty="0"/>
                  <a:t>=</a:t>
                </a:r>
                <a:r>
                  <a:rPr lang="en-US" altLang="en-US" sz="2800" i="1" dirty="0"/>
                  <a:t> </a:t>
                </a:r>
                <a:r>
                  <a:rPr lang="en-US" altLang="en-US" sz="2800" dirty="0"/>
                  <a:t>2</a:t>
                </a:r>
                <a:r>
                  <a:rPr lang="en-US" altLang="en-US" sz="2800" i="1" dirty="0"/>
                  <a:t>y. </a:t>
                </a:r>
                <a:r>
                  <a:rPr lang="en-US" altLang="en-US" sz="2800" dirty="0"/>
                  <a:t>Then: 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𝑑𝑦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𝑑𝑦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1+4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sz="2800" dirty="0"/>
              </a:p>
              <a:p>
                <a:r>
                  <a:rPr lang="en-US" altLang="en-US" sz="2800" dirty="0"/>
                  <a:t>We make the trig substitution </a:t>
                </a:r>
                <a:r>
                  <a:rPr lang="en-US" altLang="en-US" sz="2800" i="1" dirty="0"/>
                  <a:t>y = </a:t>
                </a:r>
                <a:r>
                  <a:rPr lang="en-US" altLang="en-US" sz="2800" dirty="0"/>
                  <a:t>½ tan</a:t>
                </a:r>
                <a:r>
                  <a:rPr lang="en-US" altLang="en-US" sz="2800" i="1" dirty="0"/>
                  <a:t> 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θ</a:t>
                </a:r>
                <a:r>
                  <a:rPr lang="en-US" altLang="en-US" sz="2800" dirty="0"/>
                  <a:t> to get: </a:t>
                </a:r>
                <a:br>
                  <a:rPr lang="en-US" altLang="en-US" sz="2800" dirty="0"/>
                </a:br>
                <a:r>
                  <a:rPr lang="en-US" altLang="en-US" sz="2800" i="1" dirty="0" err="1"/>
                  <a:t>dy</a:t>
                </a:r>
                <a:r>
                  <a:rPr lang="en-US" altLang="en-US" sz="2800" i="1" dirty="0"/>
                  <a:t> </a:t>
                </a:r>
                <a:r>
                  <a:rPr lang="en-US" altLang="en-US" sz="2800" dirty="0"/>
                  <a:t>=</a:t>
                </a:r>
                <a:r>
                  <a:rPr lang="en-US" altLang="en-US" sz="2800" i="1" dirty="0"/>
                  <a:t> </a:t>
                </a:r>
                <a:r>
                  <a:rPr lang="en-US" altLang="en-US" sz="2800" dirty="0"/>
                  <a:t>½ sec</a:t>
                </a:r>
                <a:r>
                  <a:rPr lang="en-US" altLang="en-US" sz="2800" baseline="30000" dirty="0"/>
                  <a:t>2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θ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d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θ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altLang="en-US" sz="2800" dirty="0">
                  <a:cs typeface="Arial" panose="020B0604020202020204" pitchFamily="34" charset="0"/>
                </a:endParaRPr>
              </a:p>
              <a:p>
                <a:r>
                  <a:rPr lang="en-US" altLang="en-US" sz="2800" dirty="0">
                    <a:cs typeface="Arial" panose="020B0604020202020204" pitchFamily="34" charset="0"/>
                  </a:rPr>
                  <a:t>When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y =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0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, </a:t>
                </a:r>
                <a:r>
                  <a:rPr lang="en-US" altLang="en-US" sz="2800" dirty="0"/>
                  <a:t>tan</a:t>
                </a:r>
                <a:r>
                  <a:rPr lang="en-US" altLang="en-US" sz="2800" i="1" dirty="0"/>
                  <a:t> 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θ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=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0;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so 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θ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=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0. </a:t>
                </a:r>
              </a:p>
              <a:p>
                <a:r>
                  <a:rPr lang="en-US" altLang="en-US" sz="2800" dirty="0">
                    <a:cs typeface="Arial" panose="020B0604020202020204" pitchFamily="34" charset="0"/>
                  </a:rPr>
                  <a:t>When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y =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1, </a:t>
                </a:r>
                <a:r>
                  <a:rPr lang="en-US" altLang="en-US" sz="2800" dirty="0"/>
                  <a:t>tan 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θ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=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2;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so 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θ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= </a:t>
                </a:r>
                <a:r>
                  <a:rPr lang="en-US" altLang="en-US" sz="2800" dirty="0"/>
                  <a:t>tan</a:t>
                </a:r>
                <a:r>
                  <a:rPr lang="en-US" altLang="en-US" sz="2800" baseline="30000" dirty="0"/>
                  <a:t>–</a:t>
                </a:r>
                <a:r>
                  <a:rPr lang="en-US" altLang="en-US" sz="2800" baseline="30000" dirty="0">
                    <a:cs typeface="Arial" panose="020B0604020202020204" pitchFamily="34" charset="0"/>
                  </a:rPr>
                  <a:t>1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2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= 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α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.</a:t>
                </a:r>
              </a:p>
              <a:p>
                <a:endParaRPr lang="en-US" altLang="en-US" sz="2800" dirty="0">
                  <a:cs typeface="Arial" panose="020B0604020202020204" pitchFamily="34" charset="0"/>
                </a:endParaRPr>
              </a:p>
              <a:p>
                <a:endParaRPr lang="en-US" dirty="0"/>
              </a:p>
              <a:p>
                <a:endParaRPr lang="en-US" altLang="en-US" dirty="0"/>
              </a:p>
              <a:p>
                <a:endParaRPr lang="en-US" altLang="en-US" sz="3600" i="1" dirty="0"/>
              </a:p>
            </p:txBody>
          </p:sp>
        </mc:Choice>
        <mc:Fallback xmlns="">
          <p:sp>
            <p:nvSpPr>
              <p:cNvPr id="75779" name="Rectangle 3">
                <a:extLst>
                  <a:ext uri="{FF2B5EF4-FFF2-40B4-BE49-F238E27FC236}">
                    <a16:creationId xmlns:a16="http://schemas.microsoft.com/office/drawing/2014/main" id="{46C50A4C-D6E7-406F-A58F-A1BED08EF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820738"/>
                <a:ext cx="8929688" cy="5865812"/>
              </a:xfrm>
              <a:blipFill>
                <a:blip r:embed="rId3"/>
                <a:stretch>
                  <a:fillRect l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780" name="Text Box 4">
            <a:extLst>
              <a:ext uri="{FF2B5EF4-FFF2-40B4-BE49-F238E27FC236}">
                <a16:creationId xmlns:a16="http://schemas.microsoft.com/office/drawing/2014/main" id="{726997DA-AF22-4982-8342-6F6E11ED7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445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</a:rPr>
              <a:t>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7016666-DDEC-457C-A62B-783AF95DC8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>
                <a:extLst>
                  <a:ext uri="{FF2B5EF4-FFF2-40B4-BE49-F238E27FC236}">
                    <a16:creationId xmlns:a16="http://schemas.microsoft.com/office/drawing/2014/main" id="{48CDE6F1-6274-468B-99C3-E495238F305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5788" y="877888"/>
                <a:ext cx="8572500" cy="5865812"/>
              </a:xfrm>
            </p:spPr>
            <p:txBody>
              <a:bodyPr/>
              <a:lstStyle/>
              <a:p>
                <a:r>
                  <a:rPr lang="en-US" altLang="en-US" dirty="0">
                    <a:cs typeface="Arial" panose="020B0604020202020204" pitchFamily="34" charset="0"/>
                  </a:rPr>
                  <a:t>Thus,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br>
                  <a:rPr lang="en-US" sz="2800" i="1" dirty="0">
                    <a:latin typeface="Cambria Math" panose="02040503050406030204" pitchFamily="18" charset="0"/>
                  </a:rPr>
                </a:b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sec</m:t>
                                          </m:r>
                                        </m:fName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fName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br>
                  <a:rPr lang="en-US" sz="2800" i="1" dirty="0">
                    <a:latin typeface="Cambria Math" panose="02040503050406030204" pitchFamily="18" charset="0"/>
                  </a:rPr>
                </a:b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altLang="en-US" sz="2800" dirty="0"/>
              </a:p>
              <a:p>
                <a:r>
                  <a:rPr lang="en-US" altLang="en-US" sz="2800" dirty="0"/>
                  <a:t>As tan 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α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=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2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, </a:t>
                </a:r>
                <a:r>
                  <a:rPr lang="en-US" altLang="en-US" sz="2800" dirty="0"/>
                  <a:t>we have sec</a:t>
                </a:r>
                <a:r>
                  <a:rPr lang="en-US" altLang="en-US" sz="2800" baseline="30000" dirty="0"/>
                  <a:t>2 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α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=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1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+ </a:t>
                </a:r>
                <a:r>
                  <a:rPr lang="en-US" altLang="en-US" sz="2800" dirty="0"/>
                  <a:t>tan</a:t>
                </a:r>
                <a:r>
                  <a:rPr lang="en-US" altLang="en-US" sz="2800" baseline="30000" dirty="0"/>
                  <a:t>2 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α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=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5</a:t>
                </a:r>
              </a:p>
              <a:p>
                <a:r>
                  <a:rPr lang="en-US" altLang="en-US" sz="2800" dirty="0">
                    <a:cs typeface="Arial" panose="020B0604020202020204" pitchFamily="34" charset="0"/>
                  </a:rPr>
                  <a:t>So, </a:t>
                </a:r>
                <a:r>
                  <a:rPr lang="en-US" altLang="en-US" sz="2800" dirty="0"/>
                  <a:t>sec 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α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= </a:t>
                </a:r>
                <a:r>
                  <a:rPr lang="en-US" altLang="en-US" sz="2800" i="1" dirty="0">
                    <a:latin typeface="Monotype Corsiva" panose="03010101010201010101" pitchFamily="66" charset="0"/>
                    <a:cs typeface="Arial" panose="020B0604020202020204" pitchFamily="34" charset="0"/>
                  </a:rPr>
                  <a:t>√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5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altLang="en-US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875" name="Rectangle 3">
                <a:extLst>
                  <a:ext uri="{FF2B5EF4-FFF2-40B4-BE49-F238E27FC236}">
                    <a16:creationId xmlns:a16="http://schemas.microsoft.com/office/drawing/2014/main" id="{48CDE6F1-6274-468B-99C3-E495238F30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5788" y="877888"/>
                <a:ext cx="8572500" cy="5865812"/>
              </a:xfrm>
              <a:blipFill>
                <a:blip r:embed="rId3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76" name="Text Box 4">
            <a:extLst>
              <a:ext uri="{FF2B5EF4-FFF2-40B4-BE49-F238E27FC236}">
                <a16:creationId xmlns:a16="http://schemas.microsoft.com/office/drawing/2014/main" id="{8FBC53C1-4234-4246-81E9-38FEB495E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445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</a:rPr>
              <a:t>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934667E5-6772-4D38-9B78-E10073E3D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570" y="363935"/>
            <a:ext cx="5334000" cy="585788"/>
          </a:xfrm>
        </p:spPr>
        <p:txBody>
          <a:bodyPr/>
          <a:lstStyle/>
          <a:p>
            <a:r>
              <a:rPr lang="en-US" altLang="en-US" dirty="0"/>
              <a:t>ARC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7" name="Rectangle 3">
                <a:extLst>
                  <a:ext uri="{FF2B5EF4-FFF2-40B4-BE49-F238E27FC236}">
                    <a16:creationId xmlns:a16="http://schemas.microsoft.com/office/drawing/2014/main" id="{35AE9F34-D64A-4811-B9B9-55B01484987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77888"/>
                <a:ext cx="9005888" cy="5865812"/>
              </a:xfrm>
            </p:spPr>
            <p:txBody>
              <a:bodyPr/>
              <a:lstStyle/>
              <a:p>
                <a:r>
                  <a:rPr lang="en-US" altLang="en-US" sz="2400" dirty="0"/>
                  <a:t>The figure shows the arc of the parabola</a:t>
                </a:r>
              </a:p>
              <a:p>
                <a:r>
                  <a:rPr lang="en-US" altLang="en-US" sz="2400" dirty="0"/>
                  <a:t>together with polygonal approximations</a:t>
                </a:r>
              </a:p>
              <a:p>
                <a:r>
                  <a:rPr lang="en-US" altLang="en-US" sz="2400" dirty="0"/>
                  <a:t>for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 = 1 and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 = 2.</a:t>
                </a:r>
              </a:p>
              <a:p>
                <a:r>
                  <a:rPr lang="en-US" altLang="en-US" sz="2400" dirty="0"/>
                  <a:t>For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 = 1, the length is </a:t>
                </a:r>
                <a:r>
                  <a:rPr lang="en-US" altLang="en-US" sz="2400" i="1" dirty="0"/>
                  <a:t>L</a:t>
                </a:r>
                <a:r>
                  <a:rPr lang="en-US" altLang="en-US" sz="2400" baseline="-25000" dirty="0"/>
                  <a:t>1 </a:t>
                </a:r>
                <a:r>
                  <a:rPr lang="en-US" altLang="en-US" sz="2400" dirty="0"/>
                  <a:t>=</a:t>
                </a:r>
                <a:r>
                  <a:rPr lang="en-US" sz="2400" dirty="0">
                    <a:solidFill>
                      <a:srgbClr val="7E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en-US" sz="2400" baseline="-25000" dirty="0"/>
                  <a:t> </a:t>
                </a:r>
                <a:r>
                  <a:rPr lang="en-US" altLang="en-US" sz="2400" dirty="0"/>
                  <a:t>, the diagonal of a square.</a:t>
                </a:r>
              </a:p>
              <a:p>
                <a:r>
                  <a:rPr lang="en-US" altLang="en-US" sz="2400" dirty="0"/>
                  <a:t>Table for the n = 1, 2 and other powers of 2:</a:t>
                </a:r>
              </a:p>
              <a:p>
                <a:r>
                  <a:rPr lang="en-US" altLang="en-US" sz="2400" dirty="0"/>
                  <a:t>The exact and approximate arc lengths are: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≈1.478943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So the convergence is relatively slow.</a:t>
                </a:r>
              </a:p>
              <a:p>
                <a:r>
                  <a:rPr lang="en-US" sz="2400" dirty="0"/>
                  <a:t>More sophisticated numerical techniques are available.</a:t>
                </a:r>
              </a:p>
            </p:txBody>
          </p:sp>
        </mc:Choice>
        <mc:Fallback xmlns="">
          <p:sp>
            <p:nvSpPr>
              <p:cNvPr id="139267" name="Rectangle 3">
                <a:extLst>
                  <a:ext uri="{FF2B5EF4-FFF2-40B4-BE49-F238E27FC236}">
                    <a16:creationId xmlns:a16="http://schemas.microsoft.com/office/drawing/2014/main" id="{35AE9F34-D64A-4811-B9B9-55B0148498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77888"/>
                <a:ext cx="9005888" cy="5865812"/>
              </a:xfrm>
              <a:blipFill>
                <a:blip r:embed="rId3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9271" name="Picture 7" descr="080106">
            <a:extLst>
              <a:ext uri="{FF2B5EF4-FFF2-40B4-BE49-F238E27FC236}">
                <a16:creationId xmlns:a16="http://schemas.microsoft.com/office/drawing/2014/main" id="{95EEB241-2F70-4741-870A-64CD1D106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8"/>
          <a:stretch/>
        </p:blipFill>
        <p:spPr bwMode="auto">
          <a:xfrm>
            <a:off x="5715000" y="195230"/>
            <a:ext cx="3427412" cy="247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08p527">
            <a:extLst>
              <a:ext uri="{FF2B5EF4-FFF2-40B4-BE49-F238E27FC236}">
                <a16:creationId xmlns:a16="http://schemas.microsoft.com/office/drawing/2014/main" id="{4C27C6D3-1F03-4C70-8F39-A6224E679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"/>
          <a:stretch/>
        </p:blipFill>
        <p:spPr bwMode="auto">
          <a:xfrm>
            <a:off x="6553200" y="3140283"/>
            <a:ext cx="2133600" cy="254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14CE63D1-BF9A-449B-B90F-CA6F8A5BF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387" y="428229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</a:rPr>
              <a:t>Example 2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B4A5A0C-91C7-4C88-BA85-25421BEEE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391400" cy="585788"/>
          </a:xfrm>
        </p:spPr>
        <p:txBody>
          <a:bodyPr/>
          <a:lstStyle/>
          <a:p>
            <a:r>
              <a:rPr lang="en-US" altLang="en-US" dirty="0"/>
              <a:t>APPLICATIONS OF INTEGRATION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235EB10-900A-4F31-86C3-AE0AA0649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854075"/>
            <a:ext cx="8763000" cy="4708525"/>
          </a:xfrm>
        </p:spPr>
        <p:txBody>
          <a:bodyPr/>
          <a:lstStyle/>
          <a:p>
            <a:r>
              <a:rPr lang="en-US" altLang="en-US" dirty="0"/>
              <a:t>In 7.1-3, we looked at applications of integrals: </a:t>
            </a:r>
            <a:endParaRPr lang="en-US" altLang="en-US" sz="2400" dirty="0"/>
          </a:p>
          <a:p>
            <a:pPr lvl="1"/>
            <a:r>
              <a:rPr lang="en-US" altLang="en-US" sz="2400" dirty="0"/>
              <a:t>Areas </a:t>
            </a:r>
          </a:p>
          <a:p>
            <a:pPr lvl="1"/>
            <a:r>
              <a:rPr lang="en-US" altLang="en-US" sz="2400" dirty="0"/>
              <a:t>Volumes</a:t>
            </a:r>
          </a:p>
          <a:p>
            <a:r>
              <a:rPr lang="en-US" altLang="en-US" sz="2400" dirty="0"/>
              <a:t>In section 7.4, we focus on the 2 remaining topics for course:</a:t>
            </a:r>
          </a:p>
          <a:p>
            <a:pPr lvl="1"/>
            <a:r>
              <a:rPr lang="en-US" altLang="en-US" sz="2400" dirty="0"/>
              <a:t>Arc length</a:t>
            </a:r>
          </a:p>
          <a:p>
            <a:pPr lvl="1"/>
            <a:r>
              <a:rPr lang="en-US" altLang="en-US" sz="2400" dirty="0"/>
              <a:t>Surface area</a:t>
            </a:r>
          </a:p>
          <a:p>
            <a:pPr marL="0" lvl="1" indent="0">
              <a:buNone/>
            </a:pPr>
            <a:r>
              <a:rPr lang="en-US" altLang="en-US" sz="2400" dirty="0">
                <a:solidFill>
                  <a:srgbClr val="800000"/>
                </a:solidFill>
              </a:rPr>
              <a:t>Some additional applications that might be taught:</a:t>
            </a:r>
          </a:p>
          <a:p>
            <a:pPr lvl="1"/>
            <a:r>
              <a:rPr lang="en-US" altLang="en-US" sz="2400" dirty="0"/>
              <a:t>Work (physics)</a:t>
            </a:r>
          </a:p>
          <a:p>
            <a:pPr lvl="1"/>
            <a:r>
              <a:rPr lang="en-US" altLang="en-US" sz="2400" dirty="0"/>
              <a:t>Average values (physics-center of mass) 						  (probability/statistics-expectation)</a:t>
            </a:r>
          </a:p>
          <a:p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026BED5-82B3-4877-9BEB-78E849C91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 LENGTH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D8D6176-7453-4659-860F-AAE98D727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8763000" cy="4608512"/>
          </a:xfrm>
        </p:spPr>
        <p:txBody>
          <a:bodyPr/>
          <a:lstStyle/>
          <a:p>
            <a:r>
              <a:rPr lang="en-US" altLang="en-US" sz="2800" dirty="0"/>
              <a:t>Due to the presence of the square root sign, the calculation of an arc length often leads to an integral that is difficult or even impossible to evaluate explicitly.</a:t>
            </a:r>
          </a:p>
          <a:p>
            <a:r>
              <a:rPr lang="en-US" altLang="en-US" sz="2800" dirty="0"/>
              <a:t>So, sometimes, we have to be content with finding an approximation.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9A7BD1CB-9E4A-4773-9743-97B9027B3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 LENGTH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>
                <a:extLst>
                  <a:ext uri="{FF2B5EF4-FFF2-40B4-BE49-F238E27FC236}">
                    <a16:creationId xmlns:a16="http://schemas.microsoft.com/office/drawing/2014/main" id="{138EAABB-6D9F-41D6-8CB8-27C5987DE45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77888"/>
                <a:ext cx="8853488" cy="5865812"/>
              </a:xfrm>
            </p:spPr>
            <p:txBody>
              <a:bodyPr/>
              <a:lstStyle/>
              <a:p>
                <a:r>
                  <a:rPr lang="en-US" altLang="en-US" sz="2400" dirty="0"/>
                  <a:t>a. Find length of the arc of hyperbola</a:t>
                </a:r>
                <a:r>
                  <a:rPr lang="en-US" altLang="en-US" sz="2400" i="1" dirty="0"/>
                  <a:t> </a:t>
                </a:r>
                <a:r>
                  <a:rPr lang="en-US" altLang="en-US" sz="2400" i="1" dirty="0" err="1"/>
                  <a:t>xy</a:t>
                </a:r>
                <a:r>
                  <a:rPr lang="en-US" altLang="en-US" sz="2400" i="1" dirty="0"/>
                  <a:t> </a:t>
                </a:r>
                <a:r>
                  <a:rPr lang="en-US" altLang="en-US" sz="2400" dirty="0"/>
                  <a:t>=</a:t>
                </a:r>
                <a:r>
                  <a:rPr lang="en-US" altLang="en-US" sz="2400" i="1" dirty="0"/>
                  <a:t> </a:t>
                </a:r>
                <a:r>
                  <a:rPr lang="en-US" altLang="en-US" sz="2400" dirty="0"/>
                  <a:t>1 from (1, 1) to (2, ½).</a:t>
                </a:r>
              </a:p>
              <a:p>
                <a:r>
                  <a:rPr lang="en-US" altLang="en-US" sz="2400" dirty="0"/>
                  <a:t>b. Use Simpson’s Rule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sz="2400" dirty="0"/>
                  <a:t> with </a:t>
                </a:r>
                <a:r>
                  <a:rPr lang="en-US" altLang="en-US" sz="2400" i="1" dirty="0"/>
                  <a:t>n </a:t>
                </a:r>
                <a:r>
                  <a:rPr lang="en-US" altLang="en-US" sz="2400" dirty="0"/>
                  <a:t>=</a:t>
                </a:r>
                <a:r>
                  <a:rPr lang="en-US" altLang="en-US" sz="2400" i="1" dirty="0"/>
                  <a:t> </a:t>
                </a:r>
                <a:r>
                  <a:rPr lang="en-US" altLang="en-US" sz="2400" dirty="0"/>
                  <a:t>10 to estimate.</a:t>
                </a:r>
              </a:p>
              <a:p>
                <a:r>
                  <a:rPr lang="en-US" altLang="en-US" sz="2400" dirty="0"/>
                  <a:t>We have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	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2400" dirty="0"/>
                  <a:t>. So the arc length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num>
                            <m:den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≈1.1321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Approximation is from Simpson's rule</a:t>
                </a:r>
              </a:p>
              <a:p>
                <a:r>
                  <a:rPr lang="en-US" sz="2400" dirty="0"/>
                  <a:t>(see accompanying Excel file)</a:t>
                </a:r>
              </a:p>
              <a:p>
                <a:endParaRPr lang="en-US" altLang="en-US" sz="2400" dirty="0"/>
              </a:p>
            </p:txBody>
          </p:sp>
        </mc:Choice>
        <mc:Fallback xmlns="">
          <p:sp>
            <p:nvSpPr>
              <p:cNvPr id="86019" name="Rectangle 3">
                <a:extLst>
                  <a:ext uri="{FF2B5EF4-FFF2-40B4-BE49-F238E27FC236}">
                    <a16:creationId xmlns:a16="http://schemas.microsoft.com/office/drawing/2014/main" id="{138EAABB-6D9F-41D6-8CB8-27C5987DE4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77888"/>
                <a:ext cx="8853488" cy="5865812"/>
              </a:xfrm>
              <a:blipFill>
                <a:blip r:embed="rId3"/>
                <a:stretch>
                  <a:fillRect l="-964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020" name="Text Box 4">
            <a:extLst>
              <a:ext uri="{FF2B5EF4-FFF2-40B4-BE49-F238E27FC236}">
                <a16:creationId xmlns:a16="http://schemas.microsoft.com/office/drawing/2014/main" id="{6A49DFC5-293D-48F2-9E55-2568E3580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445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</a:rPr>
              <a:t>Example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0F385299-38B6-4832-BD1F-00B82E3AB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ARC LENGTH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Rectangle 3">
                <a:extLst>
                  <a:ext uri="{FF2B5EF4-FFF2-40B4-BE49-F238E27FC236}">
                    <a16:creationId xmlns:a16="http://schemas.microsoft.com/office/drawing/2014/main" id="{F0728853-43E6-4119-A9C0-1088ED6D09B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877888"/>
                <a:ext cx="8929688" cy="5522912"/>
              </a:xfrm>
            </p:spPr>
            <p:txBody>
              <a:bodyPr/>
              <a:lstStyle/>
              <a:p>
                <a:r>
                  <a:rPr lang="en-US" altLang="en-US" sz="2800" dirty="0"/>
                  <a:t>We create a function that measures arc length from a particular starting point to any other point on curve.</a:t>
                </a:r>
              </a:p>
              <a:p>
                <a:r>
                  <a:rPr lang="en-US" altLang="en-US" sz="2800" dirty="0"/>
                  <a:t>Given a smooth curve </a:t>
                </a:r>
                <a:r>
                  <a:rPr lang="en-US" altLang="en-US" sz="2800" i="1" dirty="0"/>
                  <a:t>C: y </a:t>
                </a:r>
                <a:r>
                  <a:rPr lang="en-US" altLang="en-US" sz="2800" dirty="0"/>
                  <a:t>=</a:t>
                </a:r>
                <a:r>
                  <a:rPr lang="en-US" altLang="en-US" sz="2800" i="1" dirty="0"/>
                  <a:t> f</a:t>
                </a:r>
                <a:r>
                  <a:rPr lang="en-US" altLang="en-US" sz="2800" dirty="0"/>
                  <a:t>(</a:t>
                </a:r>
                <a:r>
                  <a:rPr lang="en-US" altLang="en-US" sz="2800" i="1" dirty="0"/>
                  <a:t>x</a:t>
                </a:r>
                <a:r>
                  <a:rPr lang="en-US" altLang="en-US" sz="2800" dirty="0"/>
                  <a:t>), </a:t>
                </a:r>
                <a:r>
                  <a:rPr lang="en-US" altLang="en-US" sz="2800" i="1" dirty="0"/>
                  <a:t>a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≤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/>
                  <a:t>x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≤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/>
                  <a:t>b.</a:t>
                </a:r>
                <a:endParaRPr lang="en-US" altLang="en-US" sz="2800" dirty="0"/>
              </a:p>
              <a:p>
                <a:r>
                  <a:rPr lang="en-US" altLang="en-US" sz="2800" dirty="0"/>
                  <a:t>Let </a:t>
                </a:r>
                <a:r>
                  <a:rPr lang="en-US" altLang="en-US" sz="2800" i="1" dirty="0"/>
                  <a:t>s</a:t>
                </a:r>
                <a:r>
                  <a:rPr lang="en-US" altLang="en-US" sz="2800" dirty="0"/>
                  <a:t>(</a:t>
                </a:r>
                <a:r>
                  <a:rPr lang="en-US" altLang="en-US" sz="2800" i="1" dirty="0"/>
                  <a:t>x</a:t>
                </a:r>
                <a:r>
                  <a:rPr lang="en-US" altLang="en-US" sz="2800" dirty="0"/>
                  <a:t>) be the distance along </a:t>
                </a:r>
                <a:r>
                  <a:rPr lang="en-US" altLang="en-US" sz="2800" i="1" dirty="0"/>
                  <a:t>C </a:t>
                </a:r>
                <a:r>
                  <a:rPr lang="en-US" altLang="en-US" sz="2800" dirty="0"/>
                  <a:t>from the initial point </a:t>
                </a:r>
                <a:r>
                  <a:rPr lang="en-US" altLang="en-US" sz="2800" i="1" dirty="0"/>
                  <a:t>P</a:t>
                </a:r>
                <a:r>
                  <a:rPr lang="en-US" altLang="en-US" sz="2800" baseline="-25000" dirty="0"/>
                  <a:t>0</a:t>
                </a:r>
                <a:r>
                  <a:rPr lang="en-US" altLang="en-US" sz="2800" dirty="0"/>
                  <a:t>(</a:t>
                </a:r>
                <a:r>
                  <a:rPr lang="en-US" altLang="en-US" sz="2800" i="1" dirty="0"/>
                  <a:t>a, f</a:t>
                </a:r>
                <a:r>
                  <a:rPr lang="en-US" altLang="en-US" sz="2800" dirty="0"/>
                  <a:t>(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))</a:t>
                </a:r>
                <a:r>
                  <a:rPr lang="en-US" altLang="en-US" sz="2800" i="1" dirty="0"/>
                  <a:t> </a:t>
                </a:r>
                <a:r>
                  <a:rPr lang="en-US" altLang="en-US" sz="2800" dirty="0"/>
                  <a:t>to the point </a:t>
                </a:r>
                <a:r>
                  <a:rPr lang="en-US" altLang="en-US" sz="2800" i="1" dirty="0"/>
                  <a:t>Q</a:t>
                </a:r>
                <a:r>
                  <a:rPr lang="en-US" altLang="en-US" sz="2800" dirty="0"/>
                  <a:t>(</a:t>
                </a:r>
                <a:r>
                  <a:rPr lang="en-US" altLang="en-US" sz="2800" i="1" dirty="0"/>
                  <a:t>x</a:t>
                </a:r>
                <a:r>
                  <a:rPr lang="en-US" altLang="en-US" sz="2800" dirty="0"/>
                  <a:t>, </a:t>
                </a:r>
                <a:r>
                  <a:rPr lang="en-US" altLang="en-US" sz="2800" i="1" dirty="0"/>
                  <a:t>f </a:t>
                </a:r>
                <a:r>
                  <a:rPr lang="en-US" altLang="en-US" sz="2800" dirty="0"/>
                  <a:t>(</a:t>
                </a:r>
                <a:r>
                  <a:rPr lang="en-US" altLang="en-US" sz="2800" i="1" dirty="0"/>
                  <a:t>x</a:t>
                </a:r>
                <a:r>
                  <a:rPr lang="en-US" altLang="en-US" sz="2800" dirty="0"/>
                  <a:t>)).</a:t>
                </a:r>
              </a:p>
              <a:p>
                <a:r>
                  <a:rPr lang="en-US" altLang="en-US" sz="2800" dirty="0"/>
                  <a:t>Then the arc length function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800" i="1">
                                        <a:solidFill>
                                          <a:srgbClr val="7E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US" sz="2800" dirty="0">
                  <a:solidFill>
                    <a:srgbClr val="7E0000"/>
                  </a:solidFill>
                </a:endParaRPr>
              </a:p>
              <a:p>
                <a:r>
                  <a:rPr lang="en-US" altLang="en-US" sz="2800" dirty="0"/>
                  <a:t>Use FTC 1 to differentiate: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24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7E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7E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7E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/>
              </a:p>
              <a:p>
                <a:endParaRPr lang="en-US" altLang="en-US" sz="2800" dirty="0"/>
              </a:p>
              <a:p>
                <a:endParaRPr lang="en-US" altLang="en-US" sz="2800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92163" name="Rectangle 3">
                <a:extLst>
                  <a:ext uri="{FF2B5EF4-FFF2-40B4-BE49-F238E27FC236}">
                    <a16:creationId xmlns:a16="http://schemas.microsoft.com/office/drawing/2014/main" id="{F0728853-43E6-4119-A9C0-1088ED6D09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877888"/>
                <a:ext cx="8929688" cy="5522912"/>
              </a:xfrm>
              <a:blipFill>
                <a:blip r:embed="rId3"/>
                <a:stretch>
                  <a:fillRect l="-1434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C95971AB-E45A-4B27-B013-053BCA3B8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ARC LENGTH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771" name="Rectangle 3">
                <a:extLst>
                  <a:ext uri="{FF2B5EF4-FFF2-40B4-BE49-F238E27FC236}">
                    <a16:creationId xmlns:a16="http://schemas.microsoft.com/office/drawing/2014/main" id="{11FF2686-0D41-4253-AD12-30F2F7E97E0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5750" y="945561"/>
                <a:ext cx="8572500" cy="544671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func>
                      <m:funcPr>
                        <m:ctrlP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en-US" dirty="0"/>
                  <a:t>; </a:t>
                </a:r>
                <a:r>
                  <a:rPr lang="en-US" altLang="en-US" i="1" dirty="0"/>
                  <a:t>P</a:t>
                </a:r>
                <a:r>
                  <a:rPr lang="en-US" altLang="en-US" baseline="-25000" dirty="0"/>
                  <a:t>0</a:t>
                </a:r>
                <a:r>
                  <a:rPr lang="en-US" altLang="en-US" dirty="0"/>
                  <a:t>(1, 1) as starting pt.</a:t>
                </a:r>
                <a:endParaRPr lang="en-US" altLang="en-US" sz="3600" dirty="0"/>
              </a:p>
              <a:p>
                <a:r>
                  <a:rPr lang="en-US" sz="2800" dirty="0">
                    <a:solidFill>
                      <a:srgbClr val="AC4600"/>
                    </a:solidFill>
                  </a:rPr>
                  <a:t>Since</a:t>
                </a:r>
                <a:r>
                  <a:rPr lang="en-US" dirty="0">
                    <a:solidFill>
                      <a:srgbClr val="AC4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func>
                      <m:funcPr>
                        <m:ctrlPr>
                          <a:rPr lang="en-US" sz="2800" i="1" smtClean="0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sz="2800" i="0" smtClean="0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800" dirty="0">
                    <a:solidFill>
                      <a:srgbClr val="AC4600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rgbClr val="AC46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rgbClr val="AC4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rgbClr val="AC46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rgbClr val="AC46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800" i="1">
                                    <a:solidFill>
                                      <a:srgbClr val="AC46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=1+4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64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i="1" dirty="0">
                  <a:solidFill>
                    <a:srgbClr val="AC46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AC4600"/>
                          </a:solidFill>
                          <a:latin typeface="Cambria Math" panose="02040503050406030204" pitchFamily="18" charset="0"/>
                        </a:rPr>
                        <m:t>	=4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AC4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AC4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AC4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rgbClr val="AC46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AC4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AC46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AC4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AC46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AC46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AC46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AC46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AC4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AC4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AC46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solidFill>
                            <a:srgbClr val="AC46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AC4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AC4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AC46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i="1">
                                  <a:solidFill>
                                    <a:srgbClr val="AC46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rgbClr val="AC46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rgbClr val="AC46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rgbClr val="AC46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rgbClr val="AC46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800" i="1">
                                      <a:solidFill>
                                        <a:srgbClr val="AC46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rgbClr val="AC4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r>
                  <a:rPr lang="en-US" sz="2800" dirty="0">
                    <a:solidFill>
                      <a:srgbClr val="AC4600"/>
                    </a:solidFill>
                  </a:rPr>
                  <a:t> Thus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rgbClr val="AC4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AC46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i="1">
                                    <a:solidFill>
                                      <a:srgbClr val="AC4600"/>
                                    </a:solidFill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a:rPr lang="en-US" sz="2800" i="1">
                                    <a:solidFill>
                                      <a:srgbClr val="AC46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solidFill>
                                      <a:srgbClr val="AC46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0771" name="Rectangle 3">
                <a:extLst>
                  <a:ext uri="{FF2B5EF4-FFF2-40B4-BE49-F238E27FC236}">
                    <a16:creationId xmlns:a16="http://schemas.microsoft.com/office/drawing/2014/main" id="{11FF2686-0D41-4253-AD12-30F2F7E97E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5750" y="945561"/>
                <a:ext cx="8572500" cy="5446712"/>
              </a:xfrm>
              <a:blipFill>
                <a:blip r:embed="rId3"/>
                <a:stretch>
                  <a:fillRect l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773" name="Text Box 5">
            <a:extLst>
              <a:ext uri="{FF2B5EF4-FFF2-40B4-BE49-F238E27FC236}">
                <a16:creationId xmlns:a16="http://schemas.microsoft.com/office/drawing/2014/main" id="{586CBB2C-5E42-4739-9FB9-A8054B12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445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</a:rPr>
              <a:t>Example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43" name="Rectangle 3">
                <a:extLst>
                  <a:ext uri="{FF2B5EF4-FFF2-40B4-BE49-F238E27FC236}">
                    <a16:creationId xmlns:a16="http://schemas.microsoft.com/office/drawing/2014/main" id="{79769D6E-D8C0-48EB-8C09-6BC615103BD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496093"/>
                <a:ext cx="5010150" cy="5980907"/>
              </a:xfrm>
            </p:spPr>
            <p:txBody>
              <a:bodyPr/>
              <a:lstStyle/>
              <a:p>
                <a:r>
                  <a:rPr lang="en-US" altLang="en-US" sz="2800" dirty="0"/>
                  <a:t>And the arc length function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For instance: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br>
                  <a:rPr lang="en-US" sz="2400" i="1" dirty="0">
                    <a:latin typeface="Cambria Math" panose="02040503050406030204" pitchFamily="18" charset="0"/>
                  </a:rPr>
                </a:br>
                <a:r>
                  <a:rPr lang="en-US" sz="2400" i="1" dirty="0">
                    <a:latin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=8+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≈8.1373</m:t>
                    </m:r>
                  </m:oMath>
                </a14:m>
                <a:endParaRPr lang="en-US" sz="2400" dirty="0"/>
              </a:p>
              <a:p>
                <a:r>
                  <a:rPr lang="en-US" altLang="en-US" sz="2400" dirty="0"/>
                  <a:t>Note that </a:t>
                </a:r>
                <a:r>
                  <a:rPr lang="en-US" altLang="en-US" sz="2400" i="1" dirty="0"/>
                  <a:t>s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/>
                  <a:t>x</a:t>
                </a:r>
                <a:r>
                  <a:rPr lang="en-US" altLang="en-US" sz="2400" dirty="0"/>
                  <a:t>) &lt; 0 when </a:t>
                </a:r>
                <a:r>
                  <a:rPr lang="en-US" altLang="en-US" sz="2400" i="1" dirty="0"/>
                  <a:t>x </a:t>
                </a:r>
                <a:r>
                  <a:rPr lang="en-US" altLang="en-US" sz="2400" dirty="0"/>
                  <a:t>&lt; 1.  </a:t>
                </a:r>
              </a:p>
              <a:p>
                <a:r>
                  <a:rPr lang="en-US" sz="2000" dirty="0"/>
                  <a:t>See Excel file for a deeper exploration.</a:t>
                </a:r>
              </a:p>
            </p:txBody>
          </p:sp>
        </mc:Choice>
        <mc:Fallback xmlns="">
          <p:sp>
            <p:nvSpPr>
              <p:cNvPr id="112643" name="Rectangle 3">
                <a:extLst>
                  <a:ext uri="{FF2B5EF4-FFF2-40B4-BE49-F238E27FC236}">
                    <a16:creationId xmlns:a16="http://schemas.microsoft.com/office/drawing/2014/main" id="{79769D6E-D8C0-48EB-8C09-6BC615103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496093"/>
                <a:ext cx="5010150" cy="5980907"/>
              </a:xfrm>
              <a:blipFill>
                <a:blip r:embed="rId3"/>
                <a:stretch>
                  <a:fillRect l="-231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 descr="080108">
            <a:extLst>
              <a:ext uri="{FF2B5EF4-FFF2-40B4-BE49-F238E27FC236}">
                <a16:creationId xmlns:a16="http://schemas.microsoft.com/office/drawing/2014/main" id="{AF1DA2CD-23E7-4257-BBA1-E998AA959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1"/>
          <a:stretch/>
        </p:blipFill>
        <p:spPr bwMode="auto">
          <a:xfrm>
            <a:off x="5410200" y="16565"/>
            <a:ext cx="323532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080109">
            <a:extLst>
              <a:ext uri="{FF2B5EF4-FFF2-40B4-BE49-F238E27FC236}">
                <a16:creationId xmlns:a16="http://schemas.microsoft.com/office/drawing/2014/main" id="{54B5A7ED-2D29-4B64-931C-FD8D80DEF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1" b="17170"/>
          <a:stretch/>
        </p:blipFill>
        <p:spPr bwMode="auto">
          <a:xfrm>
            <a:off x="5400674" y="3886200"/>
            <a:ext cx="32543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F8E7CF8-CCCD-42E3-91C6-F14A6B897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817"/>
            <a:ext cx="2514600" cy="585788"/>
          </a:xfrm>
        </p:spPr>
        <p:txBody>
          <a:bodyPr/>
          <a:lstStyle/>
          <a:p>
            <a:r>
              <a:rPr lang="en-US" dirty="0"/>
              <a:t>Example 4 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39B4F84-F9C2-41C1-B145-95170AAA9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7162800" cy="585788"/>
          </a:xfrm>
        </p:spPr>
        <p:txBody>
          <a:bodyPr/>
          <a:lstStyle/>
          <a:p>
            <a:r>
              <a:rPr lang="en-US" altLang="en-US" dirty="0"/>
              <a:t>SURFACE OF REVOLUTION and Area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30907F5-6D19-437C-8B6D-7268B4996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49313"/>
            <a:ext cx="8610600" cy="5865812"/>
          </a:xfrm>
        </p:spPr>
        <p:txBody>
          <a:bodyPr/>
          <a:lstStyle/>
          <a:p>
            <a:r>
              <a:rPr lang="en-US" altLang="en-US" dirty="0"/>
              <a:t>A surface of revolution is formed when a curve is rotated about a line.</a:t>
            </a:r>
            <a:r>
              <a:rPr lang="en-US" altLang="en-US" sz="2800" dirty="0"/>
              <a:t> </a:t>
            </a:r>
            <a:endParaRPr lang="en-US" altLang="en-US" sz="2000" dirty="0"/>
          </a:p>
          <a:p>
            <a:pPr lvl="1"/>
            <a:r>
              <a:rPr lang="en-US" altLang="en-US" sz="2400" dirty="0"/>
              <a:t>Such a surface could be the lateral boundary of a solid </a:t>
            </a:r>
            <a:br>
              <a:rPr lang="en-US" altLang="en-US" sz="2400" dirty="0"/>
            </a:br>
            <a:r>
              <a:rPr lang="en-US" altLang="en-US" sz="2400" dirty="0"/>
              <a:t>of revolution of the type discussed in Sections 7.2-3.</a:t>
            </a:r>
          </a:p>
          <a:p>
            <a:r>
              <a:rPr lang="en-US" altLang="en-US" sz="2800" dirty="0"/>
              <a:t>We want the area of a surface of revolution to correspond to our intuition.</a:t>
            </a:r>
            <a:endParaRPr lang="en-US" altLang="en-US" sz="2000" dirty="0"/>
          </a:p>
          <a:p>
            <a:pPr lvl="1"/>
            <a:r>
              <a:rPr lang="en-US" altLang="en-US" sz="2400" dirty="0"/>
              <a:t>If the surface area is </a:t>
            </a:r>
            <a:r>
              <a:rPr lang="en-US" altLang="en-US" sz="2400" i="1" dirty="0"/>
              <a:t>A</a:t>
            </a:r>
            <a:r>
              <a:rPr lang="en-US" altLang="en-US" sz="2400" dirty="0"/>
              <a:t>, we can imagine that </a:t>
            </a:r>
            <a:br>
              <a:rPr lang="en-US" altLang="en-US" sz="2400" dirty="0"/>
            </a:br>
            <a:r>
              <a:rPr lang="en-US" altLang="en-US" sz="2400" dirty="0"/>
              <a:t>painting the surface would require the same </a:t>
            </a:r>
            <a:br>
              <a:rPr lang="en-US" altLang="en-US" sz="2400" dirty="0"/>
            </a:br>
            <a:r>
              <a:rPr lang="en-US" altLang="en-US" sz="2400" dirty="0"/>
              <a:t>amount of paint as does a flat region with area </a:t>
            </a:r>
            <a:r>
              <a:rPr lang="en-US" altLang="en-US" sz="2400" i="1" dirty="0"/>
              <a:t>A .</a:t>
            </a:r>
          </a:p>
          <a:p>
            <a:pPr marL="0" lvl="1" indent="0">
              <a:buNone/>
            </a:pPr>
            <a:r>
              <a:rPr lang="en-US" altLang="en-US" sz="2400" dirty="0">
                <a:solidFill>
                  <a:srgbClr val="800000"/>
                </a:solidFill>
              </a:rPr>
              <a:t>Let’s start with some simple surfaces.</a:t>
            </a:r>
          </a:p>
          <a:p>
            <a:pPr lvl="1"/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E9A2CDD-0CEC-4C13-8AAF-756CD88A35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/>
              <a:t>CIRCULAR CYLINDERS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CE0CEB2-6140-4760-8AFE-382D433C0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8853488" cy="5613400"/>
          </a:xfrm>
        </p:spPr>
        <p:txBody>
          <a:bodyPr/>
          <a:lstStyle/>
          <a:p>
            <a:r>
              <a:rPr lang="en-US" altLang="en-US" sz="2800" dirty="0"/>
              <a:t>The lateral surface area of a circular cylinder </a:t>
            </a:r>
            <a:br>
              <a:rPr lang="en-US" altLang="en-US" sz="2800" dirty="0"/>
            </a:br>
            <a:r>
              <a:rPr lang="en-US" altLang="en-US" sz="2800" dirty="0"/>
              <a:t>with radius </a:t>
            </a:r>
            <a:r>
              <a:rPr lang="en-US" altLang="en-US" sz="2800" i="1" dirty="0"/>
              <a:t>r</a:t>
            </a:r>
            <a:r>
              <a:rPr lang="en-US" altLang="en-US" sz="2800" dirty="0"/>
              <a:t> and height </a:t>
            </a:r>
            <a:r>
              <a:rPr lang="en-US" altLang="en-US" sz="2800" i="1" dirty="0"/>
              <a:t>h</a:t>
            </a:r>
            <a:r>
              <a:rPr lang="en-US" altLang="en-US" sz="2800" dirty="0"/>
              <a:t> is taken to be: </a:t>
            </a:r>
            <a:r>
              <a:rPr lang="en-US" altLang="en-US" i="1" dirty="0"/>
              <a:t>A</a:t>
            </a:r>
            <a:r>
              <a:rPr lang="en-US" altLang="en-US" dirty="0"/>
              <a:t> = 2</a:t>
            </a:r>
            <a:r>
              <a:rPr lang="el-GR" altLang="en-US" i="1" dirty="0">
                <a:cs typeface="Arial" panose="020B0604020202020204" pitchFamily="34" charset="0"/>
              </a:rPr>
              <a:t>π</a:t>
            </a:r>
            <a:r>
              <a:rPr lang="en-US" altLang="en-US" i="1" dirty="0"/>
              <a:t>rh</a:t>
            </a:r>
            <a:endParaRPr lang="en-US" altLang="en-US" dirty="0"/>
          </a:p>
          <a:p>
            <a:pPr lvl="1"/>
            <a:r>
              <a:rPr lang="en-US" altLang="en-US" sz="2400" dirty="0"/>
              <a:t>We can imagine </a:t>
            </a:r>
            <a:br>
              <a:rPr lang="en-US" altLang="en-US" sz="2400" dirty="0"/>
            </a:br>
            <a:r>
              <a:rPr lang="en-US" altLang="en-US" sz="2400" dirty="0"/>
              <a:t>cutting the cylinder </a:t>
            </a:r>
            <a:br>
              <a:rPr lang="en-US" altLang="en-US" sz="2400" dirty="0"/>
            </a:br>
            <a:r>
              <a:rPr lang="en-US" altLang="en-US" sz="2400" dirty="0"/>
              <a:t>and unrolling it to </a:t>
            </a:r>
            <a:br>
              <a:rPr lang="en-US" altLang="en-US" sz="2400" dirty="0"/>
            </a:br>
            <a:r>
              <a:rPr lang="en-US" altLang="en-US" sz="2400" dirty="0"/>
              <a:t>obtain a rectangle </a:t>
            </a:r>
            <a:br>
              <a:rPr lang="en-US" altLang="en-US" sz="2400" dirty="0"/>
            </a:br>
            <a:r>
              <a:rPr lang="en-US" altLang="en-US" sz="2400" dirty="0"/>
              <a:t>with dimensions of </a:t>
            </a:r>
            <a:br>
              <a:rPr lang="en-US" altLang="en-US" sz="2400" dirty="0"/>
            </a:br>
            <a:r>
              <a:rPr lang="en-US" altLang="en-US" sz="2400" dirty="0"/>
              <a:t>2</a:t>
            </a:r>
            <a:r>
              <a:rPr lang="el-GR" altLang="en-US" sz="2400" i="1" dirty="0">
                <a:cs typeface="Arial" panose="020B0604020202020204" pitchFamily="34" charset="0"/>
              </a:rPr>
              <a:t>π</a:t>
            </a:r>
            <a:r>
              <a:rPr lang="en-US" altLang="en-US" sz="2400" i="1" dirty="0"/>
              <a:t>r </a:t>
            </a:r>
            <a:r>
              <a:rPr lang="en-US" altLang="en-US" sz="2400" dirty="0"/>
              <a:t>and </a:t>
            </a:r>
            <a:r>
              <a:rPr lang="en-US" altLang="en-US" sz="2400" i="1" dirty="0"/>
              <a:t>h</a:t>
            </a:r>
            <a:r>
              <a:rPr lang="en-US" altLang="en-US" sz="2400" dirty="0"/>
              <a:t>.  </a:t>
            </a:r>
          </a:p>
        </p:txBody>
      </p:sp>
      <p:pic>
        <p:nvPicPr>
          <p:cNvPr id="29704" name="Picture 8" descr="080201">
            <a:extLst>
              <a:ext uri="{FF2B5EF4-FFF2-40B4-BE49-F238E27FC236}">
                <a16:creationId xmlns:a16="http://schemas.microsoft.com/office/drawing/2014/main" id="{AD862A01-88B8-473D-89B0-F363F94A78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9"/>
          <a:stretch/>
        </p:blipFill>
        <p:spPr bwMode="auto">
          <a:xfrm>
            <a:off x="4191000" y="2286001"/>
            <a:ext cx="4114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7233925-7FC0-4546-AF9F-3ED20FD02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/>
              <a:t>CIRCULAR CONES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E5A9E09B-E207-4AF6-ABE8-1C88CF654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77888"/>
            <a:ext cx="8839200" cy="5865812"/>
          </a:xfrm>
        </p:spPr>
        <p:txBody>
          <a:bodyPr/>
          <a:lstStyle/>
          <a:p>
            <a:r>
              <a:rPr lang="en-US" altLang="en-US" sz="2800" dirty="0"/>
              <a:t>We can take a circular cone with base radius </a:t>
            </a:r>
            <a:r>
              <a:rPr lang="en-US" altLang="en-US" sz="2800" i="1" dirty="0"/>
              <a:t>r</a:t>
            </a:r>
            <a:r>
              <a:rPr lang="en-US" altLang="en-US" sz="2800" dirty="0"/>
              <a:t> and slant height </a:t>
            </a:r>
            <a:r>
              <a:rPr lang="en-US" altLang="en-US" sz="2800" i="1" dirty="0">
                <a:latin typeface="Times New Roman" panose="02020603050405020304" pitchFamily="18" charset="0"/>
              </a:rPr>
              <a:t>l</a:t>
            </a:r>
            <a:r>
              <a:rPr lang="en-US" altLang="en-US" sz="2800" dirty="0"/>
              <a:t>, cut it along the dashed line as shown, and flatten it to form a sector of a circle with radius </a:t>
            </a:r>
            <a:r>
              <a:rPr lang="en-US" altLang="en-US" sz="2800" i="1" dirty="0">
                <a:latin typeface="Times New Roman" panose="02020603050405020304" pitchFamily="18" charset="0"/>
              </a:rPr>
              <a:t>l</a:t>
            </a:r>
            <a:r>
              <a:rPr lang="en-US" altLang="en-US" sz="2800" dirty="0"/>
              <a:t> and central angle </a:t>
            </a:r>
            <a:r>
              <a:rPr lang="el-GR" altLang="en-US" sz="2800" i="1" dirty="0">
                <a:cs typeface="Arial" panose="020B0604020202020204" pitchFamily="34" charset="0"/>
              </a:rPr>
              <a:t>θ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= 2</a:t>
            </a:r>
            <a:r>
              <a:rPr lang="el-GR" altLang="en-US" sz="2800" i="1" dirty="0">
                <a:cs typeface="Arial" panose="020B0604020202020204" pitchFamily="34" charset="0"/>
              </a:rPr>
              <a:t>π</a:t>
            </a:r>
            <a:r>
              <a:rPr lang="en-US" altLang="en-US" sz="2800" i="1" dirty="0">
                <a:cs typeface="Arial" panose="020B0604020202020204" pitchFamily="34" charset="0"/>
              </a:rPr>
              <a:t>r</a:t>
            </a:r>
            <a:r>
              <a:rPr lang="en-US" altLang="en-US" sz="2800" dirty="0">
                <a:cs typeface="Arial" panose="020B0604020202020204" pitchFamily="34" charset="0"/>
              </a:rPr>
              <a:t>/</a:t>
            </a:r>
            <a:r>
              <a:rPr lang="en-US" altLang="en-US" sz="2800" i="1" dirty="0">
                <a:latin typeface="Times New Roman" panose="02020603050405020304" pitchFamily="18" charset="0"/>
              </a:rPr>
              <a:t>l</a:t>
            </a:r>
            <a:r>
              <a:rPr lang="en-US" altLang="en-US" sz="2800" i="1" dirty="0">
                <a:cs typeface="Arial" panose="020B0604020202020204" pitchFamily="34" charset="0"/>
              </a:rPr>
              <a:t>.</a:t>
            </a:r>
            <a:endParaRPr lang="en-US" altLang="en-US" sz="2800" dirty="0"/>
          </a:p>
        </p:txBody>
      </p:sp>
      <p:pic>
        <p:nvPicPr>
          <p:cNvPr id="40974" name="Picture 14" descr="080202">
            <a:extLst>
              <a:ext uri="{FF2B5EF4-FFF2-40B4-BE49-F238E27FC236}">
                <a16:creationId xmlns:a16="http://schemas.microsoft.com/office/drawing/2014/main" id="{A62E9F1E-8F23-4A57-93C6-C8A33BF4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"/>
          <a:stretch/>
        </p:blipFill>
        <p:spPr bwMode="auto">
          <a:xfrm>
            <a:off x="363570" y="3124200"/>
            <a:ext cx="8416859" cy="343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5C3D4A0-9C49-4EE6-ABEC-2ACF07AB9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/>
              <a:t>CIRCULAR CONES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C5085059-04A2-4942-8E61-A95573048AB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847725"/>
                <a:ext cx="8929688" cy="5865813"/>
              </a:xfrm>
            </p:spPr>
            <p:txBody>
              <a:bodyPr/>
              <a:lstStyle/>
              <a:p>
                <a:pPr marL="0" indent="0"/>
                <a:r>
                  <a:rPr lang="en-US" altLang="en-US" sz="2400" dirty="0"/>
                  <a:t>Area of a sector with radius 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l, </a:t>
                </a:r>
                <a:r>
                  <a:rPr lang="en-US" altLang="en-US" sz="2400" dirty="0"/>
                  <a:t>angle </a:t>
                </a:r>
                <a:r>
                  <a:rPr lang="el-GR" altLang="en-US" sz="2400" i="1" dirty="0">
                    <a:cs typeface="Arial" panose="020B0604020202020204" pitchFamily="34" charset="0"/>
                  </a:rPr>
                  <a:t>θ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is ½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l</a:t>
                </a:r>
                <a:r>
                  <a:rPr lang="en-US" altLang="en-US" sz="2400" i="1" baseline="30000" dirty="0">
                    <a:cs typeface="Arial" panose="020B0604020202020204" pitchFamily="34" charset="0"/>
                  </a:rPr>
                  <a:t>2 </a:t>
                </a:r>
                <a:r>
                  <a:rPr lang="el-GR" altLang="en-US" sz="2400" i="1" dirty="0">
                    <a:cs typeface="Arial" panose="020B0604020202020204" pitchFamily="34" charset="0"/>
                  </a:rPr>
                  <a:t>θ</a:t>
                </a:r>
                <a:endParaRPr lang="en-US" altLang="en-US" sz="2400" i="1" dirty="0">
                  <a:cs typeface="Arial" panose="020B0604020202020204" pitchFamily="34" charset="0"/>
                </a:endParaRPr>
              </a:p>
              <a:p>
                <a:pPr indent="0"/>
                <a:r>
                  <a:rPr lang="en-US" altLang="en-US" sz="2400" dirty="0">
                    <a:cs typeface="Arial" panose="020B0604020202020204" pitchFamily="34" charset="0"/>
                  </a:rPr>
                  <a:t>	(if </a:t>
                </a:r>
                <a:r>
                  <a:rPr lang="el-GR" altLang="en-US" sz="2400" i="1" dirty="0">
                    <a:cs typeface="Arial" panose="020B0604020202020204" pitchFamily="34" charset="0"/>
                  </a:rPr>
                  <a:t>θ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 = 2</a:t>
                </a:r>
                <a:r>
                  <a:rPr lang="el-GR" altLang="en-US" sz="2400" i="1" dirty="0">
                    <a:cs typeface="Arial" panose="020B0604020202020204" pitchFamily="34" charset="0"/>
                  </a:rPr>
                  <a:t> π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, 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we recover formula for area of circle)</a:t>
                </a:r>
              </a:p>
              <a:p>
                <a:pPr marL="0" lvl="1" indent="0">
                  <a:buNone/>
                </a:pPr>
                <a:r>
                  <a:rPr lang="en-US" altLang="en-US" dirty="0"/>
                  <a:t>Thus, the lateral surface area of a cone is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𝑟𝑙</m:t>
                      </m:r>
                    </m:oMath>
                  </m:oMathPara>
                </a14:m>
                <a:endParaRPr lang="en-US" altLang="en-US" i="1" dirty="0">
                  <a:latin typeface="Times New Roman" panose="02020603050405020304" pitchFamily="18" charset="0"/>
                </a:endParaRPr>
              </a:p>
              <a:p>
                <a:r>
                  <a:rPr lang="en-US" altLang="en-US" sz="2800" dirty="0">
                    <a:cs typeface="Arial" panose="020B0604020202020204" pitchFamily="34" charset="0"/>
                  </a:rPr>
                  <a:t>What about more complicated surfaces of revolution?</a:t>
                </a:r>
              </a:p>
            </p:txBody>
          </p:sp>
        </mc:Choice>
        <mc:Fallback xmlns="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C5085059-04A2-4942-8E61-A95573048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847725"/>
                <a:ext cx="8929688" cy="5865813"/>
              </a:xfrm>
              <a:blipFill>
                <a:blip r:embed="rId3"/>
                <a:stretch>
                  <a:fillRect l="-1434" t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4" descr="080202">
            <a:extLst>
              <a:ext uri="{FF2B5EF4-FFF2-40B4-BE49-F238E27FC236}">
                <a16:creationId xmlns:a16="http://schemas.microsoft.com/office/drawing/2014/main" id="{7FBDC1CA-869A-41A8-8826-9DDB50E743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7"/>
          <a:stretch/>
        </p:blipFill>
        <p:spPr bwMode="auto">
          <a:xfrm>
            <a:off x="1219200" y="3733800"/>
            <a:ext cx="6248401" cy="255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5A9C1ABC-9E8F-47C1-B342-26F2F3A2F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/>
              <a:t>AREA OF A SURFACE OF REVOLUTION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550E936-E052-4BAF-89E7-9E896BDB4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77888"/>
            <a:ext cx="8901113" cy="5865812"/>
          </a:xfrm>
        </p:spPr>
        <p:txBody>
          <a:bodyPr/>
          <a:lstStyle/>
          <a:p>
            <a:r>
              <a:rPr lang="en-US" altLang="en-US" sz="2800" dirty="0"/>
              <a:t>If we follow the strategy we used with arc length, we can approximate the original curve by a polygon.</a:t>
            </a:r>
          </a:p>
          <a:p>
            <a:pPr marL="288925" lvl="1" indent="-288925"/>
            <a:r>
              <a:rPr lang="en-US" altLang="en-US" sz="2400" dirty="0"/>
              <a:t>When this is rotated about an axis, it creates a simpler surface whose surface area approximates the actual surface area.</a:t>
            </a:r>
          </a:p>
          <a:p>
            <a:pPr marL="288925" lvl="1" indent="-288925"/>
            <a:r>
              <a:rPr lang="en-US" altLang="en-US" sz="2400" dirty="0"/>
              <a:t>By taking a limit, we can determine the exact surface area.</a:t>
            </a:r>
          </a:p>
          <a:p>
            <a:r>
              <a:rPr lang="en-US" altLang="en-US" sz="2400" dirty="0"/>
              <a:t>Then, the approximating surface consists of a number of bands</a:t>
            </a:r>
          </a:p>
          <a:p>
            <a:r>
              <a:rPr lang="en-US" altLang="en-US" sz="2400" dirty="0"/>
              <a:t>each formed by rotating a line segment about an axis.</a:t>
            </a:r>
          </a:p>
          <a:p>
            <a:pPr marL="0" lvl="1" indent="0"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>
            <a:extLst>
              <a:ext uri="{FF2B5EF4-FFF2-40B4-BE49-F238E27FC236}">
                <a16:creationId xmlns:a16="http://schemas.microsoft.com/office/drawing/2014/main" id="{2FF6BD40-AB3E-4012-BD44-6D844BB3B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57600"/>
            <a:ext cx="8305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lnSpc>
                <a:spcPct val="130000"/>
              </a:lnSpc>
              <a:spcBef>
                <a:spcPct val="20000"/>
              </a:spcBef>
              <a:defRPr sz="3200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rgbClr val="AC46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800">
                <a:solidFill>
                  <a:srgbClr val="AC46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80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1A0AA4D7-6A8F-4BBA-B0C1-AD46130B9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81000"/>
            <a:ext cx="7391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1pPr>
            <a:lvl2pPr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2pPr>
            <a:lvl3pPr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3pPr>
            <a:lvl4pPr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4pPr>
            <a:lvl5pPr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E45C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800" dirty="0"/>
              <a:t>Arc Length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EE0B082-BF9A-4158-AE0F-72C0542F9D3A}"/>
              </a:ext>
            </a:extLst>
          </p:cNvPr>
          <p:cNvSpPr txBox="1">
            <a:spLocks noChangeArrowheads="1"/>
          </p:cNvSpPr>
          <p:nvPr/>
        </p:nvSpPr>
        <p:spPr>
          <a:xfrm>
            <a:off x="616788" y="2746794"/>
            <a:ext cx="7841411" cy="3806405"/>
          </a:xfrm>
          <a:prstGeom prst="rect">
            <a:avLst/>
          </a:prstGeom>
        </p:spPr>
        <p:txBody>
          <a:bodyPr/>
          <a:lstStyle>
            <a:lvl1pPr indent="3175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fontAlgn="base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en-US" sz="2800" b="0" dirty="0">
                <a:solidFill>
                  <a:srgbClr val="AC4600"/>
                </a:solidFill>
              </a:rPr>
              <a:t>We could: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AC4600"/>
                </a:solidFill>
              </a:rPr>
              <a:t>Fit a piece of string to curve;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AC4600"/>
                </a:solidFill>
              </a:rPr>
              <a:t>Straighten string out;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solidFill>
                  <a:srgbClr val="AC4600"/>
                </a:solidFill>
              </a:rPr>
              <a:t>Measure against a ruler.</a:t>
            </a:r>
          </a:p>
          <a:p>
            <a:pPr indent="0"/>
            <a:r>
              <a:rPr lang="en-US" altLang="en-US" sz="2800" b="0" dirty="0">
                <a:solidFill>
                  <a:srgbClr val="AC4600"/>
                </a:solidFill>
              </a:rPr>
              <a:t>However, if the curve is given by a formula,</a:t>
            </a:r>
          </a:p>
          <a:p>
            <a:pPr indent="0"/>
            <a:r>
              <a:rPr lang="en-US" altLang="en-US" sz="2800" b="0" dirty="0">
                <a:solidFill>
                  <a:srgbClr val="AC4600"/>
                </a:solidFill>
              </a:rPr>
              <a:t>we can find a formula for the arc length as well.</a:t>
            </a:r>
          </a:p>
          <a:p>
            <a:endParaRPr lang="en-US" altLang="en-US" dirty="0"/>
          </a:p>
        </p:txBody>
      </p:sp>
      <p:pic>
        <p:nvPicPr>
          <p:cNvPr id="1028" name="Picture 4" descr="https://www.muchlearning.org/images/content/a65e50d9ae32cdcb70cdd665717cbcb1.png">
            <a:extLst>
              <a:ext uri="{FF2B5EF4-FFF2-40B4-BE49-F238E27FC236}">
                <a16:creationId xmlns:a16="http://schemas.microsoft.com/office/drawing/2014/main" id="{B30D4CF0-6BEE-411D-B852-D59ADEA1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9" y="816140"/>
            <a:ext cx="726857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9CB8105-5BD0-4E52-86D1-580EA01CF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/>
              <a:t>BANDS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BDCCD6E-F178-4385-B766-387542AE7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6212" y="877888"/>
            <a:ext cx="8967788" cy="3810000"/>
          </a:xfrm>
        </p:spPr>
        <p:txBody>
          <a:bodyPr/>
          <a:lstStyle/>
          <a:p>
            <a:r>
              <a:rPr lang="en-US" altLang="en-US" sz="2800" dirty="0"/>
              <a:t>To find the surface area, each of these bands can be considered a portion of a circular cone.</a:t>
            </a:r>
          </a:p>
          <a:p>
            <a:r>
              <a:rPr lang="en-US" altLang="en-US" sz="2800" dirty="0"/>
              <a:t>The band (or frustum) has:</a:t>
            </a:r>
          </a:p>
          <a:p>
            <a:pPr marL="569913" indent="-3365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AC4600"/>
                </a:solidFill>
              </a:rPr>
              <a:t>slant height </a:t>
            </a:r>
            <a:r>
              <a:rPr lang="en-US" altLang="en-US" sz="2800" i="1" dirty="0">
                <a:solidFill>
                  <a:srgbClr val="AC46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2800" i="1" dirty="0">
                <a:solidFill>
                  <a:srgbClr val="AC4600"/>
                </a:solidFill>
              </a:rPr>
              <a:t> </a:t>
            </a:r>
          </a:p>
          <a:p>
            <a:pPr marL="569913" indent="-33655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AC4600"/>
                </a:solidFill>
              </a:rPr>
              <a:t>upper </a:t>
            </a:r>
            <a:r>
              <a:rPr lang="en-US" altLang="en-US" sz="2800" i="1" dirty="0">
                <a:solidFill>
                  <a:srgbClr val="AC4600"/>
                </a:solidFill>
              </a:rPr>
              <a:t>r</a:t>
            </a:r>
            <a:r>
              <a:rPr lang="en-US" altLang="en-US" sz="2800" i="1" baseline="-25000" dirty="0">
                <a:solidFill>
                  <a:srgbClr val="AC4600"/>
                </a:solidFill>
              </a:rPr>
              <a:t>1</a:t>
            </a:r>
            <a:r>
              <a:rPr lang="en-US" altLang="en-US" sz="2800" dirty="0">
                <a:solidFill>
                  <a:srgbClr val="AC4600"/>
                </a:solidFill>
              </a:rPr>
              <a:t> and lower </a:t>
            </a:r>
            <a:r>
              <a:rPr lang="en-US" altLang="en-US" sz="2800" i="1" dirty="0">
                <a:solidFill>
                  <a:srgbClr val="AC4600"/>
                </a:solidFill>
              </a:rPr>
              <a:t>r</a:t>
            </a:r>
            <a:r>
              <a:rPr lang="en-US" altLang="en-US" sz="2800" i="1" baseline="-25000" dirty="0">
                <a:solidFill>
                  <a:srgbClr val="AC4600"/>
                </a:solidFill>
              </a:rPr>
              <a:t>2</a:t>
            </a:r>
            <a:r>
              <a:rPr lang="en-US" altLang="en-US" sz="2800" dirty="0">
                <a:solidFill>
                  <a:srgbClr val="AC4600"/>
                </a:solidFill>
              </a:rPr>
              <a:t> radii</a:t>
            </a:r>
          </a:p>
        </p:txBody>
      </p:sp>
      <p:pic>
        <p:nvPicPr>
          <p:cNvPr id="51209" name="Picture 9" descr="080203">
            <a:extLst>
              <a:ext uri="{FF2B5EF4-FFF2-40B4-BE49-F238E27FC236}">
                <a16:creationId xmlns:a16="http://schemas.microsoft.com/office/drawing/2014/main" id="{BC89E3CA-0574-4AF1-94A7-71CD99AAA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/>
        </p:blipFill>
        <p:spPr bwMode="auto">
          <a:xfrm>
            <a:off x="5105400" y="2133600"/>
            <a:ext cx="3733800" cy="446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AFA4B008-FA14-4624-BC35-0DFE6927A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/>
              <a:t>BANDS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1" name="Rectangle 3">
                <a:extLst>
                  <a:ext uri="{FF2B5EF4-FFF2-40B4-BE49-F238E27FC236}">
                    <a16:creationId xmlns:a16="http://schemas.microsoft.com/office/drawing/2014/main" id="{0ADDD03E-D6F3-46D7-97CE-EDFCC3E8658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15912" y="877888"/>
                <a:ext cx="8842376" cy="5865812"/>
              </a:xfrm>
            </p:spPr>
            <p:txBody>
              <a:bodyPr/>
              <a:lstStyle/>
              <a:p>
                <a:r>
                  <a:rPr lang="en-US" altLang="en-US" sz="2800" dirty="0"/>
                  <a:t>The area is found by subtracting the areas of 2 cones:</a:t>
                </a:r>
              </a:p>
              <a:p>
                <a:r>
                  <a:rPr lang="en-US" sz="2800" dirty="0"/>
                  <a:t> *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en-US" sz="2800" dirty="0"/>
              </a:p>
              <a:p>
                <a:r>
                  <a:rPr lang="en-US" altLang="en-US" sz="2800" dirty="0"/>
                  <a:t>From similar triangles, we have:</a:t>
                </a:r>
              </a:p>
              <a:p>
                <a:pPr indent="-1588"/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indent="-1588"/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800" dirty="0"/>
              </a:p>
              <a:p>
                <a:pPr indent="-1588"/>
                <a:r>
                  <a:rPr lang="en-US" sz="28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altLang="en-US" sz="2800" dirty="0"/>
              </a:p>
              <a:p>
                <a:r>
                  <a:rPr lang="en-US" altLang="en-US" sz="2800" dirty="0"/>
                  <a:t>Putting this in *, we get: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 	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𝑟𝑙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(</a:t>
                </a:r>
                <a:r>
                  <a:rPr lang="en-US" altLang="en-US" sz="2400" dirty="0"/>
                  <a:t>the average radius of the band)</a:t>
                </a:r>
                <a:endParaRPr lang="en-US" sz="2800" dirty="0"/>
              </a:p>
              <a:p>
                <a:endParaRPr lang="en-US" altLang="en-US" sz="2800" dirty="0"/>
              </a:p>
              <a:p>
                <a:endParaRPr lang="en-US" sz="2800" dirty="0"/>
              </a:p>
              <a:p>
                <a:endParaRPr lang="en-US" altLang="en-US" sz="2800" dirty="0"/>
              </a:p>
            </p:txBody>
          </p:sp>
        </mc:Choice>
        <mc:Fallback xmlns="">
          <p:sp>
            <p:nvSpPr>
              <p:cNvPr id="53251" name="Rectangle 3">
                <a:extLst>
                  <a:ext uri="{FF2B5EF4-FFF2-40B4-BE49-F238E27FC236}">
                    <a16:creationId xmlns:a16="http://schemas.microsoft.com/office/drawing/2014/main" id="{0ADDD03E-D6F3-46D7-97CE-EDFCC3E86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5912" y="877888"/>
                <a:ext cx="8842376" cy="5865812"/>
              </a:xfrm>
              <a:blipFill>
                <a:blip r:embed="rId3"/>
                <a:stretch>
                  <a:fillRect l="-1448" t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54" name="Text Box 6">
            <a:extLst>
              <a:ext uri="{FF2B5EF4-FFF2-40B4-BE49-F238E27FC236}">
                <a16:creationId xmlns:a16="http://schemas.microsoft.com/office/drawing/2014/main" id="{8C08D2E7-2754-4EB4-A4B9-C9E938FF0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31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</a:rPr>
              <a:t>Equation 1</a:t>
            </a:r>
          </a:p>
        </p:txBody>
      </p:sp>
      <p:pic>
        <p:nvPicPr>
          <p:cNvPr id="53262" name="Picture 14" descr="080203">
            <a:extLst>
              <a:ext uri="{FF2B5EF4-FFF2-40B4-BE49-F238E27FC236}">
                <a16:creationId xmlns:a16="http://schemas.microsoft.com/office/drawing/2014/main" id="{8AA5953B-972A-48B7-8EA1-67B862592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"/>
          <a:stretch/>
        </p:blipFill>
        <p:spPr bwMode="auto">
          <a:xfrm>
            <a:off x="5654722" y="1979613"/>
            <a:ext cx="318928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6467575-F836-4B81-BF3F-19888F89E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 dirty="0"/>
              <a:t>SURFACE of REVOLUTION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BC9B4A4-F79C-4CCF-840F-84FAE5A23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49313"/>
            <a:ext cx="8458200" cy="5865812"/>
          </a:xfrm>
        </p:spPr>
        <p:txBody>
          <a:bodyPr/>
          <a:lstStyle/>
          <a:p>
            <a:r>
              <a:rPr lang="en-US" altLang="en-US" sz="2800" dirty="0"/>
              <a:t>Consider the surface obtained by rotating the curve </a:t>
            </a:r>
            <a:r>
              <a:rPr lang="en-US" altLang="en-US" sz="2800" i="1" dirty="0"/>
              <a:t>y =</a:t>
            </a:r>
            <a:r>
              <a:rPr lang="en-US" altLang="en-US" sz="2800" dirty="0"/>
              <a:t> </a:t>
            </a:r>
            <a:r>
              <a:rPr lang="en-US" altLang="en-US" sz="2800" i="1" dirty="0"/>
              <a:t>f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dirty="0"/>
              <a:t>), </a:t>
            </a:r>
            <a:r>
              <a:rPr lang="en-US" altLang="en-US" sz="2800" i="1" dirty="0"/>
              <a:t>a </a:t>
            </a:r>
            <a:r>
              <a:rPr lang="en-US" altLang="en-US" sz="2800" i="1" dirty="0">
                <a:cs typeface="Arial" panose="020B0604020202020204" pitchFamily="34" charset="0"/>
              </a:rPr>
              <a:t>≤ </a:t>
            </a:r>
            <a:r>
              <a:rPr lang="en-US" altLang="en-US" sz="2800" i="1" dirty="0"/>
              <a:t>x </a:t>
            </a:r>
            <a:r>
              <a:rPr lang="en-US" altLang="en-US" sz="2800" i="1" dirty="0">
                <a:cs typeface="Arial" panose="020B0604020202020204" pitchFamily="34" charset="0"/>
              </a:rPr>
              <a:t>≤ </a:t>
            </a:r>
            <a:r>
              <a:rPr lang="en-US" altLang="en-US" sz="2800" i="1" dirty="0"/>
              <a:t>b</a:t>
            </a:r>
            <a:r>
              <a:rPr lang="en-US" altLang="en-US" sz="2800" dirty="0"/>
              <a:t>, about the </a:t>
            </a:r>
            <a:r>
              <a:rPr lang="en-US" altLang="en-US" sz="2800" i="1" dirty="0"/>
              <a:t>x</a:t>
            </a:r>
            <a:r>
              <a:rPr lang="en-US" altLang="en-US" sz="2800" dirty="0"/>
              <a:t>-axis, where </a:t>
            </a:r>
            <a:r>
              <a:rPr lang="en-US" altLang="en-US" sz="2800" i="1" dirty="0"/>
              <a:t>f </a:t>
            </a:r>
            <a:r>
              <a:rPr lang="en-US" altLang="en-US" sz="2800" dirty="0"/>
              <a:t>is positive &amp; has a continuous derivative.</a:t>
            </a:r>
            <a:endParaRPr lang="en-US" altLang="en-US" sz="2400" dirty="0"/>
          </a:p>
        </p:txBody>
      </p:sp>
      <p:pic>
        <p:nvPicPr>
          <p:cNvPr id="61449" name="Picture 9" descr="080204a">
            <a:extLst>
              <a:ext uri="{FF2B5EF4-FFF2-40B4-BE49-F238E27FC236}">
                <a16:creationId xmlns:a16="http://schemas.microsoft.com/office/drawing/2014/main" id="{10FF8C21-C898-4758-80DF-111AED178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4"/>
          <a:stretch/>
        </p:blipFill>
        <p:spPr bwMode="auto">
          <a:xfrm>
            <a:off x="1536172" y="2606951"/>
            <a:ext cx="6071656" cy="326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DB066ED-E179-4AD7-97BD-83926663C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/>
              <a:t>SURFACE AREA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5EF6A87-195E-4852-9D78-2B18A624C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49313"/>
            <a:ext cx="8839200" cy="1893887"/>
          </a:xfrm>
        </p:spPr>
        <p:txBody>
          <a:bodyPr/>
          <a:lstStyle/>
          <a:p>
            <a:r>
              <a:rPr lang="en-US" altLang="en-US" sz="2800" dirty="0"/>
              <a:t>Divide [</a:t>
            </a:r>
            <a:r>
              <a:rPr lang="en-US" altLang="en-US" sz="2800" i="1" dirty="0"/>
              <a:t>a</a:t>
            </a:r>
            <a:r>
              <a:rPr lang="en-US" altLang="en-US" sz="2800" dirty="0"/>
              <a:t>, </a:t>
            </a:r>
            <a:r>
              <a:rPr lang="en-US" altLang="en-US" sz="2800" i="1" dirty="0"/>
              <a:t>b</a:t>
            </a:r>
            <a:r>
              <a:rPr lang="en-US" altLang="en-US" sz="2800" dirty="0"/>
              <a:t>] into </a:t>
            </a:r>
            <a:r>
              <a:rPr lang="en-US" altLang="en-US" sz="2800" i="1" dirty="0"/>
              <a:t>n </a:t>
            </a:r>
            <a:r>
              <a:rPr lang="en-US" altLang="en-US" sz="2800" dirty="0"/>
              <a:t>subintervals with </a:t>
            </a:r>
            <a:r>
              <a:rPr lang="en-US" altLang="en-US" sz="2800" dirty="0" err="1"/>
              <a:t>endpts</a:t>
            </a:r>
            <a:r>
              <a:rPr lang="en-US" altLang="en-US" sz="28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,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,…, </a:t>
            </a:r>
            <a:r>
              <a:rPr lang="en-US" altLang="en-US" sz="2800" i="1" dirty="0" err="1"/>
              <a:t>x</a:t>
            </a:r>
            <a:r>
              <a:rPr lang="en-US" altLang="en-US" sz="2800" i="1" baseline="-25000" dirty="0" err="1"/>
              <a:t>n</a:t>
            </a:r>
            <a:r>
              <a:rPr lang="en-US" altLang="en-US" sz="2800" i="1" baseline="-25000" dirty="0"/>
              <a:t> </a:t>
            </a:r>
            <a:r>
              <a:rPr lang="en-US" altLang="en-US" sz="2800" dirty="0"/>
              <a:t>&amp; equal width </a:t>
            </a:r>
            <a:r>
              <a:rPr lang="el-GR" altLang="en-US" sz="2800" i="1" dirty="0">
                <a:cs typeface="Arial" panose="020B0604020202020204" pitchFamily="34" charset="0"/>
              </a:rPr>
              <a:t>Δ</a:t>
            </a:r>
            <a:r>
              <a:rPr lang="en-US" altLang="en-US" sz="2800" i="1" dirty="0">
                <a:cs typeface="Arial" panose="020B0604020202020204" pitchFamily="34" charset="0"/>
              </a:rPr>
              <a:t>x</a:t>
            </a:r>
            <a:r>
              <a:rPr lang="en-US" altLang="en-US" sz="2800" dirty="0"/>
              <a:t>, as we did in determining arc length.</a:t>
            </a:r>
          </a:p>
          <a:p>
            <a:r>
              <a:rPr lang="en-US" altLang="en-US" sz="2800" dirty="0"/>
              <a:t>If </a:t>
            </a:r>
            <a:r>
              <a:rPr lang="en-US" altLang="en-US" sz="2800" i="1" dirty="0" err="1"/>
              <a:t>y</a:t>
            </a:r>
            <a:r>
              <a:rPr lang="en-US" altLang="en-US" sz="2800" baseline="-25000" dirty="0" err="1"/>
              <a:t>i</a:t>
            </a:r>
            <a:r>
              <a:rPr lang="en-US" altLang="en-US" sz="2800" i="1" dirty="0"/>
              <a:t> </a:t>
            </a:r>
            <a:r>
              <a:rPr lang="en-US" altLang="en-US" sz="2800" dirty="0"/>
              <a:t>= </a:t>
            </a:r>
            <a:r>
              <a:rPr lang="en-US" altLang="en-US" sz="2800" i="1" dirty="0"/>
              <a:t>f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i="1" baseline="-25000" dirty="0"/>
              <a:t>i</a:t>
            </a:r>
            <a:r>
              <a:rPr lang="en-US" altLang="en-US" sz="2800" dirty="0"/>
              <a:t>), then point </a:t>
            </a:r>
            <a:r>
              <a:rPr lang="en-US" altLang="en-US" sz="2800" i="1" dirty="0"/>
              <a:t>P</a:t>
            </a:r>
            <a:r>
              <a:rPr lang="en-US" altLang="en-US" sz="2800" i="1" baseline="-25000" dirty="0"/>
              <a:t>i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i="1" baseline="-25000" dirty="0"/>
              <a:t>i</a:t>
            </a:r>
            <a:r>
              <a:rPr lang="en-US" altLang="en-US" sz="2800" dirty="0"/>
              <a:t>, </a:t>
            </a:r>
            <a:r>
              <a:rPr lang="en-US" altLang="en-US" sz="2800" i="1" dirty="0" err="1"/>
              <a:t>y</a:t>
            </a:r>
            <a:r>
              <a:rPr lang="en-US" altLang="en-US" sz="2800" i="1" baseline="-25000" dirty="0" err="1"/>
              <a:t>i</a:t>
            </a:r>
            <a:r>
              <a:rPr lang="en-US" altLang="en-US" sz="2800" dirty="0"/>
              <a:t>) lies on the curve.</a:t>
            </a:r>
          </a:p>
        </p:txBody>
      </p:sp>
      <p:pic>
        <p:nvPicPr>
          <p:cNvPr id="65543" name="Picture 7" descr="080204b">
            <a:extLst>
              <a:ext uri="{FF2B5EF4-FFF2-40B4-BE49-F238E27FC236}">
                <a16:creationId xmlns:a16="http://schemas.microsoft.com/office/drawing/2014/main" id="{9F27F4AE-F23F-4F32-AB5F-556E6389C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3"/>
          <a:stretch/>
        </p:blipFill>
        <p:spPr bwMode="auto">
          <a:xfrm>
            <a:off x="3200400" y="2667000"/>
            <a:ext cx="5638800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C25CAD-E60D-4C8F-B3DF-6CB993D36F2F}"/>
                  </a:ext>
                </a:extLst>
              </p:cNvPr>
              <p:cNvSpPr txBox="1"/>
              <p:nvPr/>
            </p:nvSpPr>
            <p:spPr>
              <a:xfrm>
                <a:off x="228600" y="2819400"/>
                <a:ext cx="2971800" cy="2980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000" b="0" dirty="0">
                    <a:solidFill>
                      <a:srgbClr val="AC4600"/>
                    </a:solidFill>
                  </a:rPr>
                  <a:t>The part of the surface between </a:t>
                </a:r>
                <a:r>
                  <a:rPr lang="en-US" altLang="en-US" sz="2000" b="0" i="1" dirty="0">
                    <a:solidFill>
                      <a:srgbClr val="AC4600"/>
                    </a:solidFill>
                  </a:rPr>
                  <a:t>x</a:t>
                </a:r>
                <a:r>
                  <a:rPr lang="en-US" altLang="en-US" sz="2000" b="0" i="1" baseline="-25000" dirty="0">
                    <a:solidFill>
                      <a:srgbClr val="AC4600"/>
                    </a:solidFill>
                  </a:rPr>
                  <a:t>i –</a:t>
                </a:r>
                <a:r>
                  <a:rPr lang="en-US" altLang="en-US" sz="2000" b="0" baseline="-25000" dirty="0">
                    <a:solidFill>
                      <a:srgbClr val="AC4600"/>
                    </a:solidFill>
                  </a:rPr>
                  <a:t>1</a:t>
                </a:r>
                <a:r>
                  <a:rPr lang="en-US" altLang="en-US" sz="2000" b="0" dirty="0">
                    <a:solidFill>
                      <a:srgbClr val="AC4600"/>
                    </a:solidFill>
                  </a:rPr>
                  <a:t> and </a:t>
                </a:r>
                <a:r>
                  <a:rPr lang="en-US" altLang="en-US" sz="2000" b="0" i="1" dirty="0">
                    <a:solidFill>
                      <a:srgbClr val="AC4600"/>
                    </a:solidFill>
                  </a:rPr>
                  <a:t>x</a:t>
                </a:r>
                <a:r>
                  <a:rPr lang="en-US" altLang="en-US" sz="2000" b="0" i="1" baseline="-25000" dirty="0">
                    <a:solidFill>
                      <a:srgbClr val="AC4600"/>
                    </a:solidFill>
                  </a:rPr>
                  <a:t>i </a:t>
                </a:r>
              </a:p>
              <a:p>
                <a:r>
                  <a:rPr lang="en-US" altLang="en-US" sz="2000" b="0" dirty="0">
                    <a:solidFill>
                      <a:srgbClr val="AC4600"/>
                    </a:solidFill>
                  </a:rPr>
                  <a:t>is approximated by taking the line segment </a:t>
                </a:r>
                <a:r>
                  <a:rPr lang="en-US" altLang="en-US" sz="2000" b="0" i="1" dirty="0">
                    <a:solidFill>
                      <a:srgbClr val="AC4600"/>
                    </a:solidFill>
                  </a:rPr>
                  <a:t>P</a:t>
                </a:r>
                <a:r>
                  <a:rPr lang="en-US" altLang="en-US" sz="2000" b="0" i="1" baseline="-25000" dirty="0">
                    <a:solidFill>
                      <a:srgbClr val="AC4600"/>
                    </a:solidFill>
                  </a:rPr>
                  <a:t>i–</a:t>
                </a:r>
                <a:r>
                  <a:rPr lang="en-US" altLang="en-US" sz="2000" b="0" baseline="-25000" dirty="0">
                    <a:solidFill>
                      <a:srgbClr val="AC4600"/>
                    </a:solidFill>
                  </a:rPr>
                  <a:t>1 </a:t>
                </a:r>
                <a:r>
                  <a:rPr lang="en-US" altLang="en-US" sz="2000" b="0" i="1" dirty="0">
                    <a:solidFill>
                      <a:srgbClr val="AC4600"/>
                    </a:solidFill>
                  </a:rPr>
                  <a:t>P</a:t>
                </a:r>
                <a:r>
                  <a:rPr lang="en-US" altLang="en-US" sz="2000" b="0" i="1" baseline="-25000" dirty="0">
                    <a:solidFill>
                      <a:srgbClr val="AC4600"/>
                    </a:solidFill>
                  </a:rPr>
                  <a:t>i</a:t>
                </a:r>
                <a:r>
                  <a:rPr lang="en-US" altLang="en-US" sz="2000" b="0" i="1" dirty="0">
                    <a:solidFill>
                      <a:srgbClr val="AC4600"/>
                    </a:solidFill>
                  </a:rPr>
                  <a:t> </a:t>
                </a:r>
                <a:r>
                  <a:rPr lang="en-US" altLang="en-US" sz="2000" b="0" dirty="0">
                    <a:solidFill>
                      <a:srgbClr val="AC4600"/>
                    </a:solidFill>
                  </a:rPr>
                  <a:t>and rotating it about the </a:t>
                </a:r>
                <a:r>
                  <a:rPr lang="en-US" altLang="en-US" sz="2000" b="0" i="1" dirty="0">
                    <a:solidFill>
                      <a:srgbClr val="AC4600"/>
                    </a:solidFill>
                  </a:rPr>
                  <a:t>x</a:t>
                </a:r>
                <a:r>
                  <a:rPr lang="en-US" altLang="en-US" sz="2000" b="0" dirty="0">
                    <a:solidFill>
                      <a:srgbClr val="AC4600"/>
                    </a:solidFill>
                  </a:rPr>
                  <a:t>-axis.</a:t>
                </a:r>
              </a:p>
              <a:p>
                <a:r>
                  <a:rPr lang="en-US" altLang="en-US" sz="2000" b="0" dirty="0">
                    <a:solidFill>
                      <a:srgbClr val="AC4600"/>
                    </a:solidFill>
                  </a:rPr>
                  <a:t>Result is a band with slant height </a:t>
                </a:r>
                <a:r>
                  <a:rPr lang="en-US" altLang="en-US" sz="2000" b="0" i="1" dirty="0">
                    <a:solidFill>
                      <a:srgbClr val="AC4600"/>
                    </a:solidFill>
                    <a:latin typeface="Times New Roman" panose="02020603050405020304" pitchFamily="18" charset="0"/>
                  </a:rPr>
                  <a:t>l</a:t>
                </a:r>
                <a:r>
                  <a:rPr lang="en-US" altLang="en-US" sz="2000" b="0" i="1" dirty="0">
                    <a:solidFill>
                      <a:srgbClr val="AC4600"/>
                    </a:solidFill>
                  </a:rPr>
                  <a:t> = | P</a:t>
                </a:r>
                <a:r>
                  <a:rPr lang="en-US" altLang="en-US" sz="2000" b="0" i="1" baseline="-25000" dirty="0">
                    <a:solidFill>
                      <a:srgbClr val="AC4600"/>
                    </a:solidFill>
                  </a:rPr>
                  <a:t>i –</a:t>
                </a:r>
                <a:r>
                  <a:rPr lang="en-US" altLang="en-US" sz="2000" b="0" baseline="-25000" dirty="0">
                    <a:solidFill>
                      <a:srgbClr val="AC4600"/>
                    </a:solidFill>
                  </a:rPr>
                  <a:t>1</a:t>
                </a:r>
                <a:r>
                  <a:rPr lang="en-US" altLang="en-US" sz="2000" b="0" i="1" dirty="0">
                    <a:solidFill>
                      <a:srgbClr val="AC4600"/>
                    </a:solidFill>
                  </a:rPr>
                  <a:t>P</a:t>
                </a:r>
                <a:r>
                  <a:rPr lang="en-US" altLang="en-US" sz="2000" b="0" i="1" baseline="-25000" dirty="0">
                    <a:solidFill>
                      <a:srgbClr val="AC4600"/>
                    </a:solidFill>
                  </a:rPr>
                  <a:t>i </a:t>
                </a:r>
                <a:r>
                  <a:rPr lang="en-US" altLang="en-US" sz="2000" b="0" i="1" dirty="0">
                    <a:solidFill>
                      <a:srgbClr val="AC4600"/>
                    </a:solidFill>
                  </a:rPr>
                  <a:t>|,</a:t>
                </a:r>
                <a:br>
                  <a:rPr lang="en-US" altLang="en-US" sz="2000" b="0" i="1" dirty="0">
                    <a:solidFill>
                      <a:srgbClr val="AC4600"/>
                    </a:solidFill>
                  </a:rPr>
                </a:br>
                <a:r>
                  <a:rPr lang="en-US" altLang="en-US" sz="2000" b="0" dirty="0" err="1">
                    <a:solidFill>
                      <a:srgbClr val="AC4600"/>
                    </a:solidFill>
                  </a:rPr>
                  <a:t>ave.</a:t>
                </a:r>
                <a:r>
                  <a:rPr lang="en-US" altLang="en-US" sz="2000" b="0" dirty="0">
                    <a:solidFill>
                      <a:srgbClr val="AC4600"/>
                    </a:solidFill>
                  </a:rPr>
                  <a:t> radius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000" b="0" i="0" smtClean="0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000" b="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1400" b="0" dirty="0">
                    <a:solidFill>
                      <a:srgbClr val="AC46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C25CAD-E60D-4C8F-B3DF-6CB993D36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819400"/>
                <a:ext cx="2971800" cy="2980047"/>
              </a:xfrm>
              <a:prstGeom prst="rect">
                <a:avLst/>
              </a:prstGeom>
              <a:blipFill>
                <a:blip r:embed="rId4"/>
                <a:stretch>
                  <a:fillRect l="-2259" t="-1025" b="-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52D43549-1638-4416-9000-83F8E93F01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5799447"/>
                <a:ext cx="7239000" cy="798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indent="3175" algn="l" rtl="0" fontAlgn="base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defRPr sz="3200" kern="1200">
                    <a:solidFill>
                      <a:srgbClr val="800000"/>
                    </a:solidFill>
                    <a:latin typeface="+mn-lt"/>
                    <a:ea typeface="+mn-ea"/>
                    <a:cs typeface="+mn-cs"/>
                  </a:defRPr>
                </a:lvl1pPr>
                <a:lvl2pPr marL="741363" indent="-284163" algn="l" rtl="0" fontAlgn="base">
                  <a:spcBef>
                    <a:spcPct val="20000"/>
                  </a:spcBef>
                  <a:spcAft>
                    <a:spcPct val="0"/>
                  </a:spcAft>
                  <a:buFont typeface="Wingdings" panose="05000000000000000000" pitchFamily="2" charset="2"/>
                  <a:buChar char="§"/>
                  <a:defRPr sz="2800" kern="1200">
                    <a:solidFill>
                      <a:srgbClr val="AC4600"/>
                    </a:solidFill>
                    <a:latin typeface="+mn-lt"/>
                    <a:ea typeface="+mn-ea"/>
                    <a:cs typeface="+mn-cs"/>
                  </a:defRPr>
                </a:lvl2pPr>
                <a:lvl3pPr marL="1431925" indent="-228600" algn="l" rtl="0" fontAlgn="base">
                  <a:spcBef>
                    <a:spcPct val="20000"/>
                  </a:spcBef>
                  <a:spcAft>
                    <a:spcPct val="0"/>
                  </a:spcAft>
                  <a:defRPr sz="2800" kern="1200">
                    <a:solidFill>
                      <a:srgbClr val="AC4600"/>
                    </a:solidFill>
                    <a:latin typeface="+mn-lt"/>
                    <a:ea typeface="+mn-ea"/>
                    <a:cs typeface="+mn-cs"/>
                  </a:defRPr>
                </a:lvl3pPr>
                <a:lvl4pPr marL="1774825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7725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r>
                  <a:rPr lang="en-US" altLang="en-US" sz="2600" b="0" dirty="0"/>
                  <a:t>So its surface area is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𝜋</m:t>
                    </m:r>
                    <m:f>
                      <m:f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52D43549-1638-4416-9000-83F8E93F0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799447"/>
                <a:ext cx="7239000" cy="798512"/>
              </a:xfrm>
              <a:prstGeom prst="rect">
                <a:avLst/>
              </a:prstGeom>
              <a:blipFill>
                <a:blip r:embed="rId5"/>
                <a:stretch>
                  <a:fillRect l="-1516" t="-3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BA5B0FFC-63FC-4F95-9F68-7B1D85EF1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/>
              <a:t>SURFACE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5" name="Rectangle 3">
                <a:extLst>
                  <a:ext uri="{FF2B5EF4-FFF2-40B4-BE49-F238E27FC236}">
                    <a16:creationId xmlns:a16="http://schemas.microsoft.com/office/drawing/2014/main" id="{64AD5CB0-C5C4-4703-BD4D-C070984BC9D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877888"/>
                <a:ext cx="8915400" cy="5065712"/>
              </a:xfrm>
            </p:spPr>
            <p:txBody>
              <a:bodyPr/>
              <a:lstStyle/>
              <a:p>
                <a:r>
                  <a:rPr lang="en-US" altLang="en-US" sz="2400" dirty="0"/>
                  <a:t>We have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′(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2400" i="1" dirty="0"/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2400" i="1" baseline="-25000" dirty="0"/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en-US" altLang="en-US" sz="2400" dirty="0"/>
                                  <m:t>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where </a:t>
                </a:r>
                <a:r>
                  <a:rPr lang="en-US" altLang="en-US" sz="2400" i="1" dirty="0"/>
                  <a:t>x</a:t>
                </a:r>
                <a:r>
                  <a:rPr lang="en-US" altLang="en-US" sz="2400" i="1" baseline="-25000" dirty="0"/>
                  <a:t>i</a:t>
                </a:r>
                <a:r>
                  <a:rPr lang="en-US" altLang="en-US" sz="2400" dirty="0"/>
                  <a:t>* is in [</a:t>
                </a:r>
                <a:r>
                  <a:rPr lang="en-US" altLang="en-US" sz="2400" i="1" dirty="0"/>
                  <a:t>x</a:t>
                </a:r>
                <a:r>
                  <a:rPr lang="en-US" altLang="en-US" sz="2400" i="1" baseline="-25000" dirty="0"/>
                  <a:t>i </a:t>
                </a:r>
                <a:r>
                  <a:rPr lang="en-US" altLang="en-US" sz="2400" baseline="-25000" dirty="0"/>
                  <a:t>–1</a:t>
                </a:r>
                <a:r>
                  <a:rPr lang="en-US" altLang="en-US" sz="2400" dirty="0"/>
                  <a:t>, </a:t>
                </a:r>
                <a:r>
                  <a:rPr lang="en-US" altLang="en-US" sz="2400" i="1" dirty="0"/>
                  <a:t>x</a:t>
                </a:r>
                <a:r>
                  <a:rPr lang="en-US" altLang="en-US" sz="2400" i="1" baseline="-25000" dirty="0"/>
                  <a:t>i</a:t>
                </a:r>
                <a:r>
                  <a:rPr lang="en-US" altLang="en-US" sz="2400" dirty="0"/>
                  <a:t>].</a:t>
                </a:r>
              </a:p>
              <a:p>
                <a:r>
                  <a:rPr lang="en-US" altLang="en-US" sz="2400" dirty="0"/>
                  <a:t>For </a:t>
                </a:r>
                <a:r>
                  <a:rPr lang="el-GR" altLang="en-US" sz="2400" dirty="0">
                    <a:cs typeface="Arial" panose="020B0604020202020204" pitchFamily="34" charset="0"/>
                  </a:rPr>
                  <a:t>Δ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x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/>
                  <a:t>small, </a:t>
                </a:r>
                <a:r>
                  <a:rPr lang="en-US" altLang="en-US" sz="2400" i="1" dirty="0" err="1"/>
                  <a:t>y</a:t>
                </a:r>
                <a:r>
                  <a:rPr lang="en-US" altLang="en-US" sz="2400" i="1" baseline="-25000" dirty="0" err="1"/>
                  <a:t>i</a:t>
                </a:r>
                <a:r>
                  <a:rPr lang="en-US" altLang="en-US" sz="2400" dirty="0"/>
                  <a:t> = </a:t>
                </a:r>
                <a:r>
                  <a:rPr lang="en-US" altLang="en-US" sz="2400" i="1" dirty="0"/>
                  <a:t>f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/>
                  <a:t>x</a:t>
                </a:r>
                <a:r>
                  <a:rPr lang="en-US" altLang="en-US" sz="2400" i="1" baseline="-25000" dirty="0"/>
                  <a:t>i</a:t>
                </a:r>
                <a:r>
                  <a:rPr lang="en-US" altLang="en-US" sz="2400" dirty="0"/>
                  <a:t>) 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≈ 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f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(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x</a:t>
                </a:r>
                <a:r>
                  <a:rPr lang="en-US" altLang="en-US" sz="2400" i="1" baseline="-25000" dirty="0">
                    <a:cs typeface="Arial" panose="020B0604020202020204" pitchFamily="34" charset="0"/>
                  </a:rPr>
                  <a:t>i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*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) </a:t>
                </a:r>
                <a:r>
                  <a:rPr lang="en-US" altLang="en-US" sz="2400" dirty="0"/>
                  <a:t>&amp; </a:t>
                </a:r>
                <a:r>
                  <a:rPr lang="en-US" altLang="en-US" sz="2400" i="1" dirty="0" err="1"/>
                  <a:t>y</a:t>
                </a:r>
                <a:r>
                  <a:rPr lang="en-US" altLang="en-US" sz="2400" i="1" baseline="-25000" dirty="0" err="1"/>
                  <a:t>i</a:t>
                </a:r>
                <a:r>
                  <a:rPr lang="en-US" altLang="en-US" sz="2400" i="1" baseline="-25000" dirty="0"/>
                  <a:t> </a:t>
                </a:r>
                <a:r>
                  <a:rPr lang="en-US" altLang="en-US" sz="2400" baseline="-25000" dirty="0"/>
                  <a:t>–1</a:t>
                </a:r>
                <a:r>
                  <a:rPr lang="en-US" altLang="en-US" sz="2400" dirty="0"/>
                  <a:t> = </a:t>
                </a:r>
                <a:r>
                  <a:rPr lang="en-US" altLang="en-US" sz="2400" i="1" dirty="0"/>
                  <a:t>f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/>
                  <a:t>x</a:t>
                </a:r>
                <a:r>
                  <a:rPr lang="en-US" altLang="en-US" sz="2400" i="1" baseline="-25000" dirty="0"/>
                  <a:t>i </a:t>
                </a:r>
                <a:r>
                  <a:rPr lang="en-US" altLang="en-US" sz="2400" baseline="-25000" dirty="0"/>
                  <a:t>–1</a:t>
                </a:r>
                <a:r>
                  <a:rPr lang="en-US" altLang="en-US" sz="2400" dirty="0"/>
                  <a:t>) 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≈ 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f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(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x</a:t>
                </a:r>
                <a:r>
                  <a:rPr lang="en-US" altLang="en-US" sz="2400" i="1" baseline="-25000" dirty="0">
                    <a:cs typeface="Arial" panose="020B0604020202020204" pitchFamily="34" charset="0"/>
                  </a:rPr>
                  <a:t>i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*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)</a:t>
                </a:r>
                <a:r>
                  <a:rPr lang="en-US" altLang="en-US" sz="2400" dirty="0"/>
                  <a:t>, as </a:t>
                </a:r>
                <a:r>
                  <a:rPr lang="en-US" altLang="en-US" sz="2400" i="1" dirty="0"/>
                  <a:t>f</a:t>
                </a:r>
                <a:r>
                  <a:rPr lang="en-US" altLang="en-US" sz="2400" dirty="0"/>
                  <a:t> is cont.</a:t>
                </a:r>
              </a:p>
              <a:p>
                <a:r>
                  <a:rPr lang="en-US" altLang="en-US" sz="2400" dirty="0"/>
                  <a:t>Therefore, the area of the </a:t>
                </a:r>
                <a:r>
                  <a:rPr lang="en-US" altLang="en-US" sz="2400" i="1" dirty="0" err="1"/>
                  <a:t>i</a:t>
                </a:r>
                <a:r>
                  <a:rPr lang="en-US" altLang="en-US" sz="2400" i="1" dirty="0"/>
                  <a:t> </a:t>
                </a:r>
                <a:r>
                  <a:rPr lang="en-US" altLang="en-US" sz="2400" baseline="30000" dirty="0" err="1"/>
                  <a:t>th</a:t>
                </a:r>
                <a:r>
                  <a:rPr lang="en-US" altLang="en-US" sz="2400" dirty="0"/>
                  <a:t> band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≈2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′(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altLang="en-US" sz="2400" dirty="0"/>
                  <a:t>And the area of the complete surface of revolution is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′(</m:t>
                                      </m:r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m:rPr>
                              <m:sty m:val="p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US" altLang="en-US" sz="2800" dirty="0"/>
              </a:p>
              <a:p>
                <a:r>
                  <a:rPr lang="en-US" altLang="en-US" sz="2400" dirty="0"/>
                  <a:t>Taking the limit as </a:t>
                </a:r>
                <a:r>
                  <a:rPr lang="en-US" altLang="en-US" sz="2800" i="1" dirty="0"/>
                  <a:t>n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→ ∞,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we get</a:t>
                </a: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′(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9635" name="Rectangle 3">
                <a:extLst>
                  <a:ext uri="{FF2B5EF4-FFF2-40B4-BE49-F238E27FC236}">
                    <a16:creationId xmlns:a16="http://schemas.microsoft.com/office/drawing/2014/main" id="{64AD5CB0-C5C4-4703-BD4D-C070984BC9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877888"/>
                <a:ext cx="8915400" cy="5065712"/>
              </a:xfrm>
              <a:blipFill>
                <a:blip r:embed="rId3"/>
                <a:stretch>
                  <a:fillRect l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5931AA24-CA93-4B38-A3F1-BCCCC9705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 dirty="0"/>
              <a:t>SURFACE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779" name="Rectangle 3">
                <a:extLst>
                  <a:ext uri="{FF2B5EF4-FFF2-40B4-BE49-F238E27FC236}">
                    <a16:creationId xmlns:a16="http://schemas.microsoft.com/office/drawing/2014/main" id="{8CCF28C6-24EE-483E-ADAC-531C10D3AE5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45256" y="896257"/>
                <a:ext cx="8853488" cy="5865812"/>
              </a:xfrm>
            </p:spPr>
            <p:txBody>
              <a:bodyPr/>
              <a:lstStyle/>
              <a:p>
                <a:pPr marL="114300" indent="0"/>
                <a:r>
                  <a:rPr lang="en-US" altLang="en-US" dirty="0"/>
                  <a:t>For </a:t>
                </a:r>
                <a:r>
                  <a:rPr lang="en-US" altLang="en-US" i="1" dirty="0"/>
                  <a:t>f </a:t>
                </a:r>
                <a:r>
                  <a:rPr lang="en-US" altLang="en-US" dirty="0"/>
                  <a:t>positive with a continuous derivative, the surface area</a:t>
                </a:r>
                <a:r>
                  <a:rPr lang="en-US" altLang="en-US" b="1" dirty="0"/>
                  <a:t> </a:t>
                </a:r>
                <a:r>
                  <a:rPr lang="en-US" altLang="en-US" dirty="0"/>
                  <a:t>of the surface obtained by rotating the curve </a:t>
                </a:r>
                <a:r>
                  <a:rPr lang="en-US" altLang="en-US" i="1" dirty="0"/>
                  <a:t>y </a:t>
                </a:r>
                <a:r>
                  <a:rPr lang="en-US" altLang="en-US" dirty="0"/>
                  <a:t>=</a:t>
                </a:r>
                <a:r>
                  <a:rPr lang="en-US" altLang="en-US" i="1" dirty="0"/>
                  <a:t> 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), </a:t>
                </a:r>
                <a:r>
                  <a:rPr lang="en-US" altLang="en-US" i="1" dirty="0"/>
                  <a:t>a </a:t>
                </a:r>
                <a:r>
                  <a:rPr lang="en-US" altLang="en-US" dirty="0">
                    <a:cs typeface="Arial" panose="020B0604020202020204" pitchFamily="34" charset="0"/>
                  </a:rPr>
                  <a:t>≤</a:t>
                </a:r>
                <a:r>
                  <a:rPr lang="en-US" altLang="en-US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i="1" dirty="0"/>
                  <a:t>x </a:t>
                </a:r>
                <a:r>
                  <a:rPr lang="en-US" altLang="en-US" dirty="0">
                    <a:cs typeface="Arial" panose="020B0604020202020204" pitchFamily="34" charset="0"/>
                  </a:rPr>
                  <a:t>≤</a:t>
                </a:r>
                <a:r>
                  <a:rPr lang="en-US" altLang="en-US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, about 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-axis is:</a:t>
                </a:r>
              </a:p>
              <a:p>
                <a:pPr marL="11430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altLang="en-US" sz="3600" dirty="0"/>
              </a:p>
              <a:p>
                <a:r>
                  <a:rPr lang="en-US" altLang="en-US" dirty="0"/>
                  <a:t>Or with Leibniz notation: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5779" name="Rectangle 3">
                <a:extLst>
                  <a:ext uri="{FF2B5EF4-FFF2-40B4-BE49-F238E27FC236}">
                    <a16:creationId xmlns:a16="http://schemas.microsoft.com/office/drawing/2014/main" id="{8CCF28C6-24EE-483E-ADAC-531C10D3AE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5256" y="896257"/>
                <a:ext cx="8853488" cy="5865812"/>
              </a:xfrm>
              <a:blipFill>
                <a:blip r:embed="rId3"/>
                <a:stretch>
                  <a:fillRect l="-1791" t="-1351" r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781" name="Text Box 5">
            <a:extLst>
              <a:ext uri="{FF2B5EF4-FFF2-40B4-BE49-F238E27FC236}">
                <a16:creationId xmlns:a16="http://schemas.microsoft.com/office/drawing/2014/main" id="{B304D01D-97D9-4CFE-ABDD-B2766307B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31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800000"/>
                </a:solidFill>
              </a:rPr>
              <a:t>Formula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13E79846-7401-4F96-A487-CCC83A77E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/>
              <a:t>SURFACE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>
                <a:extLst>
                  <a:ext uri="{FF2B5EF4-FFF2-40B4-BE49-F238E27FC236}">
                    <a16:creationId xmlns:a16="http://schemas.microsoft.com/office/drawing/2014/main" id="{A07C75F6-BC1C-4B09-A501-AB9FADEC746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90500" y="889000"/>
                <a:ext cx="8763000" cy="5865812"/>
              </a:xfrm>
            </p:spPr>
            <p:txBody>
              <a:bodyPr/>
              <a:lstStyle/>
              <a:p>
                <a:pPr marL="0" indent="0"/>
                <a:r>
                  <a:rPr lang="en-US" altLang="en-US" sz="3400" dirty="0"/>
                  <a:t>If curve is described as </a:t>
                </a:r>
                <a:r>
                  <a:rPr lang="en-US" altLang="en-US" sz="3400" i="1" dirty="0"/>
                  <a:t>x = g</a:t>
                </a:r>
                <a:r>
                  <a:rPr lang="en-US" altLang="en-US" sz="3400" dirty="0"/>
                  <a:t>(</a:t>
                </a:r>
                <a:r>
                  <a:rPr lang="en-US" altLang="en-US" sz="3400" i="1" dirty="0"/>
                  <a:t>y</a:t>
                </a:r>
                <a:r>
                  <a:rPr lang="en-US" altLang="en-US" sz="3400" dirty="0"/>
                  <a:t>), </a:t>
                </a:r>
                <a:r>
                  <a:rPr lang="en-US" altLang="en-US" sz="3400" i="1" dirty="0"/>
                  <a:t>c </a:t>
                </a:r>
                <a:r>
                  <a:rPr lang="en-US" altLang="en-US" sz="3400" dirty="0">
                    <a:cs typeface="Arial" panose="020B0604020202020204" pitchFamily="34" charset="0"/>
                  </a:rPr>
                  <a:t>≤</a:t>
                </a:r>
                <a:r>
                  <a:rPr lang="en-US" altLang="en-US" sz="3400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3400" i="1" dirty="0"/>
                  <a:t>y </a:t>
                </a:r>
                <a:r>
                  <a:rPr lang="en-US" altLang="en-US" sz="3400" dirty="0">
                    <a:cs typeface="Arial" panose="020B0604020202020204" pitchFamily="34" charset="0"/>
                  </a:rPr>
                  <a:t>≤</a:t>
                </a:r>
                <a:r>
                  <a:rPr lang="en-US" altLang="en-US" sz="3400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3400" i="1" dirty="0"/>
                  <a:t>d</a:t>
                </a:r>
                <a:r>
                  <a:rPr lang="en-US" altLang="en-US" sz="3400" dirty="0"/>
                  <a:t>, and we rotate about the y-axis then the formula for the surface area becomes: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num>
                                        <m:den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sz="3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altLang="en-US" sz="3400" dirty="0"/>
              </a:p>
            </p:txBody>
          </p:sp>
        </mc:Choice>
        <mc:Fallback xmlns="">
          <p:sp>
            <p:nvSpPr>
              <p:cNvPr id="79875" name="Rectangle 3">
                <a:extLst>
                  <a:ext uri="{FF2B5EF4-FFF2-40B4-BE49-F238E27FC236}">
                    <a16:creationId xmlns:a16="http://schemas.microsoft.com/office/drawing/2014/main" id="{A07C75F6-BC1C-4B09-A501-AB9FADEC7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500" y="889000"/>
                <a:ext cx="8763000" cy="5865812"/>
              </a:xfrm>
              <a:blipFill>
                <a:blip r:embed="rId3"/>
                <a:stretch>
                  <a:fillRect l="-1947" t="-1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880" name="Text Box 8">
            <a:extLst>
              <a:ext uri="{FF2B5EF4-FFF2-40B4-BE49-F238E27FC236}">
                <a16:creationId xmlns:a16="http://schemas.microsoft.com/office/drawing/2014/main" id="{0917C5C3-CB24-4DBE-8A5A-A6D9C79F4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31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</a:rPr>
              <a:t>Formula 5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>
                <a:extLst>
                  <a:ext uri="{FF2B5EF4-FFF2-40B4-BE49-F238E27FC236}">
                    <a16:creationId xmlns:a16="http://schemas.microsoft.com/office/drawing/2014/main" id="{C59E753E-0800-4185-80D1-756272724A1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5788" y="877888"/>
                <a:ext cx="8177212" cy="3770312"/>
              </a:xfrm>
            </p:spPr>
            <p:txBody>
              <a:bodyPr/>
              <a:lstStyle/>
              <a:p>
                <a:r>
                  <a:rPr lang="en-US" altLang="en-US" dirty="0"/>
                  <a:t>Formulas 4 and 5 can be rewritten using the arc differential introduced earlier:</a:t>
                </a:r>
              </a:p>
              <a:p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𝑦𝑑𝑠</m:t>
                        </m:r>
                      </m:e>
                    </m:nary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𝑥𝑑𝑠</m:t>
                        </m:r>
                      </m:e>
                    </m:nary>
                  </m:oMath>
                </a14:m>
                <a:endParaRPr lang="en-US" altLang="en-US" dirty="0"/>
              </a:p>
              <a:p>
                <a:r>
                  <a:rPr lang="en-US" altLang="en-US" dirty="0"/>
                  <a:t>where: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AC4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AC4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AC4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AC4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altLang="en-US" sz="2600" dirty="0">
                    <a:solidFill>
                      <a:srgbClr val="AC4600"/>
                    </a:solidFill>
                  </a:rPr>
                  <a:t>   or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𝑑𝑠</m:t>
                    </m:r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rgbClr val="AC46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AC4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rgbClr val="AC4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rgbClr val="AC4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solidFill>
                                          <a:srgbClr val="AC4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solidFill>
                                  <a:srgbClr val="AC46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𝑑𝑦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3971" name="Rectangle 3">
                <a:extLst>
                  <a:ext uri="{FF2B5EF4-FFF2-40B4-BE49-F238E27FC236}">
                    <a16:creationId xmlns:a16="http://schemas.microsoft.com/office/drawing/2014/main" id="{C59E753E-0800-4185-80D1-756272724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5788" y="877888"/>
                <a:ext cx="8177212" cy="3770312"/>
              </a:xfrm>
              <a:blipFill>
                <a:blip r:embed="rId3"/>
                <a:stretch>
                  <a:fillRect l="-1863" t="-2100" r="-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4" name="Rectangle 6">
            <a:extLst>
              <a:ext uri="{FF2B5EF4-FFF2-40B4-BE49-F238E27FC236}">
                <a16:creationId xmlns:a16="http://schemas.microsoft.com/office/drawing/2014/main" id="{D44693E2-B1BE-4194-A21D-A2CEB23A1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121400" cy="585788"/>
          </a:xfrm>
        </p:spPr>
        <p:txBody>
          <a:bodyPr/>
          <a:lstStyle/>
          <a:p>
            <a:r>
              <a:rPr lang="en-US" altLang="en-US"/>
              <a:t>SURFACE AREA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D46E79D5-0949-41AD-9AEE-E8778B8B9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 dirty="0"/>
              <a:t>SURFACE AREA—FORMULA 4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194BD08E-2360-403D-88AB-A69768AD9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8853488" cy="5865812"/>
          </a:xfrm>
        </p:spPr>
        <p:txBody>
          <a:bodyPr/>
          <a:lstStyle/>
          <a:p>
            <a:r>
              <a:rPr lang="en-US" altLang="en-US" sz="2800" dirty="0"/>
              <a:t>Think of 2</a:t>
            </a:r>
            <a:r>
              <a:rPr lang="el-GR" altLang="en-US" sz="2800" i="1" dirty="0">
                <a:cs typeface="Arial" panose="020B0604020202020204" pitchFamily="34" charset="0"/>
              </a:rPr>
              <a:t>π</a:t>
            </a:r>
            <a:r>
              <a:rPr lang="en-US" altLang="en-US" sz="2800" i="1" dirty="0">
                <a:cs typeface="Arial" panose="020B0604020202020204" pitchFamily="34" charset="0"/>
              </a:rPr>
              <a:t>y</a:t>
            </a:r>
            <a:r>
              <a:rPr lang="en-US" altLang="en-US" sz="2800" dirty="0">
                <a:cs typeface="Arial" panose="020B0604020202020204" pitchFamily="34" charset="0"/>
              </a:rPr>
              <a:t> as</a:t>
            </a:r>
            <a:r>
              <a:rPr lang="en-US" altLang="en-US" sz="2800" dirty="0"/>
              <a:t> the circumference of a circle traced out by the point (</a:t>
            </a:r>
            <a:r>
              <a:rPr lang="en-US" altLang="en-US" sz="2800" i="1" dirty="0"/>
              <a:t>x, y</a:t>
            </a:r>
            <a:r>
              <a:rPr lang="en-US" altLang="en-US" sz="2800" dirty="0"/>
              <a:t>) on the curve as it is rotated about the </a:t>
            </a:r>
            <a:r>
              <a:rPr lang="en-US" altLang="en-US" sz="2800" i="1" dirty="0"/>
              <a:t>x</a:t>
            </a:r>
            <a:r>
              <a:rPr lang="en-US" altLang="en-US" sz="2800" dirty="0"/>
              <a:t>-axis.</a:t>
            </a:r>
            <a:endParaRPr lang="en-US" altLang="en-US" dirty="0"/>
          </a:p>
        </p:txBody>
      </p:sp>
      <p:pic>
        <p:nvPicPr>
          <p:cNvPr id="133126" name="Picture 6" descr="080205a">
            <a:extLst>
              <a:ext uri="{FF2B5EF4-FFF2-40B4-BE49-F238E27FC236}">
                <a16:creationId xmlns:a16="http://schemas.microsoft.com/office/drawing/2014/main" id="{D7B5BAA0-D1C8-4D20-8F63-256359162B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326"/>
          <a:stretch/>
        </p:blipFill>
        <p:spPr bwMode="auto">
          <a:xfrm>
            <a:off x="4499185" y="2022872"/>
            <a:ext cx="4419600" cy="365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998C6619-6248-4A87-BD3C-D3039CA38DB0}"/>
                  </a:ext>
                </a:extLst>
              </p:cNvPr>
              <p:cNvSpPr txBox="1"/>
              <p:nvPr/>
            </p:nvSpPr>
            <p:spPr bwMode="auto">
              <a:xfrm>
                <a:off x="159956" y="2705100"/>
                <a:ext cx="4412044" cy="1447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998C6619-6248-4A87-BD3C-D3039CA38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956" y="2705100"/>
                <a:ext cx="4412044" cy="1447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0F070E21-DF64-4B2E-839A-5EA70947A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 dirty="0"/>
              <a:t>SURFACE AREA—FORMULA 5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F9F33C7A-6712-4903-A405-26A923289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8853488" cy="5865812"/>
          </a:xfrm>
        </p:spPr>
        <p:txBody>
          <a:bodyPr/>
          <a:lstStyle/>
          <a:p>
            <a:r>
              <a:rPr lang="en-US" altLang="en-US" sz="2800" dirty="0">
                <a:cs typeface="Arial" panose="020B0604020202020204" pitchFamily="34" charset="0"/>
              </a:rPr>
              <a:t>Think of </a:t>
            </a:r>
            <a:r>
              <a:rPr lang="en-US" altLang="en-US" sz="2800" dirty="0"/>
              <a:t>2</a:t>
            </a:r>
            <a:r>
              <a:rPr lang="el-GR" altLang="en-US" sz="2800" i="1" dirty="0">
                <a:cs typeface="Arial" panose="020B0604020202020204" pitchFamily="34" charset="0"/>
              </a:rPr>
              <a:t>π</a:t>
            </a:r>
            <a:r>
              <a:rPr lang="en-US" altLang="en-US" sz="2800" i="1" dirty="0">
                <a:cs typeface="Arial" panose="020B0604020202020204" pitchFamily="34" charset="0"/>
              </a:rPr>
              <a:t>x</a:t>
            </a:r>
            <a:r>
              <a:rPr lang="en-US" altLang="en-US" sz="2800" dirty="0">
                <a:cs typeface="Arial" panose="020B0604020202020204" pitchFamily="34" charset="0"/>
              </a:rPr>
              <a:t> as</a:t>
            </a:r>
            <a:r>
              <a:rPr lang="en-US" altLang="en-US" sz="2800" dirty="0"/>
              <a:t> the circumference of a circle traced out by the point (</a:t>
            </a:r>
            <a:r>
              <a:rPr lang="en-US" altLang="en-US" sz="2800" i="1" dirty="0"/>
              <a:t>x, y</a:t>
            </a:r>
            <a:r>
              <a:rPr lang="en-US" altLang="en-US" sz="2800" dirty="0"/>
              <a:t>) on the curve as it is rotated about the </a:t>
            </a:r>
            <a:r>
              <a:rPr lang="en-US" altLang="en-US" sz="2800" i="1" dirty="0"/>
              <a:t>y</a:t>
            </a:r>
            <a:r>
              <a:rPr lang="en-US" altLang="en-US" sz="2800" dirty="0"/>
              <a:t>-axis.</a:t>
            </a:r>
          </a:p>
        </p:txBody>
      </p:sp>
      <p:pic>
        <p:nvPicPr>
          <p:cNvPr id="135176" name="Picture 8" descr="080205b">
            <a:extLst>
              <a:ext uri="{FF2B5EF4-FFF2-40B4-BE49-F238E27FC236}">
                <a16:creationId xmlns:a16="http://schemas.microsoft.com/office/drawing/2014/main" id="{2735CA1B-CD02-497E-A30C-69BA24327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b="11935"/>
          <a:stretch/>
        </p:blipFill>
        <p:spPr bwMode="auto">
          <a:xfrm>
            <a:off x="4800600" y="2057400"/>
            <a:ext cx="4191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52AAF718-B0B4-412D-A4B0-59095988049D}"/>
                  </a:ext>
                </a:extLst>
              </p:cNvPr>
              <p:cNvSpPr txBox="1"/>
              <p:nvPr/>
            </p:nvSpPr>
            <p:spPr bwMode="auto">
              <a:xfrm>
                <a:off x="388556" y="2344711"/>
                <a:ext cx="4412044" cy="1447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sz="280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800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sz="280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800" dirty="0">
                  <a:solidFill>
                    <a:srgbClr val="800000"/>
                  </a:solidFill>
                </a:endParaRPr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52AAF718-B0B4-412D-A4B0-590959880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556" y="2344711"/>
                <a:ext cx="4412044" cy="1447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82930BBC-3C05-4A38-BDE8-CC3C46272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ARC LENGTH formula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55" name="Rectangle 3">
                <a:extLst>
                  <a:ext uri="{FF2B5EF4-FFF2-40B4-BE49-F238E27FC236}">
                    <a16:creationId xmlns:a16="http://schemas.microsoft.com/office/drawing/2014/main" id="{F1451BD0-1E14-4B2C-8C2A-2DA57333998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44550"/>
                <a:ext cx="8839200" cy="5865813"/>
              </a:xfrm>
            </p:spPr>
            <p:txBody>
              <a:bodyPr/>
              <a:lstStyle/>
              <a:p>
                <a:r>
                  <a:rPr lang="en-US" altLang="en-US" sz="2800" dirty="0"/>
                  <a:t>As we did with area &amp; volume, we will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en-US" sz="2800" dirty="0">
                    <a:solidFill>
                      <a:srgbClr val="AC4600"/>
                    </a:solidFill>
                  </a:rPr>
                  <a:t>Use a Riemann sum with n pieces to approximate;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en-US" sz="2800" dirty="0">
                    <a:solidFill>
                      <a:srgbClr val="AC4600"/>
                    </a:solidFill>
                  </a:rPr>
                  <a:t>Take the limit as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AC46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smtClean="0">
                        <a:solidFill>
                          <a:srgbClr val="AC4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en-US" sz="2800" dirty="0">
                    <a:solidFill>
                      <a:srgbClr val="AC4600"/>
                    </a:solidFill>
                  </a:rPr>
                  <a:t> to get an integral.</a:t>
                </a:r>
                <a:endParaRPr lang="en-US" altLang="en-US" sz="3600" dirty="0">
                  <a:solidFill>
                    <a:srgbClr val="AC4600"/>
                  </a:solidFill>
                </a:endParaRPr>
              </a:p>
            </p:txBody>
          </p:sp>
        </mc:Choice>
        <mc:Fallback xmlns="">
          <p:sp>
            <p:nvSpPr>
              <p:cNvPr id="151555" name="Rectangle 3">
                <a:extLst>
                  <a:ext uri="{FF2B5EF4-FFF2-40B4-BE49-F238E27FC236}">
                    <a16:creationId xmlns:a16="http://schemas.microsoft.com/office/drawing/2014/main" id="{F1451BD0-1E14-4B2C-8C2A-2DA5733399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44550"/>
                <a:ext cx="8839200" cy="5865813"/>
              </a:xfrm>
              <a:blipFill>
                <a:blip r:embed="rId3"/>
                <a:stretch>
                  <a:fillRect l="-1379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8AA61D69-1604-4407-87EB-A027DA887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5334000" cy="585788"/>
          </a:xfrm>
        </p:spPr>
        <p:txBody>
          <a:bodyPr/>
          <a:lstStyle/>
          <a:p>
            <a:r>
              <a:rPr lang="en-US" altLang="en-US" dirty="0"/>
              <a:t>SURFACE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451" name="Rectangle 3">
                <a:extLst>
                  <a:ext uri="{FF2B5EF4-FFF2-40B4-BE49-F238E27FC236}">
                    <a16:creationId xmlns:a16="http://schemas.microsoft.com/office/drawing/2014/main" id="{9E394DC0-A1F8-4A20-9EB4-CCB26EAEC4A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1125" y="900734"/>
                <a:ext cx="8921750" cy="565246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en-US" sz="2400" dirty="0"/>
                  <a:t>, –1 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≤ </a:t>
                </a:r>
                <a:r>
                  <a:rPr lang="en-US" altLang="en-US" sz="2400" i="1" dirty="0"/>
                  <a:t>x</a:t>
                </a:r>
                <a:r>
                  <a:rPr lang="en-US" altLang="en-US" sz="2400" dirty="0"/>
                  <a:t> 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≤ </a:t>
                </a:r>
                <a:r>
                  <a:rPr lang="en-US" altLang="en-US" sz="2400" dirty="0"/>
                  <a:t>1, is an arc of the circle </a:t>
                </a:r>
                <a:r>
                  <a:rPr lang="en-US" altLang="en-US" sz="2400" i="1" dirty="0"/>
                  <a:t>x</a:t>
                </a:r>
                <a:r>
                  <a:rPr lang="en-US" altLang="en-US" sz="2400" baseline="30000" dirty="0"/>
                  <a:t>2</a:t>
                </a:r>
                <a:r>
                  <a:rPr lang="en-US" altLang="en-US" sz="2400" dirty="0"/>
                  <a:t> + </a:t>
                </a:r>
                <a:r>
                  <a:rPr lang="en-US" altLang="en-US" sz="2400" i="1" dirty="0"/>
                  <a:t>y</a:t>
                </a:r>
                <a:r>
                  <a:rPr lang="en-US" altLang="en-US" sz="2400" baseline="30000" dirty="0"/>
                  <a:t>2</a:t>
                </a:r>
                <a:r>
                  <a:rPr lang="en-US" altLang="en-US" sz="2400" dirty="0"/>
                  <a:t> = 4.</a:t>
                </a:r>
              </a:p>
              <a:p>
                <a:r>
                  <a:rPr lang="en-US" altLang="en-US" sz="2400" dirty="0"/>
                  <a:t>Find the area of surface obtained by rotating arc about </a:t>
                </a:r>
                <a:r>
                  <a:rPr lang="en-US" altLang="en-US" sz="2400" i="1" dirty="0"/>
                  <a:t>x</a:t>
                </a:r>
                <a:r>
                  <a:rPr lang="en-US" altLang="en-US" sz="2400" dirty="0"/>
                  <a:t>-axis.</a:t>
                </a:r>
              </a:p>
              <a:p>
                <a:pPr marL="182562" lvl="1" indent="0">
                  <a:buNone/>
                </a:pPr>
                <a:r>
                  <a:rPr lang="en-US" altLang="en-US" sz="2400" dirty="0"/>
                  <a:t>The surface is a portion of a sphere of radius 2.</a:t>
                </a:r>
              </a:p>
              <a:p>
                <a:pPr marL="182562" lvl="1" indent="0">
                  <a:buNone/>
                </a:pPr>
                <a:r>
                  <a:rPr lang="en-US" sz="2400" dirty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(4−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(−2</m:t>
                    </m:r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400" dirty="0"/>
              </a:p>
              <a:p>
                <a:pPr marL="182562" lvl="1" indent="0">
                  <a:buNone/>
                </a:pPr>
                <a:r>
                  <a:rPr lang="en-US" sz="2400" dirty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400" i="1">
                                            <a:solidFill>
                                              <a:srgbClr val="8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solidFill>
                                              <a:srgbClr val="8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𝑑𝑦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solidFill>
                                              <a:srgbClr val="8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400" i="1" dirty="0">
                  <a:solidFill>
                    <a:srgbClr val="800000"/>
                  </a:solidFill>
                  <a:latin typeface="Cambria Math" panose="02040503050406030204" pitchFamily="18" charset="0"/>
                </a:endParaRPr>
              </a:p>
              <a:p>
                <a:pPr marL="112712" lvl="1" indent="0">
                  <a:buNone/>
                </a:pPr>
                <a:r>
                  <a:rPr lang="en-US" sz="2400" dirty="0">
                    <a:solidFill>
                      <a:srgbClr val="8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nary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400" i="1" dirty="0">
                  <a:solidFill>
                    <a:srgbClr val="800000"/>
                  </a:solidFill>
                  <a:latin typeface="Cambria Math" panose="02040503050406030204" pitchFamily="18" charset="0"/>
                </a:endParaRPr>
              </a:p>
              <a:p>
                <a:pPr marL="112712" lvl="1" indent="0">
                  <a:buNone/>
                </a:pPr>
                <a:r>
                  <a:rPr lang="en-US" sz="2400" i="1" dirty="0">
                    <a:solidFill>
                      <a:srgbClr val="8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f>
                          <m:fPr>
                            <m:ctrlP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800000"/>
                                    </a:solidFill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8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400" i="1" dirty="0">
                  <a:solidFill>
                    <a:srgbClr val="800000"/>
                  </a:solidFill>
                  <a:latin typeface="Cambria Math" panose="02040503050406030204" pitchFamily="18" charset="0"/>
                </a:endParaRPr>
              </a:p>
              <a:p>
                <a:pPr marL="112712" lvl="1" indent="0">
                  <a:buNone/>
                </a:pPr>
                <a:r>
                  <a:rPr lang="en-US" sz="2400" i="1" dirty="0">
                    <a:solidFill>
                      <a:srgbClr val="8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400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(2)=8</m:t>
                    </m:r>
                    <m:r>
                      <a:rPr lang="en-US" sz="2400" i="1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4451" name="Rectangle 3">
                <a:extLst>
                  <a:ext uri="{FF2B5EF4-FFF2-40B4-BE49-F238E27FC236}">
                    <a16:creationId xmlns:a16="http://schemas.microsoft.com/office/drawing/2014/main" id="{9E394DC0-A1F8-4A20-9EB4-CCB26EAEC4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1125" y="900734"/>
                <a:ext cx="8921750" cy="5652466"/>
              </a:xfrm>
              <a:blipFill>
                <a:blip r:embed="rId3"/>
                <a:stretch>
                  <a:fillRect l="-1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455" name="Text Box 7">
            <a:extLst>
              <a:ext uri="{FF2B5EF4-FFF2-40B4-BE49-F238E27FC236}">
                <a16:creationId xmlns:a16="http://schemas.microsoft.com/office/drawing/2014/main" id="{C13FC798-0B54-4F0A-9FDE-6268C44C7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2862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</a:rPr>
              <a:t>Example 5</a:t>
            </a:r>
          </a:p>
        </p:txBody>
      </p:sp>
      <p:pic>
        <p:nvPicPr>
          <p:cNvPr id="104457" name="Picture 9" descr="080206">
            <a:extLst>
              <a:ext uri="{FF2B5EF4-FFF2-40B4-BE49-F238E27FC236}">
                <a16:creationId xmlns:a16="http://schemas.microsoft.com/office/drawing/2014/main" id="{530D5045-D792-4FF9-A7F0-10DBD1B25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2" t="-1522" r="2822" b="10001"/>
          <a:stretch/>
        </p:blipFill>
        <p:spPr bwMode="auto">
          <a:xfrm>
            <a:off x="5334000" y="2438400"/>
            <a:ext cx="3352800" cy="432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75403D06-3787-4094-828E-9AC7EED6A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4419600" cy="585788"/>
          </a:xfrm>
        </p:spPr>
        <p:txBody>
          <a:bodyPr/>
          <a:lstStyle/>
          <a:p>
            <a:r>
              <a:rPr lang="en-US" altLang="en-US" dirty="0"/>
              <a:t>SURFACE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5" name="Rectangle 3">
                <a:extLst>
                  <a:ext uri="{FF2B5EF4-FFF2-40B4-BE49-F238E27FC236}">
                    <a16:creationId xmlns:a16="http://schemas.microsoft.com/office/drawing/2014/main" id="{2B259CD7-007E-4893-8B24-CDE85D775C3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77888"/>
                <a:ext cx="8610600" cy="5675312"/>
              </a:xfrm>
            </p:spPr>
            <p:txBody>
              <a:bodyPr/>
              <a:lstStyle/>
              <a:p>
                <a:r>
                  <a:rPr lang="en-US" altLang="en-US" sz="2800" dirty="0"/>
                  <a:t>The arc of the parabola </a:t>
                </a:r>
                <a:r>
                  <a:rPr lang="en-US" altLang="en-US" sz="2800" i="1" dirty="0"/>
                  <a:t>y </a:t>
                </a:r>
                <a:r>
                  <a:rPr lang="en-US" altLang="en-US" sz="2800" dirty="0"/>
                  <a:t>= </a:t>
                </a:r>
                <a:r>
                  <a:rPr lang="en-US" altLang="en-US" sz="2800" i="1" dirty="0"/>
                  <a:t>x</a:t>
                </a:r>
                <a:r>
                  <a:rPr lang="en-US" altLang="en-US" sz="2800" baseline="30000" dirty="0"/>
                  <a:t>2 </a:t>
                </a:r>
                <a:r>
                  <a:rPr lang="en-US" altLang="en-US" sz="2800" dirty="0"/>
                  <a:t> from (1, 1) to (2, 4) is rotated about the </a:t>
                </a:r>
                <a:r>
                  <a:rPr lang="en-US" altLang="en-US" sz="2800" i="1" dirty="0"/>
                  <a:t>y</a:t>
                </a:r>
                <a:r>
                  <a:rPr lang="en-US" altLang="en-US" sz="2800" dirty="0"/>
                  <a:t>-axis. </a:t>
                </a:r>
              </a:p>
              <a:p>
                <a:r>
                  <a:rPr lang="en-US" altLang="en-US" sz="2800" dirty="0"/>
                  <a:t>Find area of resulting surface.</a:t>
                </a:r>
              </a:p>
              <a:p>
                <a:r>
                  <a:rPr lang="en-US" altLang="en-US" sz="2800" dirty="0"/>
                  <a:t>Using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&amp; </a:t>
                </a:r>
                <a:r>
                  <a:rPr lang="en-US" altLang="en-US" sz="2800" i="1" dirty="0"/>
                  <a:t>dx</a:t>
                </a:r>
                <a:r>
                  <a:rPr lang="en-US" altLang="en-US" sz="2800" dirty="0"/>
                  <a:t>/</a:t>
                </a:r>
                <a:r>
                  <a:rPr lang="en-US" altLang="en-US" sz="2800" i="1" dirty="0" err="1"/>
                  <a:t>dy</a:t>
                </a:r>
                <a:r>
                  <a:rPr lang="en-US" alt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en-US" sz="2800" i="1" dirty="0"/>
                  <a:t>, </a:t>
                </a:r>
                <a:br>
                  <a:rPr lang="en-US" altLang="en-US" sz="2800" i="1" dirty="0"/>
                </a:br>
                <a:r>
                  <a:rPr lang="en-US" altLang="en-US" sz="2800" dirty="0"/>
                  <a:t>from Formula 5,</a:t>
                </a:r>
                <a:r>
                  <a:rPr lang="en-US" altLang="en-US" sz="2800" i="1" dirty="0"/>
                  <a:t> </a:t>
                </a:r>
                <a:r>
                  <a:rPr lang="en-US" altLang="en-US" sz="2800" dirty="0"/>
                  <a:t>we have:</a:t>
                </a:r>
              </a:p>
              <a:p>
                <a:r>
                  <a:rPr lang="en-US" sz="2800" dirty="0">
                    <a:solidFill>
                      <a:srgbClr val="7E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7E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i="1" dirty="0">
                  <a:solidFill>
                    <a:srgbClr val="7E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i="1" dirty="0">
                    <a:solidFill>
                      <a:srgbClr val="7E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7E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en-US" sz="280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alt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alt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en-US" sz="2800" dirty="0"/>
              </a:p>
              <a:p>
                <a:r>
                  <a:rPr lang="en-US" sz="2800" dirty="0">
                    <a:solidFill>
                      <a:srgbClr val="7E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800" i="1" smtClean="0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b="0" i="1" smtClean="0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rad>
                      </m:e>
                    </m:nary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800" b="0" i="1" smtClean="0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e>
                    </m:nary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10595" name="Rectangle 3">
                <a:extLst>
                  <a:ext uri="{FF2B5EF4-FFF2-40B4-BE49-F238E27FC236}">
                    <a16:creationId xmlns:a16="http://schemas.microsoft.com/office/drawing/2014/main" id="{2B259CD7-007E-4893-8B24-CDE85D775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77888"/>
                <a:ext cx="8610600" cy="5675312"/>
              </a:xfrm>
              <a:blipFill>
                <a:blip r:embed="rId3"/>
                <a:stretch>
                  <a:fillRect l="-1415" t="-1074" b="-1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602" name="Text Box 10">
            <a:extLst>
              <a:ext uri="{FF2B5EF4-FFF2-40B4-BE49-F238E27FC236}">
                <a16:creationId xmlns:a16="http://schemas.microsoft.com/office/drawing/2014/main" id="{3E0DBE04-B9BB-414B-818F-85DEB47B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2862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</a:rPr>
              <a:t>Example 6</a:t>
            </a:r>
          </a:p>
        </p:txBody>
      </p:sp>
      <p:pic>
        <p:nvPicPr>
          <p:cNvPr id="110603" name="Picture 11" descr="080207">
            <a:extLst>
              <a:ext uri="{FF2B5EF4-FFF2-40B4-BE49-F238E27FC236}">
                <a16:creationId xmlns:a16="http://schemas.microsoft.com/office/drawing/2014/main" id="{71C59C9D-5026-46F8-AE17-043A06FA7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1"/>
          <a:stretch/>
        </p:blipFill>
        <p:spPr bwMode="auto">
          <a:xfrm>
            <a:off x="5105400" y="1524000"/>
            <a:ext cx="3810000" cy="356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19A9D216-2627-4F7E-97DE-72F630777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4267200" cy="585788"/>
          </a:xfrm>
        </p:spPr>
        <p:txBody>
          <a:bodyPr/>
          <a:lstStyle/>
          <a:p>
            <a:r>
              <a:rPr lang="en-US" altLang="en-US"/>
              <a:t>SURFACE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3" name="Rectangle 3">
                <a:extLst>
                  <a:ext uri="{FF2B5EF4-FFF2-40B4-BE49-F238E27FC236}">
                    <a16:creationId xmlns:a16="http://schemas.microsoft.com/office/drawing/2014/main" id="{63F13002-0D66-4EFF-AA2F-78124CD985A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5104" y="885825"/>
                <a:ext cx="8572500" cy="5543550"/>
              </a:xfrm>
            </p:spPr>
            <p:txBody>
              <a:bodyPr/>
              <a:lstStyle/>
              <a:p>
                <a:r>
                  <a:rPr lang="en-US" altLang="en-US" sz="2800" dirty="0"/>
                  <a:t>Substituting </a:t>
                </a:r>
                <a:r>
                  <a:rPr lang="en-US" altLang="en-US" sz="2800" i="1" dirty="0"/>
                  <a:t>u </a:t>
                </a:r>
                <a:r>
                  <a:rPr lang="en-US" altLang="en-US" sz="2800" dirty="0"/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sz="2800" dirty="0"/>
                  <a:t>, </a:t>
                </a:r>
                <a:r>
                  <a:rPr lang="en-US" altLang="en-US" sz="2800" i="1" dirty="0"/>
                  <a:t>du </a:t>
                </a:r>
                <a:r>
                  <a:rPr lang="en-US" altLang="en-US" sz="2800" dirty="0"/>
                  <a:t>= 4</a:t>
                </a:r>
                <a:r>
                  <a:rPr lang="en-US" altLang="en-US" sz="2800" i="1" dirty="0"/>
                  <a:t> </a:t>
                </a:r>
                <a:r>
                  <a:rPr lang="en-US" altLang="en-US" sz="2800" i="1" dirty="0" err="1"/>
                  <a:t>dy</a:t>
                </a:r>
                <a:r>
                  <a:rPr lang="en-US" altLang="en-US" sz="2800" i="1" dirty="0"/>
                  <a:t> </a:t>
                </a:r>
                <a:r>
                  <a:rPr lang="en-US" altLang="en-US" sz="2800" dirty="0"/>
                  <a:t>and</a:t>
                </a:r>
              </a:p>
              <a:p>
                <a:r>
                  <a:rPr lang="en-US" altLang="en-US" sz="2800" dirty="0"/>
                  <a:t>remembering to change the limits of integration: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𝑑𝑦</m:t>
                      </m:r>
                      <m:r>
                        <a:rPr lang="en-US" b="0" i="1" smtClean="0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bSup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17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</m:ra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−5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9.8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(4.9)</m:t>
                      </m:r>
                    </m:oMath>
                  </m:oMathPara>
                </a14:m>
                <a:endParaRPr lang="en-US" dirty="0"/>
              </a:p>
              <a:p>
                <a:pPr marL="111125" indent="-111125"/>
                <a:r>
                  <a:rPr lang="en-US" dirty="0"/>
                  <a:t>As a reality check, if side was straightened, then the area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.5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2643" name="Rectangle 3">
                <a:extLst>
                  <a:ext uri="{FF2B5EF4-FFF2-40B4-BE49-F238E27FC236}">
                    <a16:creationId xmlns:a16="http://schemas.microsoft.com/office/drawing/2014/main" id="{63F13002-0D66-4EFF-AA2F-78124CD985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5104" y="885825"/>
                <a:ext cx="8572500" cy="5543550"/>
              </a:xfrm>
              <a:blipFill>
                <a:blip r:embed="rId3"/>
                <a:stretch>
                  <a:fillRect l="-1849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>
            <a:extLst>
              <a:ext uri="{FF2B5EF4-FFF2-40B4-BE49-F238E27FC236}">
                <a16:creationId xmlns:a16="http://schemas.microsoft.com/office/drawing/2014/main" id="{6849D491-AF16-4BCC-9569-D9CD9980E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28625"/>
            <a:ext cx="2709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</a:rPr>
              <a:t>Example 6 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75403D06-3787-4094-828E-9AC7EED6A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4419600" cy="585788"/>
          </a:xfrm>
        </p:spPr>
        <p:txBody>
          <a:bodyPr/>
          <a:lstStyle/>
          <a:p>
            <a:r>
              <a:rPr lang="en-US" altLang="en-US" dirty="0"/>
              <a:t>SURFACE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5" name="Rectangle 3">
                <a:extLst>
                  <a:ext uri="{FF2B5EF4-FFF2-40B4-BE49-F238E27FC236}">
                    <a16:creationId xmlns:a16="http://schemas.microsoft.com/office/drawing/2014/main" id="{2B259CD7-007E-4893-8B24-CDE85D775C35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77888"/>
                <a:ext cx="8610600" cy="5675312"/>
              </a:xfrm>
            </p:spPr>
            <p:txBody>
              <a:bodyPr/>
              <a:lstStyle/>
              <a:p>
                <a:r>
                  <a:rPr lang="en-US" altLang="en-US" sz="2800" dirty="0"/>
                  <a:t>We could have used x as our variable of integration:</a:t>
                </a:r>
              </a:p>
              <a:p>
                <a:r>
                  <a:rPr lang="en-US" sz="2800" dirty="0">
                    <a:solidFill>
                      <a:srgbClr val="7E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7E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i="1" dirty="0">
                  <a:solidFill>
                    <a:srgbClr val="7E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800" dirty="0">
                    <a:solidFill>
                      <a:srgbClr val="7E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7E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num>
                                      <m:den>
                                        <m:r>
                                          <a:rPr lang="en-US" sz="2800" i="1">
                                            <a:solidFill>
                                              <a:srgbClr val="7E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𝑑𝑦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7E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</a:rPr>
                                          <m:t>𝑑𝑦</m:t>
                                        </m:r>
                                      </m:num>
                                      <m:den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7E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alt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num>
                                      <m:den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alt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800" b="0" dirty="0">
                  <a:solidFill>
                    <a:srgbClr val="7E0000"/>
                  </a:solidFill>
                </a:endParaRPr>
              </a:p>
              <a:p>
                <a:r>
                  <a:rPr lang="en-US" sz="2800" dirty="0">
                    <a:solidFill>
                      <a:srgbClr val="7E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7E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</a:rPr>
                                          <m:t>𝑑𝑦</m:t>
                                        </m:r>
                                      </m:num>
                                      <m:den>
                                        <m:r>
                                          <a:rPr lang="en-US" altLang="en-US" sz="2800" i="1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f>
                      <m:f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7E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𝑑𝑦</m:t>
                                        </m:r>
                                      </m:num>
                                      <m:den>
                                        <m:r>
                                          <a:rPr lang="en-US" alt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𝑑𝑥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2800" i="1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800" b="0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altLang="en-US" sz="2800" dirty="0"/>
              </a:p>
              <a:p>
                <a:r>
                  <a:rPr lang="en-US" sz="2800" dirty="0">
                    <a:solidFill>
                      <a:srgbClr val="7E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sz="2800" b="0" i="1" smtClean="0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7E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nary>
                      <m:naryPr>
                        <m:ctrlPr>
                          <a:rPr lang="en-US" sz="2800" i="1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7E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7E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rad>
                      </m:e>
                    </m:nary>
                    <m:r>
                      <a:rPr lang="en-US" sz="2800" i="1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7E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altLang="en-US" sz="2800" dirty="0"/>
              </a:p>
              <a:p>
                <a:pPr marL="282575" indent="-282575"/>
                <a:r>
                  <a:rPr lang="en-US" altLang="en-US" sz="2800" dirty="0"/>
                  <a:t>Which is the same integral we got using the other method. However, we record this as a new formula.</a:t>
                </a:r>
              </a:p>
            </p:txBody>
          </p:sp>
        </mc:Choice>
        <mc:Fallback xmlns="">
          <p:sp>
            <p:nvSpPr>
              <p:cNvPr id="110595" name="Rectangle 3">
                <a:extLst>
                  <a:ext uri="{FF2B5EF4-FFF2-40B4-BE49-F238E27FC236}">
                    <a16:creationId xmlns:a16="http://schemas.microsoft.com/office/drawing/2014/main" id="{2B259CD7-007E-4893-8B24-CDE85D775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77888"/>
                <a:ext cx="8610600" cy="5675312"/>
              </a:xfrm>
              <a:blipFill>
                <a:blip r:embed="rId3"/>
                <a:stretch>
                  <a:fillRect l="-1415" t="-1074" r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602" name="Text Box 10">
            <a:extLst>
              <a:ext uri="{FF2B5EF4-FFF2-40B4-BE49-F238E27FC236}">
                <a16:creationId xmlns:a16="http://schemas.microsoft.com/office/drawing/2014/main" id="{3E0DBE04-B9BB-414B-818F-85DEB47B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28625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</a:rPr>
              <a:t>Example 6 alternate solution</a:t>
            </a:r>
          </a:p>
        </p:txBody>
      </p:sp>
    </p:spTree>
    <p:extLst>
      <p:ext uri="{BB962C8B-B14F-4D97-AF65-F5344CB8AC3E}">
        <p14:creationId xmlns:p14="http://schemas.microsoft.com/office/powerpoint/2010/main" val="24557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D46E79D5-0949-41AD-9AEE-E8778B8B9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7543800" cy="585788"/>
          </a:xfrm>
        </p:spPr>
        <p:txBody>
          <a:bodyPr/>
          <a:lstStyle/>
          <a:p>
            <a:r>
              <a:rPr lang="en-US" altLang="en-US" dirty="0"/>
              <a:t>SURFACE AREA—ALTERNATE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23" name="Rectangle 3">
                <a:extLst>
                  <a:ext uri="{FF2B5EF4-FFF2-40B4-BE49-F238E27FC236}">
                    <a16:creationId xmlns:a16="http://schemas.microsoft.com/office/drawing/2014/main" id="{194BD08E-2360-403D-88AB-A69768AD920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6082" y="949768"/>
                <a:ext cx="8625517" cy="5865812"/>
              </a:xfrm>
            </p:spPr>
            <p:txBody>
              <a:bodyPr/>
              <a:lstStyle/>
              <a:p>
                <a:r>
                  <a:rPr lang="en-US" altLang="en-US" sz="2800" dirty="0"/>
                  <a:t>Think of 2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π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x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as</a:t>
                </a:r>
                <a:r>
                  <a:rPr lang="en-US" altLang="en-US" sz="2800" dirty="0"/>
                  <a:t> the circumference of a circle traced out by the point (</a:t>
                </a:r>
                <a:r>
                  <a:rPr lang="en-US" altLang="en-US" sz="2800" i="1" dirty="0"/>
                  <a:t>x, y</a:t>
                </a:r>
                <a:r>
                  <a:rPr lang="en-US" altLang="en-US" sz="2800" dirty="0"/>
                  <a:t>) on the curve as it is rotated about the </a:t>
                </a:r>
                <a:r>
                  <a:rPr lang="en-US" altLang="en-US" sz="2800" i="1" dirty="0"/>
                  <a:t>y</a:t>
                </a:r>
                <a:r>
                  <a:rPr lang="en-US" altLang="en-US" sz="2800" dirty="0"/>
                  <a:t>-axis. 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en-US" dirty="0"/>
                  <a:t> dx is the</a:t>
                </a:r>
              </a:p>
              <a:p>
                <a:r>
                  <a:rPr lang="en-US" altLang="en-US" dirty="0"/>
                  <a:t>arc length of a thin band</a:t>
                </a:r>
              </a:p>
            </p:txBody>
          </p:sp>
        </mc:Choice>
        <mc:Fallback xmlns="">
          <p:sp>
            <p:nvSpPr>
              <p:cNvPr id="133123" name="Rectangle 3">
                <a:extLst>
                  <a:ext uri="{FF2B5EF4-FFF2-40B4-BE49-F238E27FC236}">
                    <a16:creationId xmlns:a16="http://schemas.microsoft.com/office/drawing/2014/main" id="{194BD08E-2360-403D-88AB-A69768AD9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6082" y="949768"/>
                <a:ext cx="8625517" cy="5865812"/>
              </a:xfrm>
              <a:blipFill>
                <a:blip r:embed="rId3"/>
                <a:stretch>
                  <a:fillRect l="-1767" t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998C6619-6248-4A87-BD3C-D3039CA38DB0}"/>
                  </a:ext>
                </a:extLst>
              </p:cNvPr>
              <p:cNvSpPr txBox="1"/>
              <p:nvPr/>
            </p:nvSpPr>
            <p:spPr bwMode="auto">
              <a:xfrm>
                <a:off x="392315" y="4057650"/>
                <a:ext cx="4339229" cy="14478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998C6619-6248-4A87-BD3C-D3039CA38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315" y="4057650"/>
                <a:ext cx="4339229" cy="1447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 descr="080205b">
            <a:extLst>
              <a:ext uri="{FF2B5EF4-FFF2-40B4-BE49-F238E27FC236}">
                <a16:creationId xmlns:a16="http://schemas.microsoft.com/office/drawing/2014/main" id="{DAA1C265-C871-4404-B8EA-DAD76E915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7" b="11935"/>
          <a:stretch/>
        </p:blipFill>
        <p:spPr bwMode="auto">
          <a:xfrm>
            <a:off x="4819058" y="2057400"/>
            <a:ext cx="417254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4277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A279F347-F1F8-43B3-A87F-C93625900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4800600" cy="585788"/>
          </a:xfrm>
        </p:spPr>
        <p:txBody>
          <a:bodyPr/>
          <a:lstStyle/>
          <a:p>
            <a:r>
              <a:rPr lang="en-US" altLang="en-US"/>
              <a:t>SURFACE AREA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691" name="Rectangle 3">
                <a:extLst>
                  <a:ext uri="{FF2B5EF4-FFF2-40B4-BE49-F238E27FC236}">
                    <a16:creationId xmlns:a16="http://schemas.microsoft.com/office/drawing/2014/main" id="{B3CA293B-AB20-4396-B08B-FB0EFB95A1A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49313"/>
                <a:ext cx="8839200" cy="5865812"/>
              </a:xfrm>
            </p:spPr>
            <p:txBody>
              <a:bodyPr/>
              <a:lstStyle/>
              <a:p>
                <a:r>
                  <a:rPr lang="en-US" altLang="en-US" dirty="0"/>
                  <a:t>Find the area of surface generated by rotating the curve </a:t>
                </a:r>
                <a:r>
                  <a:rPr lang="en-US" altLang="en-US" i="1" dirty="0"/>
                  <a:t>y </a:t>
                </a:r>
                <a:r>
                  <a:rPr lang="en-US" altLang="en-US" dirty="0"/>
                  <a:t>= </a:t>
                </a:r>
                <a:r>
                  <a:rPr lang="en-US" altLang="en-US" i="1" dirty="0"/>
                  <a:t>e</a:t>
                </a:r>
                <a:r>
                  <a:rPr lang="en-US" altLang="en-US" i="1" baseline="30000" dirty="0"/>
                  <a:t>x</a:t>
                </a:r>
                <a:r>
                  <a:rPr lang="en-US" altLang="en-US" dirty="0"/>
                  <a:t>, 0 </a:t>
                </a:r>
                <a:r>
                  <a:rPr lang="en-US" altLang="en-US" dirty="0">
                    <a:cs typeface="Arial" panose="020B0604020202020204" pitchFamily="34" charset="0"/>
                  </a:rPr>
                  <a:t>≤</a:t>
                </a:r>
                <a:r>
                  <a:rPr lang="en-US" altLang="en-US" dirty="0"/>
                  <a:t>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cs typeface="Arial" panose="020B0604020202020204" pitchFamily="34" charset="0"/>
                  </a:rPr>
                  <a:t>≤ </a:t>
                </a:r>
                <a:r>
                  <a:rPr lang="en-US" altLang="en-US" dirty="0"/>
                  <a:t>1, about 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-axis.</a:t>
                </a:r>
              </a:p>
              <a:p>
                <a:r>
                  <a:rPr lang="en-US" altLang="en-US" sz="2800" dirty="0"/>
                  <a:t>Using Formula 4 with </a:t>
                </a:r>
                <a:r>
                  <a:rPr lang="en-US" altLang="en-US" sz="2800" i="1" dirty="0"/>
                  <a:t>y </a:t>
                </a:r>
                <a:r>
                  <a:rPr lang="en-US" altLang="en-US" sz="2800" dirty="0"/>
                  <a:t>= </a:t>
                </a:r>
                <a:r>
                  <a:rPr lang="en-US" altLang="en-US" sz="2800" i="1" dirty="0"/>
                  <a:t>e</a:t>
                </a:r>
                <a:r>
                  <a:rPr lang="en-US" altLang="en-US" sz="2800" i="1" baseline="30000" dirty="0"/>
                  <a:t>x</a:t>
                </a:r>
                <a:r>
                  <a:rPr lang="en-US" altLang="en-US" sz="2800" i="1" dirty="0"/>
                  <a:t> </a:t>
                </a:r>
                <a:r>
                  <a:rPr lang="en-US" altLang="en-US" sz="2800" dirty="0"/>
                  <a:t>and </a:t>
                </a:r>
                <a:r>
                  <a:rPr lang="en-US" altLang="en-US" sz="2800" i="1" dirty="0" err="1"/>
                  <a:t>dy</a:t>
                </a:r>
                <a:r>
                  <a:rPr lang="en-US" altLang="en-US" sz="2800" dirty="0"/>
                  <a:t>/</a:t>
                </a:r>
                <a:r>
                  <a:rPr lang="en-US" altLang="en-US" sz="2800" i="1" dirty="0"/>
                  <a:t>dx </a:t>
                </a:r>
                <a:r>
                  <a:rPr lang="en-US" altLang="en-US" sz="2800" dirty="0"/>
                  <a:t>= </a:t>
                </a:r>
                <a:r>
                  <a:rPr lang="en-US" altLang="en-US" sz="2800" i="1" dirty="0"/>
                  <a:t>e</a:t>
                </a:r>
                <a:r>
                  <a:rPr lang="en-US" altLang="en-US" sz="2800" i="1" baseline="30000" dirty="0"/>
                  <a:t>x</a:t>
                </a:r>
                <a:r>
                  <a:rPr lang="en-US" altLang="en-US" sz="2800" dirty="0"/>
                  <a:t>,</a:t>
                </a:r>
                <a:r>
                  <a:rPr lang="en-US" altLang="en-US" sz="2800" i="1" baseline="30000" dirty="0"/>
                  <a:t> </a:t>
                </a:r>
                <a:r>
                  <a:rPr lang="en-US" altLang="en-US" sz="2800" dirty="0"/>
                  <a:t>we have:</a:t>
                </a:r>
              </a:p>
              <a:p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nary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𝑑𝑦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br>
                  <a:rPr lang="en-US" sz="2800" i="1" dirty="0">
                    <a:latin typeface="Cambria Math" panose="02040503050406030204" pitchFamily="18" charset="0"/>
                  </a:rPr>
                </a:br>
                <a:endParaRPr lang="en-US" sz="2800" i="1" dirty="0">
                  <a:latin typeface="Cambria Math" panose="02040503050406030204" pitchFamily="18" charset="0"/>
                </a:endParaRP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nary>
                      <m:nary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4691" name="Rectangle 3">
                <a:extLst>
                  <a:ext uri="{FF2B5EF4-FFF2-40B4-BE49-F238E27FC236}">
                    <a16:creationId xmlns:a16="http://schemas.microsoft.com/office/drawing/2014/main" id="{B3CA293B-AB20-4396-B08B-FB0EFB95A1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49313"/>
                <a:ext cx="8839200" cy="5865812"/>
              </a:xfrm>
              <a:blipFill>
                <a:blip r:embed="rId3"/>
                <a:stretch>
                  <a:fillRect l="-1724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695" name="Text Box 7">
            <a:extLst>
              <a:ext uri="{FF2B5EF4-FFF2-40B4-BE49-F238E27FC236}">
                <a16:creationId xmlns:a16="http://schemas.microsoft.com/office/drawing/2014/main" id="{1E27BF3D-D75B-45D1-881C-88243A7DA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2862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</a:rPr>
              <a:t>Example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F4492F-07B5-442F-B0D6-3997F22AD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720" y="2514600"/>
            <a:ext cx="3810835" cy="4145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4857C203-F9BA-48BA-9FDA-49F0F3846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/>
              <a:t>SURFACE AREA</a:t>
            </a:r>
          </a:p>
        </p:txBody>
      </p:sp>
      <p:sp>
        <p:nvSpPr>
          <p:cNvPr id="116748" name="Text Box 12">
            <a:extLst>
              <a:ext uri="{FF2B5EF4-FFF2-40B4-BE49-F238E27FC236}">
                <a16:creationId xmlns:a16="http://schemas.microsoft.com/office/drawing/2014/main" id="{EC9C3E22-C9CB-4B60-A290-429A09E08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42862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800000"/>
                </a:solidFill>
              </a:rPr>
              <a:t>Example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50" name="Object 14">
                <a:extLst>
                  <a:ext uri="{FF2B5EF4-FFF2-40B4-BE49-F238E27FC236}">
                    <a16:creationId xmlns:a16="http://schemas.microsoft.com/office/drawing/2014/main" id="{D76D32FC-627C-48F1-8049-113F76443A3E}"/>
                  </a:ext>
                </a:extLst>
              </p:cNvPr>
              <p:cNvSpPr txBox="1"/>
              <p:nvPr/>
            </p:nvSpPr>
            <p:spPr bwMode="auto">
              <a:xfrm>
                <a:off x="617538" y="1016001"/>
                <a:ext cx="8221662" cy="454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lang="en-US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US" b="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m:rPr>
                          <m:nor/>
                        </m:rPr>
                        <a:rPr lang="en-US" b="0" i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>
                  <a:solidFill>
                    <a:srgbClr val="8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US" b="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b="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b="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b="0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sec</m:t>
                                          </m:r>
                                        </m:fName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  <m:r>
                                        <a:rPr lang="en-US" b="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b="0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tan</m:t>
                                          </m:r>
                                        </m:fName>
                                        <m:e>
                                          <m:r>
                                            <a:rPr lang="en-US" b="0" i="1">
                                              <a:solidFill>
                                                <a:srgbClr val="8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f>
                            <m:fPr>
                              <m:ctrlP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bSup>
                    </m:oMath>
                  </m:oMathPara>
                </a14:m>
                <a:endParaRPr lang="en-US" b="0" i="1" dirty="0">
                  <a:solidFill>
                    <a:srgbClr val="8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begChr m:val="["/>
                          <m:endChr m:val=""/>
                          <m:ctrlP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US" b="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  <m:r>
                                    <a:rPr lang="en-US" b="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en-US" b="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b="0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b="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0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2+1</m:t>
                                      </m:r>
                                    </m:e>
                                  </m:ra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b="0" dirty="0"/>
              </a:p>
              <a:p>
                <a:r>
                  <a:rPr lang="en-US" altLang="en-US" b="0" dirty="0">
                    <a:solidFill>
                      <a:srgbClr val="800000"/>
                    </a:solidFill>
                  </a:rPr>
                  <a:t>Since tan</a:t>
                </a:r>
                <a:r>
                  <a:rPr lang="en-US" altLang="en-US" b="0" i="1" dirty="0">
                    <a:solidFill>
                      <a:srgbClr val="800000"/>
                    </a:solidFill>
                  </a:rPr>
                  <a:t> </a:t>
                </a:r>
                <a:r>
                  <a:rPr lang="el-GR" altLang="en-US" b="0" i="1" dirty="0">
                    <a:solidFill>
                      <a:srgbClr val="800000"/>
                    </a:solidFill>
                    <a:cs typeface="Arial" panose="020B0604020202020204" pitchFamily="34" charset="0"/>
                  </a:rPr>
                  <a:t>α</a:t>
                </a:r>
                <a:r>
                  <a:rPr lang="en-US" altLang="en-US" b="0" dirty="0">
                    <a:solidFill>
                      <a:srgbClr val="800000"/>
                    </a:solidFill>
                    <a:cs typeface="Arial" panose="020B0604020202020204" pitchFamily="34" charset="0"/>
                  </a:rPr>
                  <a:t> = </a:t>
                </a:r>
                <a:r>
                  <a:rPr lang="en-US" altLang="en-US" b="0" i="1" dirty="0">
                    <a:solidFill>
                      <a:srgbClr val="800000"/>
                    </a:solidFill>
                    <a:cs typeface="Arial" panose="020B0604020202020204" pitchFamily="34" charset="0"/>
                  </a:rPr>
                  <a:t>e</a:t>
                </a:r>
                <a:r>
                  <a:rPr lang="en-US" altLang="en-US" b="0" dirty="0">
                    <a:solidFill>
                      <a:srgbClr val="800000"/>
                    </a:solidFill>
                  </a:rPr>
                  <a:t>, we have </a:t>
                </a:r>
                <a:r>
                  <a:rPr lang="en-US" altLang="en-US" b="0" i="1" dirty="0">
                    <a:solidFill>
                      <a:srgbClr val="800000"/>
                    </a:solidFill>
                  </a:rPr>
                  <a:t>sec</a:t>
                </a:r>
                <a:r>
                  <a:rPr lang="en-US" altLang="en-US" b="0" baseline="30000" dirty="0">
                    <a:solidFill>
                      <a:srgbClr val="800000"/>
                    </a:solidFill>
                  </a:rPr>
                  <a:t>2</a:t>
                </a:r>
                <a:r>
                  <a:rPr lang="el-GR" altLang="en-US" b="0" i="1" dirty="0">
                    <a:solidFill>
                      <a:srgbClr val="800000"/>
                    </a:solidFill>
                    <a:cs typeface="Arial" panose="020B0604020202020204" pitchFamily="34" charset="0"/>
                  </a:rPr>
                  <a:t>α</a:t>
                </a:r>
                <a:r>
                  <a:rPr lang="en-US" altLang="en-US" b="0" dirty="0">
                    <a:solidFill>
                      <a:srgbClr val="800000"/>
                    </a:solidFill>
                    <a:cs typeface="Arial" panose="020B0604020202020204" pitchFamily="34" charset="0"/>
                  </a:rPr>
                  <a:t> = 1</a:t>
                </a:r>
                <a:r>
                  <a:rPr lang="en-US" altLang="en-US" b="0" i="1" dirty="0">
                    <a:solidFill>
                      <a:srgbClr val="800000"/>
                    </a:solidFill>
                    <a:cs typeface="Arial" panose="020B0604020202020204" pitchFamily="34" charset="0"/>
                  </a:rPr>
                  <a:t> + </a:t>
                </a:r>
                <a:r>
                  <a:rPr lang="en-US" altLang="en-US" b="0" dirty="0">
                    <a:solidFill>
                      <a:srgbClr val="800000"/>
                    </a:solidFill>
                  </a:rPr>
                  <a:t>tan</a:t>
                </a:r>
                <a:r>
                  <a:rPr lang="en-US" altLang="en-US" b="0" i="1" dirty="0">
                    <a:solidFill>
                      <a:srgbClr val="800000"/>
                    </a:solidFill>
                  </a:rPr>
                  <a:t> </a:t>
                </a:r>
                <a:r>
                  <a:rPr lang="el-GR" altLang="en-US" b="0" i="1" dirty="0">
                    <a:solidFill>
                      <a:srgbClr val="800000"/>
                    </a:solidFill>
                    <a:cs typeface="Arial" panose="020B0604020202020204" pitchFamily="34" charset="0"/>
                  </a:rPr>
                  <a:t>α</a:t>
                </a:r>
                <a:r>
                  <a:rPr lang="en-US" altLang="en-US" b="0" i="1" dirty="0">
                    <a:solidFill>
                      <a:srgbClr val="800000"/>
                    </a:solidFill>
                    <a:cs typeface="Arial" panose="020B0604020202020204" pitchFamily="34" charset="0"/>
                  </a:rPr>
                  <a:t> = </a:t>
                </a:r>
                <a:r>
                  <a:rPr lang="en-US" altLang="en-US" b="0" dirty="0">
                    <a:solidFill>
                      <a:srgbClr val="800000"/>
                    </a:solidFill>
                    <a:cs typeface="Arial" panose="020B0604020202020204" pitchFamily="34" charset="0"/>
                  </a:rPr>
                  <a:t>1</a:t>
                </a:r>
                <a:r>
                  <a:rPr lang="en-US" altLang="en-US" b="0" i="1" dirty="0">
                    <a:solidFill>
                      <a:srgbClr val="800000"/>
                    </a:solidFill>
                    <a:cs typeface="Arial" panose="020B0604020202020204" pitchFamily="34" charset="0"/>
                  </a:rPr>
                  <a:t> + e</a:t>
                </a:r>
                <a:r>
                  <a:rPr lang="en-US" altLang="en-US" b="0" baseline="30000" dirty="0">
                    <a:solidFill>
                      <a:srgbClr val="800000"/>
                    </a:solidFill>
                    <a:cs typeface="Arial" panose="020B0604020202020204" pitchFamily="34" charset="0"/>
                  </a:rPr>
                  <a:t>2</a:t>
                </a:r>
                <a:endParaRPr lang="en-US" altLang="en-US" b="0" dirty="0">
                  <a:solidFill>
                    <a:srgbClr val="800000"/>
                  </a:solidFill>
                </a:endParaRPr>
              </a:p>
              <a:p>
                <a:r>
                  <a:rPr lang="en-US" altLang="en-US" b="0" dirty="0">
                    <a:solidFill>
                      <a:srgbClr val="800000"/>
                    </a:solidFill>
                  </a:rPr>
                  <a:t>Thus,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  <m:r>
                        <a:rPr lang="en-US" i="1">
                          <a:solidFill>
                            <a:srgbClr val="8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e>
                          </m:d>
                        </m:e>
                      </m:func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i="1">
                              <a:solidFill>
                                <a:srgbClr val="8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80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8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solidFill>
                                            <a:srgbClr val="8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2+1</m:t>
                                      </m:r>
                                    </m:e>
                                  </m:rad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750" name="Object 14">
                <a:extLst>
                  <a:ext uri="{FF2B5EF4-FFF2-40B4-BE49-F238E27FC236}">
                    <a16:creationId xmlns:a16="http://schemas.microsoft.com/office/drawing/2014/main" id="{D76D32FC-627C-48F1-8049-113F76443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538" y="1016001"/>
                <a:ext cx="8221662" cy="4546600"/>
              </a:xfrm>
              <a:prstGeom prst="rect">
                <a:avLst/>
              </a:prstGeom>
              <a:blipFill>
                <a:blip r:embed="rId3"/>
                <a:stretch>
                  <a:fillRect l="-111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DF8DD5C-E483-4EF1-9AB2-E50919888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8001000" cy="585788"/>
          </a:xfrm>
        </p:spPr>
        <p:txBody>
          <a:bodyPr/>
          <a:lstStyle/>
          <a:p>
            <a:r>
              <a:rPr lang="en-US" altLang="en-US" dirty="0"/>
              <a:t>ARC LENGTH formula derivation: our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>
                <a:extLst>
                  <a:ext uri="{FF2B5EF4-FFF2-40B4-BE49-F238E27FC236}">
                    <a16:creationId xmlns:a16="http://schemas.microsoft.com/office/drawing/2014/main" id="{A84E2786-F383-4B96-9636-682E4D552A5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826122"/>
                <a:ext cx="8686800" cy="5865812"/>
              </a:xfrm>
            </p:spPr>
            <p:txBody>
              <a:bodyPr/>
              <a:lstStyle/>
              <a:p>
                <a:r>
                  <a:rPr lang="en-US" altLang="en-US" sz="2400" dirty="0"/>
                  <a:t>For a line segment: use the distance formula </a:t>
                </a:r>
              </a:p>
              <a:p>
                <a:r>
                  <a:rPr lang="en-US" altLang="en-US" sz="2400" dirty="0"/>
                  <a:t>For a polygon: add lengths of each of its line segments.</a:t>
                </a:r>
              </a:p>
              <a:p>
                <a:r>
                  <a:rPr lang="en-US" altLang="en-US" sz="2400" dirty="0">
                    <a:solidFill>
                      <a:srgbClr val="800000"/>
                    </a:solidFill>
                  </a:rPr>
                  <a:t>For a general curve:</a:t>
                </a:r>
              </a:p>
              <a:p>
                <a:pPr lvl="1"/>
                <a:r>
                  <a:rPr lang="en-US" altLang="en-US" sz="2400" dirty="0"/>
                  <a:t>Approximate it by a polygon with n segments;</a:t>
                </a:r>
              </a:p>
              <a:p>
                <a:pPr lvl="1"/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altLang="en-US" sz="2400" dirty="0"/>
              </a:p>
              <a:p>
                <a:pPr marL="0" lvl="1" indent="0">
                  <a:buNone/>
                </a:pPr>
                <a:r>
                  <a:rPr lang="en-US" altLang="en-US" sz="2400" dirty="0">
                    <a:solidFill>
                      <a:srgbClr val="800000"/>
                    </a:solidFill>
                  </a:rPr>
                  <a:t>This process may be familiar for the case of a circle, where the circumference is the limit of lengths of inscribed polygons.</a:t>
                </a:r>
              </a:p>
              <a:p>
                <a:pPr lvl="1"/>
                <a:endParaRPr lang="en-US" altLang="en-US" sz="2400" dirty="0">
                  <a:solidFill>
                    <a:srgbClr val="800000"/>
                  </a:solidFill>
                </a:endParaRPr>
              </a:p>
              <a:p>
                <a:pPr marL="396875" lvl="1"/>
                <a:endParaRPr lang="en-US" altLang="en-US" sz="2400" dirty="0"/>
              </a:p>
            </p:txBody>
          </p:sp>
        </mc:Choice>
        <mc:Fallback xmlns="">
          <p:sp>
            <p:nvSpPr>
              <p:cNvPr id="38915" name="Rectangle 3">
                <a:extLst>
                  <a:ext uri="{FF2B5EF4-FFF2-40B4-BE49-F238E27FC236}">
                    <a16:creationId xmlns:a16="http://schemas.microsoft.com/office/drawing/2014/main" id="{A84E2786-F383-4B96-9636-682E4D552A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826122"/>
                <a:ext cx="8686800" cy="5865812"/>
              </a:xfrm>
              <a:blipFill>
                <a:blip r:embed="rId3"/>
                <a:stretch>
                  <a:fillRect l="-1123" t="-728"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 descr="080102">
            <a:extLst>
              <a:ext uri="{FF2B5EF4-FFF2-40B4-BE49-F238E27FC236}">
                <a16:creationId xmlns:a16="http://schemas.microsoft.com/office/drawing/2014/main" id="{2300A22D-BD94-46FA-9D6D-86B9FA5FC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5" b="2189"/>
          <a:stretch/>
        </p:blipFill>
        <p:spPr bwMode="auto">
          <a:xfrm>
            <a:off x="4491777" y="4243629"/>
            <a:ext cx="4289424" cy="1833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080102">
            <a:extLst>
              <a:ext uri="{FF2B5EF4-FFF2-40B4-BE49-F238E27FC236}">
                <a16:creationId xmlns:a16="http://schemas.microsoft.com/office/drawing/2014/main" id="{9A91989D-B7AC-44CD-A776-1DCFBC9F0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91"/>
          <a:stretch/>
        </p:blipFill>
        <p:spPr bwMode="auto">
          <a:xfrm>
            <a:off x="156606" y="4243629"/>
            <a:ext cx="4178565" cy="1788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C7A3FD8-DB37-4D4D-8DFB-6B0C12433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7239000" cy="585788"/>
          </a:xfrm>
        </p:spPr>
        <p:txBody>
          <a:bodyPr/>
          <a:lstStyle/>
          <a:p>
            <a:r>
              <a:rPr lang="en-US" altLang="en-US" dirty="0"/>
              <a:t>ARC LENGTH: for the graph of a function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83DE690-E1A3-40E2-AC1D-7C4FAB56D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49313"/>
            <a:ext cx="8839201" cy="2579687"/>
          </a:xfrm>
        </p:spPr>
        <p:txBody>
          <a:bodyPr/>
          <a:lstStyle/>
          <a:p>
            <a:r>
              <a:rPr lang="en-US" altLang="en-US" sz="2800" dirty="0"/>
              <a:t>If a curve </a:t>
            </a:r>
            <a:r>
              <a:rPr lang="en-US" altLang="en-US" sz="2800" i="1" dirty="0"/>
              <a:t>C</a:t>
            </a:r>
            <a:r>
              <a:rPr lang="en-US" altLang="en-US" sz="2800" dirty="0"/>
              <a:t> is defined by the equation </a:t>
            </a:r>
            <a:r>
              <a:rPr lang="en-US" altLang="en-US" sz="2800" i="1" dirty="0"/>
              <a:t>y </a:t>
            </a:r>
            <a:r>
              <a:rPr lang="en-US" altLang="en-US" sz="2800" dirty="0"/>
              <a:t>=</a:t>
            </a:r>
            <a:r>
              <a:rPr lang="en-US" altLang="en-US" sz="2800" i="1" dirty="0"/>
              <a:t> f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dirty="0"/>
              <a:t>), where </a:t>
            </a:r>
            <a:r>
              <a:rPr lang="en-US" altLang="en-US" sz="2800" i="1" dirty="0"/>
              <a:t>f</a:t>
            </a:r>
            <a:r>
              <a:rPr lang="en-US" altLang="en-US" sz="2800" dirty="0"/>
              <a:t>(</a:t>
            </a:r>
            <a:r>
              <a:rPr lang="en-US" altLang="en-US" sz="2800" i="1" dirty="0"/>
              <a:t>x</a:t>
            </a:r>
            <a:r>
              <a:rPr lang="en-US" altLang="en-US" sz="2800" dirty="0"/>
              <a:t>)</a:t>
            </a:r>
            <a:r>
              <a:rPr lang="en-US" altLang="en-US" sz="2800" i="1" dirty="0"/>
              <a:t> </a:t>
            </a:r>
            <a:r>
              <a:rPr lang="en-US" altLang="en-US" sz="2800" dirty="0"/>
              <a:t>is continuous and </a:t>
            </a:r>
            <a:r>
              <a:rPr lang="en-US" altLang="en-US" sz="2800" i="1" dirty="0"/>
              <a:t>a </a:t>
            </a:r>
            <a:r>
              <a:rPr lang="en-US" altLang="en-US" sz="2800" dirty="0">
                <a:cs typeface="Arial" panose="020B0604020202020204" pitchFamily="34" charset="0"/>
              </a:rPr>
              <a:t>≤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/>
              <a:t>x </a:t>
            </a:r>
            <a:r>
              <a:rPr lang="en-US" altLang="en-US" sz="2800" dirty="0">
                <a:cs typeface="Arial" panose="020B0604020202020204" pitchFamily="34" charset="0"/>
              </a:rPr>
              <a:t>≤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/>
              <a:t>b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Obtain a polygonal approximation by dividing [</a:t>
            </a:r>
            <a:r>
              <a:rPr lang="en-US" altLang="en-US" sz="2800" i="1" dirty="0"/>
              <a:t>a, b</a:t>
            </a:r>
            <a:r>
              <a:rPr lang="en-US" altLang="en-US" sz="2800" dirty="0"/>
              <a:t>]</a:t>
            </a:r>
            <a:r>
              <a:rPr lang="en-US" altLang="en-US" sz="2800" i="1" dirty="0"/>
              <a:t> </a:t>
            </a:r>
            <a:r>
              <a:rPr lang="en-US" altLang="en-US" sz="2800" dirty="0"/>
              <a:t>into </a:t>
            </a:r>
            <a:r>
              <a:rPr lang="en-US" altLang="en-US" sz="2800" i="1" dirty="0"/>
              <a:t>n </a:t>
            </a:r>
            <a:r>
              <a:rPr lang="en-US" altLang="en-US" sz="2800" dirty="0"/>
              <a:t>subintervals with </a:t>
            </a:r>
            <a:r>
              <a:rPr lang="en-US" altLang="en-US" sz="2800" dirty="0" err="1"/>
              <a:t>endpts</a:t>
            </a:r>
            <a:r>
              <a:rPr lang="en-US" altLang="en-US" sz="2800" dirty="0"/>
              <a:t>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, </a:t>
            </a:r>
            <a:r>
              <a:rPr lang="en-US" altLang="en-US" sz="2800" i="1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 , </a:t>
            </a:r>
            <a:r>
              <a:rPr lang="en-US" altLang="en-US" sz="2800" i="1" dirty="0" err="1"/>
              <a:t>x</a:t>
            </a:r>
            <a:r>
              <a:rPr lang="en-US" altLang="en-US" sz="2800" i="1" baseline="-25000" dirty="0" err="1"/>
              <a:t>n</a:t>
            </a:r>
            <a:r>
              <a:rPr lang="en-US" altLang="en-US" sz="2800" i="1" baseline="-25000" dirty="0"/>
              <a:t>  </a:t>
            </a:r>
            <a:r>
              <a:rPr lang="en-US" altLang="en-US" sz="2800" dirty="0"/>
              <a:t>&amp; width </a:t>
            </a:r>
            <a:r>
              <a:rPr lang="el-GR" altLang="en-US" sz="2800" i="1" dirty="0">
                <a:cs typeface="Arial" panose="020B0604020202020204" pitchFamily="34" charset="0"/>
              </a:rPr>
              <a:t>Δ</a:t>
            </a:r>
            <a:r>
              <a:rPr lang="en-US" altLang="en-US" sz="2800" i="1" dirty="0">
                <a:cs typeface="Arial" panose="020B0604020202020204" pitchFamily="34" charset="0"/>
              </a:rPr>
              <a:t>x</a:t>
            </a:r>
          </a:p>
        </p:txBody>
      </p:sp>
      <p:pic>
        <p:nvPicPr>
          <p:cNvPr id="4" name="Picture 7" descr="080103">
            <a:extLst>
              <a:ext uri="{FF2B5EF4-FFF2-40B4-BE49-F238E27FC236}">
                <a16:creationId xmlns:a16="http://schemas.microsoft.com/office/drawing/2014/main" id="{08C1B909-28C5-416D-AF97-B15DFB853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" b="4037"/>
          <a:stretch/>
        </p:blipFill>
        <p:spPr bwMode="auto">
          <a:xfrm>
            <a:off x="3810000" y="3429000"/>
            <a:ext cx="5103044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187F51C-3838-49B3-9F3C-F6ED0B03A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535" y="3276600"/>
            <a:ext cx="369766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175" algn="l" rtl="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2pPr>
            <a:lvl3pPr marL="1431925" indent="-228600" algn="l" rtl="0" fontAlgn="base">
              <a:spcBef>
                <a:spcPct val="20000"/>
              </a:spcBef>
              <a:spcAft>
                <a:spcPct val="0"/>
              </a:spcAft>
              <a:defRPr sz="2800" kern="1200">
                <a:solidFill>
                  <a:srgbClr val="AC4600"/>
                </a:solidFill>
                <a:latin typeface="+mn-lt"/>
                <a:ea typeface="+mn-ea"/>
                <a:cs typeface="+mn-cs"/>
              </a:defRPr>
            </a:lvl3pPr>
            <a:lvl4pPr marL="177482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77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b="0" dirty="0"/>
              <a:t>If </a:t>
            </a:r>
            <a:r>
              <a:rPr lang="en-US" altLang="en-US" sz="2800" b="0" i="1" dirty="0" err="1"/>
              <a:t>y</a:t>
            </a:r>
            <a:r>
              <a:rPr lang="en-US" altLang="en-US" sz="2800" b="0" i="1" baseline="-25000" dirty="0" err="1"/>
              <a:t>i</a:t>
            </a:r>
            <a:r>
              <a:rPr lang="en-US" altLang="en-US" sz="2800" b="0" i="1" baseline="-25000" dirty="0"/>
              <a:t> </a:t>
            </a:r>
            <a:r>
              <a:rPr lang="en-US" altLang="en-US" sz="2800" b="0" i="1" dirty="0"/>
              <a:t>= f</a:t>
            </a:r>
            <a:r>
              <a:rPr lang="en-US" altLang="en-US" sz="2800" b="0" dirty="0"/>
              <a:t>(</a:t>
            </a:r>
            <a:r>
              <a:rPr lang="en-US" altLang="en-US" sz="2800" b="0" i="1" dirty="0"/>
              <a:t>x</a:t>
            </a:r>
            <a:r>
              <a:rPr lang="en-US" altLang="en-US" sz="2800" b="0" i="1" baseline="-25000" dirty="0"/>
              <a:t>i</a:t>
            </a:r>
            <a:r>
              <a:rPr lang="en-US" altLang="en-US" sz="2800" b="0" dirty="0"/>
              <a:t>), then the pts </a:t>
            </a:r>
            <a:r>
              <a:rPr lang="en-US" altLang="en-US" sz="2800" b="0" i="1" dirty="0"/>
              <a:t>P</a:t>
            </a:r>
            <a:r>
              <a:rPr lang="en-US" altLang="en-US" sz="2800" b="0" i="1" baseline="-25000" dirty="0"/>
              <a:t>i </a:t>
            </a:r>
            <a:r>
              <a:rPr lang="en-US" altLang="en-US" sz="2800" b="0" i="1" dirty="0"/>
              <a:t>= </a:t>
            </a:r>
            <a:r>
              <a:rPr lang="en-US" altLang="en-US" sz="2800" b="0" dirty="0"/>
              <a:t>(</a:t>
            </a:r>
            <a:r>
              <a:rPr lang="en-US" altLang="en-US" sz="2800" b="0" i="1" dirty="0"/>
              <a:t>x</a:t>
            </a:r>
            <a:r>
              <a:rPr lang="en-US" altLang="en-US" sz="2800" b="0" i="1" baseline="-25000" dirty="0"/>
              <a:t>i</a:t>
            </a:r>
            <a:r>
              <a:rPr lang="en-US" altLang="en-US" sz="2800" b="0" dirty="0"/>
              <a:t>, </a:t>
            </a:r>
            <a:r>
              <a:rPr lang="en-US" altLang="en-US" sz="2800" b="0" i="1" dirty="0" err="1"/>
              <a:t>y</a:t>
            </a:r>
            <a:r>
              <a:rPr lang="en-US" altLang="en-US" sz="2800" b="0" i="1" baseline="-25000" dirty="0" err="1"/>
              <a:t>i</a:t>
            </a:r>
            <a:r>
              <a:rPr lang="en-US" altLang="en-US" sz="2800" b="0" dirty="0"/>
              <a:t>) lie on </a:t>
            </a:r>
            <a:r>
              <a:rPr lang="en-US" altLang="en-US" sz="2800" b="0" i="1" dirty="0"/>
              <a:t>C</a:t>
            </a:r>
          </a:p>
          <a:p>
            <a:r>
              <a:rPr lang="en-US" altLang="en-US" sz="2800" b="0" dirty="0"/>
              <a:t>and the polygon</a:t>
            </a:r>
            <a:r>
              <a:rPr lang="en-US" altLang="en-US" sz="2800" b="0" i="1" dirty="0"/>
              <a:t> </a:t>
            </a:r>
            <a:r>
              <a:rPr lang="en-US" altLang="en-US" sz="2800" b="0" dirty="0"/>
              <a:t>with vertices </a:t>
            </a:r>
            <a:r>
              <a:rPr lang="en-US" altLang="en-US" sz="2800" b="0" i="1" dirty="0"/>
              <a:t>P</a:t>
            </a:r>
            <a:r>
              <a:rPr lang="en-US" altLang="en-US" sz="2800" b="0" baseline="-25000" dirty="0"/>
              <a:t>o</a:t>
            </a:r>
            <a:r>
              <a:rPr lang="en-US" altLang="en-US" sz="2800" b="0" dirty="0"/>
              <a:t>, </a:t>
            </a:r>
            <a:r>
              <a:rPr lang="en-US" altLang="en-US" sz="2800" b="0" i="1" dirty="0"/>
              <a:t>P</a:t>
            </a:r>
            <a:r>
              <a:rPr lang="en-US" altLang="en-US" sz="2800" b="0" baseline="-25000" dirty="0"/>
              <a:t>1</a:t>
            </a:r>
            <a:r>
              <a:rPr lang="en-US" altLang="en-US" sz="2800" b="0" i="1" dirty="0"/>
              <a:t>, …, </a:t>
            </a:r>
            <a:r>
              <a:rPr lang="en-US" altLang="en-US" sz="2800" b="0" i="1" dirty="0" err="1"/>
              <a:t>P</a:t>
            </a:r>
            <a:r>
              <a:rPr lang="en-US" altLang="en-US" sz="2800" b="0" i="1" baseline="-25000" dirty="0" err="1"/>
              <a:t>n</a:t>
            </a:r>
            <a:r>
              <a:rPr lang="en-US" altLang="en-US" sz="2800" b="0" dirty="0"/>
              <a:t>, approximates </a:t>
            </a:r>
            <a:r>
              <a:rPr lang="en-US" altLang="en-US" sz="2800" b="0" i="1" dirty="0"/>
              <a:t>C</a:t>
            </a:r>
            <a:r>
              <a:rPr lang="en-US" altLang="en-US" sz="2800" b="0" dirty="0"/>
              <a:t>.</a:t>
            </a:r>
            <a:endParaRPr lang="en-US" alt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1F3E23D0-CE85-4F86-967F-890BA6444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248400" cy="585788"/>
          </a:xfrm>
        </p:spPr>
        <p:txBody>
          <a:bodyPr/>
          <a:lstStyle/>
          <a:p>
            <a:r>
              <a:rPr lang="en-US" altLang="en-US" dirty="0"/>
              <a:t>ARC LENGTH : for the graph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03" name="Rectangle 3">
                <a:extLst>
                  <a:ext uri="{FF2B5EF4-FFF2-40B4-BE49-F238E27FC236}">
                    <a16:creationId xmlns:a16="http://schemas.microsoft.com/office/drawing/2014/main" id="{B2FB052B-B79D-428A-9A89-53D8B1B498A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877888"/>
                <a:ext cx="9005888" cy="5865812"/>
              </a:xfrm>
            </p:spPr>
            <p:txBody>
              <a:bodyPr/>
              <a:lstStyle/>
              <a:p>
                <a:r>
                  <a:rPr lang="en-US" altLang="en-US" sz="2800" dirty="0"/>
                  <a:t>The length </a:t>
                </a:r>
                <a:r>
                  <a:rPr lang="en-US" altLang="en-US" sz="2800" i="1" dirty="0"/>
                  <a:t>L </a:t>
                </a:r>
                <a:r>
                  <a:rPr lang="en-US" altLang="en-US" sz="2800" dirty="0"/>
                  <a:t>of </a:t>
                </a:r>
                <a:r>
                  <a:rPr lang="en-US" altLang="en-US" sz="2800" i="1" dirty="0"/>
                  <a:t>C </a:t>
                </a:r>
                <a:r>
                  <a:rPr lang="en-US" altLang="en-US" sz="2800" dirty="0"/>
                  <a:t>is approximately the length of this polygon &amp; the approximation gets better as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153603" name="Rectangle 3">
                <a:extLst>
                  <a:ext uri="{FF2B5EF4-FFF2-40B4-BE49-F238E27FC236}">
                    <a16:creationId xmlns:a16="http://schemas.microsoft.com/office/drawing/2014/main" id="{B2FB052B-B79D-428A-9A89-53D8B1B49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877888"/>
                <a:ext cx="9005888" cy="5865812"/>
              </a:xfrm>
              <a:blipFill>
                <a:blip r:embed="rId3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06" name="Picture 6" descr="080103">
            <a:extLst>
              <a:ext uri="{FF2B5EF4-FFF2-40B4-BE49-F238E27FC236}">
                <a16:creationId xmlns:a16="http://schemas.microsoft.com/office/drawing/2014/main" id="{B046D1F8-BE4B-4BC5-98F5-F70B6A4CBE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"/>
          <a:stretch/>
        </p:blipFill>
        <p:spPr bwMode="auto">
          <a:xfrm>
            <a:off x="685800" y="2152971"/>
            <a:ext cx="7086600" cy="401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>
            <a:extLst>
              <a:ext uri="{FF2B5EF4-FFF2-40B4-BE49-F238E27FC236}">
                <a16:creationId xmlns:a16="http://schemas.microsoft.com/office/drawing/2014/main" id="{AAF13B56-6D79-45AF-A3C2-CF1BE9030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877888"/>
            <a:ext cx="4455836" cy="3694112"/>
          </a:xfrm>
        </p:spPr>
        <p:txBody>
          <a:bodyPr/>
          <a:lstStyle/>
          <a:p>
            <a:r>
              <a:rPr lang="en-US" altLang="en-US" sz="2800" dirty="0"/>
              <a:t>Here, the arc of the curve between </a:t>
            </a:r>
            <a:r>
              <a:rPr lang="en-US" altLang="en-US" sz="2800" i="1" dirty="0"/>
              <a:t>P</a:t>
            </a:r>
            <a:r>
              <a:rPr lang="en-US" altLang="en-US" sz="2800" i="1" baseline="-25000" dirty="0"/>
              <a:t>i –</a:t>
            </a:r>
            <a:r>
              <a:rPr lang="en-US" altLang="en-US" sz="2800" baseline="-25000" dirty="0"/>
              <a:t>1 </a:t>
            </a:r>
            <a:r>
              <a:rPr lang="en-US" altLang="en-US" sz="2800" dirty="0"/>
              <a:t>and </a:t>
            </a:r>
            <a:r>
              <a:rPr lang="en-US" altLang="en-US" sz="2800" i="1" dirty="0"/>
              <a:t>P</a:t>
            </a:r>
            <a:r>
              <a:rPr lang="en-US" altLang="en-US" sz="2800" i="1" baseline="-25000" dirty="0"/>
              <a:t>i </a:t>
            </a:r>
            <a:r>
              <a:rPr lang="en-US" altLang="en-US" sz="2800" dirty="0"/>
              <a:t>has been magnified and approximations with successively smaller values of </a:t>
            </a:r>
            <a:r>
              <a:rPr lang="el-GR" altLang="en-US" sz="2800" i="1" dirty="0">
                <a:cs typeface="Arial" panose="020B0604020202020204" pitchFamily="34" charset="0"/>
              </a:rPr>
              <a:t>Δ</a:t>
            </a:r>
            <a:r>
              <a:rPr lang="en-US" altLang="en-US" sz="2800" i="1" dirty="0">
                <a:cs typeface="Arial" panose="020B0604020202020204" pitchFamily="34" charset="0"/>
              </a:rPr>
              <a:t>x</a:t>
            </a:r>
            <a:r>
              <a:rPr lang="en-US" altLang="en-US" sz="2800" dirty="0"/>
              <a:t> are shown.</a:t>
            </a:r>
          </a:p>
        </p:txBody>
      </p:sp>
      <p:pic>
        <p:nvPicPr>
          <p:cNvPr id="47111" name="Picture 7" descr="080104">
            <a:extLst>
              <a:ext uri="{FF2B5EF4-FFF2-40B4-BE49-F238E27FC236}">
                <a16:creationId xmlns:a16="http://schemas.microsoft.com/office/drawing/2014/main" id="{3C9AEEE6-A68C-40ED-8D4E-63E4F54B7A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"/>
          <a:stretch/>
        </p:blipFill>
        <p:spPr bwMode="auto">
          <a:xfrm>
            <a:off x="4836836" y="335032"/>
            <a:ext cx="3690938" cy="530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6" name="Rectangle 2">
            <a:extLst>
              <a:ext uri="{FF2B5EF4-FFF2-40B4-BE49-F238E27FC236}">
                <a16:creationId xmlns:a16="http://schemas.microsoft.com/office/drawing/2014/main" id="{A0AA3BDB-973C-428A-92F2-55CCEFAE3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6324600" cy="585788"/>
          </a:xfrm>
        </p:spPr>
        <p:txBody>
          <a:bodyPr/>
          <a:lstStyle/>
          <a:p>
            <a:r>
              <a:rPr lang="en-US" altLang="en-US" dirty="0"/>
              <a:t>ARC LENGTH : for the graph of a function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2DC431BD-C4D8-432E-8AF0-C3D17DCF9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71475"/>
            <a:ext cx="7848600" cy="585788"/>
          </a:xfrm>
        </p:spPr>
        <p:txBody>
          <a:bodyPr/>
          <a:lstStyle/>
          <a:p>
            <a:r>
              <a:rPr lang="en-US" altLang="en-US" dirty="0"/>
              <a:t>ARC LENGTH : for the graph of a SMOOTH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075" name="Rectangle 3">
                <a:extLst>
                  <a:ext uri="{FF2B5EF4-FFF2-40B4-BE49-F238E27FC236}">
                    <a16:creationId xmlns:a16="http://schemas.microsoft.com/office/drawing/2014/main" id="{48A3A0DF-2F60-4BD4-9DCD-353B3162D31E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1" y="849313"/>
                <a:ext cx="8610600" cy="5865812"/>
              </a:xfrm>
            </p:spPr>
            <p:txBody>
              <a:bodyPr/>
              <a:lstStyle/>
              <a:p>
                <a:r>
                  <a:rPr lang="en-US" altLang="en-US" sz="2800" dirty="0"/>
                  <a:t>If we let </a:t>
                </a:r>
                <a:r>
                  <a:rPr lang="el-GR" altLang="en-US" sz="2800" i="1" dirty="0">
                    <a:cs typeface="Arial" panose="020B0604020202020204" pitchFamily="34" charset="0"/>
                  </a:rPr>
                  <a:t>Δ</a:t>
                </a:r>
                <a:r>
                  <a:rPr lang="en-US" altLang="en-US" sz="2800" i="1" dirty="0" err="1"/>
                  <a:t>y</a:t>
                </a:r>
                <a:r>
                  <a:rPr lang="en-US" altLang="en-US" sz="2800" i="1" baseline="-25000" dirty="0" err="1"/>
                  <a:t>i</a:t>
                </a:r>
                <a:r>
                  <a:rPr lang="en-US" altLang="en-US" sz="2800" i="1" dirty="0"/>
                  <a:t> </a:t>
                </a:r>
                <a:r>
                  <a:rPr lang="en-US" altLang="en-US" sz="2800" dirty="0"/>
                  <a:t>=</a:t>
                </a:r>
                <a:r>
                  <a:rPr lang="en-US" altLang="en-US" sz="2800" i="1" dirty="0"/>
                  <a:t> </a:t>
                </a:r>
                <a:r>
                  <a:rPr lang="en-US" altLang="en-US" sz="2800" i="1" dirty="0" err="1"/>
                  <a:t>y</a:t>
                </a:r>
                <a:r>
                  <a:rPr lang="en-US" altLang="en-US" sz="2800" i="1" baseline="-25000" dirty="0" err="1"/>
                  <a:t>i</a:t>
                </a:r>
                <a:r>
                  <a:rPr lang="en-US" altLang="en-US" sz="2800" i="1" dirty="0"/>
                  <a:t> –</a:t>
                </a:r>
                <a:r>
                  <a:rPr lang="en-US" altLang="en-US" sz="2800" dirty="0"/>
                  <a:t> </a:t>
                </a:r>
                <a:r>
                  <a:rPr lang="en-US" altLang="en-US" sz="2800" i="1" dirty="0" err="1"/>
                  <a:t>y</a:t>
                </a:r>
                <a:r>
                  <a:rPr lang="en-US" altLang="en-US" sz="2800" i="1" baseline="-25000" dirty="0" err="1"/>
                  <a:t>i</a:t>
                </a:r>
                <a:r>
                  <a:rPr lang="en-US" altLang="en-US" sz="2800" i="1" baseline="-25000" dirty="0"/>
                  <a:t>–</a:t>
                </a:r>
                <a:r>
                  <a:rPr lang="en-US" altLang="en-US" sz="2800" baseline="-25000" dirty="0"/>
                  <a:t>1</a:t>
                </a:r>
                <a:r>
                  <a:rPr lang="en-US" altLang="en-US" sz="2800" dirty="0"/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i="1" dirty="0">
                  <a:solidFill>
                    <a:srgbClr val="7E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7E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rgbClr val="7E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7E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en-US" dirty="0"/>
              </a:p>
              <a:p>
                <a:r>
                  <a:rPr lang="en-US" altLang="en-US" sz="2800" dirty="0"/>
                  <a:t>By the MVT, there is a number </a:t>
                </a:r>
                <a:r>
                  <a:rPr lang="en-US" altLang="en-US" sz="2800" i="1" dirty="0"/>
                  <a:t>x</a:t>
                </a:r>
                <a:r>
                  <a:rPr lang="en-US" altLang="en-US" sz="2800" i="1" baseline="-25000" dirty="0"/>
                  <a:t>i</a:t>
                </a:r>
                <a:r>
                  <a:rPr lang="en-US" altLang="en-US" sz="2800" dirty="0"/>
                  <a:t>*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/>
                  <a:t> [</a:t>
                </a:r>
                <a:r>
                  <a:rPr lang="en-US" altLang="en-US" sz="2800" i="1" dirty="0"/>
                  <a:t>x</a:t>
                </a:r>
                <a:r>
                  <a:rPr lang="en-US" altLang="en-US" sz="2800" i="1" baseline="-25000" dirty="0"/>
                  <a:t>i</a:t>
                </a:r>
                <a:r>
                  <a:rPr lang="en-US" altLang="en-US" sz="2800" baseline="-25000" dirty="0"/>
                  <a:t>–1</a:t>
                </a:r>
                <a:r>
                  <a:rPr lang="en-US" altLang="en-US" sz="2800" dirty="0"/>
                  <a:t>, </a:t>
                </a:r>
                <a:r>
                  <a:rPr lang="en-US" altLang="en-US" sz="2800" i="1" dirty="0"/>
                  <a:t>x</a:t>
                </a:r>
                <a:r>
                  <a:rPr lang="en-US" altLang="en-US" sz="2800" i="1" baseline="-25000" dirty="0"/>
                  <a:t>i</a:t>
                </a:r>
                <a:r>
                  <a:rPr lang="en-US" altLang="en-US" sz="2800" dirty="0"/>
                  <a:t>]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′(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′(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 Thus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br>
                  <a:rPr lang="en-US" sz="2800" i="1" dirty="0">
                    <a:latin typeface="Cambria Math" panose="02040503050406030204" pitchFamily="18" charset="0"/>
                  </a:rPr>
                </a:b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′(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br>
                  <a:rPr lang="en-US" sz="2800" i="1" dirty="0">
                    <a:latin typeface="Cambria Math" panose="02040503050406030204" pitchFamily="18" charset="0"/>
                  </a:rPr>
                </a:b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′(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br>
                  <a:rPr lang="en-US" sz="2800" i="1" dirty="0">
                    <a:latin typeface="Cambria Math" panose="02040503050406030204" pitchFamily="18" charset="0"/>
                  </a:rPr>
                </a:b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′(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m:rPr>
                          <m:sty m:val="p"/>
                        </m:rPr>
                        <a:rPr lang="en-US" sz="28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&gt;0)</m:t>
                      </m:r>
                    </m:oMath>
                  </m:oMathPara>
                </a14:m>
                <a:endParaRPr lang="en-US" altLang="en-US" sz="2800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31075" name="Rectangle 3">
                <a:extLst>
                  <a:ext uri="{FF2B5EF4-FFF2-40B4-BE49-F238E27FC236}">
                    <a16:creationId xmlns:a16="http://schemas.microsoft.com/office/drawing/2014/main" id="{48A3A0DF-2F60-4BD4-9DCD-353B3162D3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1" y="849313"/>
                <a:ext cx="8610600" cy="5865812"/>
              </a:xfrm>
              <a:blipFill>
                <a:blip r:embed="rId3"/>
                <a:stretch>
                  <a:fillRect l="-1487" t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uiExpand="1" build="p"/>
    </p:bldLst>
  </p:timing>
</p:sld>
</file>

<file path=ppt/theme/theme1.xml><?xml version="1.0" encoding="utf-8"?>
<a:theme xmlns:a="http://schemas.openxmlformats.org/drawingml/2006/main" name="calc">
  <a:themeElements>
    <a:clrScheme name="cal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E45C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E45C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al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l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calc</Template>
  <TotalTime>1481</TotalTime>
  <Words>2627</Words>
  <Application>Microsoft Office PowerPoint</Application>
  <PresentationFormat>On-screen Show (4:3)</PresentationFormat>
  <Paragraphs>343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Cambria Math</vt:lpstr>
      <vt:lpstr>Monotype Corsiva</vt:lpstr>
      <vt:lpstr>Times New Roman</vt:lpstr>
      <vt:lpstr>Wingdings</vt:lpstr>
      <vt:lpstr>calc</vt:lpstr>
      <vt:lpstr>PowerPoint Presentation</vt:lpstr>
      <vt:lpstr>APPLICATIONS OF INTEGRATION</vt:lpstr>
      <vt:lpstr>PowerPoint Presentation</vt:lpstr>
      <vt:lpstr>ARC LENGTH formula derivation</vt:lpstr>
      <vt:lpstr>ARC LENGTH formula derivation: our approach</vt:lpstr>
      <vt:lpstr>ARC LENGTH: for the graph of a function</vt:lpstr>
      <vt:lpstr>ARC LENGTH : for the graph of a function</vt:lpstr>
      <vt:lpstr>ARC LENGTH : for the graph of a function</vt:lpstr>
      <vt:lpstr>ARC LENGTH : for the graph of a SMOOTH function</vt:lpstr>
      <vt:lpstr>ARC LENGTH : for the graph of a SMOOTH function</vt:lpstr>
      <vt:lpstr>ARC LENGTH FORMULA</vt:lpstr>
      <vt:lpstr>THE ARC-LENGTH DIFFERENTIAL ds</vt:lpstr>
      <vt:lpstr>Riemann sum approach to finding ARC LENGTH</vt:lpstr>
      <vt:lpstr>Find the arc length for y2 = x3 between the points (1, 1) and (4, 8)</vt:lpstr>
      <vt:lpstr>Find the arc length for y2 = x3 between the points (1, 1) and (4, 8)</vt:lpstr>
      <vt:lpstr>ARC LENGTH</vt:lpstr>
      <vt:lpstr>ARC LENGTH</vt:lpstr>
      <vt:lpstr>ARC LENGTH</vt:lpstr>
      <vt:lpstr>ARC LENGTH</vt:lpstr>
      <vt:lpstr>ARC LENGTH</vt:lpstr>
      <vt:lpstr>ARC LENGTH</vt:lpstr>
      <vt:lpstr>ARC LENGTH FUNCTION</vt:lpstr>
      <vt:lpstr>ARC LENGTH FUNCTION</vt:lpstr>
      <vt:lpstr>Example 4 cont.</vt:lpstr>
      <vt:lpstr>SURFACE OF REVOLUTION and Area</vt:lpstr>
      <vt:lpstr>CIRCULAR CYLINDERS</vt:lpstr>
      <vt:lpstr>CIRCULAR CONES</vt:lpstr>
      <vt:lpstr>CIRCULAR CONES</vt:lpstr>
      <vt:lpstr>AREA OF A SURFACE OF REVOLUTION</vt:lpstr>
      <vt:lpstr>BANDS</vt:lpstr>
      <vt:lpstr>BANDS</vt:lpstr>
      <vt:lpstr>SURFACE of REVOLUTION</vt:lpstr>
      <vt:lpstr>SURFACE AREA</vt:lpstr>
      <vt:lpstr>SURFACE AREA</vt:lpstr>
      <vt:lpstr>SURFACE AREA</vt:lpstr>
      <vt:lpstr>SURFACE AREA</vt:lpstr>
      <vt:lpstr>SURFACE AREA</vt:lpstr>
      <vt:lpstr>SURFACE AREA—FORMULA 4</vt:lpstr>
      <vt:lpstr>SURFACE AREA—FORMULA 5</vt:lpstr>
      <vt:lpstr>SURFACE AREA</vt:lpstr>
      <vt:lpstr>SURFACE AREA</vt:lpstr>
      <vt:lpstr>SURFACE AREA</vt:lpstr>
      <vt:lpstr>SURFACE AREA</vt:lpstr>
      <vt:lpstr>SURFACE AREA—ALTERNATE FORMULA</vt:lpstr>
      <vt:lpstr>SURFACE AREA</vt:lpstr>
      <vt:lpstr>SURFACE AREA</vt:lpstr>
    </vt:vector>
  </TitlesOfParts>
  <Company>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</dc:creator>
  <cp:lastModifiedBy>Next Step</cp:lastModifiedBy>
  <cp:revision>726</cp:revision>
  <dcterms:created xsi:type="dcterms:W3CDTF">2007-01-13T07:19:09Z</dcterms:created>
  <dcterms:modified xsi:type="dcterms:W3CDTF">2018-12-11T16:00:45Z</dcterms:modified>
</cp:coreProperties>
</file>