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21" r:id="rId2"/>
    <p:sldId id="261" r:id="rId3"/>
    <p:sldId id="323" r:id="rId4"/>
    <p:sldId id="324" r:id="rId5"/>
    <p:sldId id="304" r:id="rId6"/>
    <p:sldId id="305" r:id="rId7"/>
    <p:sldId id="306" r:id="rId8"/>
    <p:sldId id="327" r:id="rId9"/>
    <p:sldId id="338" r:id="rId10"/>
    <p:sldId id="329" r:id="rId11"/>
    <p:sldId id="330" r:id="rId12"/>
    <p:sldId id="310" r:id="rId13"/>
    <p:sldId id="311" r:id="rId14"/>
    <p:sldId id="337" r:id="rId15"/>
    <p:sldId id="314" r:id="rId16"/>
    <p:sldId id="315" r:id="rId17"/>
    <p:sldId id="316" r:id="rId18"/>
    <p:sldId id="317" r:id="rId19"/>
    <p:sldId id="334" r:id="rId20"/>
    <p:sldId id="319" r:id="rId21"/>
    <p:sldId id="33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C4600"/>
    <a:srgbClr val="FFD8BD"/>
    <a:srgbClr val="E45C00"/>
    <a:srgbClr val="800000"/>
    <a:srgbClr val="CC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2967" autoAdjust="0"/>
  </p:normalViewPr>
  <p:slideViewPr>
    <p:cSldViewPr>
      <p:cViewPr varScale="1">
        <p:scale>
          <a:sx n="69" d="100"/>
          <a:sy n="69" d="100"/>
        </p:scale>
        <p:origin x="684" y="48"/>
      </p:cViewPr>
      <p:guideLst>
        <p:guide orient="horz" pos="72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5226CD7-4AF0-4ED3-BB6D-77EB847D54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73BD670-729D-4851-98EE-7CCBE2FFEB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89692CE-92B4-4239-97F2-91D7DCAFC5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D95E232D-ACBE-40B4-B504-1C11FBFFA4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ED78FC5-8450-4971-B9F6-86F076F76B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B5B8C2BF-364A-47CC-8C55-D0E933C86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4D6F48E-00A0-406A-9EB4-3DC7D8DD2A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6BF31D-54BF-471D-8D75-E11290B58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8ED47-6EAB-4250-8240-4CFF0A3F00B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3D8047D3-2970-4282-A414-B9EDD460C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F357DC6-F3FF-4FAF-930B-5C951AB30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C83629-9469-4CF0-83A8-171C59BA2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7715C-4A05-41EC-A234-69C8E5143BB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E3102676-D785-454E-8659-71B8D6717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316B79D-990A-4C9F-BC39-ACD4FEC69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489FD0-EB52-4E5C-AAD4-79CAFC85E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1DCC8-CE62-44BD-878B-287955E4A31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1CA01F9E-7B2C-47B5-8914-0AF457FC5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203A5A2B-1646-4EEC-961D-DE586DBF8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064D8D-E863-4B90-9C97-1E419B445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9C507-DD0B-4978-9AC2-54A55111B71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8116C831-18F9-4726-AC17-C4128D0C1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98DA2F5E-8EC4-42CC-9872-5464819EC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655645-DE0D-4494-960E-504B772B4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36152-9790-4025-8608-A835E2B3D70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A2167FB6-3E20-4011-9ACB-189F2B04C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8EAAD6A3-22EA-451C-8634-76E057BCC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83AB5A-9E13-4FB6-8111-72FA25D9A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6863F-8F27-463F-A7E9-389EBF7CA65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D5FBB73-BD32-4B48-80DF-8154A0A82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D242443-A599-4CAC-98DE-64166A31D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BFA216-8185-483D-9843-E18F268221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3B53B-E7CC-4695-BC5E-596917229AB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4D049C1E-F3D9-45F0-BB6D-0E849B3FC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95C9585-5633-474D-9733-DCC867CB1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923FEF-99FC-40BC-84D5-47987C95A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0F50E-EE1E-4E69-8B7D-B6BF49EF114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FEA24C8D-F3FC-432B-8769-3C8E1D868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28DA7E84-A72A-4999-A2E4-729C7126B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361684-0A1B-4B60-AA66-898882B17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8F9EF-AAC4-4943-A1C7-71D015AF74C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3C807A00-D39A-4BAD-8557-EB4A4E84C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2B8E896-9D97-4329-8635-8B8AD3DCA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BF8289-EBB7-4E43-910A-1E72ED742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F3DA7-B64F-4E83-AC8A-E4FF90A6BD2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3B15B708-20CD-4DFA-8CE8-2BA0C6F58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C7200EC-820B-4B0B-A194-965F7CC9C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F8EEAF-195D-469F-8C7D-F25220065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53802-2871-4AEE-8B6C-2BCEB6065CA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D3B5F650-3A5F-4851-9567-4E13241AC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9D8A764-9774-415C-A6A3-629A0635D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F8EEAF-195D-469F-8C7D-F25220065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53802-2871-4AEE-8B6C-2BCEB6065C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D3B5F650-3A5F-4851-9567-4E13241AC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9D8A764-9774-415C-A6A3-629A0635D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67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C65991-8886-406F-9FC1-E4EC089C1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059FA-247B-45D6-954C-5657D9EC99E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E5F1160C-9C52-4CDF-9FC6-E030FC83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2769FF76-3980-4A6F-9DAD-DB1DB54B4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9E43-05D7-4D9D-BE90-F2AB80716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4D9D7-76AD-4C27-931B-882C1A834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1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15D2-F83F-4316-9D33-71383B00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C3E23-9B6B-4446-B504-CFFFA7F7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FAF9A-07E5-445F-94D2-E6BE6D369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21500" y="371475"/>
            <a:ext cx="2114550" cy="6492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29E69-B579-42CE-BD46-1FFDE77A9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7850" y="371475"/>
            <a:ext cx="6191250" cy="6492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01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3A86EE-3248-469E-ADCC-FAA6BBA29C5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77850" y="371475"/>
            <a:ext cx="8458200" cy="649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65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DCCC-8DDB-442C-A786-7EF8FEA0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70913-3B13-41D1-83CA-5F2F4B69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57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FCB7-57CA-4689-AC2F-AD4D1998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47CBC-03AC-4866-9C0B-4D6EC3D6A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22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FA85-E00E-4B54-976C-9741F1D6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05DE-E1D3-4C50-9C4D-5F76E55E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850" y="998538"/>
            <a:ext cx="4152900" cy="586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272E9-E1D4-48A0-ADC0-9CA19D623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150" y="998538"/>
            <a:ext cx="4152900" cy="586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87C6-37D3-4B4E-83F8-061851E1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88515-5D7C-4AC5-9AA9-63146C0D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31489-3A3A-4F90-A67D-B226F331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C2696-6204-4857-BF4E-FF4C217A4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E308D-8234-42AB-BE50-ABA722BD7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35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6ED5-A18F-49D7-A383-9FF107B2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177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84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B7F3-97BF-40DA-86DF-C3AA6FB8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2319-DE37-42D5-A5E6-251FDFC6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76ACD-C9AB-469B-9D7A-06F4A1A0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7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8C4C-6171-48FF-A938-63BFF09C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8CD73-EC51-4A12-96CA-243A2DACC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8B722-1C34-44D4-962F-441C8A219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1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l1a">
            <a:extLst>
              <a:ext uri="{FF2B5EF4-FFF2-40B4-BE49-F238E27FC236}">
                <a16:creationId xmlns:a16="http://schemas.microsoft.com/office/drawing/2014/main" id="{93CBA934-32AD-4AF8-BDE6-A5117CEF8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l1a">
            <a:extLst>
              <a:ext uri="{FF2B5EF4-FFF2-40B4-BE49-F238E27FC236}">
                <a16:creationId xmlns:a16="http://schemas.microsoft.com/office/drawing/2014/main" id="{5B77AD0A-72A2-4087-8FD4-2AD07A51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44FD0F4-D925-4D6A-8DBA-8AB43C559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20C99F0-D46D-4DF9-A4DB-3D2AF4249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998538"/>
            <a:ext cx="84582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E45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54063" indent="-21431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AC4600"/>
          </a:solidFill>
          <a:latin typeface="+mn-lt"/>
          <a:ea typeface="+mn-ea"/>
          <a:cs typeface="+mn-cs"/>
        </a:defRPr>
      </a:lvl2pPr>
      <a:lvl3pPr marL="1431925" indent="-228600" algn="l" rtl="0" fontAlgn="base">
        <a:spcBef>
          <a:spcPct val="20000"/>
        </a:spcBef>
        <a:spcAft>
          <a:spcPct val="0"/>
        </a:spcAft>
        <a:defRPr sz="2800" kern="1200">
          <a:solidFill>
            <a:srgbClr val="AC4600"/>
          </a:solidFill>
          <a:latin typeface="+mn-lt"/>
          <a:ea typeface="+mn-ea"/>
          <a:cs typeface="+mn-cs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calchap6">
            <a:extLst>
              <a:ext uri="{FF2B5EF4-FFF2-40B4-BE49-F238E27FC236}">
                <a16:creationId xmlns:a16="http://schemas.microsoft.com/office/drawing/2014/main" id="{878B9E06-0832-4D82-A654-D09D4A62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Text Box 3">
            <a:extLst>
              <a:ext uri="{FF2B5EF4-FFF2-40B4-BE49-F238E27FC236}">
                <a16:creationId xmlns:a16="http://schemas.microsoft.com/office/drawing/2014/main" id="{C213A5B9-7D93-46DC-82BC-7AB9947C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90863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FFD8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OF INTEGRATION</a:t>
            </a:r>
            <a:endParaRPr lang="en-US" altLang="en-US" b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A249C064-41F3-47EB-A92A-FCB87CB6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b="0"/>
          </a:p>
        </p:txBody>
      </p:sp>
      <p:sp>
        <p:nvSpPr>
          <p:cNvPr id="159749" name="Text Box 5">
            <a:extLst>
              <a:ext uri="{FF2B5EF4-FFF2-40B4-BE49-F238E27FC236}">
                <a16:creationId xmlns:a16="http://schemas.microsoft.com/office/drawing/2014/main" id="{CB371CC9-D197-4F70-B6C1-3E4BCD85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66738"/>
            <a:ext cx="1676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0" b="0" dirty="0">
                <a:solidFill>
                  <a:srgbClr val="FFD8BD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63" name="Rectangle 3">
                <a:extLst>
                  <a:ext uri="{FF2B5EF4-FFF2-40B4-BE49-F238E27FC236}">
                    <a16:creationId xmlns:a16="http://schemas.microsoft.com/office/drawing/2014/main" id="{8862555F-05E2-44A9-8422-2BF0267D1BB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12825"/>
                <a:ext cx="4648200" cy="5865813"/>
              </a:xfrm>
            </p:spPr>
            <p:txBody>
              <a:bodyPr/>
              <a:lstStyle/>
              <a:p>
                <a:r>
                  <a:rPr lang="en-US" altLang="en-US" dirty="0"/>
                  <a:t>The approximation will become better as      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cs typeface="Arial" panose="020B0604020202020204" pitchFamily="34" charset="0"/>
                  </a:rPr>
                  <a:t>→∞ and we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8963" name="Rectangle 3">
                <a:extLst>
                  <a:ext uri="{FF2B5EF4-FFF2-40B4-BE49-F238E27FC236}">
                    <a16:creationId xmlns:a16="http://schemas.microsoft.com/office/drawing/2014/main" id="{8862555F-05E2-44A9-8422-2BF0267D1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12825"/>
                <a:ext cx="4648200" cy="5865813"/>
              </a:xfrm>
              <a:blipFill>
                <a:blip r:embed="rId2"/>
                <a:stretch>
                  <a:fillRect l="-3277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66" name="Text Box 6">
            <a:extLst>
              <a:ext uri="{FF2B5EF4-FFF2-40B4-BE49-F238E27FC236}">
                <a16:creationId xmlns:a16="http://schemas.microsoft.com/office/drawing/2014/main" id="{0D9A0AA3-9C57-4B1D-9E7A-D5FD691B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7" name="Picture 19" descr="060304">
            <a:extLst>
              <a:ext uri="{FF2B5EF4-FFF2-40B4-BE49-F238E27FC236}">
                <a16:creationId xmlns:a16="http://schemas.microsoft.com/office/drawing/2014/main" id="{2D8A3979-F06E-4DCE-BF26-4AEEA83F5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 bwMode="auto">
          <a:xfrm>
            <a:off x="5146530" y="1012825"/>
            <a:ext cx="39766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>
            <a:extLst>
              <a:ext uri="{FF2B5EF4-FFF2-40B4-BE49-F238E27FC236}">
                <a16:creationId xmlns:a16="http://schemas.microsoft.com/office/drawing/2014/main" id="{70E8A50B-2EEB-4F68-9FD0-CEDC924AC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6" y="1012825"/>
            <a:ext cx="8875713" cy="5865813"/>
          </a:xfrm>
        </p:spPr>
        <p:txBody>
          <a:bodyPr/>
          <a:lstStyle/>
          <a:p>
            <a:pPr marL="401638" lvl="1" indent="-290513">
              <a:buNone/>
            </a:pPr>
            <a:r>
              <a:rPr lang="en-US" altLang="en-US" sz="2600" dirty="0"/>
              <a:t>The volume of the solid obtained by rotating about the     </a:t>
            </a:r>
            <a:r>
              <a:rPr lang="en-US" altLang="en-US" sz="2600" i="1" dirty="0"/>
              <a:t>y</a:t>
            </a:r>
            <a:r>
              <a:rPr lang="en-US" altLang="en-US" sz="2600" dirty="0"/>
              <a:t>-axis the region under the curve </a:t>
            </a:r>
            <a:r>
              <a:rPr lang="en-US" altLang="en-US" sz="2600" i="1" dirty="0"/>
              <a:t>y </a:t>
            </a:r>
            <a:r>
              <a:rPr lang="en-US" altLang="en-US" sz="2600" dirty="0"/>
              <a:t>=</a:t>
            </a:r>
            <a:r>
              <a:rPr lang="en-US" altLang="en-US" sz="2600" i="1" dirty="0"/>
              <a:t> f</a:t>
            </a:r>
            <a:r>
              <a:rPr lang="en-US" altLang="en-US" sz="2600" dirty="0"/>
              <a:t>(</a:t>
            </a:r>
            <a:r>
              <a:rPr lang="en-US" altLang="en-US" sz="2600" i="1" dirty="0"/>
              <a:t>x</a:t>
            </a:r>
            <a:r>
              <a:rPr lang="en-US" altLang="en-US" sz="2600" dirty="0"/>
              <a:t>) from </a:t>
            </a:r>
            <a:r>
              <a:rPr lang="en-US" altLang="en-US" sz="2600" i="1" dirty="0"/>
              <a:t>a </a:t>
            </a:r>
            <a:r>
              <a:rPr lang="en-US" altLang="en-US" sz="2600" dirty="0"/>
              <a:t>to </a:t>
            </a:r>
            <a:r>
              <a:rPr lang="en-US" altLang="en-US" sz="2600" i="1" dirty="0"/>
              <a:t>b</a:t>
            </a:r>
            <a:r>
              <a:rPr lang="en-US" altLang="en-US" sz="2600" dirty="0"/>
              <a:t> is: </a:t>
            </a:r>
            <a:br>
              <a:rPr lang="en-US" altLang="en-US" sz="2600" dirty="0"/>
            </a:br>
            <a:br>
              <a:rPr lang="en-US" altLang="en-US" sz="2600" dirty="0"/>
            </a:br>
            <a:br>
              <a:rPr lang="en-US" altLang="en-US" sz="2600" dirty="0"/>
            </a:br>
            <a:br>
              <a:rPr lang="en-US" altLang="en-US" sz="2600" dirty="0"/>
            </a:br>
            <a:r>
              <a:rPr lang="en-US" altLang="en-US" sz="2600" dirty="0"/>
              <a:t>where 0 </a:t>
            </a:r>
            <a:r>
              <a:rPr lang="en-US" altLang="en-US" sz="2600" dirty="0">
                <a:cs typeface="Arial" panose="020B0604020202020204" pitchFamily="34" charset="0"/>
              </a:rPr>
              <a:t>≤ </a:t>
            </a:r>
            <a:r>
              <a:rPr lang="en-US" altLang="en-US" sz="2600" i="1" dirty="0">
                <a:cs typeface="Arial" panose="020B0604020202020204" pitchFamily="34" charset="0"/>
              </a:rPr>
              <a:t>a</a:t>
            </a:r>
            <a:r>
              <a:rPr lang="en-US" altLang="en-US" sz="2600" dirty="0">
                <a:cs typeface="Arial" panose="020B0604020202020204" pitchFamily="34" charset="0"/>
              </a:rPr>
              <a:t> &lt; </a:t>
            </a:r>
            <a:r>
              <a:rPr lang="en-US" altLang="en-US" sz="2600" i="1" dirty="0">
                <a:cs typeface="Arial" panose="020B0604020202020204" pitchFamily="34" charset="0"/>
              </a:rPr>
              <a:t>b</a:t>
            </a:r>
            <a:r>
              <a:rPr lang="en-US" altLang="en-US" sz="2600" dirty="0"/>
              <a:t>        </a:t>
            </a:r>
          </a:p>
        </p:txBody>
      </p:sp>
      <p:graphicFrame>
        <p:nvGraphicFramePr>
          <p:cNvPr id="169989" name="Object 5">
            <a:extLst>
              <a:ext uri="{FF2B5EF4-FFF2-40B4-BE49-F238E27FC236}">
                <a16:creationId xmlns:a16="http://schemas.microsoft.com/office/drawing/2014/main" id="{BF8D072F-0711-4EDB-8724-C7A92757A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99270"/>
              </p:ext>
            </p:extLst>
          </p:nvPr>
        </p:nvGraphicFramePr>
        <p:xfrm>
          <a:off x="2288381" y="1923257"/>
          <a:ext cx="32718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4" name="Equation" r:id="rId3" imgW="1104840" imgH="330120" progId="Equation.DSMT4">
                  <p:embed/>
                </p:oleObj>
              </mc:Choice>
              <mc:Fallback>
                <p:oleObj name="Equation" r:id="rId3" imgW="110484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381" y="1923257"/>
                        <a:ext cx="327183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3" name="Text Box 9">
            <a:extLst>
              <a:ext uri="{FF2B5EF4-FFF2-40B4-BE49-F238E27FC236}">
                <a16:creationId xmlns:a16="http://schemas.microsoft.com/office/drawing/2014/main" id="{290C224C-2DDE-4ED2-A7B2-AE3E88D1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Formula 2</a:t>
            </a:r>
          </a:p>
        </p:txBody>
      </p:sp>
      <p:sp>
        <p:nvSpPr>
          <p:cNvPr id="169994" name="Text Box 10">
            <a:extLst>
              <a:ext uri="{FF2B5EF4-FFF2-40B4-BE49-F238E27FC236}">
                <a16:creationId xmlns:a16="http://schemas.microsoft.com/office/drawing/2014/main" id="{4DB28423-47E6-437D-AC84-8A1B5716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69997" name="Picture 13" descr="060303b">
            <a:extLst>
              <a:ext uri="{FF2B5EF4-FFF2-40B4-BE49-F238E27FC236}">
                <a16:creationId xmlns:a16="http://schemas.microsoft.com/office/drawing/2014/main" id="{8F4FA23E-F444-429D-A91B-EDFACA348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/>
        </p:blipFill>
        <p:spPr bwMode="auto">
          <a:xfrm>
            <a:off x="3578701" y="3032629"/>
            <a:ext cx="4955699" cy="321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3B44EF22-454D-48CA-B392-B27A58285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8" y="998538"/>
            <a:ext cx="8823326" cy="5554662"/>
          </a:xfrm>
        </p:spPr>
        <p:txBody>
          <a:bodyPr/>
          <a:lstStyle/>
          <a:p>
            <a:r>
              <a:rPr lang="en-US" altLang="en-US" dirty="0"/>
              <a:t>Here’s the best way to remember the formula.</a:t>
            </a:r>
            <a:endParaRPr lang="en-US" altLang="en-US" sz="2000" dirty="0"/>
          </a:p>
          <a:p>
            <a:pPr marL="457200" lvl="1" indent="-285750"/>
            <a:r>
              <a:rPr lang="en-US" altLang="en-US" sz="2400" dirty="0"/>
              <a:t>Think of a typical shell, </a:t>
            </a:r>
            <a:br>
              <a:rPr lang="en-US" altLang="en-US" sz="2400" dirty="0"/>
            </a:br>
            <a:r>
              <a:rPr lang="en-US" altLang="en-US" sz="2400" dirty="0"/>
              <a:t>cut and flattened, </a:t>
            </a:r>
            <a:br>
              <a:rPr lang="en-US" altLang="en-US" sz="2400" dirty="0"/>
            </a:br>
            <a:r>
              <a:rPr lang="en-US" altLang="en-US" sz="2400" dirty="0"/>
              <a:t>with radius 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br>
              <a:rPr lang="en-US" altLang="en-US" sz="2400" dirty="0"/>
            </a:br>
            <a:r>
              <a:rPr lang="en-US" altLang="en-US" sz="2400" dirty="0"/>
              <a:t>circumference 2</a:t>
            </a:r>
            <a:r>
              <a:rPr lang="el-GR" altLang="en-US" sz="2400" i="1" dirty="0">
                <a:cs typeface="Arial" panose="020B0604020202020204" pitchFamily="34" charset="0"/>
              </a:rPr>
              <a:t>π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br>
              <a:rPr lang="en-US" altLang="en-US" sz="2400" dirty="0"/>
            </a:br>
            <a:r>
              <a:rPr lang="en-US" altLang="en-US" sz="2400" dirty="0"/>
              <a:t>height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</a:t>
            </a:r>
            <a:r>
              <a:rPr lang="en-US" altLang="en-US" sz="2400" i="1" dirty="0"/>
              <a:t>,</a:t>
            </a:r>
            <a:r>
              <a:rPr lang="en-US" altLang="en-US" sz="2400" dirty="0"/>
              <a:t> and </a:t>
            </a:r>
            <a:br>
              <a:rPr lang="en-US" altLang="en-US" sz="2400" dirty="0"/>
            </a:br>
            <a:r>
              <a:rPr lang="en-US" altLang="en-US" sz="2400" dirty="0"/>
              <a:t>thickness </a:t>
            </a:r>
            <a:r>
              <a:rPr lang="en-US" altLang="en-US" sz="2400" dirty="0">
                <a:cs typeface="Arial" panose="020B0604020202020204" pitchFamily="34" charset="0"/>
              </a:rPr>
              <a:t>∆</a:t>
            </a:r>
            <a:r>
              <a:rPr lang="en-US" altLang="en-US" sz="2400" i="1" dirty="0">
                <a:cs typeface="Arial" panose="020B0604020202020204" pitchFamily="34" charset="0"/>
              </a:rPr>
              <a:t>x</a:t>
            </a:r>
            <a:r>
              <a:rPr lang="en-US" altLang="en-US" sz="2400" dirty="0"/>
              <a:t> or </a:t>
            </a:r>
            <a:r>
              <a:rPr lang="en-US" altLang="en-US" sz="2400" i="1" dirty="0"/>
              <a:t>dx</a:t>
            </a:r>
            <a:r>
              <a:rPr lang="en-US" altLang="en-US" sz="2400" dirty="0"/>
              <a:t>:</a:t>
            </a:r>
          </a:p>
          <a:p>
            <a:pPr marL="457200" lvl="1" indent="-285750"/>
            <a:endParaRPr lang="en-US" altLang="en-US" sz="2400" dirty="0"/>
          </a:p>
          <a:p>
            <a:pPr marL="457200" lvl="1" indent="-285750"/>
            <a:endParaRPr lang="en-US" altLang="en-US" sz="2400" dirty="0"/>
          </a:p>
          <a:p>
            <a:pPr marL="171450" lvl="1" indent="0">
              <a:buNone/>
            </a:pPr>
            <a:endParaRPr lang="en-US" altLang="en-US" sz="2400" dirty="0"/>
          </a:p>
          <a:p>
            <a:pPr marL="457200" lvl="1" indent="-285750"/>
            <a:endParaRPr lang="en-US" altLang="en-US" sz="2400" dirty="0"/>
          </a:p>
          <a:p>
            <a:pPr marL="457200" lvl="1" indent="-285750"/>
            <a:r>
              <a:rPr lang="en-US" altLang="en-US" sz="2400" dirty="0"/>
              <a:t>This type of reasoning will be helpful in other situations—such as when we rotate about lines other than the y-axis.</a:t>
            </a:r>
          </a:p>
        </p:txBody>
      </p:sp>
      <p:graphicFrame>
        <p:nvGraphicFramePr>
          <p:cNvPr id="126982" name="Object 6">
            <a:extLst>
              <a:ext uri="{FF2B5EF4-FFF2-40B4-BE49-F238E27FC236}">
                <a16:creationId xmlns:a16="http://schemas.microsoft.com/office/drawing/2014/main" id="{921ABD6E-D636-419C-9991-F61EC8E4A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22451"/>
              </p:ext>
            </p:extLst>
          </p:nvPr>
        </p:nvGraphicFramePr>
        <p:xfrm>
          <a:off x="335948" y="3931444"/>
          <a:ext cx="34051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4" name="Equation" r:id="rId4" imgW="1511280" imgH="482400" progId="Equation.DSMT4">
                  <p:embed/>
                </p:oleObj>
              </mc:Choice>
              <mc:Fallback>
                <p:oleObj name="Equation" r:id="rId4" imgW="15112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48" y="3931444"/>
                        <a:ext cx="3405187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5" name="Text Box 19">
            <a:extLst>
              <a:ext uri="{FF2B5EF4-FFF2-40B4-BE49-F238E27FC236}">
                <a16:creationId xmlns:a16="http://schemas.microsoft.com/office/drawing/2014/main" id="{E696CFF5-2C40-4719-9CCA-662CFC6B5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26997" name="Picture 21" descr="060305a">
            <a:extLst>
              <a:ext uri="{FF2B5EF4-FFF2-40B4-BE49-F238E27FC236}">
                <a16:creationId xmlns:a16="http://schemas.microsoft.com/office/drawing/2014/main" id="{7962B24F-AC62-4573-A533-B70D78E7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9"/>
          <a:stretch/>
        </p:blipFill>
        <p:spPr bwMode="auto">
          <a:xfrm>
            <a:off x="3969735" y="1828800"/>
            <a:ext cx="4945665" cy="24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98" name="Picture 22" descr="060305b">
            <a:extLst>
              <a:ext uri="{FF2B5EF4-FFF2-40B4-BE49-F238E27FC236}">
                <a16:creationId xmlns:a16="http://schemas.microsoft.com/office/drawing/2014/main" id="{C7B7D273-F086-430C-BA9D-CA4EC6D0C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5"/>
          <a:stretch/>
        </p:blipFill>
        <p:spPr bwMode="auto">
          <a:xfrm>
            <a:off x="4038386" y="4405753"/>
            <a:ext cx="4945277" cy="12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>
            <a:extLst>
              <a:ext uri="{FF2B5EF4-FFF2-40B4-BE49-F238E27FC236}">
                <a16:creationId xmlns:a16="http://schemas.microsoft.com/office/drawing/2014/main" id="{76ADA6EC-971C-4C83-995E-FA9E9D934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045" y="998538"/>
            <a:ext cx="3510756" cy="4487862"/>
          </a:xfrm>
        </p:spPr>
        <p:txBody>
          <a:bodyPr/>
          <a:lstStyle/>
          <a:p>
            <a:r>
              <a:rPr lang="en-US" altLang="en-US" dirty="0"/>
              <a:t>Find the volume of the solid obtained by rotating about the </a:t>
            </a:r>
            <a:r>
              <a:rPr lang="en-US" altLang="en-US" i="1" dirty="0"/>
              <a:t>y</a:t>
            </a:r>
            <a:r>
              <a:rPr lang="en-US" altLang="en-US" dirty="0"/>
              <a:t>-axis the region bounded by </a:t>
            </a:r>
            <a:r>
              <a:rPr lang="en-US" altLang="en-US" i="1" dirty="0"/>
              <a:t>y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/>
              <a:t>2</a:t>
            </a:r>
            <a:r>
              <a:rPr lang="en-US" altLang="en-US" i="1" dirty="0"/>
              <a:t>x</a:t>
            </a:r>
            <a:r>
              <a:rPr lang="en-US" altLang="en-US" baseline="30000" dirty="0"/>
              <a:t>2</a:t>
            </a:r>
            <a:r>
              <a:rPr lang="en-US" altLang="en-US" i="1" baseline="30000" dirty="0"/>
              <a:t> </a:t>
            </a:r>
            <a:r>
              <a:rPr lang="en-US" altLang="en-US" dirty="0"/>
              <a:t>- </a:t>
            </a:r>
            <a:r>
              <a:rPr lang="en-US" altLang="en-US" i="1" dirty="0"/>
              <a:t>x</a:t>
            </a:r>
            <a:r>
              <a:rPr lang="en-US" altLang="en-US" baseline="30000" dirty="0"/>
              <a:t>3 </a:t>
            </a:r>
            <a:r>
              <a:rPr lang="en-US" altLang="en-US" dirty="0"/>
              <a:t> and </a:t>
            </a:r>
            <a:r>
              <a:rPr lang="en-US" altLang="en-US" i="1" dirty="0"/>
              <a:t>y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/>
              <a:t>0.</a:t>
            </a:r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2D9AF7F3-72F0-4056-A536-E56F1FE8A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Example 1</a:t>
            </a:r>
          </a:p>
        </p:txBody>
      </p:sp>
      <p:sp>
        <p:nvSpPr>
          <p:cNvPr id="128008" name="Text Box 8">
            <a:extLst>
              <a:ext uri="{FF2B5EF4-FFF2-40B4-BE49-F238E27FC236}">
                <a16:creationId xmlns:a16="http://schemas.microsoft.com/office/drawing/2014/main" id="{C200A4D2-447E-4B12-A122-6C271F30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0" name="Picture 9" descr="060307">
            <a:extLst>
              <a:ext uri="{FF2B5EF4-FFF2-40B4-BE49-F238E27FC236}">
                <a16:creationId xmlns:a16="http://schemas.microsoft.com/office/drawing/2014/main" id="{61AF08FF-94BA-479C-A7FE-61A2C0C30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 bwMode="auto">
          <a:xfrm>
            <a:off x="3523638" y="1088592"/>
            <a:ext cx="5620362" cy="430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6F793-3E82-4C75-A903-DC8FA55A94B7}"/>
              </a:ext>
            </a:extLst>
          </p:cNvPr>
          <p:cNvSpPr txBox="1"/>
          <p:nvPr/>
        </p:nvSpPr>
        <p:spPr>
          <a:xfrm>
            <a:off x="381000" y="5492316"/>
            <a:ext cx="855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C4600"/>
                </a:solidFill>
              </a:rPr>
              <a:t>This is the problem introduced on the first (nontitle)slide!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003" name="Rectangle 3">
                <a:extLst>
                  <a:ext uri="{FF2B5EF4-FFF2-40B4-BE49-F238E27FC236}">
                    <a16:creationId xmlns:a16="http://schemas.microsoft.com/office/drawing/2014/main" id="{76ADA6EC-971C-4C83-995E-FA9E9D93443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3044" y="998538"/>
                <a:ext cx="8798719" cy="5859462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rgbClr val="CC0000"/>
                    </a:solidFill>
                  </a:rPr>
                  <a:t>We see that a typical shell has radius </a:t>
                </a:r>
                <a:r>
                  <a:rPr lang="en-US" altLang="en-US" i="1" dirty="0">
                    <a:solidFill>
                      <a:srgbClr val="CC0000"/>
                    </a:solidFill>
                  </a:rPr>
                  <a:t>x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, circumference 2</a:t>
                </a:r>
                <a:r>
                  <a:rPr lang="el-GR" altLang="en-US" i="1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π</a:t>
                </a:r>
                <a:r>
                  <a:rPr lang="en-US" altLang="en-US" i="1" dirty="0">
                    <a:solidFill>
                      <a:srgbClr val="CC0000"/>
                    </a:solidFill>
                  </a:rPr>
                  <a:t>x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, &amp; height </a:t>
                </a:r>
                <a:r>
                  <a:rPr lang="en-US" altLang="en-US" i="1" dirty="0">
                    <a:solidFill>
                      <a:srgbClr val="CC0000"/>
                    </a:solidFill>
                  </a:rPr>
                  <a:t>f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(</a:t>
                </a:r>
                <a:r>
                  <a:rPr lang="en-US" altLang="en-US" i="1" dirty="0">
                    <a:solidFill>
                      <a:srgbClr val="CC0000"/>
                    </a:solidFill>
                  </a:rPr>
                  <a:t>x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) </a:t>
                </a:r>
                <a:r>
                  <a:rPr lang="en-US" altLang="en-US" i="1" dirty="0">
                    <a:solidFill>
                      <a:srgbClr val="CC0000"/>
                    </a:solidFill>
                  </a:rPr>
                  <a:t>= 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2</a:t>
                </a:r>
                <a:r>
                  <a:rPr lang="en-US" altLang="en-US" i="1" dirty="0">
                    <a:solidFill>
                      <a:srgbClr val="CC0000"/>
                    </a:solidFill>
                  </a:rPr>
                  <a:t>x</a:t>
                </a:r>
                <a:r>
                  <a:rPr lang="en-US" altLang="en-US" baseline="30000" dirty="0">
                    <a:solidFill>
                      <a:srgbClr val="CC0000"/>
                    </a:solidFill>
                  </a:rPr>
                  <a:t>2 </a:t>
                </a:r>
                <a:r>
                  <a:rPr lang="en-US" altLang="en-US" i="1" dirty="0">
                    <a:solidFill>
                      <a:srgbClr val="CC0000"/>
                    </a:solidFill>
                  </a:rPr>
                  <a:t>- x</a:t>
                </a:r>
                <a:r>
                  <a:rPr lang="en-US" altLang="en-US" baseline="30000" dirty="0">
                    <a:solidFill>
                      <a:srgbClr val="CC0000"/>
                    </a:solidFill>
                  </a:rPr>
                  <a:t>3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7E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80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7E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7E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8−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sz="2800" dirty="0">
                    <a:solidFill>
                      <a:srgbClr val="CC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8003" name="Rectangle 3">
                <a:extLst>
                  <a:ext uri="{FF2B5EF4-FFF2-40B4-BE49-F238E27FC236}">
                    <a16:creationId xmlns:a16="http://schemas.microsoft.com/office/drawing/2014/main" id="{76ADA6EC-971C-4C83-995E-FA9E9D934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3044" y="998538"/>
                <a:ext cx="8798719" cy="5859462"/>
              </a:xfrm>
              <a:blipFill>
                <a:blip r:embed="rId3"/>
                <a:stretch>
                  <a:fillRect l="-1802"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7" name="Text Box 7">
            <a:extLst>
              <a:ext uri="{FF2B5EF4-FFF2-40B4-BE49-F238E27FC236}">
                <a16:creationId xmlns:a16="http://schemas.microsoft.com/office/drawing/2014/main" id="{2D9AF7F3-72F0-4056-A536-E56F1FE8A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800000"/>
                </a:solidFill>
              </a:rPr>
              <a:t>Example 1 (cont.)</a:t>
            </a:r>
          </a:p>
        </p:txBody>
      </p:sp>
      <p:sp>
        <p:nvSpPr>
          <p:cNvPr id="128008" name="Text Box 8">
            <a:extLst>
              <a:ext uri="{FF2B5EF4-FFF2-40B4-BE49-F238E27FC236}">
                <a16:creationId xmlns:a16="http://schemas.microsoft.com/office/drawing/2014/main" id="{C200A4D2-447E-4B12-A122-6C271F30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5" name="Picture 13" descr="060306">
            <a:extLst>
              <a:ext uri="{FF2B5EF4-FFF2-40B4-BE49-F238E27FC236}">
                <a16:creationId xmlns:a16="http://schemas.microsoft.com/office/drawing/2014/main" id="{CA34B53C-E284-4725-A3B3-0CA2518D8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2"/>
          <a:stretch/>
        </p:blipFill>
        <p:spPr bwMode="auto">
          <a:xfrm>
            <a:off x="4608548" y="2286000"/>
            <a:ext cx="43489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8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C33CCC74-7965-48F2-AB7C-17E8A751F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12825"/>
            <a:ext cx="9144000" cy="3711575"/>
          </a:xfrm>
        </p:spPr>
        <p:txBody>
          <a:bodyPr/>
          <a:lstStyle/>
          <a:p>
            <a:pPr marL="234950" indent="-231775"/>
            <a:r>
              <a:rPr lang="en-US" altLang="en-US" dirty="0"/>
              <a:t>Continuing the remarks at the beginning of the section: why is the cylindrical shells method easier than the washer method for this problem?</a:t>
            </a:r>
          </a:p>
          <a:p>
            <a:pPr marL="457200" lvl="1" indent="-285750"/>
            <a:r>
              <a:rPr lang="en-US" altLang="en-US" sz="2400" dirty="0"/>
              <a:t>We did not have to find coordinates for the local maximum.</a:t>
            </a:r>
          </a:p>
          <a:p>
            <a:pPr marL="457200" lvl="1" indent="-285750"/>
            <a:r>
              <a:rPr lang="en-US" altLang="en-US" sz="2400" dirty="0"/>
              <a:t>We did not have to solve the equation of the curve </a:t>
            </a:r>
            <a:br>
              <a:rPr lang="en-US" altLang="en-US" sz="2400" dirty="0"/>
            </a:br>
            <a:r>
              <a:rPr lang="en-US" altLang="en-US" sz="2400" dirty="0"/>
              <a:t>for </a:t>
            </a:r>
            <a:r>
              <a:rPr lang="en-US" altLang="en-US" sz="2400" i="1" dirty="0"/>
              <a:t>x</a:t>
            </a:r>
            <a:r>
              <a:rPr lang="en-US" altLang="en-US" sz="2400" dirty="0"/>
              <a:t> in terms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.</a:t>
            </a:r>
          </a:p>
          <a:p>
            <a:pPr marL="171450" lvl="1" indent="0"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However, for other examples, the methods learned in Section 7.2 may be easier.</a:t>
            </a:r>
          </a:p>
        </p:txBody>
      </p:sp>
      <p:sp>
        <p:nvSpPr>
          <p:cNvPr id="131080" name="Text Box 8">
            <a:extLst>
              <a:ext uri="{FF2B5EF4-FFF2-40B4-BE49-F238E27FC236}">
                <a16:creationId xmlns:a16="http://schemas.microsoft.com/office/drawing/2014/main" id="{0FCE79A5-8DDE-47B7-A938-C05B7711A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dirty="0" err="1">
                <a:solidFill>
                  <a:srgbClr val="E45C00"/>
                </a:solidFill>
              </a:rPr>
              <a:t>Followup</a:t>
            </a:r>
            <a:r>
              <a:rPr lang="en-US" altLang="en-US" dirty="0">
                <a:solidFill>
                  <a:srgbClr val="E45C00"/>
                </a:solidFill>
              </a:rPr>
              <a:t> NOTE for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>
            <a:extLst>
              <a:ext uri="{FF2B5EF4-FFF2-40B4-BE49-F238E27FC236}">
                <a16:creationId xmlns:a16="http://schemas.microsoft.com/office/drawing/2014/main" id="{B9E9D4D6-834A-444D-9A8E-642713C2A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998538"/>
            <a:ext cx="9067800" cy="5259130"/>
          </a:xfrm>
        </p:spPr>
        <p:txBody>
          <a:bodyPr/>
          <a:lstStyle/>
          <a:p>
            <a:r>
              <a:rPr lang="en-US" altLang="en-US" dirty="0"/>
              <a:t>Rotate about </a:t>
            </a:r>
            <a:r>
              <a:rPr lang="en-US" altLang="en-US" i="1" dirty="0"/>
              <a:t>y</a:t>
            </a:r>
            <a:r>
              <a:rPr lang="en-US" altLang="en-US" dirty="0"/>
              <a:t>-axis region between </a:t>
            </a:r>
            <a:r>
              <a:rPr lang="en-US" altLang="en-US" i="1" dirty="0"/>
              <a:t>y </a:t>
            </a:r>
            <a:r>
              <a:rPr lang="en-US" altLang="en-US" dirty="0"/>
              <a:t>= </a:t>
            </a:r>
            <a:r>
              <a:rPr lang="en-US" altLang="en-US" i="1" dirty="0"/>
              <a:t>x</a:t>
            </a:r>
            <a:r>
              <a:rPr lang="en-US" altLang="en-US" dirty="0"/>
              <a:t> &amp; </a:t>
            </a:r>
            <a:r>
              <a:rPr lang="en-US" altLang="en-US" i="1" dirty="0"/>
              <a:t>y </a:t>
            </a:r>
            <a:r>
              <a:rPr lang="en-US" altLang="en-US" dirty="0"/>
              <a:t>=</a:t>
            </a:r>
            <a:r>
              <a:rPr lang="en-US" altLang="en-US" i="1" dirty="0"/>
              <a:t> x</a:t>
            </a:r>
            <a:r>
              <a:rPr lang="en-US" altLang="en-US" baseline="30000" dirty="0"/>
              <a:t>2</a:t>
            </a:r>
            <a:endParaRPr lang="en-US" altLang="en-US" dirty="0"/>
          </a:p>
          <a:p>
            <a:pPr marL="0" indent="0"/>
            <a:r>
              <a:rPr lang="en-US" altLang="en-US" sz="2800" dirty="0"/>
              <a:t>The shell has radius</a:t>
            </a:r>
            <a:r>
              <a:rPr lang="en-US" altLang="en-US" sz="2800" i="1" dirty="0"/>
              <a:t> x</a:t>
            </a:r>
            <a:r>
              <a:rPr lang="en-US" altLang="en-US" sz="2800" dirty="0"/>
              <a:t>, circumference 2</a:t>
            </a:r>
            <a:r>
              <a:rPr lang="el-GR" altLang="en-US" sz="2800" i="1" dirty="0">
                <a:cs typeface="Arial" panose="020B0604020202020204" pitchFamily="34" charset="0"/>
              </a:rPr>
              <a:t>π</a:t>
            </a:r>
            <a:r>
              <a:rPr lang="en-US" altLang="en-US" sz="2800" i="1" dirty="0"/>
              <a:t>x</a:t>
            </a:r>
            <a:r>
              <a:rPr lang="en-US" altLang="en-US" sz="2800" dirty="0"/>
              <a:t> &amp; height </a:t>
            </a:r>
            <a:r>
              <a:rPr lang="en-US" altLang="en-US" sz="2800" i="1" dirty="0"/>
              <a:t>x</a:t>
            </a:r>
            <a:r>
              <a:rPr lang="en-US" altLang="en-US" sz="2800" dirty="0"/>
              <a:t>-</a:t>
            </a:r>
            <a:r>
              <a:rPr lang="en-US" altLang="en-US" sz="2800" i="1" dirty="0"/>
              <a:t>x</a:t>
            </a:r>
            <a:r>
              <a:rPr lang="en-US" altLang="en-US" sz="2800" baseline="30000" dirty="0"/>
              <a:t>2</a:t>
            </a:r>
            <a:endParaRPr lang="en-US" altLang="en-US" sz="2800" dirty="0"/>
          </a:p>
        </p:txBody>
      </p:sp>
      <p:sp>
        <p:nvSpPr>
          <p:cNvPr id="132107" name="Text Box 11">
            <a:extLst>
              <a:ext uri="{FF2B5EF4-FFF2-40B4-BE49-F238E27FC236}">
                <a16:creationId xmlns:a16="http://schemas.microsoft.com/office/drawing/2014/main" id="{3D4DEE35-78A9-457D-9B9C-8C7E00397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Example 2</a:t>
            </a:r>
          </a:p>
        </p:txBody>
      </p:sp>
      <p:sp>
        <p:nvSpPr>
          <p:cNvPr id="132108" name="Text Box 12">
            <a:extLst>
              <a:ext uri="{FF2B5EF4-FFF2-40B4-BE49-F238E27FC236}">
                <a16:creationId xmlns:a16="http://schemas.microsoft.com/office/drawing/2014/main" id="{06CBC23A-5F53-4A7B-AC00-539C8A1CB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5" name="Picture 11" descr="060308">
            <a:extLst>
              <a:ext uri="{FF2B5EF4-FFF2-40B4-BE49-F238E27FC236}">
                <a16:creationId xmlns:a16="http://schemas.microsoft.com/office/drawing/2014/main" id="{0E62CFD4-EE87-48F5-9ED7-6EB6B48A1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1"/>
          <a:stretch/>
        </p:blipFill>
        <p:spPr bwMode="auto">
          <a:xfrm>
            <a:off x="3532909" y="2373569"/>
            <a:ext cx="5410199" cy="314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E72E8B2A-1A49-4CA1-AB0F-3CBC1B9D64AE}"/>
                  </a:ext>
                </a:extLst>
              </p:cNvPr>
              <p:cNvSpPr txBox="1"/>
              <p:nvPr/>
            </p:nvSpPr>
            <p:spPr bwMode="auto">
              <a:xfrm>
                <a:off x="221674" y="2057400"/>
                <a:ext cx="4162425" cy="34575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E72E8B2A-1A49-4CA1-AB0F-3CBC1B9D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674" y="2057400"/>
                <a:ext cx="4162425" cy="3457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>
            <a:extLst>
              <a:ext uri="{FF2B5EF4-FFF2-40B4-BE49-F238E27FC236}">
                <a16:creationId xmlns:a16="http://schemas.microsoft.com/office/drawing/2014/main" id="{D1DAC99A-23BA-415B-A0DA-3A1B8D560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8538"/>
            <a:ext cx="8821738" cy="5865812"/>
          </a:xfrm>
        </p:spPr>
        <p:txBody>
          <a:bodyPr/>
          <a:lstStyle/>
          <a:p>
            <a:r>
              <a:rPr lang="en-US" altLang="en-US" sz="3400" dirty="0"/>
              <a:t>As the following example shows, the shell method works just as well if we rotate about the </a:t>
            </a:r>
            <a:r>
              <a:rPr lang="en-US" altLang="en-US" sz="3400" i="1" dirty="0"/>
              <a:t>x</a:t>
            </a:r>
            <a:r>
              <a:rPr lang="en-US" altLang="en-US" sz="3400" dirty="0"/>
              <a:t>-axis (or on a line parallel to it).</a:t>
            </a:r>
            <a:endParaRPr lang="en-US" altLang="en-US" sz="3600" dirty="0"/>
          </a:p>
          <a:p>
            <a:pPr marL="800100" lvl="1" indent="-285750"/>
            <a:r>
              <a:rPr lang="en-US" altLang="en-US" sz="2600" dirty="0"/>
              <a:t>Our shells will be oriented horizontally</a:t>
            </a:r>
          </a:p>
          <a:p>
            <a:pPr marL="800100" lvl="1" indent="-285750"/>
            <a:r>
              <a:rPr lang="en-US" altLang="en-US" sz="2600" dirty="0"/>
              <a:t>As usual draw a diagram to identify the radius (vertical) and height (horizontal)of a typical shell.</a:t>
            </a:r>
          </a:p>
          <a:p>
            <a:pPr marL="800100" lvl="1" indent="-285750"/>
            <a:r>
              <a:rPr lang="en-US" altLang="en-US" sz="2600" dirty="0"/>
              <a:t>The thickness of the shell will be </a:t>
            </a:r>
            <a:r>
              <a:rPr lang="en-US" altLang="en-US" sz="2600" dirty="0">
                <a:sym typeface="Symbol" panose="05050102010706020507" pitchFamily="18" charset="2"/>
              </a:rPr>
              <a:t>y.</a:t>
            </a:r>
            <a:endParaRPr lang="en-US" altLang="en-US" sz="2600" dirty="0"/>
          </a:p>
          <a:p>
            <a:pPr marL="800100" lvl="1" indent="-285750"/>
            <a:r>
              <a:rPr lang="en-US" altLang="en-US" sz="2600" dirty="0"/>
              <a:t>The integration will be with respect to y.</a:t>
            </a: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5DCA76FD-446B-4A27-BB3B-1AEC93CF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>
                <a:extLst>
                  <a:ext uri="{FF2B5EF4-FFF2-40B4-BE49-F238E27FC236}">
                    <a16:creationId xmlns:a16="http://schemas.microsoft.com/office/drawing/2014/main" id="{AA7F2B6D-5AF6-4EB5-8CDE-2BE1EC9DDE9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12825"/>
                <a:ext cx="8745538" cy="5865813"/>
              </a:xfrm>
            </p:spPr>
            <p:txBody>
              <a:bodyPr/>
              <a:lstStyle/>
              <a:p>
                <a:r>
                  <a:rPr lang="en-US" altLang="en-US" dirty="0"/>
                  <a:t>Use cylindrical shells to find the volume of </a:t>
                </a:r>
              </a:p>
              <a:p>
                <a:r>
                  <a:rPr lang="en-US" altLang="en-US" dirty="0"/>
                  <a:t>the solid obtained by rotating about the </a:t>
                </a:r>
                <a:r>
                  <a:rPr lang="en-US" altLang="en-US" i="1" dirty="0"/>
                  <a:t>x-</a:t>
                </a:r>
                <a:r>
                  <a:rPr lang="en-US" altLang="en-US" dirty="0"/>
                  <a:t>axis </a:t>
                </a:r>
              </a:p>
              <a:p>
                <a:r>
                  <a:rPr lang="en-US" altLang="en-US" dirty="0"/>
                  <a:t>the region under the curve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from 0 to 1. </a:t>
                </a:r>
              </a:p>
              <a:p>
                <a:pPr marL="800100" lvl="1" indent="-285750"/>
                <a:r>
                  <a:rPr lang="en-US" altLang="en-US" sz="2400" dirty="0"/>
                  <a:t>This problem was solved using disks in Example 2 </a:t>
                </a:r>
                <a:br>
                  <a:rPr lang="en-US" altLang="en-US" sz="2400" dirty="0"/>
                </a:br>
                <a:r>
                  <a:rPr lang="en-US" altLang="en-US" sz="2400" dirty="0"/>
                  <a:t>in Section 7.2</a:t>
                </a:r>
              </a:p>
            </p:txBody>
          </p:sp>
        </mc:Choice>
        <mc:Fallback xmlns="">
          <p:sp>
            <p:nvSpPr>
              <p:cNvPr id="134147" name="Rectangle 3">
                <a:extLst>
                  <a:ext uri="{FF2B5EF4-FFF2-40B4-BE49-F238E27FC236}">
                    <a16:creationId xmlns:a16="http://schemas.microsoft.com/office/drawing/2014/main" id="{AA7F2B6D-5AF6-4EB5-8CDE-2BE1EC9DD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12825"/>
                <a:ext cx="8745538" cy="5865813"/>
              </a:xfrm>
              <a:blipFill>
                <a:blip r:embed="rId3"/>
                <a:stretch>
                  <a:fillRect l="-1742" t="-1351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155" name="Text Box 11">
            <a:extLst>
              <a:ext uri="{FF2B5EF4-FFF2-40B4-BE49-F238E27FC236}">
                <a16:creationId xmlns:a16="http://schemas.microsoft.com/office/drawing/2014/main" id="{D4DED12F-004A-4182-BA24-DC5FF6C3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Example 3</a:t>
            </a:r>
          </a:p>
        </p:txBody>
      </p:sp>
      <p:sp>
        <p:nvSpPr>
          <p:cNvPr id="134157" name="Text Box 13">
            <a:extLst>
              <a:ext uri="{FF2B5EF4-FFF2-40B4-BE49-F238E27FC236}">
                <a16:creationId xmlns:a16="http://schemas.microsoft.com/office/drawing/2014/main" id="{0F471F3C-0378-4D22-B019-83E1A5C97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>
                <a:extLst>
                  <a:ext uri="{FF2B5EF4-FFF2-40B4-BE49-F238E27FC236}">
                    <a16:creationId xmlns:a16="http://schemas.microsoft.com/office/drawing/2014/main" id="{439E46CC-11FE-42D4-87D1-794F75DE154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98538"/>
                <a:ext cx="8821738" cy="1439862"/>
              </a:xfrm>
            </p:spPr>
            <p:txBody>
              <a:bodyPr/>
              <a:lstStyle/>
              <a:p>
                <a:r>
                  <a:rPr lang="en-US" altLang="en-US" dirty="0"/>
                  <a:t>To use shells, we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for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&amp; get </a:t>
                </a:r>
                <a:r>
                  <a:rPr lang="en-US" altLang="en-US" i="1" dirty="0"/>
                  <a:t>x </a:t>
                </a:r>
                <a:r>
                  <a:rPr lang="en-US" altLang="en-US" dirty="0"/>
                  <a:t>=</a:t>
                </a:r>
                <a:r>
                  <a:rPr lang="en-US" altLang="en-US" i="1" dirty="0"/>
                  <a:t> y</a:t>
                </a:r>
                <a:endParaRPr lang="en-US" altLang="en-US" dirty="0"/>
              </a:p>
              <a:p>
                <a:pPr marL="401638" lvl="1"/>
                <a:r>
                  <a:rPr lang="en-US" altLang="en-US" sz="2400" dirty="0"/>
                  <a:t>For rotation about the </a:t>
                </a:r>
                <a:r>
                  <a:rPr lang="en-US" altLang="en-US" sz="2400" i="1" dirty="0"/>
                  <a:t>x</a:t>
                </a:r>
                <a:r>
                  <a:rPr lang="en-US" altLang="en-US" sz="2400" dirty="0"/>
                  <a:t>-axis, we see that a typical shell has radius </a:t>
                </a:r>
                <a:r>
                  <a:rPr lang="en-US" altLang="en-US" sz="2400" i="1" dirty="0"/>
                  <a:t>y</a:t>
                </a:r>
                <a:r>
                  <a:rPr lang="en-US" altLang="en-US" sz="2400" dirty="0"/>
                  <a:t>, circumference 2</a:t>
                </a:r>
                <a:r>
                  <a:rPr lang="el-GR" altLang="en-US" sz="2400" i="1" dirty="0">
                    <a:cs typeface="Arial" panose="020B0604020202020204" pitchFamily="34" charset="0"/>
                  </a:rPr>
                  <a:t>π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y</a:t>
                </a:r>
                <a:r>
                  <a:rPr lang="en-US" altLang="en-US" sz="2400" dirty="0"/>
                  <a:t>, and height </a:t>
                </a:r>
                <a:r>
                  <a:rPr lang="en-US" altLang="en-US" sz="2400" i="1" dirty="0"/>
                  <a:t>1 - y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174083" name="Rectangle 3">
                <a:extLst>
                  <a:ext uri="{FF2B5EF4-FFF2-40B4-BE49-F238E27FC236}">
                    <a16:creationId xmlns:a16="http://schemas.microsoft.com/office/drawing/2014/main" id="{439E46CC-11FE-42D4-87D1-794F75DE1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98538"/>
                <a:ext cx="8821738" cy="1439862"/>
              </a:xfrm>
              <a:blipFill>
                <a:blip r:embed="rId4"/>
                <a:stretch>
                  <a:fillRect l="-1797" t="-508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88" name="Text Box 8">
            <a:extLst>
              <a:ext uri="{FF2B5EF4-FFF2-40B4-BE49-F238E27FC236}">
                <a16:creationId xmlns:a16="http://schemas.microsoft.com/office/drawing/2014/main" id="{F57C5E4E-18E8-4EC5-ABBE-06B84B6A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Example 3</a:t>
            </a:r>
          </a:p>
        </p:txBody>
      </p:sp>
      <p:sp>
        <p:nvSpPr>
          <p:cNvPr id="174089" name="Text Box 9">
            <a:extLst>
              <a:ext uri="{FF2B5EF4-FFF2-40B4-BE49-F238E27FC236}">
                <a16:creationId xmlns:a16="http://schemas.microsoft.com/office/drawing/2014/main" id="{5B67985C-0C0E-4CD5-A24B-00E08A1CF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74090" name="Picture 10" descr="060309">
            <a:extLst>
              <a:ext uri="{FF2B5EF4-FFF2-40B4-BE49-F238E27FC236}">
                <a16:creationId xmlns:a16="http://schemas.microsoft.com/office/drawing/2014/main" id="{F4B3158E-8866-4EF8-B706-C35C44BCE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/>
        </p:blipFill>
        <p:spPr bwMode="auto">
          <a:xfrm>
            <a:off x="4420154" y="2529464"/>
            <a:ext cx="4630183" cy="37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22B704-1BC6-4C08-878C-2E1BDCDC52B4}"/>
                  </a:ext>
                </a:extLst>
              </p:cNvPr>
              <p:cNvSpPr txBox="1"/>
              <p:nvPr/>
            </p:nvSpPr>
            <p:spPr>
              <a:xfrm>
                <a:off x="255361" y="2522538"/>
                <a:ext cx="4164793" cy="4005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br>
                  <a:rPr lang="en-US" sz="2800" i="1" dirty="0">
                    <a:solidFill>
                      <a:srgbClr val="800000"/>
                    </a:solidFill>
                    <a:latin typeface="Cambria Math" panose="02040503050406030204" pitchFamily="18" charset="0"/>
                  </a:rPr>
                </a:br>
                <a:endParaRPr lang="en-US" sz="280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br>
                  <a:rPr lang="en-US" sz="2800" i="1" dirty="0">
                    <a:solidFill>
                      <a:srgbClr val="800000"/>
                    </a:solidFill>
                    <a:latin typeface="Cambria Math" panose="02040503050406030204" pitchFamily="18" charset="0"/>
                  </a:rPr>
                </a:br>
                <a:endParaRPr lang="en-US" sz="280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altLang="en-US" sz="2800" b="0" dirty="0">
                    <a:solidFill>
                      <a:srgbClr val="CC0000"/>
                    </a:solidFill>
                  </a:rPr>
                  <a:t>In this problem, the disk</a:t>
                </a:r>
              </a:p>
              <a:p>
                <a:r>
                  <a:rPr lang="en-US" altLang="en-US" sz="2800" b="0" dirty="0">
                    <a:solidFill>
                      <a:srgbClr val="CC0000"/>
                    </a:solidFill>
                  </a:rPr>
                  <a:t>method was simpler.</a:t>
                </a:r>
                <a:endParaRPr lang="en-US" sz="2800" b="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22B704-1BC6-4C08-878C-2E1BDCDC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1" y="2522538"/>
                <a:ext cx="4164793" cy="4005007"/>
              </a:xfrm>
              <a:prstGeom prst="rect">
                <a:avLst/>
              </a:prstGeom>
              <a:blipFill>
                <a:blip r:embed="rId6"/>
                <a:stretch>
                  <a:fillRect l="-3075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1D27C50C-76C3-4BB4-8026-62874CBE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73152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4800" dirty="0">
                <a:solidFill>
                  <a:srgbClr val="800000"/>
                </a:solidFill>
              </a:rPr>
              <a:t>7.3</a:t>
            </a:r>
          </a:p>
          <a:p>
            <a:pPr algn="ctr">
              <a:lnSpc>
                <a:spcPct val="120000"/>
              </a:lnSpc>
            </a:pPr>
            <a:r>
              <a:rPr lang="en-US" altLang="en-US" sz="4000" dirty="0">
                <a:solidFill>
                  <a:srgbClr val="E45C00"/>
                </a:solidFill>
              </a:rPr>
              <a:t>Volumes by </a:t>
            </a:r>
          </a:p>
          <a:p>
            <a:pPr algn="ctr">
              <a:lnSpc>
                <a:spcPct val="120000"/>
              </a:lnSpc>
            </a:pPr>
            <a:r>
              <a:rPr lang="en-US" altLang="en-US" sz="4000" dirty="0">
                <a:solidFill>
                  <a:srgbClr val="E45C00"/>
                </a:solidFill>
              </a:rPr>
              <a:t>Cylindrical Shells</a:t>
            </a:r>
            <a:endParaRPr lang="en-US" altLang="en-US" sz="4000" b="0" dirty="0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B5F95A70-41B5-47B7-B4BD-B8011D092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APPLICATIONS OF INTEGRATION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9D5E225-2808-4E4E-B7C6-157418BF9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67200"/>
            <a:ext cx="8077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AC4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800">
                <a:solidFill>
                  <a:srgbClr val="AC4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  </a:t>
            </a:r>
            <a:r>
              <a:rPr lang="en-US" altLang="en-US" sz="2800" b="0"/>
              <a:t>In this section, we will learn:</a:t>
            </a:r>
          </a:p>
          <a:p>
            <a:pPr algn="ctr"/>
            <a:r>
              <a:rPr lang="en-US" altLang="en-US" sz="2800" b="0"/>
              <a:t>How to apply the method of cylindrical shells </a:t>
            </a:r>
          </a:p>
          <a:p>
            <a:pPr algn="ctr"/>
            <a:r>
              <a:rPr lang="en-US" altLang="en-US" sz="2800" b="0"/>
              <a:t>to find out the volume of a solid.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>
            <a:extLst>
              <a:ext uri="{FF2B5EF4-FFF2-40B4-BE49-F238E27FC236}">
                <a16:creationId xmlns:a16="http://schemas.microsoft.com/office/drawing/2014/main" id="{D3755DB4-20E5-472C-9572-BDA6CB80F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8538"/>
            <a:ext cx="8807450" cy="5865812"/>
          </a:xfrm>
        </p:spPr>
        <p:txBody>
          <a:bodyPr/>
          <a:lstStyle/>
          <a:p>
            <a:r>
              <a:rPr lang="en-US" altLang="en-US" dirty="0"/>
              <a:t>Find the volume of the solid obtained by rotating the region bounded by </a:t>
            </a:r>
            <a:r>
              <a:rPr lang="en-US" altLang="en-US" i="1" dirty="0"/>
              <a:t>y = x - x</a:t>
            </a:r>
            <a:r>
              <a:rPr lang="en-US" altLang="en-US" baseline="30000" dirty="0"/>
              <a:t>2</a:t>
            </a:r>
            <a:r>
              <a:rPr lang="en-US" altLang="en-US" i="1" baseline="30000" dirty="0"/>
              <a:t> </a:t>
            </a:r>
            <a:r>
              <a:rPr lang="en-US" altLang="en-US" dirty="0"/>
              <a:t>and  </a:t>
            </a:r>
            <a:r>
              <a:rPr lang="en-US" altLang="en-US" i="1" dirty="0"/>
              <a:t>y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/>
              <a:t>0 about the line </a:t>
            </a:r>
            <a:r>
              <a:rPr lang="en-US" altLang="en-US" i="1" dirty="0"/>
              <a:t>x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/>
              <a:t>2.</a:t>
            </a:r>
          </a:p>
          <a:p>
            <a:r>
              <a:rPr lang="en-US" altLang="en-US" dirty="0"/>
              <a:t>The figures show the region and a cylindrical shell formed by rotation about the line </a:t>
            </a:r>
            <a:r>
              <a:rPr lang="en-US" altLang="en-US" i="1" dirty="0"/>
              <a:t>x = </a:t>
            </a:r>
            <a:r>
              <a:rPr lang="en-US" altLang="en-US" dirty="0"/>
              <a:t>2: </a:t>
            </a:r>
          </a:p>
          <a:p>
            <a:r>
              <a:rPr lang="en-US" altLang="en-US" dirty="0"/>
              <a:t>  </a:t>
            </a:r>
            <a:r>
              <a:rPr lang="en-US" altLang="en-US" sz="2800" dirty="0"/>
              <a:t>radius 2 </a:t>
            </a:r>
            <a:r>
              <a:rPr lang="en-US" altLang="en-US" sz="2800" i="1" dirty="0"/>
              <a:t>- x</a:t>
            </a:r>
            <a:r>
              <a:rPr lang="en-US" altLang="en-US" sz="2800" dirty="0"/>
              <a:t>, circumference 2</a:t>
            </a:r>
            <a:r>
              <a:rPr lang="el-GR" altLang="en-US" sz="2800" i="1" dirty="0">
                <a:cs typeface="Arial" panose="020B0604020202020204" pitchFamily="34" charset="0"/>
              </a:rPr>
              <a:t>π</a:t>
            </a:r>
            <a:r>
              <a:rPr lang="en-US" altLang="en-US" sz="2800" dirty="0">
                <a:cs typeface="Arial" panose="020B0604020202020204" pitchFamily="34" charset="0"/>
              </a:rPr>
              <a:t>(2</a:t>
            </a:r>
            <a:r>
              <a:rPr lang="en-US" altLang="en-US" sz="2800" i="1" dirty="0">
                <a:cs typeface="Arial" panose="020B0604020202020204" pitchFamily="34" charset="0"/>
              </a:rPr>
              <a:t> - x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  <a:r>
              <a:rPr lang="en-US" altLang="en-US" sz="2800" dirty="0"/>
              <a:t>, height </a:t>
            </a:r>
            <a:r>
              <a:rPr lang="en-US" altLang="en-US" sz="2800" i="1" dirty="0"/>
              <a:t>x - x</a:t>
            </a:r>
            <a:r>
              <a:rPr lang="en-US" altLang="en-US" sz="2800" baseline="30000" dirty="0"/>
              <a:t>2</a:t>
            </a:r>
            <a:endParaRPr lang="en-US" altLang="en-US" dirty="0"/>
          </a:p>
          <a:p>
            <a:endParaRPr lang="en-US" altLang="en-US" sz="3400" dirty="0"/>
          </a:p>
        </p:txBody>
      </p:sp>
      <p:sp>
        <p:nvSpPr>
          <p:cNvPr id="136202" name="Text Box 10">
            <a:extLst>
              <a:ext uri="{FF2B5EF4-FFF2-40B4-BE49-F238E27FC236}">
                <a16:creationId xmlns:a16="http://schemas.microsoft.com/office/drawing/2014/main" id="{87BE07A6-1492-43C8-9967-53863F74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Example 4</a:t>
            </a: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EE6801AD-758F-4C67-B9DD-F759649E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5" name="Picture 13" descr="060310">
            <a:extLst>
              <a:ext uri="{FF2B5EF4-FFF2-40B4-BE49-F238E27FC236}">
                <a16:creationId xmlns:a16="http://schemas.microsoft.com/office/drawing/2014/main" id="{EEBF223B-21CE-4FEA-ABE0-7EB22A99D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0" y="4572000"/>
            <a:ext cx="912901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>
            <a:extLst>
              <a:ext uri="{FF2B5EF4-FFF2-40B4-BE49-F238E27FC236}">
                <a16:creationId xmlns:a16="http://schemas.microsoft.com/office/drawing/2014/main" id="{A9EC526A-37CA-4B20-8F88-7446B5A6B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2187"/>
            <a:ext cx="8686800" cy="5865813"/>
          </a:xfrm>
        </p:spPr>
        <p:txBody>
          <a:bodyPr/>
          <a:lstStyle/>
          <a:p>
            <a:r>
              <a:rPr lang="en-US" altLang="en-US" sz="2800" dirty="0"/>
              <a:t>radius 2 </a:t>
            </a:r>
            <a:r>
              <a:rPr lang="en-US" altLang="en-US" sz="2800" i="1" dirty="0"/>
              <a:t>- x</a:t>
            </a:r>
            <a:r>
              <a:rPr lang="en-US" altLang="en-US" sz="2800" dirty="0"/>
              <a:t>, circumference 2</a:t>
            </a:r>
            <a:r>
              <a:rPr lang="el-GR" altLang="en-US" sz="2800" i="1" dirty="0">
                <a:cs typeface="Arial" panose="020B0604020202020204" pitchFamily="34" charset="0"/>
              </a:rPr>
              <a:t>π</a:t>
            </a:r>
            <a:r>
              <a:rPr lang="en-US" altLang="en-US" sz="2800" dirty="0">
                <a:cs typeface="Arial" panose="020B0604020202020204" pitchFamily="34" charset="0"/>
              </a:rPr>
              <a:t>(2</a:t>
            </a:r>
            <a:r>
              <a:rPr lang="en-US" altLang="en-US" sz="2800" i="1" dirty="0">
                <a:cs typeface="Arial" panose="020B0604020202020204" pitchFamily="34" charset="0"/>
              </a:rPr>
              <a:t> - x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  <a:r>
              <a:rPr lang="en-US" altLang="en-US" sz="2800" dirty="0"/>
              <a:t>, height </a:t>
            </a:r>
            <a:r>
              <a:rPr lang="en-US" altLang="en-US" sz="2800" i="1" dirty="0"/>
              <a:t>x - x</a:t>
            </a:r>
            <a:r>
              <a:rPr lang="en-US" altLang="en-US" sz="2800" baseline="30000" dirty="0"/>
              <a:t>2</a:t>
            </a:r>
            <a:endParaRPr lang="en-US" altLang="en-US" sz="2800" dirty="0"/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2DDACE5D-E17F-44A6-B17F-C2D6E306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Example 4</a:t>
            </a:r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AAE3A0C8-14C8-46A8-A47D-C17B5EE9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75117" name="Picture 13" descr="060310">
            <a:extLst>
              <a:ext uri="{FF2B5EF4-FFF2-40B4-BE49-F238E27FC236}">
                <a16:creationId xmlns:a16="http://schemas.microsoft.com/office/drawing/2014/main" id="{10290930-F96B-49BC-B5D4-8EB21BA57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0" y="1587247"/>
            <a:ext cx="912901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848C2CC2-9389-4B93-BA42-A1CA34CAEF42}"/>
                  </a:ext>
                </a:extLst>
              </p:cNvPr>
              <p:cNvSpPr txBox="1"/>
              <p:nvPr/>
            </p:nvSpPr>
            <p:spPr bwMode="auto">
              <a:xfrm>
                <a:off x="128722" y="3556162"/>
                <a:ext cx="8886555" cy="327234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848C2CC2-9389-4B93-BA42-A1CA34CAE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22" y="3556162"/>
                <a:ext cx="8886555" cy="3272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>
            <a:extLst>
              <a:ext uri="{FF2B5EF4-FFF2-40B4-BE49-F238E27FC236}">
                <a16:creationId xmlns:a16="http://schemas.microsoft.com/office/drawing/2014/main" id="{891A91D2-993F-4A70-B601-A9E2CC30B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138" y="1012825"/>
            <a:ext cx="8458200" cy="1044575"/>
          </a:xfrm>
        </p:spPr>
        <p:txBody>
          <a:bodyPr/>
          <a:lstStyle/>
          <a:p>
            <a:r>
              <a:rPr lang="en-US" altLang="en-US" dirty="0"/>
              <a:t>Some volume problems are difficult to handle by the methods discussed in Section 7.2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D61E5A9A-C34A-4775-8EFB-F23A2105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VOLUMES BY CYLINDRICAL SHELLS</a:t>
            </a:r>
          </a:p>
        </p:txBody>
      </p:sp>
      <p:pic>
        <p:nvPicPr>
          <p:cNvPr id="162829" name="Picture 13" descr="060301">
            <a:extLst>
              <a:ext uri="{FF2B5EF4-FFF2-40B4-BE49-F238E27FC236}">
                <a16:creationId xmlns:a16="http://schemas.microsoft.com/office/drawing/2014/main" id="{3CF67897-86CF-4746-BDE0-95291965F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"/>
          <a:stretch/>
        </p:blipFill>
        <p:spPr bwMode="auto">
          <a:xfrm>
            <a:off x="4752658" y="2215813"/>
            <a:ext cx="4267200" cy="31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CD8A79-3B35-4451-ADD1-E07F142BAFB5}"/>
              </a:ext>
            </a:extLst>
          </p:cNvPr>
          <p:cNvSpPr/>
          <p:nvPr/>
        </p:nvSpPr>
        <p:spPr>
          <a:xfrm>
            <a:off x="124142" y="2215813"/>
            <a:ext cx="4628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0" dirty="0">
                <a:solidFill>
                  <a:srgbClr val="AC4600"/>
                </a:solidFill>
              </a:rPr>
              <a:t>For example consider solid obtained by rotating about </a:t>
            </a:r>
            <a:r>
              <a:rPr lang="en-US" altLang="en-US" sz="2800" b="0" i="1" dirty="0">
                <a:solidFill>
                  <a:srgbClr val="AC4600"/>
                </a:solidFill>
              </a:rPr>
              <a:t>y</a:t>
            </a:r>
            <a:r>
              <a:rPr lang="en-US" altLang="en-US" sz="2800" b="0" dirty="0">
                <a:solidFill>
                  <a:srgbClr val="AC4600"/>
                </a:solidFill>
              </a:rPr>
              <a:t>-axis the region bounded by  </a:t>
            </a:r>
            <a:r>
              <a:rPr lang="en-US" altLang="en-US" sz="2800" b="0" i="1" dirty="0">
                <a:solidFill>
                  <a:srgbClr val="AC4600"/>
                </a:solidFill>
              </a:rPr>
              <a:t>y </a:t>
            </a:r>
            <a:r>
              <a:rPr lang="en-US" altLang="en-US" sz="2800" b="0" dirty="0">
                <a:solidFill>
                  <a:srgbClr val="AC4600"/>
                </a:solidFill>
              </a:rPr>
              <a:t>= 0 and </a:t>
            </a:r>
            <a:r>
              <a:rPr lang="en-US" altLang="en-US" sz="2800" b="0" i="1" dirty="0">
                <a:solidFill>
                  <a:srgbClr val="AC4600"/>
                </a:solidFill>
              </a:rPr>
              <a:t>y </a:t>
            </a:r>
            <a:r>
              <a:rPr lang="en-US" altLang="en-US" sz="2800" b="0" dirty="0">
                <a:solidFill>
                  <a:srgbClr val="AC4600"/>
                </a:solidFill>
              </a:rPr>
              <a:t>=</a:t>
            </a:r>
            <a:r>
              <a:rPr lang="en-US" altLang="en-US" sz="2800" b="0" i="1" dirty="0">
                <a:solidFill>
                  <a:srgbClr val="AC4600"/>
                </a:solidFill>
              </a:rPr>
              <a:t> </a:t>
            </a:r>
            <a:r>
              <a:rPr lang="en-US" altLang="en-US" sz="2800" b="0" dirty="0">
                <a:solidFill>
                  <a:srgbClr val="AC4600"/>
                </a:solidFill>
              </a:rPr>
              <a:t>2</a:t>
            </a:r>
            <a:r>
              <a:rPr lang="en-US" altLang="en-US" sz="2800" b="0" i="1" dirty="0">
                <a:solidFill>
                  <a:srgbClr val="AC4600"/>
                </a:solidFill>
              </a:rPr>
              <a:t>x</a:t>
            </a:r>
            <a:r>
              <a:rPr lang="en-US" altLang="en-US" sz="2800" b="0" baseline="30000" dirty="0">
                <a:solidFill>
                  <a:srgbClr val="AC4600"/>
                </a:solidFill>
              </a:rPr>
              <a:t>2 </a:t>
            </a:r>
            <a:r>
              <a:rPr lang="en-US" altLang="en-US" sz="2800" b="0" dirty="0">
                <a:solidFill>
                  <a:srgbClr val="AC4600"/>
                </a:solidFill>
              </a:rPr>
              <a:t>-</a:t>
            </a:r>
            <a:r>
              <a:rPr lang="en-US" altLang="en-US" sz="2800" b="0" i="1" dirty="0">
                <a:solidFill>
                  <a:srgbClr val="AC4600"/>
                </a:solidFill>
              </a:rPr>
              <a:t> x</a:t>
            </a:r>
            <a:r>
              <a:rPr lang="en-US" altLang="en-US" sz="2800" b="0" baseline="30000" dirty="0">
                <a:solidFill>
                  <a:srgbClr val="AC4600"/>
                </a:solidFill>
              </a:rPr>
              <a:t>3</a:t>
            </a:r>
            <a:r>
              <a:rPr lang="en-US" altLang="en-US" sz="2800" b="0" dirty="0">
                <a:solidFill>
                  <a:srgbClr val="AC4600"/>
                </a:solidFill>
              </a:rPr>
              <a:t>.</a:t>
            </a:r>
            <a:r>
              <a:rPr lang="en-US" altLang="en-US" b="0" dirty="0">
                <a:solidFill>
                  <a:srgbClr val="AC4600"/>
                </a:solidFill>
              </a:rPr>
              <a:t> </a:t>
            </a:r>
          </a:p>
          <a:p>
            <a:r>
              <a:rPr lang="en-US" altLang="en-US" sz="2800" b="0" dirty="0">
                <a:solidFill>
                  <a:srgbClr val="AC4600"/>
                </a:solidFill>
              </a:rPr>
              <a:t>If we slice perpendicular to </a:t>
            </a:r>
            <a:r>
              <a:rPr lang="en-US" altLang="en-US" sz="2800" b="0" i="1" dirty="0">
                <a:solidFill>
                  <a:srgbClr val="AC4600"/>
                </a:solidFill>
              </a:rPr>
              <a:t>y</a:t>
            </a:r>
            <a:r>
              <a:rPr lang="en-US" altLang="en-US" sz="2800" b="0" dirty="0">
                <a:solidFill>
                  <a:srgbClr val="AC4600"/>
                </a:solidFill>
              </a:rPr>
              <a:t>-axis, we get a washer.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49E53-1B6F-4E48-AFAF-989DEA1790C0}"/>
              </a:ext>
            </a:extLst>
          </p:cNvPr>
          <p:cNvSpPr/>
          <p:nvPr/>
        </p:nvSpPr>
        <p:spPr>
          <a:xfrm>
            <a:off x="124142" y="4976068"/>
            <a:ext cx="86007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0" dirty="0">
                <a:solidFill>
                  <a:srgbClr val="AC4600"/>
                </a:solidFill>
              </a:rPr>
              <a:t>We would then solve for x.</a:t>
            </a:r>
          </a:p>
          <a:p>
            <a:r>
              <a:rPr lang="en-US" altLang="en-US" sz="2800" b="0" dirty="0">
                <a:solidFill>
                  <a:srgbClr val="AC4600"/>
                </a:solidFill>
              </a:rPr>
              <a:t>There is a cubic formula but it is complicated.</a:t>
            </a:r>
          </a:p>
          <a:p>
            <a:r>
              <a:rPr lang="en-US" altLang="en-US" sz="2800" b="0" dirty="0">
                <a:solidFill>
                  <a:srgbClr val="AC4600"/>
                </a:solidFill>
              </a:rPr>
              <a:t>Fortunately, the method of cylindrical shells exists.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0FD76C66-28D1-42A3-9B5D-8A91C261A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71406"/>
            <a:ext cx="8458200" cy="1238394"/>
          </a:xfrm>
        </p:spPr>
        <p:txBody>
          <a:bodyPr/>
          <a:lstStyle/>
          <a:p>
            <a:r>
              <a:rPr lang="en-US" altLang="en-US" sz="3400" dirty="0">
                <a:solidFill>
                  <a:srgbClr val="CC0000"/>
                </a:solidFill>
              </a:rPr>
              <a:t>The figure shows a cylindrical shell with inner radius </a:t>
            </a:r>
            <a:r>
              <a:rPr lang="en-US" altLang="en-US" sz="3400" i="1" dirty="0">
                <a:solidFill>
                  <a:srgbClr val="CC0000"/>
                </a:solidFill>
              </a:rPr>
              <a:t>r</a:t>
            </a:r>
            <a:r>
              <a:rPr lang="en-US" altLang="en-US" sz="3400" baseline="-25000" dirty="0">
                <a:solidFill>
                  <a:srgbClr val="CC0000"/>
                </a:solidFill>
              </a:rPr>
              <a:t>1</a:t>
            </a:r>
            <a:r>
              <a:rPr lang="en-US" altLang="en-US" sz="3400" dirty="0">
                <a:solidFill>
                  <a:srgbClr val="CC0000"/>
                </a:solidFill>
              </a:rPr>
              <a:t>, outer radius </a:t>
            </a:r>
            <a:r>
              <a:rPr lang="en-US" altLang="en-US" sz="3400" i="1" dirty="0">
                <a:solidFill>
                  <a:srgbClr val="CC0000"/>
                </a:solidFill>
              </a:rPr>
              <a:t>r</a:t>
            </a:r>
            <a:r>
              <a:rPr lang="en-US" altLang="en-US" sz="3400" baseline="-25000" dirty="0">
                <a:solidFill>
                  <a:srgbClr val="CC0000"/>
                </a:solidFill>
              </a:rPr>
              <a:t>2</a:t>
            </a:r>
            <a:r>
              <a:rPr lang="en-US" altLang="en-US" sz="3400" dirty="0">
                <a:solidFill>
                  <a:srgbClr val="CC0000"/>
                </a:solidFill>
              </a:rPr>
              <a:t>, &amp; height </a:t>
            </a:r>
            <a:r>
              <a:rPr lang="en-US" altLang="en-US" sz="3400" i="1" dirty="0">
                <a:solidFill>
                  <a:srgbClr val="CC0000"/>
                </a:solidFill>
              </a:rPr>
              <a:t>h</a:t>
            </a:r>
            <a:r>
              <a:rPr lang="en-US" altLang="en-US" sz="3400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BF84CF14-72C0-47F5-B9E9-1E95C87C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63847" name="Picture 7" descr="060302">
            <a:extLst>
              <a:ext uri="{FF2B5EF4-FFF2-40B4-BE49-F238E27FC236}">
                <a16:creationId xmlns:a16="http://schemas.microsoft.com/office/drawing/2014/main" id="{175D861C-89C4-46A1-829C-C17FDC1A6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"/>
          <a:stretch/>
        </p:blipFill>
        <p:spPr bwMode="auto">
          <a:xfrm>
            <a:off x="5112327" y="2211704"/>
            <a:ext cx="3657600" cy="33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85306C-5B57-4937-B0BE-7EEEA9B7459C}"/>
              </a:ext>
            </a:extLst>
          </p:cNvPr>
          <p:cNvSpPr/>
          <p:nvPr/>
        </p:nvSpPr>
        <p:spPr>
          <a:xfrm>
            <a:off x="0" y="2163634"/>
            <a:ext cx="50430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0" dirty="0">
                <a:solidFill>
                  <a:srgbClr val="C00000"/>
                </a:solidFill>
              </a:rPr>
              <a:t>Its volume </a:t>
            </a:r>
            <a:r>
              <a:rPr lang="en-US" altLang="en-US" sz="2800" b="0" i="1" dirty="0">
                <a:solidFill>
                  <a:srgbClr val="C00000"/>
                </a:solidFill>
              </a:rPr>
              <a:t>V </a:t>
            </a:r>
            <a:r>
              <a:rPr lang="en-US" altLang="en-US" sz="2800" b="0" dirty="0">
                <a:solidFill>
                  <a:srgbClr val="C00000"/>
                </a:solidFill>
              </a:rPr>
              <a:t>is calculated by subtracting the volume </a:t>
            </a:r>
            <a:r>
              <a:rPr lang="en-US" altLang="en-US" sz="2800" b="0" i="1" dirty="0">
                <a:solidFill>
                  <a:srgbClr val="C00000"/>
                </a:solidFill>
              </a:rPr>
              <a:t>V</a:t>
            </a:r>
            <a:r>
              <a:rPr lang="en-US" altLang="en-US" sz="2800" b="0" baseline="-25000" dirty="0">
                <a:solidFill>
                  <a:srgbClr val="C00000"/>
                </a:solidFill>
              </a:rPr>
              <a:t>1</a:t>
            </a:r>
            <a:r>
              <a:rPr lang="en-US" altLang="en-US" sz="2800" b="0" dirty="0">
                <a:solidFill>
                  <a:srgbClr val="C00000"/>
                </a:solidFill>
              </a:rPr>
              <a:t> of the inner cylinder from the volume of the outer cylinder </a:t>
            </a:r>
            <a:r>
              <a:rPr lang="en-US" altLang="en-US" sz="2800" b="0" i="1" dirty="0">
                <a:solidFill>
                  <a:srgbClr val="C00000"/>
                </a:solidFill>
              </a:rPr>
              <a:t>V</a:t>
            </a:r>
            <a:r>
              <a:rPr lang="en-US" altLang="en-US" sz="2800" b="0" baseline="-25000" dirty="0">
                <a:solidFill>
                  <a:srgbClr val="C00000"/>
                </a:solidFill>
              </a:rPr>
              <a:t>2 </a:t>
            </a:r>
            <a:r>
              <a:rPr lang="en-US" altLang="en-US" sz="2800" b="0" dirty="0">
                <a:solidFill>
                  <a:srgbClr val="C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24C6DE95-8652-4126-B944-76C8F073B381}"/>
                  </a:ext>
                </a:extLst>
              </p:cNvPr>
              <p:cNvSpPr txBox="1"/>
              <p:nvPr/>
            </p:nvSpPr>
            <p:spPr bwMode="auto">
              <a:xfrm>
                <a:off x="387928" y="3909536"/>
                <a:ext cx="4488872" cy="285273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C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24C6DE95-8652-4126-B944-76C8F073B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928" y="3909536"/>
                <a:ext cx="4488872" cy="2852737"/>
              </a:xfrm>
              <a:prstGeom prst="rect">
                <a:avLst/>
              </a:prstGeom>
              <a:blipFill>
                <a:blip r:embed="rId3"/>
                <a:stretch>
                  <a:fillRect b="-106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>
                <a:extLst>
                  <a:ext uri="{FF2B5EF4-FFF2-40B4-BE49-F238E27FC236}">
                    <a16:creationId xmlns:a16="http://schemas.microsoft.com/office/drawing/2014/main" id="{3AC542C3-5308-4FE2-B539-49A8F0DB54B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7850" y="998538"/>
                <a:ext cx="7880350" cy="5630862"/>
              </a:xfrm>
            </p:spPr>
            <p:txBody>
              <a:bodyPr/>
              <a:lstStyle/>
              <a:p>
                <a:pPr marL="1588" indent="-1588"/>
                <a:r>
                  <a:rPr lang="en-US" altLang="en-US" dirty="0">
                    <a:solidFill>
                      <a:srgbClr val="CC0000"/>
                    </a:solidFill>
                  </a:rPr>
                  <a:t>Let </a:t>
                </a:r>
                <a:r>
                  <a:rPr lang="en-US" altLang="en-US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∆</a:t>
                </a:r>
                <a:r>
                  <a:rPr lang="en-US" altLang="en-US" i="1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en-US" altLang="en-US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 = </a:t>
                </a:r>
                <a:r>
                  <a:rPr lang="en-US" altLang="en-US" i="1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en-US" altLang="en-US" baseline="-25000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altLang="en-US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 – </a:t>
                </a:r>
                <a:r>
                  <a:rPr lang="en-US" altLang="en-US" i="1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r</a:t>
                </a:r>
                <a:r>
                  <a:rPr lang="en-US" altLang="en-US" baseline="-25000" dirty="0">
                    <a:solidFill>
                      <a:srgbClr val="CC0000"/>
                    </a:solidFill>
                    <a:cs typeface="Arial" panose="020B0604020202020204" pitchFamily="34" charset="0"/>
                  </a:rPr>
                  <a:t>1</a:t>
                </a:r>
                <a:r>
                  <a:rPr lang="en-US" altLang="en-US" dirty="0">
                    <a:solidFill>
                      <a:srgbClr val="CC0000"/>
                    </a:solidFill>
                  </a:rPr>
                  <a:t> (thickness of the shell)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CC0000"/>
                    </a:solidFill>
                  </a:rPr>
                  <a:t>(average radius of the shell).</a:t>
                </a:r>
              </a:p>
              <a:p>
                <a:pPr marL="1588" indent="-1588"/>
                <a:r>
                  <a:rPr lang="en-US" altLang="en-US" dirty="0">
                    <a:solidFill>
                      <a:srgbClr val="CC0000"/>
                    </a:solidFill>
                  </a:rPr>
                  <a:t>Then, formula for volume</a:t>
                </a:r>
              </a:p>
              <a:p>
                <a:pPr marL="1588" indent="-1588"/>
                <a:r>
                  <a:rPr lang="en-US" altLang="en-US" dirty="0">
                    <a:solidFill>
                      <a:srgbClr val="CC0000"/>
                    </a:solidFill>
                  </a:rPr>
                  <a:t>of a cylindrical shell </a:t>
                </a:r>
              </a:p>
              <a:p>
                <a:pPr marL="1588" indent="-1588"/>
                <a:r>
                  <a:rPr lang="en-US" dirty="0">
                    <a:solidFill>
                      <a:srgbClr val="CC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C0000"/>
                  </a:solidFill>
                </a:endParaRPr>
              </a:p>
              <a:p>
                <a:pPr marL="1588" indent="-1588"/>
                <a:r>
                  <a:rPr lang="en-US" altLang="en-US" dirty="0">
                    <a:solidFill>
                      <a:srgbClr val="CC0000"/>
                    </a:solidFill>
                  </a:rPr>
                  <a:t>becomes</a:t>
                </a:r>
              </a:p>
              <a:p>
                <a:pPr marL="1588" indent="-1588"/>
                <a:r>
                  <a:rPr lang="en-US" dirty="0">
                    <a:solidFill>
                      <a:srgbClr val="CC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𝑟h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CC0000"/>
                  </a:solidFill>
                </a:endParaRPr>
              </a:p>
              <a:p>
                <a:r>
                  <a:rPr lang="en-US" altLang="en-US" dirty="0"/>
                  <a:t>The equation can be remembered as:</a:t>
                </a:r>
              </a:p>
              <a:p>
                <a:r>
                  <a:rPr lang="en-US" altLang="en-US" i="1" dirty="0"/>
                  <a:t>	V</a:t>
                </a:r>
                <a:r>
                  <a:rPr lang="en-US" altLang="en-US" dirty="0"/>
                  <a:t> = [circumference] [height] [thickness]</a:t>
                </a:r>
              </a:p>
              <a:p>
                <a:pPr marL="1588" indent="-1588"/>
                <a:endParaRPr lang="en-US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20835" name="Rectangle 3">
                <a:extLst>
                  <a:ext uri="{FF2B5EF4-FFF2-40B4-BE49-F238E27FC236}">
                    <a16:creationId xmlns:a16="http://schemas.microsoft.com/office/drawing/2014/main" id="{3AC542C3-5308-4FE2-B539-49A8F0DB5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7850" y="998538"/>
                <a:ext cx="7880350" cy="5630862"/>
              </a:xfrm>
              <a:blipFill>
                <a:blip r:embed="rId3"/>
                <a:stretch>
                  <a:fillRect l="-2011" t="-1407" r="-1933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42" name="Text Box 10">
            <a:extLst>
              <a:ext uri="{FF2B5EF4-FFF2-40B4-BE49-F238E27FC236}">
                <a16:creationId xmlns:a16="http://schemas.microsoft.com/office/drawing/2014/main" id="{44BEDD14-5250-4808-AA6B-B2884C27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Formula 1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B30C5E3F-213C-4A85-98D5-08484B3F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0" name="Picture 7" descr="060302">
            <a:extLst>
              <a:ext uri="{FF2B5EF4-FFF2-40B4-BE49-F238E27FC236}">
                <a16:creationId xmlns:a16="http://schemas.microsoft.com/office/drawing/2014/main" id="{C4B7CB1A-4AE4-4C9E-BF59-66C74B589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"/>
          <a:stretch/>
        </p:blipFill>
        <p:spPr bwMode="auto">
          <a:xfrm>
            <a:off x="5257800" y="2138521"/>
            <a:ext cx="3657600" cy="33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>
            <a:extLst>
              <a:ext uri="{FF2B5EF4-FFF2-40B4-BE49-F238E27FC236}">
                <a16:creationId xmlns:a16="http://schemas.microsoft.com/office/drawing/2014/main" id="{3B5980C4-DF30-4918-BC9D-B18BFD67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012825"/>
            <a:ext cx="4702175" cy="4854575"/>
          </a:xfrm>
        </p:spPr>
        <p:txBody>
          <a:bodyPr/>
          <a:lstStyle/>
          <a:p>
            <a:r>
              <a:rPr lang="en-US" altLang="en-US" dirty="0"/>
              <a:t>Now, let </a:t>
            </a:r>
            <a:r>
              <a:rPr lang="en-US" altLang="en-US" i="1" dirty="0"/>
              <a:t>S</a:t>
            </a:r>
            <a:r>
              <a:rPr lang="en-US" altLang="en-US" dirty="0"/>
              <a:t> be the solid </a:t>
            </a:r>
          </a:p>
          <a:p>
            <a:r>
              <a:rPr lang="en-US" altLang="en-US" dirty="0"/>
              <a:t>obtained by rotating </a:t>
            </a:r>
          </a:p>
          <a:p>
            <a:r>
              <a:rPr lang="en-US" altLang="en-US" dirty="0"/>
              <a:t>about the </a:t>
            </a:r>
            <a:r>
              <a:rPr lang="en-US" altLang="en-US" i="1" dirty="0"/>
              <a:t>y</a:t>
            </a:r>
            <a:r>
              <a:rPr lang="en-US" altLang="en-US" dirty="0"/>
              <a:t>-axis the </a:t>
            </a:r>
          </a:p>
          <a:p>
            <a:r>
              <a:rPr lang="en-US" altLang="en-US" dirty="0"/>
              <a:t>region bounded by: </a:t>
            </a:r>
          </a:p>
          <a:p>
            <a:pPr algn="ctr"/>
            <a:r>
              <a:rPr lang="en-US" altLang="en-US" i="1" dirty="0"/>
              <a:t>y = 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</a:t>
            </a:r>
          </a:p>
          <a:p>
            <a:pPr algn="ctr"/>
            <a:r>
              <a:rPr lang="en-US" altLang="en-US" i="1" dirty="0"/>
              <a:t>y = </a:t>
            </a:r>
            <a:r>
              <a:rPr lang="en-US" altLang="en-US" dirty="0"/>
              <a:t>0</a:t>
            </a:r>
            <a:endParaRPr lang="en-US" altLang="en-US" i="1" dirty="0"/>
          </a:p>
          <a:p>
            <a:pPr algn="ctr"/>
            <a:r>
              <a:rPr lang="en-US" altLang="en-US" i="1" dirty="0"/>
              <a:t>x = a</a:t>
            </a:r>
          </a:p>
          <a:p>
            <a:pPr algn="ctr"/>
            <a:r>
              <a:rPr lang="en-US" altLang="en-US" i="1" dirty="0"/>
              <a:t>x = b</a:t>
            </a:r>
            <a:endParaRPr lang="en-US" altLang="en-US" dirty="0"/>
          </a:p>
        </p:txBody>
      </p:sp>
      <p:sp>
        <p:nvSpPr>
          <p:cNvPr id="121864" name="Rectangle 8">
            <a:extLst>
              <a:ext uri="{FF2B5EF4-FFF2-40B4-BE49-F238E27FC236}">
                <a16:creationId xmlns:a16="http://schemas.microsoft.com/office/drawing/2014/main" id="{4E4C8CA6-577A-4B27-B3A5-4DC878B8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143000"/>
            <a:ext cx="4106863" cy="55181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E2D51DD7-CA7C-4B61-A6C1-FA1D251E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21870" name="Picture 14" descr="060303a">
            <a:extLst>
              <a:ext uri="{FF2B5EF4-FFF2-40B4-BE49-F238E27FC236}">
                <a16:creationId xmlns:a16="http://schemas.microsoft.com/office/drawing/2014/main" id="{7732AE6A-C2A5-4641-8195-6D4CF7DE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219200"/>
            <a:ext cx="37592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71" name="Picture 15" descr="060303b">
            <a:extLst>
              <a:ext uri="{FF2B5EF4-FFF2-40B4-BE49-F238E27FC236}">
                <a16:creationId xmlns:a16="http://schemas.microsoft.com/office/drawing/2014/main" id="{E2557A6C-6081-4F5F-AAFD-261705B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962400"/>
            <a:ext cx="3840162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>
                <a:extLst>
                  <a:ext uri="{FF2B5EF4-FFF2-40B4-BE49-F238E27FC236}">
                    <a16:creationId xmlns:a16="http://schemas.microsoft.com/office/drawing/2014/main" id="{6197042D-4DF7-49D8-9AE4-BF6444CF97A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7855" y="1012825"/>
                <a:ext cx="8782483" cy="5865813"/>
              </a:xfrm>
            </p:spPr>
            <p:txBody>
              <a:bodyPr/>
              <a:lstStyle/>
              <a:p>
                <a:r>
                  <a:rPr lang="en-US" altLang="en-US" dirty="0"/>
                  <a:t>Divide interval [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</a:t>
                </a:r>
                <a:r>
                  <a:rPr lang="en-US" altLang="en-US" i="1" dirty="0"/>
                  <a:t> b</a:t>
                </a:r>
                <a:r>
                  <a:rPr lang="en-US" altLang="en-US" dirty="0"/>
                  <a:t>] into </a:t>
                </a:r>
                <a:r>
                  <a:rPr lang="en-US" altLang="en-US" i="1" dirty="0"/>
                  <a:t>n </a:t>
                </a:r>
                <a:r>
                  <a:rPr lang="en-US" altLang="en-US" dirty="0"/>
                  <a:t>subintervals [</a:t>
                </a:r>
                <a:r>
                  <a:rPr lang="en-US" altLang="en-US" i="1" dirty="0"/>
                  <a:t>x</a:t>
                </a:r>
                <a:r>
                  <a:rPr lang="en-US" altLang="en-US" i="1" baseline="-25000" dirty="0"/>
                  <a:t>i </a:t>
                </a:r>
                <a:r>
                  <a:rPr lang="en-US" altLang="en-US" baseline="-25000" dirty="0"/>
                  <a:t>- 1</a:t>
                </a:r>
                <a:r>
                  <a:rPr lang="en-US" altLang="en-US" dirty="0"/>
                  <a:t>,</a:t>
                </a:r>
                <a:r>
                  <a:rPr lang="en-US" altLang="en-US" i="1" dirty="0"/>
                  <a:t> x</a:t>
                </a:r>
                <a:r>
                  <a:rPr lang="en-US" altLang="en-US" i="1" baseline="-25000" dirty="0"/>
                  <a:t>i </a:t>
                </a:r>
                <a:r>
                  <a:rPr lang="en-US" altLang="en-US" dirty="0"/>
                  <a:t>] of equal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be the midpoint of the </a:t>
                </a:r>
                <a:r>
                  <a:rPr lang="en-US" altLang="en-US" i="1" dirty="0" err="1"/>
                  <a:t>i</a:t>
                </a:r>
                <a:r>
                  <a:rPr lang="en-US" altLang="en-US" i="1" dirty="0"/>
                  <a:t> </a:t>
                </a:r>
                <a:r>
                  <a:rPr lang="en-US" altLang="en-US" baseline="30000" dirty="0" err="1"/>
                  <a:t>th</a:t>
                </a:r>
                <a:r>
                  <a:rPr lang="en-US" altLang="en-US" dirty="0"/>
                  <a:t> subinterval.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22883" name="Rectangle 3">
                <a:extLst>
                  <a:ext uri="{FF2B5EF4-FFF2-40B4-BE49-F238E27FC236}">
                    <a16:creationId xmlns:a16="http://schemas.microsoft.com/office/drawing/2014/main" id="{6197042D-4DF7-49D8-9AE4-BF6444CF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7855" y="1012825"/>
                <a:ext cx="8782483" cy="5865813"/>
              </a:xfrm>
              <a:blipFill>
                <a:blip r:embed="rId3"/>
                <a:stretch>
                  <a:fillRect l="-1804" t="-1351" r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95" name="Text Box 15">
            <a:extLst>
              <a:ext uri="{FF2B5EF4-FFF2-40B4-BE49-F238E27FC236}">
                <a16:creationId xmlns:a16="http://schemas.microsoft.com/office/drawing/2014/main" id="{01995F88-ACA0-476A-BC97-04913E77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4175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1" name="Picture 19" descr="060304">
            <a:extLst>
              <a:ext uri="{FF2B5EF4-FFF2-40B4-BE49-F238E27FC236}">
                <a16:creationId xmlns:a16="http://schemas.microsoft.com/office/drawing/2014/main" id="{846B650E-9EF1-4312-B69B-A189DA7C3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3"/>
          <a:stretch/>
        </p:blipFill>
        <p:spPr bwMode="auto">
          <a:xfrm>
            <a:off x="1562100" y="2819400"/>
            <a:ext cx="6019800" cy="383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915" name="Rectangle 3">
                <a:extLst>
                  <a:ext uri="{FF2B5EF4-FFF2-40B4-BE49-F238E27FC236}">
                    <a16:creationId xmlns:a16="http://schemas.microsoft.com/office/drawing/2014/main" id="{2ED77156-EB19-4435-A205-9D835895225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5039" y="903145"/>
                <a:ext cx="8770361" cy="1635267"/>
              </a:xfrm>
            </p:spPr>
            <p:txBody>
              <a:bodyPr/>
              <a:lstStyle/>
              <a:p>
                <a:pPr marL="457200" lvl="1" indent="-285750"/>
                <a:r>
                  <a:rPr lang="en-US" altLang="en-US" dirty="0"/>
                  <a:t>The result is a cylindrical shell with average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, height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A44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AA44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AA4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i="1">
                                <a:solidFill>
                                  <a:srgbClr val="AA4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AA44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AA44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AA44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and thickness </a:t>
                </a:r>
                <a:r>
                  <a:rPr lang="en-US" altLang="en-US" dirty="0">
                    <a:cs typeface="Arial" panose="020B0604020202020204" pitchFamily="34" charset="0"/>
                  </a:rPr>
                  <a:t>∆</a:t>
                </a:r>
                <a:r>
                  <a:rPr lang="en-US" altLang="en-US" i="1" dirty="0">
                    <a:cs typeface="Arial" panose="020B0604020202020204" pitchFamily="34" charset="0"/>
                  </a:rPr>
                  <a:t>x</a:t>
                </a:r>
                <a:r>
                  <a:rPr lang="en-US" altLang="en-US" dirty="0"/>
                  <a:t>.</a:t>
                </a:r>
              </a:p>
              <a:p>
                <a:pPr marL="457200" lvl="1" indent="-285750"/>
                <a:r>
                  <a:rPr lang="en-US" altLang="en-US" dirty="0"/>
                  <a:t>The volume of the shell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)]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6915" name="Rectangle 3">
                <a:extLst>
                  <a:ext uri="{FF2B5EF4-FFF2-40B4-BE49-F238E27FC236}">
                    <a16:creationId xmlns:a16="http://schemas.microsoft.com/office/drawing/2014/main" id="{2ED77156-EB19-4435-A205-9D8358952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039" y="903145"/>
                <a:ext cx="8770361" cy="1635267"/>
              </a:xfrm>
              <a:blipFill>
                <a:blip r:embed="rId2"/>
                <a:stretch>
                  <a:fillRect t="-3731"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922" name="Object 10">
            <a:extLst>
              <a:ext uri="{FF2B5EF4-FFF2-40B4-BE49-F238E27FC236}">
                <a16:creationId xmlns:a16="http://schemas.microsoft.com/office/drawing/2014/main" id="{AB906FF7-D350-4AC6-810B-F881CD289F6D}"/>
              </a:ext>
            </a:extLst>
          </p:cNvPr>
          <p:cNvSpPr txBox="1"/>
          <p:nvPr/>
        </p:nvSpPr>
        <p:spPr bwMode="auto">
          <a:xfrm>
            <a:off x="2347913" y="4710113"/>
            <a:ext cx="76200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66925" name="Object 13">
            <a:extLst>
              <a:ext uri="{FF2B5EF4-FFF2-40B4-BE49-F238E27FC236}">
                <a16:creationId xmlns:a16="http://schemas.microsoft.com/office/drawing/2014/main" id="{4BC2F691-C952-405E-B809-57ECB4C1C7E8}"/>
              </a:ext>
            </a:extLst>
          </p:cNvPr>
          <p:cNvSpPr txBox="1"/>
          <p:nvPr/>
        </p:nvSpPr>
        <p:spPr bwMode="auto">
          <a:xfrm>
            <a:off x="3533775" y="4319588"/>
            <a:ext cx="3556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66927" name="Text Box 15">
            <a:extLst>
              <a:ext uri="{FF2B5EF4-FFF2-40B4-BE49-F238E27FC236}">
                <a16:creationId xmlns:a16="http://schemas.microsoft.com/office/drawing/2014/main" id="{6C3A2EA3-3D9D-4C43-B56F-137F4A8A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39" y="383816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dirty="0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66931" name="Picture 19" descr="060304">
            <a:extLst>
              <a:ext uri="{FF2B5EF4-FFF2-40B4-BE49-F238E27FC236}">
                <a16:creationId xmlns:a16="http://schemas.microsoft.com/office/drawing/2014/main" id="{B2C0948E-CD89-4979-8D70-63EA3F6B6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529"/>
          <a:stretch/>
        </p:blipFill>
        <p:spPr bwMode="auto">
          <a:xfrm>
            <a:off x="1545430" y="2711743"/>
            <a:ext cx="6074569" cy="364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915" name="Rectangle 3">
                <a:extLst>
                  <a:ext uri="{FF2B5EF4-FFF2-40B4-BE49-F238E27FC236}">
                    <a16:creationId xmlns:a16="http://schemas.microsoft.com/office/drawing/2014/main" id="{2ED77156-EB19-4435-A205-9D835895225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36974"/>
                <a:ext cx="8770361" cy="5921025"/>
              </a:xfrm>
            </p:spPr>
            <p:txBody>
              <a:bodyPr/>
              <a:lstStyle/>
              <a:p>
                <a:pPr marL="457200" lvl="1" indent="-285750"/>
                <a:r>
                  <a:rPr lang="en-US" altLang="en-US" dirty="0"/>
                  <a:t>The volume of the shell is: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̄"/>
                                <m:ctrlP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̄"/>
                                    <m:ctrlPr>
                                      <a:rPr lang="en-US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800000"/>
                  </a:solidFill>
                </a:endParaRPr>
              </a:p>
              <a:p>
                <a:pPr marL="457200" lvl="1" indent="-285750"/>
                <a:r>
                  <a:rPr lang="en-US" altLang="en-US" dirty="0"/>
                  <a:t>We do this for each subinterval and then sum</a:t>
                </a:r>
              </a:p>
              <a:p>
                <a:pPr marL="457200" lvl="1" indent="-285750"/>
                <a:endParaRPr lang="en-US" altLang="en-US" dirty="0"/>
              </a:p>
              <a:p>
                <a:pPr marL="457200" lvl="1" indent="-285750"/>
                <a:endParaRPr lang="en-US" altLang="en-US" dirty="0"/>
              </a:p>
              <a:p>
                <a:pPr marL="457200" lvl="1" indent="-285750"/>
                <a:endParaRPr lang="en-US" altLang="en-US" dirty="0"/>
              </a:p>
              <a:p>
                <a:pPr marL="457200" lvl="1" indent="-285750"/>
                <a:endParaRPr lang="en-US" altLang="en-US" dirty="0"/>
              </a:p>
              <a:p>
                <a:pPr marL="457200" lvl="1" indent="-285750"/>
                <a:endParaRPr lang="en-US" altLang="en-US" dirty="0"/>
              </a:p>
              <a:p>
                <a:pPr marL="457200" lvl="1" indent="-285750"/>
                <a:r>
                  <a:rPr lang="en-US" altLang="en-US" dirty="0"/>
                  <a:t>Hence, an approximate volume for the solid is: </a:t>
                </a:r>
                <a:endParaRPr lang="en-US" sz="36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pPr marL="1714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dirty="0"/>
              </a:p>
              <a:p>
                <a:pPr marL="457200" lvl="1" indent="-285750"/>
                <a:endParaRPr lang="en-US" altLang="en-US" dirty="0"/>
              </a:p>
            </p:txBody>
          </p:sp>
        </mc:Choice>
        <mc:Fallback xmlns="">
          <p:sp>
            <p:nvSpPr>
              <p:cNvPr id="166915" name="Rectangle 3">
                <a:extLst>
                  <a:ext uri="{FF2B5EF4-FFF2-40B4-BE49-F238E27FC236}">
                    <a16:creationId xmlns:a16="http://schemas.microsoft.com/office/drawing/2014/main" id="{2ED77156-EB19-4435-A205-9D8358952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36974"/>
                <a:ext cx="8770361" cy="5921025"/>
              </a:xfrm>
              <a:blipFill>
                <a:blip r:embed="rId2"/>
                <a:stretch>
                  <a:fillRect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922" name="Object 10">
            <a:extLst>
              <a:ext uri="{FF2B5EF4-FFF2-40B4-BE49-F238E27FC236}">
                <a16:creationId xmlns:a16="http://schemas.microsoft.com/office/drawing/2014/main" id="{AB906FF7-D350-4AC6-810B-F881CD289F6D}"/>
              </a:ext>
            </a:extLst>
          </p:cNvPr>
          <p:cNvSpPr txBox="1"/>
          <p:nvPr/>
        </p:nvSpPr>
        <p:spPr bwMode="auto">
          <a:xfrm>
            <a:off x="2347913" y="4710113"/>
            <a:ext cx="76200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66925" name="Object 13">
            <a:extLst>
              <a:ext uri="{FF2B5EF4-FFF2-40B4-BE49-F238E27FC236}">
                <a16:creationId xmlns:a16="http://schemas.microsoft.com/office/drawing/2014/main" id="{4BC2F691-C952-405E-B809-57ECB4C1C7E8}"/>
              </a:ext>
            </a:extLst>
          </p:cNvPr>
          <p:cNvSpPr txBox="1"/>
          <p:nvPr/>
        </p:nvSpPr>
        <p:spPr bwMode="auto">
          <a:xfrm>
            <a:off x="3533775" y="4319588"/>
            <a:ext cx="3556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66927" name="Text Box 15">
            <a:extLst>
              <a:ext uri="{FF2B5EF4-FFF2-40B4-BE49-F238E27FC236}">
                <a16:creationId xmlns:a16="http://schemas.microsoft.com/office/drawing/2014/main" id="{6C3A2EA3-3D9D-4C43-B56F-137F4A8A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39" y="383816"/>
            <a:ext cx="6629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dirty="0">
                <a:solidFill>
                  <a:srgbClr val="E45C00"/>
                </a:solidFill>
              </a:rPr>
              <a:t>CYLINDRICAL SHELLS METHOD</a:t>
            </a:r>
          </a:p>
        </p:txBody>
      </p:sp>
      <p:pic>
        <p:nvPicPr>
          <p:cNvPr id="166931" name="Picture 19" descr="060304">
            <a:extLst>
              <a:ext uri="{FF2B5EF4-FFF2-40B4-BE49-F238E27FC236}">
                <a16:creationId xmlns:a16="http://schemas.microsoft.com/office/drawing/2014/main" id="{B2C0948E-CD89-4979-8D70-63EA3F6B6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7" b="3032"/>
          <a:stretch/>
        </p:blipFill>
        <p:spPr bwMode="auto">
          <a:xfrm>
            <a:off x="1905000" y="1935949"/>
            <a:ext cx="4640839" cy="263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lc">
  <a:themeElements>
    <a:clrScheme name="cal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l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calc</Template>
  <TotalTime>1524</TotalTime>
  <Words>959</Words>
  <Application>Microsoft Office PowerPoint</Application>
  <PresentationFormat>On-screen Show (4:3)</PresentationFormat>
  <Paragraphs>137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Wingdings</vt:lpstr>
      <vt:lpstr>calc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</dc:creator>
  <cp:lastModifiedBy>Next Step</cp:lastModifiedBy>
  <cp:revision>723</cp:revision>
  <dcterms:created xsi:type="dcterms:W3CDTF">2007-01-13T07:19:09Z</dcterms:created>
  <dcterms:modified xsi:type="dcterms:W3CDTF">2018-12-06T19:07:27Z</dcterms:modified>
</cp:coreProperties>
</file>