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33" r:id="rId2"/>
    <p:sldId id="522" r:id="rId3"/>
    <p:sldId id="300" r:id="rId4"/>
    <p:sldId id="304" r:id="rId5"/>
    <p:sldId id="305" r:id="rId6"/>
    <p:sldId id="306" r:id="rId7"/>
    <p:sldId id="528" r:id="rId8"/>
    <p:sldId id="529" r:id="rId9"/>
    <p:sldId id="307" r:id="rId10"/>
    <p:sldId id="539" r:id="rId11"/>
    <p:sldId id="308" r:id="rId12"/>
    <p:sldId id="309" r:id="rId13"/>
    <p:sldId id="530" r:id="rId14"/>
    <p:sldId id="531" r:id="rId15"/>
    <p:sldId id="540" r:id="rId16"/>
    <p:sldId id="541" r:id="rId17"/>
    <p:sldId id="536" r:id="rId18"/>
    <p:sldId id="53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C4600"/>
    <a:srgbClr val="CC0066"/>
    <a:srgbClr val="E45C00"/>
    <a:srgbClr val="CC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712" autoAdjust="0"/>
    <p:restoredTop sz="91643" autoAdjust="0"/>
  </p:normalViewPr>
  <p:slideViewPr>
    <p:cSldViewPr>
      <p:cViewPr varScale="1">
        <p:scale>
          <a:sx n="63" d="100"/>
          <a:sy n="63" d="100"/>
        </p:scale>
        <p:origin x="1098" y="60"/>
      </p:cViewPr>
      <p:guideLst>
        <p:guide orient="horz" pos="72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4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86E4ECA6-F874-41D5-88F0-2658058D01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969075B-7B6A-4B4F-B511-5EC3CBA5D4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BE110A2E-5650-4FF8-9BAE-3962C25159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16EE2B64-5185-4C55-A855-B1902A906E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D403FF0D-789A-459B-9321-376B236F97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25C7DD1C-D90C-47CA-9942-97094B574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6A4973-4323-4005-A4BF-F39F0E860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469AA9-512C-4085-9E71-4F33EAA71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ECA4E-3592-4D84-AFF0-7F7237C365C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FC4E5F62-93B2-4215-8183-37BB042FA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8A582579-09EB-4E01-84AE-67890DE0B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3287-45CE-4AD5-92C2-95498205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1B07A-D4BE-4503-B760-FD3E8CE55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68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98B-F5D2-48D2-80BF-CE3D4A19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A6655-E8FD-4857-97AF-79B203D0E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99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3765D-C700-4362-8137-58F1AF28B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0875" y="371475"/>
            <a:ext cx="2143125" cy="636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7B0D7-4BDC-4600-B818-D6EF6DA09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71475"/>
            <a:ext cx="6276975" cy="6369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13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F11B63-E42E-4D41-BA01-81D112915ED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71500" y="371475"/>
            <a:ext cx="8572500" cy="6369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52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2797-89E6-4CFC-9629-833BA6B0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4D9E-02AA-46EA-9018-58EE49064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1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D26C-6367-4362-B42E-43DBFEF7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82F0C-D01A-40A0-B3B0-E2B92FA00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B14-82EE-4588-937B-4357EE7A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EB0F-F657-4C8B-BA7F-FA1BD2AB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874713"/>
            <a:ext cx="421005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793E1-E1A2-4B90-AB75-3BD07DC7F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950" y="874713"/>
            <a:ext cx="421005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C00E-1B17-441E-8F6D-241D8D3B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1128-505C-445B-A9E2-D4B0D82EA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29362-E626-4EC8-998D-69BD40BE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F638B-B6CD-4D60-847B-E6FB6F7D5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7879E-E04D-4A78-81FD-DADA85784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9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0ED1-8D91-462B-A959-7B426EFA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94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3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D678-D615-4C86-B8D5-BB5BBA61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AA96-8D1E-40B8-91FA-07AC1F95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506E2-20AA-4B88-A950-D0041144D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2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6E64-61D8-41EF-8CFF-0995D32E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0B5A7-905E-42CF-B62A-16B180D93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741AF-97CB-4281-B7E4-F320BE65E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34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1a">
            <a:extLst>
              <a:ext uri="{FF2B5EF4-FFF2-40B4-BE49-F238E27FC236}">
                <a16:creationId xmlns:a16="http://schemas.microsoft.com/office/drawing/2014/main" id="{7B8250BF-C3D5-4C07-A95D-43EDE9AF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E117E7DD-9478-4A22-864E-4FE48888A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14A711-695D-4B6D-A048-53440670B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E45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9pPr>
    </p:titleStyle>
    <p:bodyStyle>
      <a:lvl1pPr indent="3175" algn="l" rtl="0" fontAlgn="base">
        <a:lnSpc>
          <a:spcPct val="130000"/>
        </a:lnSpc>
        <a:spcBef>
          <a:spcPct val="20000"/>
        </a:spcBef>
        <a:spcAft>
          <a:spcPct val="0"/>
        </a:spcAft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AC4600"/>
          </a:solidFill>
          <a:latin typeface="+mn-lt"/>
          <a:ea typeface="+mn-ea"/>
          <a:cs typeface="+mn-cs"/>
        </a:defRPr>
      </a:lvl2pPr>
      <a:lvl3pPr marL="1431925" indent="-228600" algn="l" rtl="0" fontAlgn="base">
        <a:spcBef>
          <a:spcPct val="20000"/>
        </a:spcBef>
        <a:spcAft>
          <a:spcPct val="0"/>
        </a:spcAft>
        <a:defRPr sz="2400" kern="1200">
          <a:solidFill>
            <a:srgbClr val="AC4600"/>
          </a:solidFill>
          <a:latin typeface="+mn-lt"/>
          <a:ea typeface="+mn-ea"/>
          <a:cs typeface="+mn-cs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Binary_Worksheet.xlsb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calchap7">
            <a:extLst>
              <a:ext uri="{FF2B5EF4-FFF2-40B4-BE49-F238E27FC236}">
                <a16:creationId xmlns:a16="http://schemas.microsoft.com/office/drawing/2014/main" id="{D5BF3D06-FC28-485C-87DE-83231FDE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1475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Text Box 3">
            <a:extLst>
              <a:ext uri="{FF2B5EF4-FFF2-40B4-BE49-F238E27FC236}">
                <a16:creationId xmlns:a16="http://schemas.microsoft.com/office/drawing/2014/main" id="{25F84D85-9C32-49BE-9F09-34D9AEB1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764" name="Text Box 4">
            <a:extLst>
              <a:ext uri="{FF2B5EF4-FFF2-40B4-BE49-F238E27FC236}">
                <a16:creationId xmlns:a16="http://schemas.microsoft.com/office/drawing/2014/main" id="{0F95AE20-8F4B-4C4F-B914-FE4A90FE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792163"/>
            <a:ext cx="1676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0" dirty="0">
                <a:solidFill>
                  <a:srgbClr val="FFD8BD"/>
                </a:solidFill>
              </a:rPr>
              <a:t>8</a:t>
            </a:r>
          </a:p>
        </p:txBody>
      </p:sp>
      <p:sp>
        <p:nvSpPr>
          <p:cNvPr id="245765" name="Text Box 5">
            <a:extLst>
              <a:ext uri="{FF2B5EF4-FFF2-40B4-BE49-F238E27FC236}">
                <a16:creationId xmlns:a16="http://schemas.microsoft.com/office/drawing/2014/main" id="{E36184A5-4C40-43A8-B437-ED1ED7559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71863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D8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Sequences and Series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7527-0C03-4E08-ACDD-85A07928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6DA829-DC54-426A-B62D-03A27E30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43" b="12610"/>
          <a:stretch/>
        </p:blipFill>
        <p:spPr>
          <a:xfrm>
            <a:off x="221574" y="1409699"/>
            <a:ext cx="8700851" cy="4038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0F5BF-8C14-4E21-8C3E-C9889B031174}"/>
              </a:ext>
            </a:extLst>
          </p:cNvPr>
          <p:cNvSpPr txBox="1"/>
          <p:nvPr/>
        </p:nvSpPr>
        <p:spPr>
          <a:xfrm>
            <a:off x="411014" y="957263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In fact more is true as the book points out: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85E7F-1B49-4FE5-8864-09B220B8D771}"/>
              </a:ext>
            </a:extLst>
          </p:cNvPr>
          <p:cNvSpPr txBox="1"/>
          <p:nvPr/>
        </p:nvSpPr>
        <p:spPr>
          <a:xfrm>
            <a:off x="76200" y="5623035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This is in contrast to what can happen with a conditionally convergent sequence. The book (p.449) shows that the terms of the alternating harmonic series can be rearranged to get the sum ½ ln 2 when its actual sum is ln 2.</a:t>
            </a:r>
          </a:p>
        </p:txBody>
      </p:sp>
    </p:spTree>
    <p:extLst>
      <p:ext uri="{BB962C8B-B14F-4D97-AF65-F5344CB8AC3E}">
        <p14:creationId xmlns:p14="http://schemas.microsoft.com/office/powerpoint/2010/main" val="40122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770F6EB-738D-49FB-B234-6F6430AD5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728B31B-E395-42D4-A52D-478B9F653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Determine whether the series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convergent or divergent.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olidFill>
                  <a:srgbClr val="00ADEF"/>
                </a:solidFill>
              </a:rPr>
              <a:t>Solution:</a:t>
            </a:r>
            <a:br>
              <a:rPr lang="en-US" altLang="en-US" dirty="0">
                <a:solidFill>
                  <a:srgbClr val="00ADEF"/>
                </a:solidFill>
              </a:rPr>
            </a:br>
            <a:r>
              <a:rPr lang="en-US" altLang="en-US" sz="2800" dirty="0"/>
              <a:t>This series has both positive and negative terms, but it is not alternating. (The first term is positive, the next three are negative, and the following three are positive: The signs change irregularly.)</a:t>
            </a:r>
            <a:endParaRPr lang="en-US" altLang="en-US" dirty="0"/>
          </a:p>
        </p:txBody>
      </p:sp>
      <p:pic>
        <p:nvPicPr>
          <p:cNvPr id="140294" name="Picture 6">
            <a:extLst>
              <a:ext uri="{FF2B5EF4-FFF2-40B4-BE49-F238E27FC236}">
                <a16:creationId xmlns:a16="http://schemas.microsoft.com/office/drawing/2014/main" id="{9C3D7394-539A-4665-BF21-4E4DEF3D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4102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ABC947F7-54AB-4932-9CEB-801814659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 – </a:t>
            </a:r>
            <a:r>
              <a:rPr lang="en-US" altLang="en-US" i="1"/>
              <a:t>Solution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76B13E0-56EB-4B5D-AB95-5D1A9F9E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74713"/>
            <a:ext cx="8915400" cy="5865812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/>
              <a:t>We apply the Comparison Test to the series of absolute values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/>
              <a:t>Since |</a:t>
            </a:r>
            <a:r>
              <a:rPr lang="en-US" altLang="en-US" sz="600" dirty="0"/>
              <a:t> </a:t>
            </a:r>
            <a:r>
              <a:rPr lang="en-US" altLang="en-US" sz="2400" dirty="0"/>
              <a:t>cos </a:t>
            </a:r>
            <a:r>
              <a:rPr lang="en-US" altLang="en-US" sz="2400" i="1" dirty="0"/>
              <a:t>n</a:t>
            </a:r>
            <a:r>
              <a:rPr lang="en-US" altLang="en-US" sz="600" i="1" dirty="0"/>
              <a:t> </a:t>
            </a:r>
            <a:r>
              <a:rPr lang="en-US" altLang="en-US" sz="2400" dirty="0"/>
              <a:t>| </a:t>
            </a:r>
            <a:r>
              <a:rPr lang="en-US" altLang="en-US" sz="2400" b="1" dirty="0">
                <a:sym typeface="Symbol" panose="05050102010706020507" pitchFamily="18" charset="2"/>
              </a:rPr>
              <a:t></a:t>
            </a:r>
            <a:r>
              <a:rPr lang="en-US" altLang="en-US" sz="2400" dirty="0"/>
              <a:t> 1 for all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we have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/>
              <a:t>We know that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 1/</a:t>
            </a:r>
            <a:r>
              <a:rPr lang="en-US" altLang="en-US" sz="2400" i="1" dirty="0"/>
              <a:t>n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is convergent (</a:t>
            </a:r>
            <a:r>
              <a:rPr lang="en-US" altLang="en-US" sz="2400" i="1" dirty="0"/>
              <a:t>p</a:t>
            </a:r>
            <a:r>
              <a:rPr lang="en-US" altLang="en-US" sz="2400" dirty="0"/>
              <a:t>-series with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2) and</a:t>
            </a:r>
            <a:br>
              <a:rPr lang="en-US" altLang="en-US" sz="2400" dirty="0"/>
            </a:br>
            <a:r>
              <a:rPr lang="en-US" altLang="en-US" sz="2400" dirty="0"/>
              <a:t>therefore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 |</a:t>
            </a:r>
            <a:r>
              <a:rPr lang="en-US" altLang="en-US" sz="600" dirty="0"/>
              <a:t> </a:t>
            </a:r>
            <a:r>
              <a:rPr lang="en-US" altLang="en-US" sz="2400" dirty="0"/>
              <a:t>cos </a:t>
            </a:r>
            <a:r>
              <a:rPr lang="en-US" altLang="en-US" sz="2400" i="1" dirty="0"/>
              <a:t>n</a:t>
            </a:r>
            <a:r>
              <a:rPr lang="en-US" altLang="en-US" sz="600" dirty="0"/>
              <a:t> </a:t>
            </a:r>
            <a:r>
              <a:rPr lang="en-US" altLang="en-US" sz="2400" dirty="0"/>
              <a:t>|/n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is convergent by the Comparison Test.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/>
              <a:t>Thus the given series </a:t>
            </a:r>
            <a:r>
              <a:rPr lang="en-US" altLang="en-US" sz="2400" dirty="0">
                <a:sym typeface="Symbol" panose="05050102010706020507" pitchFamily="18" charset="2"/>
              </a:rPr>
              <a:t></a:t>
            </a:r>
            <a:r>
              <a:rPr lang="en-US" altLang="en-US" sz="2400" dirty="0"/>
              <a:t> (cos </a:t>
            </a:r>
            <a:r>
              <a:rPr lang="en-US" altLang="en-US" sz="2400" i="1" dirty="0"/>
              <a:t>n</a:t>
            </a:r>
            <a:r>
              <a:rPr lang="en-US" altLang="en-US" sz="2400" dirty="0"/>
              <a:t>)/</a:t>
            </a:r>
            <a:r>
              <a:rPr lang="en-US" altLang="en-US" sz="2400" i="1" dirty="0"/>
              <a:t>n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is absolutely convergent and therefore convergent by Theorem 3.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/>
              <a:t>Exercise:  Determine convergence of  </a:t>
            </a:r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EB8B7CC8-CCE4-466D-903A-4E090FE7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88964"/>
            <a:ext cx="8413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dirty="0"/>
              <a:t>cont’d</a:t>
            </a:r>
          </a:p>
        </p:txBody>
      </p:sp>
      <p:pic>
        <p:nvPicPr>
          <p:cNvPr id="141317" name="Picture 5">
            <a:extLst>
              <a:ext uri="{FF2B5EF4-FFF2-40B4-BE49-F238E27FC236}">
                <a16:creationId xmlns:a16="http://schemas.microsoft.com/office/drawing/2014/main" id="{C08E1EC0-B9D9-4710-9289-76306954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08497"/>
            <a:ext cx="32004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8" name="Picture 6">
            <a:extLst>
              <a:ext uri="{FF2B5EF4-FFF2-40B4-BE49-F238E27FC236}">
                <a16:creationId xmlns:a16="http://schemas.microsoft.com/office/drawing/2014/main" id="{37D57013-2BF2-4329-B0DE-D4789C8E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91" y="2722599"/>
            <a:ext cx="1828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-000005.png">
            <a:extLst>
              <a:ext uri="{FF2B5EF4-FFF2-40B4-BE49-F238E27FC236}">
                <a16:creationId xmlns:a16="http://schemas.microsoft.com/office/drawing/2014/main" id="{B7C6AE5A-ACA5-4D87-996E-5F20C69439E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84167" b="66667"/>
          <a:stretch/>
        </p:blipFill>
        <p:spPr bwMode="auto">
          <a:xfrm>
            <a:off x="5791200" y="5105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E5D1D-48E7-41A3-8C67-4A54EF3E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231404" cy="33536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5" name="Picture 3" descr="b10_ex-03_570">
            <a:extLst>
              <a:ext uri="{FF2B5EF4-FFF2-40B4-BE49-F238E27FC236}">
                <a16:creationId xmlns:a16="http://schemas.microsoft.com/office/drawing/2014/main" id="{18CF1E32-51D8-4706-A4C4-B163F0FCC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 b="48354"/>
          <a:stretch/>
        </p:blipFill>
        <p:spPr bwMode="auto">
          <a:xfrm>
            <a:off x="152400" y="1460501"/>
            <a:ext cx="8848725" cy="1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9E177-E423-4A4E-9D46-AD491A9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75"/>
            <a:ext cx="7696200" cy="585788"/>
          </a:xfrm>
        </p:spPr>
        <p:txBody>
          <a:bodyPr/>
          <a:lstStyle/>
          <a:p>
            <a:r>
              <a:rPr lang="en-US" dirty="0"/>
              <a:t>Example 4a: estimate of error for alternating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7313-E071-4116-80EF-83E13F29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874713"/>
            <a:ext cx="8705850" cy="5221287"/>
          </a:xfrm>
        </p:spPr>
        <p:txBody>
          <a:bodyPr/>
          <a:lstStyle/>
          <a:p>
            <a:r>
              <a:rPr lang="en-US" sz="2400" dirty="0"/>
              <a:t>We try theorem 71 on a series whose sum we know: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how this theorem is reminiscent of the Taylor Polynomial error analysis. Both use the next term as an error bound.</a:t>
            </a:r>
          </a:p>
        </p:txBody>
      </p:sp>
      <p:pic>
        <p:nvPicPr>
          <p:cNvPr id="5" name="Picture 3" descr="b10_ex-03_570">
            <a:extLst>
              <a:ext uri="{FF2B5EF4-FFF2-40B4-BE49-F238E27FC236}">
                <a16:creationId xmlns:a16="http://schemas.microsoft.com/office/drawing/2014/main" id="{D36B97E0-F00B-48AC-8D72-0C86D786A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7" b="18340"/>
          <a:stretch/>
        </p:blipFill>
        <p:spPr bwMode="auto">
          <a:xfrm>
            <a:off x="152400" y="2886075"/>
            <a:ext cx="88487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b10_ex-03_570">
            <a:extLst>
              <a:ext uri="{FF2B5EF4-FFF2-40B4-BE49-F238E27FC236}">
                <a16:creationId xmlns:a16="http://schemas.microsoft.com/office/drawing/2014/main" id="{43A27173-8A92-462F-95EE-3D401A5D1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59"/>
          <a:stretch/>
        </p:blipFill>
        <p:spPr bwMode="auto">
          <a:xfrm>
            <a:off x="142875" y="4029076"/>
            <a:ext cx="8848725" cy="6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E800-7FC3-4133-90E4-DD3522C8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75"/>
            <a:ext cx="7848600" cy="585788"/>
          </a:xfrm>
        </p:spPr>
        <p:txBody>
          <a:bodyPr/>
          <a:lstStyle/>
          <a:p>
            <a:r>
              <a:rPr lang="en-US" dirty="0"/>
              <a:t>Example 4b: estimate of error for alternating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180732-13EE-4E78-AE81-A71E197DE374}"/>
                  </a:ext>
                </a:extLst>
              </p:cNvPr>
              <p:cNvSpPr txBox="1"/>
              <p:nvPr/>
            </p:nvSpPr>
            <p:spPr>
              <a:xfrm>
                <a:off x="381000" y="2881096"/>
                <a:ext cx="8382000" cy="93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800000"/>
                    </a:solidFill>
                  </a:rPr>
                  <a:t>We solve the inequality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0.0003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0.0003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1.36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800000"/>
                    </a:solidFill>
                  </a:rPr>
                  <a:t>So a partial sequence of 12 terms is first one to have an error below this bound.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180732-13EE-4E78-AE81-A71E197DE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81096"/>
                <a:ext cx="8382000" cy="933012"/>
              </a:xfrm>
              <a:prstGeom prst="rect">
                <a:avLst/>
              </a:prstGeom>
              <a:blipFill>
                <a:blip r:embed="rId2"/>
                <a:stretch>
                  <a:fillRect l="-65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A31211E-7BE8-4C5E-BA3D-2E6A23927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20315" r="13333" b="49395"/>
          <a:stretch/>
        </p:blipFill>
        <p:spPr>
          <a:xfrm>
            <a:off x="288339" y="1043204"/>
            <a:ext cx="8593137" cy="16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E800-7FC3-4133-90E4-DD3522C8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" y="457200"/>
            <a:ext cx="7467600" cy="43934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4c: estimate of error for alternating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0732-13EE-4E78-AE81-A71E197DE374}"/>
              </a:ext>
            </a:extLst>
          </p:cNvPr>
          <p:cNvSpPr txBox="1"/>
          <p:nvPr/>
        </p:nvSpPr>
        <p:spPr>
          <a:xfrm>
            <a:off x="228600" y="2608658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Since both the exponent and the factorial are dependent on n,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the equation can't be easily solved for n.</a:t>
            </a:r>
          </a:p>
          <a:p>
            <a:r>
              <a:rPr lang="en-US" sz="2400" dirty="0">
                <a:solidFill>
                  <a:srgbClr val="800000"/>
                </a:solidFill>
              </a:rPr>
              <a:t>Instead, we make a table of the absolute value of the terms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and then look for the first term that dips below the bound (0.0000001=1x10</a:t>
            </a:r>
            <a:r>
              <a:rPr lang="en-US" sz="2400" baseline="30000" dirty="0">
                <a:solidFill>
                  <a:srgbClr val="800000"/>
                </a:solidFill>
              </a:rPr>
              <a:t>-7</a:t>
            </a:r>
            <a:r>
              <a:rPr lang="en-US" sz="2400" dirty="0">
                <a:solidFill>
                  <a:srgbClr val="800000"/>
                </a:solidFill>
              </a:rPr>
              <a:t>).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This happens when n=5.</a:t>
            </a:r>
          </a:p>
          <a:p>
            <a:r>
              <a:rPr lang="en-US" sz="2400" dirty="0">
                <a:solidFill>
                  <a:srgbClr val="800000"/>
                </a:solidFill>
              </a:rPr>
              <a:t>Hence 4 terms suffice to bring the partial sum below the bound.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The Excel table to right can be opened.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E92B8D-6BEF-4A0D-A9E2-272ABAB7F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00" t="48385" r="12317" b="23284"/>
          <a:stretch/>
        </p:blipFill>
        <p:spPr>
          <a:xfrm>
            <a:off x="228600" y="990600"/>
            <a:ext cx="8439716" cy="152400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44BF00-7AE3-4C4C-BA5C-32F3BDB99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56273"/>
              </p:ext>
            </p:extLst>
          </p:nvPr>
        </p:nvGraphicFramePr>
        <p:xfrm>
          <a:off x="6477000" y="2852737"/>
          <a:ext cx="1981200" cy="278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inary Worksheet" r:id="rId4" imgW="819271" imgH="1152616" progId="Excel.SheetBinaryMacroEnabled.12">
                  <p:embed/>
                </p:oleObj>
              </mc:Choice>
              <mc:Fallback>
                <p:oleObj name="Binary Worksheet" r:id="rId4" imgW="819271" imgH="1152616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852737"/>
                        <a:ext cx="1981200" cy="278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4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Picture 3" descr="b10_ex05_571">
            <a:extLst>
              <a:ext uri="{FF2B5EF4-FFF2-40B4-BE49-F238E27FC236}">
                <a16:creationId xmlns:a16="http://schemas.microsoft.com/office/drawing/2014/main" id="{DAD0FE5C-06B1-41F5-B502-E6B2D2164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8"/>
          <a:stretch/>
        </p:blipFill>
        <p:spPr bwMode="auto">
          <a:xfrm>
            <a:off x="266989" y="929554"/>
            <a:ext cx="8537575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1D09C-1191-4138-A397-61F58CA1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75"/>
            <a:ext cx="7620000" cy="585788"/>
          </a:xfrm>
        </p:spPr>
        <p:txBody>
          <a:bodyPr/>
          <a:lstStyle/>
          <a:p>
            <a:r>
              <a:rPr lang="en-US" dirty="0"/>
              <a:t>Absolute and conditional convergence for p-series</a:t>
            </a:r>
          </a:p>
        </p:txBody>
      </p:sp>
      <p:pic>
        <p:nvPicPr>
          <p:cNvPr id="5" name="Picture 3" descr="b10_ex05_571">
            <a:extLst>
              <a:ext uri="{FF2B5EF4-FFF2-40B4-BE49-F238E27FC236}">
                <a16:creationId xmlns:a16="http://schemas.microsoft.com/office/drawing/2014/main" id="{04DD0731-155A-45E7-92AA-7B94FAD78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2" b="34917"/>
          <a:stretch/>
        </p:blipFill>
        <p:spPr bwMode="auto">
          <a:xfrm>
            <a:off x="266988" y="2700770"/>
            <a:ext cx="8537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b10_ex05_571">
            <a:extLst>
              <a:ext uri="{FF2B5EF4-FFF2-40B4-BE49-F238E27FC236}">
                <a16:creationId xmlns:a16="http://schemas.microsoft.com/office/drawing/2014/main" id="{6A34B388-3CDF-4594-B3E7-06F86B4A5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0" b="14377"/>
          <a:stretch/>
        </p:blipFill>
        <p:spPr bwMode="auto">
          <a:xfrm>
            <a:off x="266987" y="3310371"/>
            <a:ext cx="85375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b10_ex05_571">
            <a:extLst>
              <a:ext uri="{FF2B5EF4-FFF2-40B4-BE49-F238E27FC236}">
                <a16:creationId xmlns:a16="http://schemas.microsoft.com/office/drawing/2014/main" id="{3E108A95-90C0-4778-967A-49EC48975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5"/>
          <a:stretch/>
        </p:blipFill>
        <p:spPr bwMode="auto">
          <a:xfrm>
            <a:off x="266987" y="4123460"/>
            <a:ext cx="85375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Picture 3" descr="b10_573">
            <a:extLst>
              <a:ext uri="{FF2B5EF4-FFF2-40B4-BE49-F238E27FC236}">
                <a16:creationId xmlns:a16="http://schemas.microsoft.com/office/drawing/2014/main" id="{9483B2D5-5D5E-4158-8584-C783B251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6872"/>
            <a:ext cx="8839200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B4C7D-BF78-458D-B259-E76CCBB5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series tools and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10A8-A37C-4852-8639-9066AAB9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797425"/>
            <a:ext cx="8991600" cy="1450975"/>
          </a:xfrm>
        </p:spPr>
        <p:txBody>
          <a:bodyPr/>
          <a:lstStyle/>
          <a:p>
            <a:r>
              <a:rPr lang="en-US" sz="2000" dirty="0"/>
              <a:t>This basically concludes our work with individual series (no variables).</a:t>
            </a:r>
          </a:p>
          <a:p>
            <a:r>
              <a:rPr lang="en-US" sz="2000" dirty="0"/>
              <a:t>We next turn our attention to power series, each of which is a family of series.</a:t>
            </a:r>
          </a:p>
          <a:p>
            <a:r>
              <a:rPr lang="en-US" sz="2000" dirty="0"/>
              <a:t>A variable is present &amp; we get an individual series for each value of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C4EE762-461E-4A10-9DC8-CE6EDC09AA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6A3FF3E8-D26B-4C42-B783-4F72D5F6FF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8.5</a:t>
            </a:r>
          </a:p>
        </p:txBody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B5C26A78-9E6F-4EFA-974F-67566F571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Alternating Series &amp; Absolute Converge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7F6B3442-6C4C-4EE1-AC53-29CC5BC16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700" dirty="0"/>
              <a:t>Absolute Convergence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D557EEF1-987F-4C67-8CCA-D8AA30AC7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2800" dirty="0"/>
              <a:t>Given any series </a:t>
            </a:r>
            <a:r>
              <a:rPr lang="en-US" altLang="en-US" sz="2800" dirty="0">
                <a:sym typeface="Symbol" panose="05050102010706020507" pitchFamily="18" charset="2"/>
              </a:rPr>
              <a:t>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, we can consider the corresponding series</a:t>
            </a:r>
          </a:p>
          <a:p>
            <a:r>
              <a:rPr lang="en-US" altLang="en-US" sz="2800" dirty="0"/>
              <a:t>                       |</a:t>
            </a:r>
            <a:r>
              <a:rPr lang="en-US" altLang="en-US" sz="7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n</a:t>
            </a:r>
            <a:r>
              <a:rPr lang="en-US" altLang="en-US" sz="700" dirty="0"/>
              <a:t> </a:t>
            </a:r>
            <a:r>
              <a:rPr lang="en-US" altLang="en-US" sz="2800" dirty="0"/>
              <a:t>| = |</a:t>
            </a:r>
            <a:r>
              <a:rPr lang="en-US" altLang="en-US" sz="7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| + |</a:t>
            </a:r>
            <a:r>
              <a:rPr lang="en-US" altLang="en-US" sz="7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| + |</a:t>
            </a:r>
            <a:r>
              <a:rPr lang="en-US" altLang="en-US" sz="7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| + </a:t>
            </a:r>
            <a:r>
              <a:rPr lang="en-US" altLang="en-US" sz="2800" b="1" baseline="30000" dirty="0"/>
              <a:t>. . . </a:t>
            </a:r>
            <a:endParaRPr lang="en-US" altLang="en-US" sz="2800" dirty="0"/>
          </a:p>
          <a:p>
            <a:r>
              <a:rPr lang="en-US" altLang="en-US" sz="2800" dirty="0"/>
              <a:t>whose terms are the absolute values of the terms of the original series.</a:t>
            </a: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32629001-98F3-47F0-A2B6-7F9FCA8EB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r="10262"/>
          <a:stretch/>
        </p:blipFill>
        <p:spPr bwMode="auto">
          <a:xfrm>
            <a:off x="228600" y="4030266"/>
            <a:ext cx="8555576" cy="99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8" name="Picture 6">
            <a:extLst>
              <a:ext uri="{FF2B5EF4-FFF2-40B4-BE49-F238E27FC236}">
                <a16:creationId xmlns:a16="http://schemas.microsoft.com/office/drawing/2014/main" id="{D4F95735-D3C6-4311-94E3-CE51E809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64135"/>
            <a:ext cx="466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EBADFE1-DBA0-4CB7-8EBA-C58737C79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934200" cy="585788"/>
          </a:xfrm>
          <a:noFill/>
        </p:spPr>
        <p:txBody>
          <a:bodyPr/>
          <a:lstStyle/>
          <a:p>
            <a:r>
              <a:rPr lang="en-US" altLang="en-US" sz="2700" dirty="0"/>
              <a:t>Absolute Convergence and convergence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400AE419-564C-41B8-9F33-7A5F2B0D2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933018"/>
            <a:ext cx="8153400" cy="5865812"/>
          </a:xfrm>
          <a:noFill/>
        </p:spPr>
        <p:txBody>
          <a:bodyPr/>
          <a:lstStyle/>
          <a:p>
            <a:r>
              <a:rPr lang="en-US" altLang="en-US" sz="2800" dirty="0"/>
              <a:t>Notice that if </a:t>
            </a:r>
            <a:r>
              <a:rPr lang="en-US" altLang="en-US" sz="2800" dirty="0">
                <a:sym typeface="Symbol" panose="05050102010706020507" pitchFamily="18" charset="2"/>
              </a:rPr>
              <a:t>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n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a series with positive terms, then |</a:t>
            </a:r>
            <a:r>
              <a:rPr lang="en-US" altLang="en-US" sz="7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n</a:t>
            </a:r>
            <a:r>
              <a:rPr lang="en-US" altLang="en-US" sz="700" i="1" dirty="0"/>
              <a:t> </a:t>
            </a:r>
            <a:r>
              <a:rPr lang="en-US" altLang="en-US" sz="2800" i="1" dirty="0"/>
              <a:t>|</a:t>
            </a:r>
            <a:r>
              <a:rPr lang="en-US" altLang="en-US" sz="2800" dirty="0"/>
              <a:t> = </a:t>
            </a:r>
            <a:r>
              <a:rPr lang="en-US" altLang="en-US" sz="2800" i="1" dirty="0"/>
              <a:t>a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 and so absolute convergence is the same as convergence in this case.</a:t>
            </a:r>
          </a:p>
          <a:p>
            <a:r>
              <a:rPr lang="en-US" altLang="en-US" sz="2800" b="1" dirty="0"/>
              <a:t>Theorem</a:t>
            </a:r>
            <a:r>
              <a:rPr lang="en-US" altLang="en-US" sz="2800" dirty="0"/>
              <a:t>: any series that is absolutely convergent is also convergent.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312394D-C010-4956-8B6F-3EBE88E58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71475"/>
            <a:ext cx="8763000" cy="585788"/>
          </a:xfrm>
          <a:noFill/>
        </p:spPr>
        <p:txBody>
          <a:bodyPr/>
          <a:lstStyle/>
          <a:p>
            <a:r>
              <a:rPr lang="en-US" altLang="en-US" dirty="0"/>
              <a:t>Example 1: series that is absolutely convergent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49D7A325-140B-40DE-8A20-25EED2205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series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absolutely convergent because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is a convergent </a:t>
            </a:r>
            <a:r>
              <a:rPr lang="en-US" altLang="en-US" i="1" dirty="0"/>
              <a:t>p</a:t>
            </a:r>
            <a:r>
              <a:rPr lang="en-US" altLang="en-US" dirty="0"/>
              <a:t>-series (</a:t>
            </a:r>
            <a:r>
              <a:rPr lang="en-US" altLang="en-US" i="1" dirty="0"/>
              <a:t>p </a:t>
            </a:r>
            <a:r>
              <a:rPr lang="en-US" altLang="en-US" dirty="0"/>
              <a:t>= 2).</a:t>
            </a:r>
          </a:p>
        </p:txBody>
      </p:sp>
      <p:pic>
        <p:nvPicPr>
          <p:cNvPr id="137222" name="Picture 6">
            <a:extLst>
              <a:ext uri="{FF2B5EF4-FFF2-40B4-BE49-F238E27FC236}">
                <a16:creationId xmlns:a16="http://schemas.microsoft.com/office/drawing/2014/main" id="{FE33D59A-73E6-44FB-B760-75DC668F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74581"/>
            <a:ext cx="4597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3" name="Picture 7">
            <a:extLst>
              <a:ext uri="{FF2B5EF4-FFF2-40B4-BE49-F238E27FC236}">
                <a16:creationId xmlns:a16="http://schemas.microsoft.com/office/drawing/2014/main" id="{CA991B75-735C-4432-875B-85C04542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4"/>
          <a:stretch>
            <a:fillRect/>
          </a:stretch>
        </p:blipFill>
        <p:spPr bwMode="auto">
          <a:xfrm>
            <a:off x="1219200" y="2260383"/>
            <a:ext cx="2590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4" name="Picture 8">
            <a:extLst>
              <a:ext uri="{FF2B5EF4-FFF2-40B4-BE49-F238E27FC236}">
                <a16:creationId xmlns:a16="http://schemas.microsoft.com/office/drawing/2014/main" id="{1D7C860C-9D23-41A9-A1AA-A88BCD2C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6"/>
          <a:stretch>
            <a:fillRect/>
          </a:stretch>
        </p:blipFill>
        <p:spPr bwMode="auto">
          <a:xfrm>
            <a:off x="3816927" y="2260383"/>
            <a:ext cx="3276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C0E88D1-A793-4233-8BED-22861DB35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8229600" cy="585788"/>
          </a:xfrm>
          <a:noFill/>
        </p:spPr>
        <p:txBody>
          <a:bodyPr/>
          <a:lstStyle/>
          <a:p>
            <a:r>
              <a:rPr lang="en-US" altLang="en-US" dirty="0"/>
              <a:t>Example 2: </a:t>
            </a:r>
            <a:r>
              <a:rPr lang="en-US" altLang="en-US" b="0" dirty="0"/>
              <a:t>series which is </a:t>
            </a:r>
            <a:r>
              <a:rPr lang="en-US" altLang="en-US" dirty="0"/>
              <a:t>not</a:t>
            </a:r>
            <a:r>
              <a:rPr lang="en-US" altLang="en-US" b="0" dirty="0"/>
              <a:t> absolutely convergent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756B6ACB-547B-4065-939F-7D6AE6BC4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838200"/>
            <a:ext cx="8572500" cy="5865812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800" dirty="0"/>
              <a:t>The alternating harmonic series is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28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800" dirty="0"/>
              <a:t>is not absolutely convergent because the corresponding series of absolute values is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28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800" dirty="0"/>
              <a:t>the harmonic series (</a:t>
            </a:r>
            <a:r>
              <a:rPr lang="en-US" altLang="en-US" sz="2800" i="1" dirty="0"/>
              <a:t>p</a:t>
            </a:r>
            <a:r>
              <a:rPr lang="en-US" altLang="en-US" sz="2800" dirty="0"/>
              <a:t>-series with </a:t>
            </a:r>
            <a:r>
              <a:rPr lang="en-US" altLang="en-US" sz="2800" i="1" dirty="0"/>
              <a:t>p </a:t>
            </a:r>
            <a:r>
              <a:rPr lang="en-US" altLang="en-US" sz="2800" dirty="0"/>
              <a:t>= 1) and is therefore divergent.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800" dirty="0"/>
              <a:t>However, it does converge, a result which follows from the next theorem.</a:t>
            </a:r>
          </a:p>
        </p:txBody>
      </p:sp>
      <p:pic>
        <p:nvPicPr>
          <p:cNvPr id="138246" name="Picture 6">
            <a:extLst>
              <a:ext uri="{FF2B5EF4-FFF2-40B4-BE49-F238E27FC236}">
                <a16:creationId xmlns:a16="http://schemas.microsoft.com/office/drawing/2014/main" id="{1E69F945-9627-40AC-87F5-09BCDC70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09" y="1461439"/>
            <a:ext cx="44196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>
            <a:extLst>
              <a:ext uri="{FF2B5EF4-FFF2-40B4-BE49-F238E27FC236}">
                <a16:creationId xmlns:a16="http://schemas.microsoft.com/office/drawing/2014/main" id="{8E5012B2-8A8E-44B2-AC41-0E7A0AD0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6"/>
          <a:stretch>
            <a:fillRect/>
          </a:stretch>
        </p:blipFill>
        <p:spPr bwMode="auto">
          <a:xfrm>
            <a:off x="1295400" y="3276600"/>
            <a:ext cx="26670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8" name="Picture 8">
            <a:extLst>
              <a:ext uri="{FF2B5EF4-FFF2-40B4-BE49-F238E27FC236}">
                <a16:creationId xmlns:a16="http://schemas.microsoft.com/office/drawing/2014/main" id="{089FC2B5-F50C-4129-B383-7412F6B5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/>
          <a:stretch>
            <a:fillRect/>
          </a:stretch>
        </p:blipFill>
        <p:spPr bwMode="auto">
          <a:xfrm>
            <a:off x="3952009" y="3276600"/>
            <a:ext cx="32004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3" descr="TH10_14">
            <a:extLst>
              <a:ext uri="{FF2B5EF4-FFF2-40B4-BE49-F238E27FC236}">
                <a16:creationId xmlns:a16="http://schemas.microsoft.com/office/drawing/2014/main" id="{8843E1A2-9CF2-494E-A977-AF3024EB4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5172"/>
          <a:stretch/>
        </p:blipFill>
        <p:spPr bwMode="auto">
          <a:xfrm>
            <a:off x="304799" y="838200"/>
            <a:ext cx="840456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40F37-8B0A-416D-B76A-E0F8048C48AB}"/>
              </a:ext>
            </a:extLst>
          </p:cNvPr>
          <p:cNvSpPr txBox="1"/>
          <p:nvPr/>
        </p:nvSpPr>
        <p:spPr>
          <a:xfrm>
            <a:off x="1676400" y="15240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67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7" name="Picture 3" descr="10_13">
            <a:extLst>
              <a:ext uri="{FF2B5EF4-FFF2-40B4-BE49-F238E27FC236}">
                <a16:creationId xmlns:a16="http://schemas.microsoft.com/office/drawing/2014/main" id="{A7469EBC-A4B1-42EF-993F-D86D97F84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0"/>
          <a:stretch/>
        </p:blipFill>
        <p:spPr bwMode="auto">
          <a:xfrm>
            <a:off x="104920" y="1981200"/>
            <a:ext cx="4720234" cy="3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A4CCA-01A4-4D8E-8504-13E2C858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alternating series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844-93A3-4C84-B3B4-5D0FA589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4713"/>
            <a:ext cx="9144000" cy="1258887"/>
          </a:xfrm>
        </p:spPr>
        <p:txBody>
          <a:bodyPr/>
          <a:lstStyle/>
          <a:p>
            <a:r>
              <a:rPr lang="en-US" sz="2400" dirty="0"/>
              <a:t>The partial sums of an alternating series that satisfy the hypotheses starting with n=1, straddle the limit from the beginning.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DEBDE-ADCC-4C1B-976B-AC4D90264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70"/>
          <a:stretch/>
        </p:blipFill>
        <p:spPr>
          <a:xfrm>
            <a:off x="5000184" y="1981200"/>
            <a:ext cx="4059678" cy="3254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D154B-F67C-4513-A01D-4070861FD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9" t="81230" r="35313"/>
          <a:stretch/>
        </p:blipFill>
        <p:spPr>
          <a:xfrm>
            <a:off x="7315200" y="2133600"/>
            <a:ext cx="1371600" cy="686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EB9EC-8507-4BB6-A247-5A82DE7B60A1}"/>
              </a:ext>
            </a:extLst>
          </p:cNvPr>
          <p:cNvSpPr txBox="1"/>
          <p:nvPr/>
        </p:nvSpPr>
        <p:spPr>
          <a:xfrm>
            <a:off x="271945" y="5387686"/>
            <a:ext cx="8787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Because </a:t>
            </a:r>
            <a:r>
              <a:rPr lang="en-US" i="1" dirty="0">
                <a:solidFill>
                  <a:srgbClr val="800000"/>
                </a:solidFill>
              </a:rPr>
              <a:t>a</a:t>
            </a:r>
            <a:r>
              <a:rPr lang="en-US" i="1" baseline="-25000" dirty="0">
                <a:solidFill>
                  <a:srgbClr val="800000"/>
                </a:solidFill>
              </a:rPr>
              <a:t>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is decreasing, the amount by which </a:t>
            </a:r>
            <a:r>
              <a:rPr lang="en-US" i="1" dirty="0">
                <a:solidFill>
                  <a:srgbClr val="800000"/>
                </a:solidFill>
              </a:rPr>
              <a:t>S</a:t>
            </a:r>
            <a:r>
              <a:rPr lang="en-US" i="1" baseline="-25000" dirty="0">
                <a:solidFill>
                  <a:srgbClr val="800000"/>
                </a:solidFill>
              </a:rPr>
              <a:t>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bounces up/down decreases.</a:t>
            </a:r>
          </a:p>
          <a:p>
            <a:r>
              <a:rPr lang="en-US" dirty="0">
                <a:solidFill>
                  <a:srgbClr val="800000"/>
                </a:solidFill>
              </a:rPr>
              <a:t>Moreover, the odd terms of </a:t>
            </a:r>
            <a:r>
              <a:rPr lang="en-US" i="1" dirty="0">
                <a:solidFill>
                  <a:srgbClr val="800000"/>
                </a:solidFill>
              </a:rPr>
              <a:t>S</a:t>
            </a:r>
            <a:r>
              <a:rPr lang="en-US" i="1" baseline="-25000" dirty="0">
                <a:solidFill>
                  <a:srgbClr val="800000"/>
                </a:solidFill>
              </a:rPr>
              <a:t>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form a decreasing, bounded sequence, while the even terms of </a:t>
            </a:r>
            <a:r>
              <a:rPr lang="en-US" i="1" dirty="0">
                <a:solidFill>
                  <a:srgbClr val="800000"/>
                </a:solidFill>
              </a:rPr>
              <a:t>S</a:t>
            </a:r>
            <a:r>
              <a:rPr lang="en-US" i="1" baseline="-25000" dirty="0">
                <a:solidFill>
                  <a:srgbClr val="800000"/>
                </a:solidFill>
              </a:rPr>
              <a:t>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form an increasing, bounded sequence. Since bounded, monotonic sequences converge (see Theorem 59) and the terms of </a:t>
            </a:r>
            <a:r>
              <a:rPr lang="en-US" i="1" dirty="0">
                <a:solidFill>
                  <a:srgbClr val="800000"/>
                </a:solidFill>
              </a:rPr>
              <a:t>a</a:t>
            </a:r>
            <a:r>
              <a:rPr lang="en-US" i="1" baseline="-25000" dirty="0">
                <a:solidFill>
                  <a:srgbClr val="800000"/>
                </a:solidFill>
              </a:rPr>
              <a:t>n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approach 0, one can show that the odd and even terms of </a:t>
            </a:r>
            <a:r>
              <a:rPr lang="en-US" i="1" dirty="0">
                <a:solidFill>
                  <a:srgbClr val="800000"/>
                </a:solidFill>
              </a:rPr>
              <a:t>Sn </a:t>
            </a:r>
            <a:r>
              <a:rPr lang="en-US" dirty="0">
                <a:solidFill>
                  <a:srgbClr val="800000"/>
                </a:solidFill>
              </a:rPr>
              <a:t>converge to the same common limit </a:t>
            </a:r>
            <a:r>
              <a:rPr lang="en-US" i="1" dirty="0">
                <a:solidFill>
                  <a:srgbClr val="800000"/>
                </a:solidFill>
              </a:rPr>
              <a:t>L</a:t>
            </a:r>
            <a:r>
              <a:rPr lang="en-US" dirty="0">
                <a:solidFill>
                  <a:srgbClr val="8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7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D4C07FD-02CF-4A87-B81B-6E6BA36B8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700" dirty="0"/>
              <a:t>Conditional Convergence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B1AD171-2070-48B0-BA75-CE77A54B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92" y="2133599"/>
            <a:ext cx="8752928" cy="4352925"/>
          </a:xfrm>
          <a:noFill/>
        </p:spPr>
        <p:txBody>
          <a:bodyPr/>
          <a:lstStyle/>
          <a:p>
            <a:r>
              <a:rPr lang="en-US" altLang="en-US" sz="2000" dirty="0"/>
              <a:t>Example 2, the alternating harmonic series, is conditionally convergent. Thus it is possible for a series to be convergent but not absolutely convergent.</a:t>
            </a:r>
          </a:p>
          <a:p>
            <a:r>
              <a:rPr lang="en-US" altLang="en-US" sz="2000" dirty="0"/>
              <a:t>However, the next theorem shows that absolute convergence implies convergence.</a:t>
            </a:r>
          </a:p>
          <a:p>
            <a:endParaRPr lang="en-US" altLang="en-US" sz="2800" dirty="0"/>
          </a:p>
          <a:p>
            <a:r>
              <a:rPr lang="en-US" altLang="en-US" sz="2000" dirty="0"/>
              <a:t>So even, though we could apply the alternating series test to example 1, there is no need.</a:t>
            </a: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0FED02CF-3A09-47A5-8EB1-2EE9E21B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176239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>
            <a:extLst>
              <a:ext uri="{FF2B5EF4-FFF2-40B4-BE49-F238E27FC236}">
                <a16:creationId xmlns:a16="http://schemas.microsoft.com/office/drawing/2014/main" id="{443CB9B8-D1AF-4757-A0DE-6231A1B69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"/>
          <a:stretch/>
        </p:blipFill>
        <p:spPr bwMode="auto">
          <a:xfrm>
            <a:off x="117764" y="4191000"/>
            <a:ext cx="888492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/>
    </p:bldLst>
  </p:timing>
</p:sld>
</file>

<file path=ppt/theme/theme1.xml><?xml version="1.0" encoding="utf-8"?>
<a:theme xmlns:a="http://schemas.openxmlformats.org/drawingml/2006/main" name="calc">
  <a:themeElements>
    <a:clrScheme name="cal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l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</Template>
  <TotalTime>4828</TotalTime>
  <Words>707</Words>
  <Application>Microsoft Office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Symbol</vt:lpstr>
      <vt:lpstr>Wingdings</vt:lpstr>
      <vt:lpstr>calc</vt:lpstr>
      <vt:lpstr>Microsoft Excel Binary Worksheet</vt:lpstr>
      <vt:lpstr>PowerPoint Presentation</vt:lpstr>
      <vt:lpstr>8.5</vt:lpstr>
      <vt:lpstr>Absolute Convergence</vt:lpstr>
      <vt:lpstr>Absolute Convergence and convergence</vt:lpstr>
      <vt:lpstr>Example 1: series that is absolutely convergent</vt:lpstr>
      <vt:lpstr>Example 2: series which is not absolutely convergent</vt:lpstr>
      <vt:lpstr>PowerPoint Presentation</vt:lpstr>
      <vt:lpstr>Proof of alternating series theorem</vt:lpstr>
      <vt:lpstr>Conditional Convergence</vt:lpstr>
      <vt:lpstr>Rearrangements</vt:lpstr>
      <vt:lpstr>Example 3</vt:lpstr>
      <vt:lpstr>Example 3 – Solution</vt:lpstr>
      <vt:lpstr>PowerPoint Presentation</vt:lpstr>
      <vt:lpstr>Example 4a: estimate of error for alternating series</vt:lpstr>
      <vt:lpstr>Example 4b: estimate of error for alternating series</vt:lpstr>
      <vt:lpstr>Example 4c: estimate of error for alternating series</vt:lpstr>
      <vt:lpstr>Absolute and conditional convergence for p-series</vt:lpstr>
      <vt:lpstr>Summary of series tools and tests</vt:lpstr>
    </vt:vector>
  </TitlesOfParts>
  <Company>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Next Step</cp:lastModifiedBy>
  <cp:revision>623</cp:revision>
  <dcterms:created xsi:type="dcterms:W3CDTF">2007-01-13T07:19:09Z</dcterms:created>
  <dcterms:modified xsi:type="dcterms:W3CDTF">2018-11-14T14:35:44Z</dcterms:modified>
</cp:coreProperties>
</file>