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333" r:id="rId2"/>
    <p:sldId id="522" r:id="rId3"/>
    <p:sldId id="523" r:id="rId4"/>
    <p:sldId id="524" r:id="rId5"/>
    <p:sldId id="527" r:id="rId6"/>
    <p:sldId id="533" r:id="rId7"/>
    <p:sldId id="528" r:id="rId8"/>
    <p:sldId id="529" r:id="rId9"/>
    <p:sldId id="525" r:id="rId10"/>
    <p:sldId id="530" r:id="rId11"/>
    <p:sldId id="531" r:id="rId12"/>
    <p:sldId id="532" r:id="rId13"/>
    <p:sldId id="534" r:id="rId14"/>
    <p:sldId id="53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>
          <p15:clr>
            <a:srgbClr val="A4A3A4"/>
          </p15:clr>
        </p15:guide>
        <p15:guide id="2" pos="4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AC4600"/>
    <a:srgbClr val="CC0066"/>
    <a:srgbClr val="E45C00"/>
    <a:srgbClr val="CC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preferSingleView="1">
    <p:restoredLeft sz="12712" autoAdjust="0"/>
    <p:restoredTop sz="91643" autoAdjust="0"/>
  </p:normalViewPr>
  <p:slideViewPr>
    <p:cSldViewPr>
      <p:cViewPr varScale="1">
        <p:scale>
          <a:sx n="92" d="100"/>
          <a:sy n="92" d="100"/>
        </p:scale>
        <p:origin x="258" y="84"/>
      </p:cViewPr>
      <p:guideLst>
        <p:guide orient="horz" pos="720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145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>
            <a:extLst>
              <a:ext uri="{FF2B5EF4-FFF2-40B4-BE49-F238E27FC236}">
                <a16:creationId xmlns:a16="http://schemas.microsoft.com/office/drawing/2014/main" id="{86E4ECA6-F874-41D5-88F0-2658058D01B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4969075B-7B6A-4B4F-B511-5EC3CBA5D4D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57700" name="Rectangle 4">
            <a:extLst>
              <a:ext uri="{FF2B5EF4-FFF2-40B4-BE49-F238E27FC236}">
                <a16:creationId xmlns:a16="http://schemas.microsoft.com/office/drawing/2014/main" id="{BE110A2E-5650-4FF8-9BAE-3962C25159A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7701" name="Rectangle 5">
            <a:extLst>
              <a:ext uri="{FF2B5EF4-FFF2-40B4-BE49-F238E27FC236}">
                <a16:creationId xmlns:a16="http://schemas.microsoft.com/office/drawing/2014/main" id="{16EE2B64-5185-4C55-A855-B1902A906EB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57702" name="Rectangle 6">
            <a:extLst>
              <a:ext uri="{FF2B5EF4-FFF2-40B4-BE49-F238E27FC236}">
                <a16:creationId xmlns:a16="http://schemas.microsoft.com/office/drawing/2014/main" id="{D403FF0D-789A-459B-9321-376B236F97A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57703" name="Rectangle 7">
            <a:extLst>
              <a:ext uri="{FF2B5EF4-FFF2-40B4-BE49-F238E27FC236}">
                <a16:creationId xmlns:a16="http://schemas.microsoft.com/office/drawing/2014/main" id="{25C7DD1C-D90C-47CA-9942-97094B5743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6A4973-4323-4005-A4BF-F39F0E8600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8469AA9-512C-4085-9E71-4F33EAA71E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7ECA4E-3592-4D84-AFF0-7F7237C365C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46786" name="Rectangle 2">
            <a:extLst>
              <a:ext uri="{FF2B5EF4-FFF2-40B4-BE49-F238E27FC236}">
                <a16:creationId xmlns:a16="http://schemas.microsoft.com/office/drawing/2014/main" id="{FC4E5F62-93B2-4215-8183-37BB042FA5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>
            <a:extLst>
              <a:ext uri="{FF2B5EF4-FFF2-40B4-BE49-F238E27FC236}">
                <a16:creationId xmlns:a16="http://schemas.microsoft.com/office/drawing/2014/main" id="{8A582579-09EB-4E01-84AE-67890DE0BE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A4973-4323-4005-A4BF-F39F0E8600B1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1103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A4973-4323-4005-A4BF-F39F0E8600B1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6196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A4973-4323-4005-A4BF-F39F0E8600B1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993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73287-45CE-4AD5-92C2-95498205C5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81B07A-D4BE-4503-B760-FD3E8CE55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37684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3998B-F5D2-48D2-80BF-CE3D4A19F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CA6655-E8FD-4857-97AF-79B203D0E8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3996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13765D-C700-4362-8137-58F1AF28B6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0875" y="371475"/>
            <a:ext cx="2143125" cy="63690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B7B0D7-4BDC-4600-B818-D6EF6DA09F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71500" y="371475"/>
            <a:ext cx="6276975" cy="63690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76135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1F11B63-E42E-4D41-BA01-81D112915ED1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571500" y="371475"/>
            <a:ext cx="8572500" cy="63690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4528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42797-89E6-4CFC-9629-833BA6B04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E4D9E-02AA-46EA-9018-58EE49064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1114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9D26C-6367-4362-B42E-43DBFEF70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C82F0C-D01A-40A0-B3B0-E2B92FA00E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7291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A8B14-82EE-4588-937B-4357EE7A8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1EB0F-F657-4C8B-BA7F-FA1BD2ABA0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1500" y="874713"/>
            <a:ext cx="4210050" cy="5865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793E1-E1A2-4B90-AB75-3BD07DC7F3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33950" y="874713"/>
            <a:ext cx="4210050" cy="5865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523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5C00E-1B17-441E-8F6D-241D8D3BF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621128-505C-445B-A9E2-D4B0D82EA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E29362-E626-4EC8-998D-69BD40BEE1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0F638B-B6CD-4D60-847B-E6FB6F7D5C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A7879E-E04D-4A78-81FD-DADA857840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75927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A0ED1-8D91-462B-A959-7B426EFAD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16941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4379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BD678-D615-4C86-B8D5-BB5BBA611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2AA96-8D1E-40B8-91FA-07AC1F957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4506E2-20AA-4B88-A950-D0041144D9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9921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D6E64-61D8-41EF-8CFF-0995D32EB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50B5A7-905E-42CF-B62A-16B180D93B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5741AF-97CB-4281-B7E4-F320BE65E7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5347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al1a">
            <a:extLst>
              <a:ext uri="{FF2B5EF4-FFF2-40B4-BE49-F238E27FC236}">
                <a16:creationId xmlns:a16="http://schemas.microsoft.com/office/drawing/2014/main" id="{7B8250BF-C3D5-4C07-A95D-43EDE9AF8E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E117E7DD-9478-4A22-864E-4FE48888AE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71475"/>
            <a:ext cx="53340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014A711-695D-4B6D-A048-53440670B1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874713"/>
            <a:ext cx="8572500" cy="586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 kern="1200">
          <a:solidFill>
            <a:srgbClr val="E45C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E45C00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E45C00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E45C00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E45C00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E45C00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E45C00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E45C00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E45C00"/>
          </a:solidFill>
          <a:latin typeface="Arial" panose="020B0604020202020204" pitchFamily="34" charset="0"/>
        </a:defRPr>
      </a:lvl9pPr>
    </p:titleStyle>
    <p:bodyStyle>
      <a:lvl1pPr indent="3175" algn="l" rtl="0" fontAlgn="base">
        <a:lnSpc>
          <a:spcPct val="130000"/>
        </a:lnSpc>
        <a:spcBef>
          <a:spcPct val="20000"/>
        </a:spcBef>
        <a:spcAft>
          <a:spcPct val="0"/>
        </a:spcAft>
        <a:defRPr sz="3200" kern="1200">
          <a:solidFill>
            <a:srgbClr val="800000"/>
          </a:solidFill>
          <a:latin typeface="+mn-lt"/>
          <a:ea typeface="+mn-ea"/>
          <a:cs typeface="+mn-cs"/>
        </a:defRPr>
      </a:lvl1pPr>
      <a:lvl2pPr marL="741363" indent="-284163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 kern="1200">
          <a:solidFill>
            <a:srgbClr val="AC4600"/>
          </a:solidFill>
          <a:latin typeface="+mn-lt"/>
          <a:ea typeface="+mn-ea"/>
          <a:cs typeface="+mn-cs"/>
        </a:defRPr>
      </a:lvl2pPr>
      <a:lvl3pPr marL="1431925" indent="-228600" algn="l" rtl="0" fontAlgn="base">
        <a:spcBef>
          <a:spcPct val="20000"/>
        </a:spcBef>
        <a:spcAft>
          <a:spcPct val="0"/>
        </a:spcAft>
        <a:defRPr sz="2400" kern="1200">
          <a:solidFill>
            <a:srgbClr val="AC4600"/>
          </a:solidFill>
          <a:latin typeface="+mn-lt"/>
          <a:ea typeface="+mn-ea"/>
          <a:cs typeface="+mn-cs"/>
        </a:defRPr>
      </a:lvl3pPr>
      <a:lvl4pPr marL="1774825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17725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62" name="Picture 2" descr="calchap7">
            <a:extLst>
              <a:ext uri="{FF2B5EF4-FFF2-40B4-BE49-F238E27FC236}">
                <a16:creationId xmlns:a16="http://schemas.microsoft.com/office/drawing/2014/main" id="{D5BF3D06-FC28-485C-87DE-83231FDE40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71475"/>
            <a:ext cx="82296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63" name="Text Box 3">
            <a:extLst>
              <a:ext uri="{FF2B5EF4-FFF2-40B4-BE49-F238E27FC236}">
                <a16:creationId xmlns:a16="http://schemas.microsoft.com/office/drawing/2014/main" id="{25F84D85-9C32-49BE-9F09-34D9AEB13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21336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45764" name="Text Box 4">
            <a:extLst>
              <a:ext uri="{FF2B5EF4-FFF2-40B4-BE49-F238E27FC236}">
                <a16:creationId xmlns:a16="http://schemas.microsoft.com/office/drawing/2014/main" id="{0F95AE20-8F4B-4C4F-B914-FE4A90FED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792163"/>
            <a:ext cx="16764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0" dirty="0">
                <a:solidFill>
                  <a:srgbClr val="FFD8BD"/>
                </a:solidFill>
              </a:rPr>
              <a:t>8</a:t>
            </a:r>
          </a:p>
        </p:txBody>
      </p:sp>
      <p:sp>
        <p:nvSpPr>
          <p:cNvPr id="245765" name="Text Box 5">
            <a:extLst>
              <a:ext uri="{FF2B5EF4-FFF2-40B4-BE49-F238E27FC236}">
                <a16:creationId xmlns:a16="http://schemas.microsoft.com/office/drawing/2014/main" id="{E36184A5-4C40-43A8-B437-ED1ED7559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471863"/>
            <a:ext cx="541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 dirty="0">
                <a:solidFill>
                  <a:srgbClr val="FFD8B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Sequences and Series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636FC67-8E32-4098-8820-F8159AED5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 test example 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8F9EE0-7F1A-404B-B189-39CF198AD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874713"/>
            <a:ext cx="8572500" cy="5865812"/>
          </a:xfrm>
        </p:spPr>
        <p:txBody>
          <a:bodyPr/>
          <a:lstStyle/>
          <a:p>
            <a:r>
              <a:rPr lang="en-US" dirty="0"/>
              <a:t>Applying the n</a:t>
            </a:r>
            <a:r>
              <a:rPr lang="en-US" baseline="30000" dirty="0"/>
              <a:t>th</a:t>
            </a:r>
            <a:r>
              <a:rPr lang="en-US" dirty="0"/>
              <a:t> root to a</a:t>
            </a:r>
            <a:r>
              <a:rPr lang="en-US" baseline="-25000" dirty="0"/>
              <a:t>n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ym typeface="Symbol" panose="05050102010706020507" pitchFamily="18" charset="2"/>
              </a:rPr>
              <a:t>Hence  = ½ &lt; 1 </a:t>
            </a:r>
          </a:p>
          <a:p>
            <a:r>
              <a:rPr lang="en-US" dirty="0">
                <a:sym typeface="Symbol" panose="05050102010706020507" pitchFamily="18" charset="2"/>
              </a:rPr>
              <a:t>t</a:t>
            </a:r>
            <a:r>
              <a:rPr lang="en-US" dirty="0"/>
              <a:t>hus the series converges.</a:t>
            </a:r>
          </a:p>
        </p:txBody>
      </p:sp>
      <p:pic>
        <p:nvPicPr>
          <p:cNvPr id="5" name="Picture 3" descr="b10_ex03_566">
            <a:extLst>
              <a:ext uri="{FF2B5EF4-FFF2-40B4-BE49-F238E27FC236}">
                <a16:creationId xmlns:a16="http://schemas.microsoft.com/office/drawing/2014/main" id="{5C1DBA8C-4246-4CFF-ACB1-A04F6918A4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6" t="9648" r="83784" b="72664"/>
          <a:stretch/>
        </p:blipFill>
        <p:spPr bwMode="auto">
          <a:xfrm>
            <a:off x="3733800" y="203994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b10_ex03_566">
            <a:extLst>
              <a:ext uri="{FF2B5EF4-FFF2-40B4-BE49-F238E27FC236}">
                <a16:creationId xmlns:a16="http://schemas.microsoft.com/office/drawing/2014/main" id="{DD7413F0-0D0F-4270-A0EC-652A5B5753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39" t="41809" r="52793" b="37286"/>
          <a:stretch/>
        </p:blipFill>
        <p:spPr bwMode="auto">
          <a:xfrm>
            <a:off x="1447800" y="1752600"/>
            <a:ext cx="73855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b10_ex03_566">
            <a:extLst>
              <a:ext uri="{FF2B5EF4-FFF2-40B4-BE49-F238E27FC236}">
                <a16:creationId xmlns:a16="http://schemas.microsoft.com/office/drawing/2014/main" id="{727DD829-1FDA-46FE-80EA-A7DE3F3352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07" t="41809" r="41622" b="37286"/>
          <a:stretch/>
        </p:blipFill>
        <p:spPr bwMode="auto">
          <a:xfrm>
            <a:off x="2175963" y="1752600"/>
            <a:ext cx="1090246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b10_ex03_566">
            <a:extLst>
              <a:ext uri="{FF2B5EF4-FFF2-40B4-BE49-F238E27FC236}">
                <a16:creationId xmlns:a16="http://schemas.microsoft.com/office/drawing/2014/main" id="{BC55DA4B-C95E-402D-A671-16BF8E5C72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78" t="41809" r="27568" b="37286"/>
          <a:stretch/>
        </p:blipFill>
        <p:spPr bwMode="auto">
          <a:xfrm>
            <a:off x="3200400" y="1752600"/>
            <a:ext cx="1371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b10_ex03_566">
            <a:extLst>
              <a:ext uri="{FF2B5EF4-FFF2-40B4-BE49-F238E27FC236}">
                <a16:creationId xmlns:a16="http://schemas.microsoft.com/office/drawing/2014/main" id="{366B5C71-CFAD-49B8-B6F6-C0CB6C4A99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432" t="41809" r="11712" b="37286"/>
          <a:stretch/>
        </p:blipFill>
        <p:spPr bwMode="auto">
          <a:xfrm>
            <a:off x="4572000" y="1752600"/>
            <a:ext cx="1547446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682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636FC67-8E32-4098-8820-F8159AED5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 test example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88F9EE0-7F1A-404B-B189-39CF198AD22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1000" y="874713"/>
                <a:ext cx="8534400" cy="5865812"/>
              </a:xfrm>
            </p:spPr>
            <p:txBody>
              <a:bodyPr/>
              <a:lstStyle/>
              <a:p>
                <a:r>
                  <a:rPr lang="en-US" dirty="0"/>
                  <a:t>Applying the n</a:t>
                </a:r>
                <a:r>
                  <a:rPr lang="en-US" baseline="30000" dirty="0"/>
                  <a:t>th</a:t>
                </a:r>
                <a:r>
                  <a:rPr lang="en-US" dirty="0"/>
                  <a:t> root to a</a:t>
                </a:r>
                <a:r>
                  <a:rPr lang="en-US" baseline="-25000" dirty="0"/>
                  <a:t>n</a:t>
                </a:r>
                <a:r>
                  <a:rPr lang="en-US" dirty="0"/>
                  <a:t>:</a:t>
                </a:r>
              </a:p>
              <a:p>
                <a:endParaRPr lang="en-US" sz="4000" dirty="0"/>
              </a:p>
              <a:p>
                <a:r>
                  <a:rPr lang="en-US" dirty="0">
                    <a:sym typeface="Symbol" panose="05050102010706020507" pitchFamily="18" charset="2"/>
                  </a:rPr>
                  <a:t>Hence  = 2 &gt; 1 and</a:t>
                </a:r>
              </a:p>
              <a:p>
                <a:r>
                  <a:rPr lang="en-US" dirty="0"/>
                  <a:t>thus the series diverges.</a:t>
                </a:r>
              </a:p>
              <a:p>
                <a:r>
                  <a:rPr lang="en-US" sz="2400" dirty="0"/>
                  <a:t>(Recall that in a tug of war, exponential growth wins out over polynomial, so in fact the sequence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/>
                  <a:t> diverges to </a:t>
                </a:r>
                <a:r>
                  <a:rPr lang="en-US" sz="2400" dirty="0">
                    <a:sym typeface="Symbol" panose="05050102010706020507" pitchFamily="18" charset="2"/>
                  </a:rPr>
                  <a:t>, so there is no chance that the series would converge.)</a:t>
                </a:r>
                <a:endParaRPr lang="en-US" sz="2400" dirty="0"/>
              </a:p>
            </p:txBody>
          </p:sp>
        </mc:Choice>
        <mc:Fallback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88F9EE0-7F1A-404B-B189-39CF198AD2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874713"/>
                <a:ext cx="8534400" cy="5865812"/>
              </a:xfrm>
              <a:blipFill>
                <a:blip r:embed="rId2"/>
                <a:stretch>
                  <a:fillRect l="-1786" r="-10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3" descr="b10_ex03_566">
            <a:extLst>
              <a:ext uri="{FF2B5EF4-FFF2-40B4-BE49-F238E27FC236}">
                <a16:creationId xmlns:a16="http://schemas.microsoft.com/office/drawing/2014/main" id="{5C1DBA8C-4246-4CFF-ACB1-A04F6918A4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75" t="9129" r="64415" b="73183"/>
          <a:stretch/>
        </p:blipFill>
        <p:spPr bwMode="auto">
          <a:xfrm>
            <a:off x="3733800" y="203994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b10_ex03_566">
            <a:extLst>
              <a:ext uri="{FF2B5EF4-FFF2-40B4-BE49-F238E27FC236}">
                <a16:creationId xmlns:a16="http://schemas.microsoft.com/office/drawing/2014/main" id="{DD7413F0-0D0F-4270-A0EC-652A5B5753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78" t="62414" r="54714" b="18074"/>
          <a:stretch/>
        </p:blipFill>
        <p:spPr bwMode="auto">
          <a:xfrm>
            <a:off x="1447800" y="1541968"/>
            <a:ext cx="7620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b10_ex03_566">
            <a:extLst>
              <a:ext uri="{FF2B5EF4-FFF2-40B4-BE49-F238E27FC236}">
                <a16:creationId xmlns:a16="http://schemas.microsoft.com/office/drawing/2014/main" id="{45CDC0B7-EA91-479A-87BE-773600B7A5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86" t="62414" r="41441" b="18074"/>
          <a:stretch/>
        </p:blipFill>
        <p:spPr bwMode="auto">
          <a:xfrm>
            <a:off x="2223655" y="1541968"/>
            <a:ext cx="12954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b10_ex03_566">
            <a:extLst>
              <a:ext uri="{FF2B5EF4-FFF2-40B4-BE49-F238E27FC236}">
                <a16:creationId xmlns:a16="http://schemas.microsoft.com/office/drawing/2014/main" id="{1127A263-165E-4BFD-AA00-0CEFFB92AF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59" t="62414" r="22702" b="18074"/>
          <a:stretch/>
        </p:blipFill>
        <p:spPr bwMode="auto">
          <a:xfrm>
            <a:off x="3480954" y="1541968"/>
            <a:ext cx="1828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972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636FC67-8E32-4098-8820-F8159AED5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 test example 3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8F9EE0-7F1A-404B-B189-39CF198AD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Applying the n</a:t>
            </a:r>
            <a:r>
              <a:rPr lang="en-US" baseline="30000" dirty="0"/>
              <a:t>th</a:t>
            </a:r>
            <a:r>
              <a:rPr lang="en-US" dirty="0"/>
              <a:t> root to a</a:t>
            </a:r>
            <a:r>
              <a:rPr lang="en-US" baseline="-25000" dirty="0"/>
              <a:t>n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Thus the series converges.</a:t>
            </a:r>
          </a:p>
        </p:txBody>
      </p:sp>
      <p:pic>
        <p:nvPicPr>
          <p:cNvPr id="5" name="Picture 3" descr="b10_ex03_566">
            <a:extLst>
              <a:ext uri="{FF2B5EF4-FFF2-40B4-BE49-F238E27FC236}">
                <a16:creationId xmlns:a16="http://schemas.microsoft.com/office/drawing/2014/main" id="{5C1DBA8C-4246-4CFF-ACB1-A04F6918A4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" t="81489" r="73874" b="-2913"/>
          <a:stretch/>
        </p:blipFill>
        <p:spPr bwMode="auto">
          <a:xfrm>
            <a:off x="3657600" y="203994"/>
            <a:ext cx="1752600" cy="1015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b10_ex03_566">
            <a:extLst>
              <a:ext uri="{FF2B5EF4-FFF2-40B4-BE49-F238E27FC236}">
                <a16:creationId xmlns:a16="http://schemas.microsoft.com/office/drawing/2014/main" id="{DD7413F0-0D0F-4270-A0EC-652A5B5753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70" t="82054" r="32072" b="-2959"/>
          <a:stretch/>
        </p:blipFill>
        <p:spPr bwMode="auto">
          <a:xfrm>
            <a:off x="1447800" y="1752600"/>
            <a:ext cx="1752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b10_ex03_566">
            <a:extLst>
              <a:ext uri="{FF2B5EF4-FFF2-40B4-BE49-F238E27FC236}">
                <a16:creationId xmlns:a16="http://schemas.microsoft.com/office/drawing/2014/main" id="{E4929793-E07B-4752-9AE9-51E06DC53C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28" t="82054" r="18798" b="-2959"/>
          <a:stretch/>
        </p:blipFill>
        <p:spPr bwMode="auto">
          <a:xfrm>
            <a:off x="3196936" y="1752600"/>
            <a:ext cx="1295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b10_ex03_566">
            <a:extLst>
              <a:ext uri="{FF2B5EF4-FFF2-40B4-BE49-F238E27FC236}">
                <a16:creationId xmlns:a16="http://schemas.microsoft.com/office/drawing/2014/main" id="{80132EDB-CD4C-4947-BE5B-9D790AF924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01" t="82054" r="1381" b="-2959"/>
          <a:stretch/>
        </p:blipFill>
        <p:spPr bwMode="auto">
          <a:xfrm>
            <a:off x="4419600" y="1752600"/>
            <a:ext cx="1699846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182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636FC67-8E32-4098-8820-F8159AED5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 test example 4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8F9EE0-7F1A-404B-B189-39CF198AD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874713"/>
            <a:ext cx="8534400" cy="5865812"/>
          </a:xfrm>
        </p:spPr>
        <p:txBody>
          <a:bodyPr/>
          <a:lstStyle/>
          <a:p>
            <a:r>
              <a:rPr lang="en-US" dirty="0"/>
              <a:t>Applying the n</a:t>
            </a:r>
            <a:r>
              <a:rPr lang="en-US" baseline="30000" dirty="0"/>
              <a:t>th</a:t>
            </a:r>
            <a:r>
              <a:rPr lang="en-US" dirty="0"/>
              <a:t> root to a</a:t>
            </a:r>
            <a:r>
              <a:rPr lang="en-US" baseline="-25000" dirty="0"/>
              <a:t>n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Thus the series converges.</a:t>
            </a:r>
          </a:p>
          <a:p>
            <a:r>
              <a:rPr lang="en-US" sz="2400" dirty="0"/>
              <a:t>What very well known series is similar to this series?</a:t>
            </a:r>
          </a:p>
          <a:p>
            <a:r>
              <a:rPr lang="en-US" sz="2400" dirty="0"/>
              <a:t>Can you use a comparison test to show convergence?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0896E4-7F2B-40EC-ACEB-F8664475B7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350" y="266700"/>
            <a:ext cx="1873250" cy="79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3A0D4BAF-4561-4609-BC1F-82869B4EE4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" r="51785" b="-124"/>
          <a:stretch/>
        </p:blipFill>
        <p:spPr bwMode="auto">
          <a:xfrm>
            <a:off x="1600200" y="1754187"/>
            <a:ext cx="2057400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9">
            <a:extLst>
              <a:ext uri="{FF2B5EF4-FFF2-40B4-BE49-F238E27FC236}">
                <a16:creationId xmlns:a16="http://schemas.microsoft.com/office/drawing/2014/main" id="{60AF44B2-DB51-4AE0-A17A-23C1390A90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15"/>
          <a:stretch>
            <a:fillRect/>
          </a:stretch>
        </p:blipFill>
        <p:spPr bwMode="auto">
          <a:xfrm>
            <a:off x="3657600" y="1754187"/>
            <a:ext cx="2209800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694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F350E-D5CE-41B2-AFED-ED15736D9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71475"/>
            <a:ext cx="7772400" cy="585788"/>
          </a:xfrm>
        </p:spPr>
        <p:txBody>
          <a:bodyPr/>
          <a:lstStyle/>
          <a:p>
            <a:r>
              <a:rPr lang="en-US" dirty="0"/>
              <a:t>Do these series converge? Find a test that works.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BCFAA5B-F960-4241-8346-74BBE314A55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1" i="0" smtClean="0">
                                <a:latin typeface="Cambria Math" panose="02040503050406030204" pitchFamily="18" charset="0"/>
                              </a:rPr>
                              <m:t>𝐥𝐧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𝒏</m:t>
                            </m:r>
                          </m:den>
                        </m:f>
                      </m:e>
                    </m:nary>
                  </m:oMath>
                </a14:m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+2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+1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nary>
                  </m:oMath>
                </a14:m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+1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BCFAA5B-F960-4241-8346-74BBE314A55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2034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8C4EE762-461E-4A10-9DC8-CE6EDC09AA0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59778" name="Rectangle 2">
            <a:extLst>
              <a:ext uri="{FF2B5EF4-FFF2-40B4-BE49-F238E27FC236}">
                <a16:creationId xmlns:a16="http://schemas.microsoft.com/office/drawing/2014/main" id="{6A3FF3E8-D26B-4C42-B783-4F72D5F6FF7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10.5</a:t>
            </a:r>
          </a:p>
        </p:txBody>
      </p:sp>
      <p:sp>
        <p:nvSpPr>
          <p:cNvPr id="459779" name="Rectangle 3">
            <a:extLst>
              <a:ext uri="{FF2B5EF4-FFF2-40B4-BE49-F238E27FC236}">
                <a16:creationId xmlns:a16="http://schemas.microsoft.com/office/drawing/2014/main" id="{B5C26A78-9E6F-4EFA-974F-67566F57118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The Ratio and Root Tests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03" name="Picture 3" descr="TH10_12">
            <a:extLst>
              <a:ext uri="{FF2B5EF4-FFF2-40B4-BE49-F238E27FC236}">
                <a16:creationId xmlns:a16="http://schemas.microsoft.com/office/drawing/2014/main" id="{A3A63FEC-2468-4495-B5C8-D61C40A21C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4" r="4306"/>
          <a:stretch/>
        </p:blipFill>
        <p:spPr bwMode="auto">
          <a:xfrm>
            <a:off x="279222" y="957263"/>
            <a:ext cx="8585555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997841-6BF7-4210-BA98-8C2CBA0E8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28389-B628-476B-BD08-9F0F4B30A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499" y="4343400"/>
            <a:ext cx="8763000" cy="2397125"/>
          </a:xfrm>
        </p:spPr>
        <p:txBody>
          <a:bodyPr/>
          <a:lstStyle/>
          <a:p>
            <a:r>
              <a:rPr lang="en-US" sz="2800" dirty="0"/>
              <a:t>The proof uses a comparison with a geometric series.</a:t>
            </a:r>
          </a:p>
          <a:p>
            <a:r>
              <a:rPr lang="en-US" sz="2400" dirty="0"/>
              <a:t>Can you surmise what the ratio r is in the comparison series? </a:t>
            </a:r>
          </a:p>
          <a:p>
            <a:r>
              <a:rPr lang="en-US" sz="2800" dirty="0"/>
              <a:t>Hint: </a:t>
            </a:r>
            <a:r>
              <a:rPr lang="en-US" sz="2800" dirty="0">
                <a:sym typeface="Symbol" panose="05050102010706020507" pitchFamily="18" charset="2"/>
              </a:rPr>
              <a:t> "rho" </a:t>
            </a:r>
            <a:r>
              <a:rPr lang="en-US" sz="2800" dirty="0"/>
              <a:t>is the Greek letter equivalent to r.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3EE35D-3046-4369-A2A1-E769F2D4D4C3}"/>
              </a:ext>
            </a:extLst>
          </p:cNvPr>
          <p:cNvSpPr txBox="1"/>
          <p:nvPr/>
        </p:nvSpPr>
        <p:spPr>
          <a:xfrm>
            <a:off x="1600200" y="1219200"/>
            <a:ext cx="304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b10_ex01_564">
            <a:extLst>
              <a:ext uri="{FF2B5EF4-FFF2-40B4-BE49-F238E27FC236}">
                <a16:creationId xmlns:a16="http://schemas.microsoft.com/office/drawing/2014/main" id="{82EFA3EA-3626-4F47-BC4D-FB83F79C82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51" t="48251" r="75489" b="37865"/>
          <a:stretch/>
        </p:blipFill>
        <p:spPr bwMode="auto">
          <a:xfrm>
            <a:off x="317653" y="4191000"/>
            <a:ext cx="1663547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b10_ex01_564">
            <a:extLst>
              <a:ext uri="{FF2B5EF4-FFF2-40B4-BE49-F238E27FC236}">
                <a16:creationId xmlns:a16="http://schemas.microsoft.com/office/drawing/2014/main" id="{C51354FD-053C-43CD-918C-30302256B3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0" t="39416" b="50487"/>
          <a:stretch/>
        </p:blipFill>
        <p:spPr bwMode="auto">
          <a:xfrm>
            <a:off x="304800" y="3227984"/>
            <a:ext cx="8357807" cy="73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b10_ex01_564">
            <a:extLst>
              <a:ext uri="{FF2B5EF4-FFF2-40B4-BE49-F238E27FC236}">
                <a16:creationId xmlns:a16="http://schemas.microsoft.com/office/drawing/2014/main" id="{E82F7A0B-DCAF-41F1-A050-9E4E1C83BC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7" t="28056" r="64978" b="59322"/>
          <a:stretch/>
        </p:blipFill>
        <p:spPr bwMode="auto">
          <a:xfrm>
            <a:off x="304800" y="2193132"/>
            <a:ext cx="2743200" cy="949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b10_ex01_564">
            <a:extLst>
              <a:ext uri="{FF2B5EF4-FFF2-40B4-BE49-F238E27FC236}">
                <a16:creationId xmlns:a16="http://schemas.microsoft.com/office/drawing/2014/main" id="{07AEAC9A-654B-4BF5-BABB-32773233A3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8" t="6642" r="78688" b="85529"/>
          <a:stretch/>
        </p:blipFill>
        <p:spPr bwMode="auto">
          <a:xfrm>
            <a:off x="3886200" y="304799"/>
            <a:ext cx="1511147" cy="585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D35421F-95D2-4927-BF7C-C0D595C8F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 test example 1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588AF34-7816-4D03-B625-5B9B4C463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874713"/>
            <a:ext cx="8572500" cy="1037430"/>
          </a:xfrm>
        </p:spPr>
        <p:txBody>
          <a:bodyPr/>
          <a:lstStyle/>
          <a:p>
            <a:r>
              <a:rPr lang="en-US" sz="2800" dirty="0"/>
              <a:t>We take the ratio of successive elements and investigate its behavior as n </a:t>
            </a:r>
            <a:r>
              <a:rPr lang="en-US" sz="2800" dirty="0">
                <a:sym typeface="Symbol" panose="05050102010706020507" pitchFamily="18" charset="2"/>
              </a:rPr>
              <a:t>  </a:t>
            </a:r>
            <a:endParaRPr lang="en-US" sz="2800" dirty="0"/>
          </a:p>
        </p:txBody>
      </p:sp>
      <p:pic>
        <p:nvPicPr>
          <p:cNvPr id="8" name="Picture 3" descr="b10_ex01_564">
            <a:extLst>
              <a:ext uri="{FF2B5EF4-FFF2-40B4-BE49-F238E27FC236}">
                <a16:creationId xmlns:a16="http://schemas.microsoft.com/office/drawing/2014/main" id="{6FAAB63E-DFC5-4A0F-A37E-60D5AB6A4E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22" t="28056" r="46201" b="59322"/>
          <a:stretch/>
        </p:blipFill>
        <p:spPr bwMode="auto">
          <a:xfrm>
            <a:off x="3048000" y="2206807"/>
            <a:ext cx="1676400" cy="949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b10_ex01_564">
            <a:extLst>
              <a:ext uri="{FF2B5EF4-FFF2-40B4-BE49-F238E27FC236}">
                <a16:creationId xmlns:a16="http://schemas.microsoft.com/office/drawing/2014/main" id="{1D013BBA-C572-4535-B232-7E0C367836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99" t="28056" r="23157" b="59322"/>
          <a:stretch/>
        </p:blipFill>
        <p:spPr bwMode="auto">
          <a:xfrm>
            <a:off x="4651818" y="2206807"/>
            <a:ext cx="2057400" cy="949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b10_ex01_564">
            <a:extLst>
              <a:ext uri="{FF2B5EF4-FFF2-40B4-BE49-F238E27FC236}">
                <a16:creationId xmlns:a16="http://schemas.microsoft.com/office/drawing/2014/main" id="{29F8D1D8-CFE2-4FB9-9128-2E304EEBBF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843" t="28056" r="4253" b="59322"/>
          <a:stretch/>
        </p:blipFill>
        <p:spPr bwMode="auto">
          <a:xfrm>
            <a:off x="6709218" y="2193132"/>
            <a:ext cx="1687806" cy="949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b10_ex01_564">
            <a:extLst>
              <a:ext uri="{FF2B5EF4-FFF2-40B4-BE49-F238E27FC236}">
                <a16:creationId xmlns:a16="http://schemas.microsoft.com/office/drawing/2014/main" id="{04E88EDC-0357-40E2-B29E-FE62876C5F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36" t="48251" r="50098" b="37865"/>
          <a:stretch/>
        </p:blipFill>
        <p:spPr bwMode="auto">
          <a:xfrm>
            <a:off x="1981200" y="4191000"/>
            <a:ext cx="2341726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b10_ex01_564">
            <a:extLst>
              <a:ext uri="{FF2B5EF4-FFF2-40B4-BE49-F238E27FC236}">
                <a16:creationId xmlns:a16="http://schemas.microsoft.com/office/drawing/2014/main" id="{B55A233D-B8E6-493C-A44E-52543A15B4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98" t="48251" r="8551" b="37865"/>
          <a:stretch/>
        </p:blipFill>
        <p:spPr bwMode="auto">
          <a:xfrm>
            <a:off x="4342143" y="4191000"/>
            <a:ext cx="431007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1827" name="Picture 3" descr="b10_ex01_564">
            <a:extLst>
              <a:ext uri="{FF2B5EF4-FFF2-40B4-BE49-F238E27FC236}">
                <a16:creationId xmlns:a16="http://schemas.microsoft.com/office/drawing/2014/main" id="{1D695A66-EF94-4468-97F0-A3D0FDD2AF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2" t="95032" r="36153" b="298"/>
          <a:stretch/>
        </p:blipFill>
        <p:spPr bwMode="auto">
          <a:xfrm>
            <a:off x="542122" y="5974031"/>
            <a:ext cx="7620918" cy="512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 descr="b10_ex01_564">
            <a:extLst>
              <a:ext uri="{FF2B5EF4-FFF2-40B4-BE49-F238E27FC236}">
                <a16:creationId xmlns:a16="http://schemas.microsoft.com/office/drawing/2014/main" id="{7D782BAA-E34F-4D1D-BB49-2CAD9FFFB7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82" t="84854" r="24456" b="6311"/>
          <a:stretch/>
        </p:blipFill>
        <p:spPr bwMode="auto">
          <a:xfrm>
            <a:off x="762000" y="4895789"/>
            <a:ext cx="52578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b10_ex01_564">
            <a:extLst>
              <a:ext uri="{FF2B5EF4-FFF2-40B4-BE49-F238E27FC236}">
                <a16:creationId xmlns:a16="http://schemas.microsoft.com/office/drawing/2014/main" id="{33545C55-5BEE-45CE-AEFC-BD88431D69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01" t="73495" r="31901" b="15146"/>
          <a:stretch/>
        </p:blipFill>
        <p:spPr bwMode="auto">
          <a:xfrm>
            <a:off x="762000" y="3495676"/>
            <a:ext cx="5105400" cy="1120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b10_ex01_564">
            <a:extLst>
              <a:ext uri="{FF2B5EF4-FFF2-40B4-BE49-F238E27FC236}">
                <a16:creationId xmlns:a16="http://schemas.microsoft.com/office/drawing/2014/main" id="{780CE1E6-7849-4837-A176-7161825970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3" t="62135" r="43193" b="26505"/>
          <a:stretch/>
        </p:blipFill>
        <p:spPr bwMode="auto">
          <a:xfrm>
            <a:off x="671799" y="1074592"/>
            <a:ext cx="5576601" cy="1037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90AA173-388B-4431-AA80-96732DC56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71475"/>
            <a:ext cx="5334000" cy="585788"/>
          </a:xfrm>
        </p:spPr>
        <p:txBody>
          <a:bodyPr/>
          <a:lstStyle/>
          <a:p>
            <a:r>
              <a:rPr lang="en-US" dirty="0"/>
              <a:t>Ratio test example 2</a:t>
            </a:r>
          </a:p>
        </p:txBody>
      </p:sp>
      <p:pic>
        <p:nvPicPr>
          <p:cNvPr id="8" name="Picture 3" descr="b10_ex01_564">
            <a:extLst>
              <a:ext uri="{FF2B5EF4-FFF2-40B4-BE49-F238E27FC236}">
                <a16:creationId xmlns:a16="http://schemas.microsoft.com/office/drawing/2014/main" id="{0E1C3C35-15E6-4E24-8486-7FD6BC3644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92" t="5338" r="60611" b="84564"/>
          <a:stretch/>
        </p:blipFill>
        <p:spPr bwMode="auto">
          <a:xfrm>
            <a:off x="3961482" y="183143"/>
            <a:ext cx="1066800" cy="775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27ED1445-C8D9-47B5-8AFB-0C272EF6D9E9}"/>
              </a:ext>
            </a:extLst>
          </p:cNvPr>
          <p:cNvSpPr txBox="1">
            <a:spLocks/>
          </p:cNvSpPr>
          <p:nvPr/>
        </p:nvSpPr>
        <p:spPr>
          <a:xfrm>
            <a:off x="542122" y="2178831"/>
            <a:ext cx="8572500" cy="1037430"/>
          </a:xfrm>
          <a:prstGeom prst="rect">
            <a:avLst/>
          </a:prstGeom>
        </p:spPr>
        <p:txBody>
          <a:bodyPr/>
          <a:lstStyle>
            <a:lvl1pPr indent="3175" algn="l" rtl="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sz="3200" kern="1200">
                <a:solidFill>
                  <a:srgbClr val="8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4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2pPr>
            <a:lvl3pPr marL="1431925" indent="-228600" algn="l" rtl="0" fontAlgn="base">
              <a:spcBef>
                <a:spcPct val="20000"/>
              </a:spcBef>
              <a:spcAft>
                <a:spcPct val="0"/>
              </a:spcAft>
              <a:defRPr sz="24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3pPr>
            <a:lvl4pPr marL="1774825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Again taking the ratio of successive elements and investigating behavior as n </a:t>
            </a:r>
            <a:r>
              <a:rPr lang="en-US" sz="2800" dirty="0">
                <a:sym typeface="Symbol" panose="05050102010706020507" pitchFamily="18" charset="2"/>
              </a:rPr>
              <a:t> 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754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724A1D61-CFE1-4D8D-A05E-4F7E2710BBA1}"/>
              </a:ext>
            </a:extLst>
          </p:cNvPr>
          <p:cNvSpPr txBox="1">
            <a:spLocks/>
          </p:cNvSpPr>
          <p:nvPr/>
        </p:nvSpPr>
        <p:spPr>
          <a:xfrm>
            <a:off x="571500" y="978045"/>
            <a:ext cx="8572500" cy="5673724"/>
          </a:xfrm>
          <a:prstGeom prst="rect">
            <a:avLst/>
          </a:prstGeom>
        </p:spPr>
        <p:txBody>
          <a:bodyPr/>
          <a:lstStyle>
            <a:lvl1pPr indent="3175" algn="l" rtl="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sz="3200" kern="1200">
                <a:solidFill>
                  <a:srgbClr val="8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4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2pPr>
            <a:lvl3pPr marL="1431925" indent="-228600" algn="l" rtl="0" fontAlgn="base">
              <a:spcBef>
                <a:spcPct val="20000"/>
              </a:spcBef>
              <a:spcAft>
                <a:spcPct val="0"/>
              </a:spcAft>
              <a:defRPr sz="24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3pPr>
            <a:lvl4pPr marL="1774825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800" dirty="0"/>
              <a:t>Taking the ratio of successive elements:</a:t>
            </a:r>
            <a:endParaRPr lang="en-US" sz="2800" i="1" dirty="0">
              <a:latin typeface="Cambria Math" panose="02040503050406030204" pitchFamily="18" charset="0"/>
            </a:endParaRPr>
          </a:p>
          <a:p>
            <a:pPr>
              <a:spcBef>
                <a:spcPts val="0"/>
              </a:spcBef>
            </a:pPr>
            <a:endParaRPr lang="en-US" sz="2800" dirty="0"/>
          </a:p>
          <a:p>
            <a:pPr>
              <a:spcBef>
                <a:spcPts val="0"/>
              </a:spcBef>
            </a:pPr>
            <a:endParaRPr lang="en-US" sz="2800" dirty="0"/>
          </a:p>
          <a:p>
            <a:pPr>
              <a:spcBef>
                <a:spcPts val="0"/>
              </a:spcBef>
            </a:pPr>
            <a:endParaRPr lang="en-US" sz="2800" dirty="0"/>
          </a:p>
          <a:p>
            <a:pPr>
              <a:spcBef>
                <a:spcPts val="0"/>
              </a:spcBef>
            </a:pPr>
            <a:endParaRPr lang="en-US" sz="2800" dirty="0"/>
          </a:p>
          <a:p>
            <a:pPr>
              <a:spcBef>
                <a:spcPts val="0"/>
              </a:spcBef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/>
              <a:t>Limit as n </a:t>
            </a:r>
            <a:r>
              <a:rPr lang="en-US" sz="2800" dirty="0">
                <a:sym typeface="Symbol" panose="05050102010706020507" pitchFamily="18" charset="2"/>
              </a:rPr>
              <a:t>  is e &gt; 1, so the series diverges.</a:t>
            </a:r>
            <a:endParaRPr lang="en-US" sz="2800" baseline="-25000" dirty="0">
              <a:sym typeface="Symbol" panose="05050102010706020507" pitchFamily="18" charset="2"/>
            </a:endParaRPr>
          </a:p>
          <a:p>
            <a:pPr>
              <a:spcBef>
                <a:spcPts val="0"/>
              </a:spcBef>
            </a:pPr>
            <a:r>
              <a:rPr lang="en-US" sz="2400" dirty="0">
                <a:sym typeface="Symbol" panose="05050102010706020507" pitchFamily="18" charset="2"/>
              </a:rPr>
              <a:t>(In fact, the terms can be shown to diverge to ,</a:t>
            </a:r>
          </a:p>
          <a:p>
            <a:pPr>
              <a:spcBef>
                <a:spcPts val="0"/>
              </a:spcBef>
            </a:pPr>
            <a:endParaRPr lang="en-US" sz="3600" dirty="0">
              <a:sym typeface="Symbol" panose="05050102010706020507" pitchFamily="18" charset="2"/>
            </a:endParaRPr>
          </a:p>
          <a:p>
            <a:pPr>
              <a:spcBef>
                <a:spcPts val="0"/>
              </a:spcBef>
            </a:pPr>
            <a:r>
              <a:rPr lang="en-US" sz="2400" dirty="0">
                <a:sym typeface="Symbol" panose="05050102010706020507" pitchFamily="18" charset="2"/>
              </a:rPr>
              <a:t> so this series has no chance of convergence.)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90AA173-388B-4431-AA80-96732DC56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71475"/>
            <a:ext cx="5334000" cy="585788"/>
          </a:xfrm>
        </p:spPr>
        <p:txBody>
          <a:bodyPr/>
          <a:lstStyle/>
          <a:p>
            <a:r>
              <a:rPr lang="en-US" dirty="0"/>
              <a:t>Ratio test example 3</a:t>
            </a: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AACAF57D-D4A8-4CCE-9F91-D62131AE4C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580" y="371474"/>
            <a:ext cx="858209" cy="652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7">
            <a:extLst>
              <a:ext uri="{FF2B5EF4-FFF2-40B4-BE49-F238E27FC236}">
                <a16:creationId xmlns:a16="http://schemas.microsoft.com/office/drawing/2014/main" id="{FC6845B7-70F0-4B01-BAFD-E9247CB3A6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76400"/>
            <a:ext cx="30480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8">
            <a:extLst>
              <a:ext uri="{FF2B5EF4-FFF2-40B4-BE49-F238E27FC236}">
                <a16:creationId xmlns:a16="http://schemas.microsoft.com/office/drawing/2014/main" id="{6180B41D-977B-4007-B45B-2FAFEE44A5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687421"/>
            <a:ext cx="2819400" cy="72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5">
            <a:extLst>
              <a:ext uri="{FF2B5EF4-FFF2-40B4-BE49-F238E27FC236}">
                <a16:creationId xmlns:a16="http://schemas.microsoft.com/office/drawing/2014/main" id="{08154FAF-0FBF-4135-8FC8-FEEDDD5F31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908"/>
          <a:stretch/>
        </p:blipFill>
        <p:spPr bwMode="auto">
          <a:xfrm>
            <a:off x="2362200" y="3581400"/>
            <a:ext cx="2819400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6">
            <a:extLst>
              <a:ext uri="{FF2B5EF4-FFF2-40B4-BE49-F238E27FC236}">
                <a16:creationId xmlns:a16="http://schemas.microsoft.com/office/drawing/2014/main" id="{0546EAA0-DE05-43D9-86C0-961E01B97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484" y="5334000"/>
            <a:ext cx="4724400" cy="78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707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2">
                <a:extLst>
                  <a:ext uri="{FF2B5EF4-FFF2-40B4-BE49-F238E27FC236}">
                    <a16:creationId xmlns:a16="http://schemas.microsoft.com/office/drawing/2014/main" id="{D089948A-2018-46D5-815F-5F96EB1B3849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609600" y="371475"/>
                <a:ext cx="6248400" cy="585788"/>
              </a:xfrm>
            </p:spPr>
            <p:txBody>
              <a:bodyPr/>
              <a:lstStyle/>
              <a:p>
                <a:r>
                  <a:rPr lang="en-US" dirty="0"/>
                  <a:t>Ratio test example 4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32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e>
                              <m:sup>
                                <m: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sup>
                            </m:sSup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!</m:t>
                            </m:r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!</m:t>
                            </m:r>
                          </m:num>
                          <m:den>
                            <m:d>
                              <m:dPr>
                                <m:ctrlP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e>
                            </m:d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!</m:t>
                            </m:r>
                          </m:den>
                        </m:f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itle 2">
                <a:extLst>
                  <a:ext uri="{FF2B5EF4-FFF2-40B4-BE49-F238E27FC236}">
                    <a16:creationId xmlns:a16="http://schemas.microsoft.com/office/drawing/2014/main" id="{D089948A-2018-46D5-815F-5F96EB1B38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09600" y="371475"/>
                <a:ext cx="6248400" cy="585788"/>
              </a:xfrm>
              <a:blipFill>
                <a:blip r:embed="rId3"/>
                <a:stretch>
                  <a:fillRect l="-1463" t="-7292" b="-177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71EC07DE-A874-4AB0-B195-75E87165E3B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1500" y="1066801"/>
                <a:ext cx="8572500" cy="5673724"/>
              </a:xfrm>
            </p:spPr>
            <p:txBody>
              <a:bodyPr/>
              <a:lstStyle/>
              <a:p>
                <a:pPr>
                  <a:spcBef>
                    <a:spcPts val="0"/>
                  </a:spcBef>
                </a:pPr>
                <a:r>
                  <a:rPr lang="en-US" sz="2800" dirty="0"/>
                  <a:t>Taking the ratio of successive elements:</a:t>
                </a:r>
                <a:endParaRPr lang="en-US" sz="2800" i="1" dirty="0">
                  <a:latin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𝟒</m:t>
                            </m:r>
                          </m:e>
                          <m:sup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p>
                        </m:sSup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!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</m:d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𝟒</m:t>
                            </m:r>
                          </m:e>
                          <m:sup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p>
                        </m:sSup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!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endParaRPr lang="en-US" sz="2800" b="1" dirty="0"/>
              </a:p>
              <a:p>
                <a:pPr>
                  <a:spcBef>
                    <a:spcPts val="0"/>
                  </a:spcBef>
                </a:pPr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𝟒</m:t>
                            </m:r>
                          </m:e>
                          <m:sup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p>
                        </m:sSup>
                        <m:d>
                          <m:d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!</m:t>
                        </m:r>
                        <m:d>
                          <m:d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!</m:t>
                        </m:r>
                        <m:d>
                          <m:d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</m:d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𝟒</m:t>
                            </m:r>
                          </m:e>
                          <m:sup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)</m:t>
                        </m:r>
                        <m:d>
                          <m:d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</m:d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!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!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endParaRPr lang="en-US" sz="2800" dirty="0"/>
              </a:p>
              <a:p>
                <a:pPr>
                  <a:spcBef>
                    <a:spcPts val="0"/>
                  </a:spcBef>
                </a:pPr>
                <a:r>
                  <a:rPr lang="en-US" sz="28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𝟒</m:t>
                            </m:r>
                          </m:e>
                          <m:sup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p>
                        </m:sSup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! 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!</m:t>
                        </m:r>
                        <m:d>
                          <m:d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</m:d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𝟒</m:t>
                            </m:r>
                          </m:e>
                          <m:sup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p>
                        </m:sSup>
                        <m:d>
                          <m:d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</m:d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!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!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d>
                          <m:d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  <m:d>
                          <m:d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</m:num>
                      <m:den>
                        <m:r>
                          <a:rPr lang="en-US" sz="280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2800" b="1" dirty="0"/>
              </a:p>
              <a:p>
                <a:pPr>
                  <a:spcBef>
                    <a:spcPts val="0"/>
                  </a:spcBef>
                </a:pPr>
                <a:r>
                  <a:rPr lang="en-US" sz="28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𝟒</m:t>
                        </m:r>
                        <m:d>
                          <m:d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  <m:d>
                          <m:d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8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endParaRPr lang="en-US" sz="2800" dirty="0"/>
              </a:p>
              <a:p>
                <a:pPr>
                  <a:spcBef>
                    <a:spcPts val="0"/>
                  </a:spcBef>
                </a:pPr>
                <a:r>
                  <a:rPr lang="en-US" sz="2800" dirty="0"/>
                  <a:t>Limit as n </a:t>
                </a:r>
                <a:r>
                  <a:rPr lang="en-US" sz="2800" dirty="0">
                    <a:sym typeface="Symbol" panose="05050102010706020507" pitchFamily="18" charset="2"/>
                  </a:rPr>
                  <a:t>  is 1, so test is inclusive.</a:t>
                </a:r>
                <a:endParaRPr lang="en-US" sz="2800" baseline="-25000" dirty="0">
                  <a:sym typeface="Symbol" panose="05050102010706020507" pitchFamily="18" charset="2"/>
                </a:endParaRPr>
              </a:p>
            </p:txBody>
          </p:sp>
        </mc:Choice>
        <mc:Fallback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71EC07DE-A874-4AB0-B195-75E87165E3B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1500" y="1066801"/>
                <a:ext cx="8572500" cy="5673724"/>
              </a:xfrm>
              <a:blipFill>
                <a:blip r:embed="rId4"/>
                <a:stretch>
                  <a:fillRect l="-14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783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tle 2">
                <a:extLst>
                  <a:ext uri="{FF2B5EF4-FFF2-40B4-BE49-F238E27FC236}">
                    <a16:creationId xmlns:a16="http://schemas.microsoft.com/office/drawing/2014/main" id="{D089948A-2018-46D5-815F-5F96EB1B3849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609600" y="371475"/>
                <a:ext cx="7010400" cy="585788"/>
              </a:xfrm>
            </p:spPr>
            <p:txBody>
              <a:bodyPr/>
              <a:lstStyle/>
              <a:p>
                <a:r>
                  <a:rPr lang="en-US" dirty="0"/>
                  <a:t>Ratio test example 4 (cont.)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32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e>
                              <m:sup>
                                <m: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sup>
                            </m:sSup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!</m:t>
                            </m:r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!</m:t>
                            </m:r>
                          </m:num>
                          <m:den>
                            <m:d>
                              <m:dPr>
                                <m:ctrlP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e>
                            </m:d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!</m:t>
                            </m:r>
                          </m:den>
                        </m:f>
                      </m:e>
                    </m:nary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Title 2">
                <a:extLst>
                  <a:ext uri="{FF2B5EF4-FFF2-40B4-BE49-F238E27FC236}">
                    <a16:creationId xmlns:a16="http://schemas.microsoft.com/office/drawing/2014/main" id="{D089948A-2018-46D5-815F-5F96EB1B38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09600" y="371475"/>
                <a:ext cx="7010400" cy="585788"/>
              </a:xfrm>
              <a:blipFill>
                <a:blip r:embed="rId3"/>
                <a:stretch>
                  <a:fillRect l="-1304" t="-7292" b="-177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71EC07DE-A874-4AB0-B195-75E87165E3B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1500" y="1066801"/>
                <a:ext cx="8572500" cy="5673724"/>
              </a:xfrm>
            </p:spPr>
            <p:txBody>
              <a:bodyPr/>
              <a:lstStyle/>
              <a:p>
                <a:pPr>
                  <a:spcBef>
                    <a:spcPts val="0"/>
                  </a:spcBef>
                </a:pPr>
                <a:r>
                  <a:rPr lang="en-US" sz="2000" dirty="0"/>
                  <a:t>Limit as n </a:t>
                </a:r>
                <a:r>
                  <a:rPr lang="en-US" sz="2000" dirty="0">
                    <a:sym typeface="Symbol" panose="05050102010706020507" pitchFamily="18" charset="2"/>
                  </a:rPr>
                  <a:t>  is 1, so test is inclusive.</a:t>
                </a:r>
              </a:p>
              <a:p>
                <a:pPr>
                  <a:spcBef>
                    <a:spcPts val="0"/>
                  </a:spcBef>
                </a:pPr>
                <a:r>
                  <a:rPr lang="en-US" sz="2000" dirty="0">
                    <a:sym typeface="Symbol" panose="05050102010706020507" pitchFamily="18" charset="2"/>
                  </a:rPr>
                  <a:t>One thing you try is to took at the sequence itself.</a:t>
                </a:r>
              </a:p>
              <a:p>
                <a:pPr>
                  <a:spcBef>
                    <a:spcPts val="0"/>
                  </a:spcBef>
                </a:pPr>
                <a:r>
                  <a:rPr lang="en-US" sz="2000" dirty="0">
                    <a:sym typeface="Symbol" panose="05050102010706020507" pitchFamily="18" charset="2"/>
                  </a:rPr>
                  <a:t>If the terms a</a:t>
                </a:r>
                <a:r>
                  <a:rPr lang="en-US" sz="2000" baseline="-25000" dirty="0">
                    <a:sym typeface="Symbol" panose="05050102010706020507" pitchFamily="18" charset="2"/>
                  </a:rPr>
                  <a:t>n </a:t>
                </a:r>
                <a:r>
                  <a:rPr lang="en-US" sz="2000" dirty="0">
                    <a:sym typeface="Symbol" panose="05050102010706020507" pitchFamily="18" charset="2"/>
                  </a:rPr>
                  <a:t>do not converge to 0, then there is no chance that the series converges. </a:t>
                </a:r>
                <a:r>
                  <a:rPr lang="en-US" sz="2000" dirty="0" err="1">
                    <a:sym typeface="Symbol" panose="05050102010706020507" pitchFamily="18" charset="2"/>
                  </a:rPr>
                  <a:t>w.l.o.g</a:t>
                </a:r>
                <a:r>
                  <a:rPr lang="en-US" sz="2000" dirty="0">
                    <a:sym typeface="Symbol" panose="05050102010706020507" pitchFamily="18" charset="2"/>
                  </a:rPr>
                  <a:t>., we can assume n is even:</a:t>
                </a:r>
                <a:endParaRPr lang="en-US" sz="2000" baseline="-25000" dirty="0">
                  <a:sym typeface="Symbol" panose="05050102010706020507" pitchFamily="18" charset="2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)⋯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d>
                          <m:d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</m:d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)⋯(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28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𝒏</m:t>
                        </m:r>
                        <m:d>
                          <m:d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  <m:d>
                          <m:d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d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⋯</m:t>
                        </m:r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d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⋯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d>
                          <m:d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</m:d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d>
                          <m:d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⋯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)⋯(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2800" b="1" i="1" dirty="0">
                  <a:latin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sz="2800" b="0" dirty="0"/>
                  <a:t>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f>
                          <m:f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d>
                          <m:d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d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⋯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)⋯(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8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)⋯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)⋯(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8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???</a:t>
                </a:r>
              </a:p>
            </p:txBody>
          </p:sp>
        </mc:Choice>
        <mc:Fallback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71EC07DE-A874-4AB0-B195-75E87165E3B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1500" y="1066801"/>
                <a:ext cx="8572500" cy="5673724"/>
              </a:xfrm>
              <a:blipFill>
                <a:blip r:embed="rId4"/>
                <a:stretch>
                  <a:fillRect l="-782" r="-13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081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2851" name="Picture 3" descr="TH10_13">
            <a:extLst>
              <a:ext uri="{FF2B5EF4-FFF2-40B4-BE49-F238E27FC236}">
                <a16:creationId xmlns:a16="http://schemas.microsoft.com/office/drawing/2014/main" id="{DF9CB242-9609-4CD2-8A76-40E2DEB164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6" r="3225"/>
          <a:stretch/>
        </p:blipFill>
        <p:spPr bwMode="auto">
          <a:xfrm>
            <a:off x="272589" y="1143000"/>
            <a:ext cx="8598822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54F6A0-47BC-4A6C-A794-F215CD0A9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 test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CA8021-AA0B-4C0C-8904-2941E2364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589" y="3810001"/>
            <a:ext cx="8871411" cy="1219200"/>
          </a:xfrm>
        </p:spPr>
        <p:txBody>
          <a:bodyPr/>
          <a:lstStyle/>
          <a:p>
            <a:r>
              <a:rPr lang="en-US" sz="2400" dirty="0"/>
              <a:t>The proof also uses a comparison with a geometric series with common ratio </a:t>
            </a:r>
            <a:r>
              <a:rPr lang="en-US" sz="2400" dirty="0">
                <a:sym typeface="Symbol" panose="05050102010706020507" pitchFamily="18" charset="2"/>
              </a:rPr>
              <a:t>.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8051CC-BB74-4D63-9F9D-21ED6023A8EC}"/>
              </a:ext>
            </a:extLst>
          </p:cNvPr>
          <p:cNvSpPr txBox="1"/>
          <p:nvPr/>
        </p:nvSpPr>
        <p:spPr>
          <a:xfrm>
            <a:off x="1524000" y="1447800"/>
            <a:ext cx="304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lc">
  <a:themeElements>
    <a:clrScheme name="cal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al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E45C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E45C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al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l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l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l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l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l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l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l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l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l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l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l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calc</Template>
  <TotalTime>4646</TotalTime>
  <Words>424</Words>
  <Application>Microsoft Office PowerPoint</Application>
  <PresentationFormat>On-screen Show (4:3)</PresentationFormat>
  <Paragraphs>73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Cambria Math</vt:lpstr>
      <vt:lpstr>Symbol</vt:lpstr>
      <vt:lpstr>Wingdings</vt:lpstr>
      <vt:lpstr>calc</vt:lpstr>
      <vt:lpstr>PowerPoint Presentation</vt:lpstr>
      <vt:lpstr>10.5</vt:lpstr>
      <vt:lpstr>Ratio test</vt:lpstr>
      <vt:lpstr>Ratio test example 1</vt:lpstr>
      <vt:lpstr>Ratio test example 2</vt:lpstr>
      <vt:lpstr>Ratio test example 3</vt:lpstr>
      <vt:lpstr>Ratio test example 4 ∑_(n=1)^∞▒(4^n n!n!)/(2n)!</vt:lpstr>
      <vt:lpstr>Ratio test example 4 (cont.) ∑_(n=1)^∞▒(4^n n!n!)/(2n)!</vt:lpstr>
      <vt:lpstr>Root test</vt:lpstr>
      <vt:lpstr>Root test example 1</vt:lpstr>
      <vt:lpstr>Root test example 2</vt:lpstr>
      <vt:lpstr>Root test example 3</vt:lpstr>
      <vt:lpstr>Root test example 4</vt:lpstr>
      <vt:lpstr>Do these series converge? Find a test that works.</vt:lpstr>
    </vt:vector>
  </TitlesOfParts>
  <Company>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</dc:creator>
  <cp:lastModifiedBy>Next Step</cp:lastModifiedBy>
  <cp:revision>601</cp:revision>
  <dcterms:created xsi:type="dcterms:W3CDTF">2007-01-13T07:19:09Z</dcterms:created>
  <dcterms:modified xsi:type="dcterms:W3CDTF">2018-11-08T15:54:54Z</dcterms:modified>
</cp:coreProperties>
</file>