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333" r:id="rId2"/>
    <p:sldId id="283" r:id="rId3"/>
    <p:sldId id="334" r:id="rId4"/>
    <p:sldId id="335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505" r:id="rId17"/>
    <p:sldId id="275" r:id="rId18"/>
    <p:sldId id="504" r:id="rId19"/>
    <p:sldId id="510" r:id="rId20"/>
    <p:sldId id="276" r:id="rId21"/>
    <p:sldId id="278" r:id="rId22"/>
    <p:sldId id="279" r:id="rId23"/>
    <p:sldId id="506" r:id="rId24"/>
    <p:sldId id="281" r:id="rId25"/>
    <p:sldId id="507" r:id="rId26"/>
    <p:sldId id="509" r:id="rId27"/>
    <p:sldId id="50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C4600"/>
    <a:srgbClr val="CC0066"/>
    <a:srgbClr val="E45C00"/>
    <a:srgbClr val="CC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2712" autoAdjust="0"/>
    <p:restoredTop sz="91643" autoAdjust="0"/>
  </p:normalViewPr>
  <p:slideViewPr>
    <p:cSldViewPr>
      <p:cViewPr varScale="1">
        <p:scale>
          <a:sx n="101" d="100"/>
          <a:sy n="101" d="100"/>
        </p:scale>
        <p:origin x="1134" y="114"/>
      </p:cViewPr>
      <p:guideLst>
        <p:guide orient="horz" pos="72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45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86E4ECA6-F874-41D5-88F0-2658058D01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4969075B-7B6A-4B4F-B511-5EC3CBA5D4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7700" name="Rectangle 4">
            <a:extLst>
              <a:ext uri="{FF2B5EF4-FFF2-40B4-BE49-F238E27FC236}">
                <a16:creationId xmlns:a16="http://schemas.microsoft.com/office/drawing/2014/main" id="{BE110A2E-5650-4FF8-9BAE-3962C25159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id="{16EE2B64-5185-4C55-A855-B1902A906E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:a16="http://schemas.microsoft.com/office/drawing/2014/main" id="{D403FF0D-789A-459B-9321-376B236F97A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7703" name="Rectangle 7">
            <a:extLst>
              <a:ext uri="{FF2B5EF4-FFF2-40B4-BE49-F238E27FC236}">
                <a16:creationId xmlns:a16="http://schemas.microsoft.com/office/drawing/2014/main" id="{25C7DD1C-D90C-47CA-9942-97094B5743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6A4973-4323-4005-A4BF-F39F0E8600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469AA9-512C-4085-9E71-4F33EAA71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ECA4E-3592-4D84-AFF0-7F7237C365C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FC4E5F62-93B2-4215-8183-37BB042FA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8A582579-09EB-4E01-84AE-67890DE0B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7966CA-E192-4AC8-91E0-39C0FB9E4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B6752-6835-413F-88BC-E5D9B8EC650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9DC18BEB-F3AE-409B-9EA7-C4D15426D5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F000D3FD-EAB6-4CFE-A66D-6C5A450D7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A4973-4323-4005-A4BF-F39F0E8600B1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503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73287-45CE-4AD5-92C2-95498205C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1B07A-D4BE-4503-B760-FD3E8CE55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376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998B-F5D2-48D2-80BF-CE3D4A19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A6655-E8FD-4857-97AF-79B203D0E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399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3765D-C700-4362-8137-58F1AF28B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0875" y="371475"/>
            <a:ext cx="2143125" cy="6369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7B0D7-4BDC-4600-B818-D6EF6DA09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500" y="371475"/>
            <a:ext cx="6276975" cy="63690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613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F11B63-E42E-4D41-BA01-81D112915ED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71500" y="371475"/>
            <a:ext cx="8572500" cy="6369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452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42797-89E6-4CFC-9629-833BA6B04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E4D9E-02AA-46EA-9018-58EE49064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111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9D26C-6367-4362-B42E-43DBFEF70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82F0C-D01A-40A0-B3B0-E2B92FA00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9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8B14-82EE-4588-937B-4357EE7A8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1EB0F-F657-4C8B-BA7F-FA1BD2ABA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874713"/>
            <a:ext cx="4210050" cy="5865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793E1-E1A2-4B90-AB75-3BD07DC7F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3950" y="874713"/>
            <a:ext cx="4210050" cy="5865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5C00E-1B17-441E-8F6D-241D8D3B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21128-505C-445B-A9E2-D4B0D82EA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29362-E626-4EC8-998D-69BD40BE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F638B-B6CD-4D60-847B-E6FB6F7D5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A7879E-E04D-4A78-81FD-DADA85784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92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A0ED1-8D91-462B-A959-7B426EFAD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694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37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BD678-D615-4C86-B8D5-BB5BBA611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AA96-8D1E-40B8-91FA-07AC1F957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4506E2-20AA-4B88-A950-D0041144D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2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D6E64-61D8-41EF-8CFF-0995D32EB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50B5A7-905E-42CF-B62A-16B180D93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741AF-97CB-4281-B7E4-F320BE65E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34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l1a">
            <a:extLst>
              <a:ext uri="{FF2B5EF4-FFF2-40B4-BE49-F238E27FC236}">
                <a16:creationId xmlns:a16="http://schemas.microsoft.com/office/drawing/2014/main" id="{7B8250BF-C3D5-4C07-A95D-43EDE9AF8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E117E7DD-9478-4A22-864E-4FE48888A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71475"/>
            <a:ext cx="53340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014A711-695D-4B6D-A048-53440670B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874713"/>
            <a:ext cx="8572500" cy="586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rgbClr val="E45C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9pPr>
    </p:titleStyle>
    <p:bodyStyle>
      <a:lvl1pPr indent="3175" algn="l" rtl="0" fontAlgn="base">
        <a:lnSpc>
          <a:spcPct val="130000"/>
        </a:lnSpc>
        <a:spcBef>
          <a:spcPct val="20000"/>
        </a:spcBef>
        <a:spcAft>
          <a:spcPct val="0"/>
        </a:spcAft>
        <a:defRPr sz="3200" kern="1200">
          <a:solidFill>
            <a:srgbClr val="800000"/>
          </a:solidFill>
          <a:latin typeface="+mn-lt"/>
          <a:ea typeface="+mn-ea"/>
          <a:cs typeface="+mn-cs"/>
        </a:defRPr>
      </a:lvl1pPr>
      <a:lvl2pPr marL="741363" indent="-284163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AC4600"/>
          </a:solidFill>
          <a:latin typeface="+mn-lt"/>
          <a:ea typeface="+mn-ea"/>
          <a:cs typeface="+mn-cs"/>
        </a:defRPr>
      </a:lvl2pPr>
      <a:lvl3pPr marL="1431925" indent="-228600" algn="l" rtl="0" fontAlgn="base">
        <a:spcBef>
          <a:spcPct val="20000"/>
        </a:spcBef>
        <a:spcAft>
          <a:spcPct val="0"/>
        </a:spcAft>
        <a:defRPr sz="2400" kern="1200">
          <a:solidFill>
            <a:srgbClr val="AC4600"/>
          </a:solidFill>
          <a:latin typeface="+mn-lt"/>
          <a:ea typeface="+mn-ea"/>
          <a:cs typeface="+mn-cs"/>
        </a:defRPr>
      </a:lvl3pPr>
      <a:lvl4pPr marL="1774825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17725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38.png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2" name="Picture 2" descr="calchap7">
            <a:extLst>
              <a:ext uri="{FF2B5EF4-FFF2-40B4-BE49-F238E27FC236}">
                <a16:creationId xmlns:a16="http://schemas.microsoft.com/office/drawing/2014/main" id="{D5BF3D06-FC28-485C-87DE-83231FDE4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1475"/>
            <a:ext cx="82296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63" name="Text Box 3">
            <a:extLst>
              <a:ext uri="{FF2B5EF4-FFF2-40B4-BE49-F238E27FC236}">
                <a16:creationId xmlns:a16="http://schemas.microsoft.com/office/drawing/2014/main" id="{25F84D85-9C32-49BE-9F09-34D9AEB13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1336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45764" name="Text Box 4">
            <a:extLst>
              <a:ext uri="{FF2B5EF4-FFF2-40B4-BE49-F238E27FC236}">
                <a16:creationId xmlns:a16="http://schemas.microsoft.com/office/drawing/2014/main" id="{0F95AE20-8F4B-4C4F-B914-FE4A90FED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792163"/>
            <a:ext cx="16764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0" dirty="0">
                <a:solidFill>
                  <a:srgbClr val="FFD8BD"/>
                </a:solidFill>
              </a:rPr>
              <a:t>8</a:t>
            </a:r>
          </a:p>
        </p:txBody>
      </p:sp>
      <p:sp>
        <p:nvSpPr>
          <p:cNvPr id="245765" name="Text Box 5">
            <a:extLst>
              <a:ext uri="{FF2B5EF4-FFF2-40B4-BE49-F238E27FC236}">
                <a16:creationId xmlns:a16="http://schemas.microsoft.com/office/drawing/2014/main" id="{E36184A5-4C40-43A8-B437-ED1ED7559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471863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FFD8B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Sequences and Series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A1E47827-07D9-4974-B756-69C20484D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371475"/>
            <a:ext cx="6086475" cy="585788"/>
          </a:xfrm>
        </p:spPr>
        <p:txBody>
          <a:bodyPr/>
          <a:lstStyle/>
          <a:p>
            <a:r>
              <a:rPr lang="en-US" altLang="en-US" dirty="0"/>
              <a:t>Series and the sequence of partial sums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F3201C36-FDB7-4761-AA5B-938B83A39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874713"/>
            <a:ext cx="8572500" cy="5068887"/>
          </a:xfrm>
        </p:spPr>
        <p:txBody>
          <a:bodyPr/>
          <a:lstStyle/>
          <a:p>
            <a:r>
              <a:rPr lang="en-US" altLang="en-US" sz="2800" i="1" dirty="0"/>
              <a:t>Let s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=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1,</a:t>
            </a:r>
            <a:r>
              <a:rPr lang="en-US" altLang="en-US" sz="2800" dirty="0"/>
              <a:t>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=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,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 =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3</a:t>
            </a:r>
          </a:p>
          <a:p>
            <a:r>
              <a:rPr lang="en-US" altLang="en-US" sz="2800" i="1" dirty="0"/>
              <a:t>s</a:t>
            </a:r>
            <a:r>
              <a:rPr lang="en-US" altLang="en-US" sz="2800" baseline="-25000" dirty="0"/>
              <a:t>4</a:t>
            </a:r>
            <a:r>
              <a:rPr lang="en-US" altLang="en-US" sz="2800" dirty="0"/>
              <a:t> =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4</a:t>
            </a:r>
            <a:r>
              <a:rPr lang="en-US" altLang="en-US" sz="2800" dirty="0"/>
              <a:t> and, in general,</a:t>
            </a:r>
            <a:endParaRPr lang="en-US" altLang="en-US" sz="2800" baseline="-25000" dirty="0"/>
          </a:p>
          <a:p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i="1" dirty="0"/>
              <a:t> </a:t>
            </a:r>
            <a:r>
              <a:rPr lang="en-US" altLang="en-US" sz="2800" dirty="0"/>
              <a:t>=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 +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i="1" baseline="-25000" dirty="0"/>
              <a:t>n</a:t>
            </a:r>
            <a:r>
              <a:rPr lang="en-US" altLang="en-US" sz="2800" i="1" dirty="0"/>
              <a:t> </a:t>
            </a:r>
            <a:r>
              <a:rPr lang="en-US" altLang="en-US" sz="2800" dirty="0"/>
              <a:t>=</a:t>
            </a:r>
            <a:endParaRPr lang="en-US" altLang="en-US" sz="1100" dirty="0"/>
          </a:p>
          <a:p>
            <a:r>
              <a:rPr lang="en-US" altLang="en-US" sz="2800" dirty="0"/>
              <a:t>These partial sums form a new sequence {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dirty="0"/>
              <a:t>}, which may or may not have a limit.</a:t>
            </a:r>
          </a:p>
          <a:p>
            <a:r>
              <a:rPr lang="en-US" altLang="en-US" sz="2800" dirty="0"/>
              <a:t>If lim</a:t>
            </a:r>
            <a:r>
              <a:rPr lang="en-US" altLang="en-US" sz="2800" i="1" baseline="-25000" dirty="0"/>
              <a:t>n</a:t>
            </a:r>
            <a:r>
              <a:rPr lang="en-US" altLang="en-US" sz="2800" baseline="-25000" dirty="0"/>
              <a:t> </a:t>
            </a:r>
            <a:r>
              <a:rPr lang="en-US" altLang="en-US" sz="2800" baseline="-25000" dirty="0">
                <a:sym typeface="Symbol" panose="05050102010706020507" pitchFamily="18" charset="2"/>
              </a:rPr>
              <a:t></a:t>
            </a:r>
            <a:r>
              <a:rPr lang="en-US" altLang="en-US" sz="2800" dirty="0"/>
              <a:t> 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dirty="0"/>
              <a:t> = </a:t>
            </a:r>
            <a:r>
              <a:rPr lang="en-US" altLang="en-US" sz="2800" i="1" dirty="0"/>
              <a:t>s</a:t>
            </a:r>
            <a:r>
              <a:rPr lang="en-US" altLang="en-US" sz="2800" dirty="0"/>
              <a:t> exists (as a finite number), then, as in the preceding example, we call it the sum of the infinite series </a:t>
            </a:r>
            <a:r>
              <a:rPr lang="en-US" altLang="en-US" sz="2800" dirty="0">
                <a:sym typeface="Symbol" panose="05050102010706020507" pitchFamily="18" charset="2"/>
              </a:rPr>
              <a:t></a:t>
            </a:r>
            <a:r>
              <a:rPr lang="en-US" altLang="en-US" sz="2800" i="1" dirty="0"/>
              <a:t>a</a:t>
            </a:r>
            <a:r>
              <a:rPr lang="en-US" altLang="en-US" sz="2800" i="1" baseline="-25000" dirty="0"/>
              <a:t>n</a:t>
            </a:r>
            <a:r>
              <a:rPr lang="en-US" altLang="en-US" sz="2800" dirty="0"/>
              <a:t>.</a:t>
            </a:r>
          </a:p>
        </p:txBody>
      </p:sp>
      <p:pic>
        <p:nvPicPr>
          <p:cNvPr id="148485" name="Picture 5">
            <a:extLst>
              <a:ext uri="{FF2B5EF4-FFF2-40B4-BE49-F238E27FC236}">
                <a16:creationId xmlns:a16="http://schemas.microsoft.com/office/drawing/2014/main" id="{42699CB6-B808-47CB-AACE-732D40F5D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33600"/>
            <a:ext cx="585787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72BCE579-1832-42A2-827B-F48BAB605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7086600" cy="585788"/>
          </a:xfrm>
        </p:spPr>
        <p:txBody>
          <a:bodyPr/>
          <a:lstStyle/>
          <a:p>
            <a:r>
              <a:rPr lang="en-US" altLang="en-US" dirty="0"/>
              <a:t>Series Convergence and Divergence definition</a:t>
            </a:r>
          </a:p>
        </p:txBody>
      </p:sp>
      <p:pic>
        <p:nvPicPr>
          <p:cNvPr id="149511" name="Picture 7">
            <a:extLst>
              <a:ext uri="{FF2B5EF4-FFF2-40B4-BE49-F238E27FC236}">
                <a16:creationId xmlns:a16="http://schemas.microsoft.com/office/drawing/2014/main" id="{4DA43E07-40E4-4E67-A988-04E085B91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84" y="1143000"/>
            <a:ext cx="8867232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D2F820AE-A984-41B1-8740-9AE2DBE3C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Series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B1E3AAE1-CAA4-4A09-8F58-AA9CD7419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874713"/>
            <a:ext cx="8839200" cy="5865812"/>
          </a:xfrm>
        </p:spPr>
        <p:txBody>
          <a:bodyPr/>
          <a:lstStyle/>
          <a:p>
            <a:r>
              <a:rPr lang="en-US" altLang="en-US" dirty="0"/>
              <a:t>Thus the sum of a series is the limit of the sequence of partial sums. </a:t>
            </a:r>
          </a:p>
          <a:p>
            <a:r>
              <a:rPr lang="en-US" altLang="en-US" dirty="0"/>
              <a:t>So when we write        </a:t>
            </a:r>
            <a:r>
              <a:rPr lang="en-US" altLang="en-US" i="1" dirty="0"/>
              <a:t>a</a:t>
            </a:r>
            <a:r>
              <a:rPr lang="en-US" altLang="en-US" i="1" baseline="-25000" dirty="0"/>
              <a:t>n</a:t>
            </a:r>
            <a:r>
              <a:rPr lang="en-US" altLang="en-US" dirty="0"/>
              <a:t> = </a:t>
            </a:r>
            <a:r>
              <a:rPr lang="en-US" altLang="en-US" i="1" dirty="0"/>
              <a:t>s</a:t>
            </a:r>
            <a:r>
              <a:rPr lang="en-US" altLang="en-US" dirty="0"/>
              <a:t>, we mean that by adding sufficiently many terms of the series we can get as close as we like to the number </a:t>
            </a:r>
            <a:r>
              <a:rPr lang="en-US" altLang="en-US" i="1" dirty="0"/>
              <a:t>s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Notice that</a:t>
            </a:r>
          </a:p>
        </p:txBody>
      </p:sp>
      <p:pic>
        <p:nvPicPr>
          <p:cNvPr id="150535" name="Picture 7">
            <a:extLst>
              <a:ext uri="{FF2B5EF4-FFF2-40B4-BE49-F238E27FC236}">
                <a16:creationId xmlns:a16="http://schemas.microsoft.com/office/drawing/2014/main" id="{0B966931-4568-4672-8E77-C87D9BC07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30"/>
          <a:stretch>
            <a:fillRect/>
          </a:stretch>
        </p:blipFill>
        <p:spPr bwMode="auto">
          <a:xfrm>
            <a:off x="3657600" y="2425774"/>
            <a:ext cx="685800" cy="482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0536" name="Picture 8">
            <a:extLst>
              <a:ext uri="{FF2B5EF4-FFF2-40B4-BE49-F238E27FC236}">
                <a16:creationId xmlns:a16="http://schemas.microsoft.com/office/drawing/2014/main" id="{0AA7C739-C9B3-41A8-A1EE-6644EDEBE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91000"/>
            <a:ext cx="2514600" cy="95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EE680D20-2F02-414B-8120-7D1B925F1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 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21AC1F3F-CA7E-4F46-8BC9-F0F85D26F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957263"/>
            <a:ext cx="8458200" cy="5256212"/>
          </a:xfrm>
        </p:spPr>
        <p:txBody>
          <a:bodyPr/>
          <a:lstStyle/>
          <a:p>
            <a:r>
              <a:rPr lang="en-US" altLang="en-US" sz="2800" dirty="0"/>
              <a:t>An important example of an infinite series is the </a:t>
            </a:r>
            <a:r>
              <a:rPr lang="en-US" altLang="en-US" sz="2800" b="1" dirty="0"/>
              <a:t>geometric series</a:t>
            </a:r>
          </a:p>
          <a:p>
            <a:r>
              <a:rPr lang="en-US" altLang="en-US" sz="2800" i="1" dirty="0"/>
              <a:t>	a </a:t>
            </a:r>
            <a:r>
              <a:rPr lang="en-US" altLang="en-US" sz="2800" dirty="0"/>
              <a:t>+ </a:t>
            </a:r>
            <a:r>
              <a:rPr lang="en-US" altLang="en-US" sz="2800" i="1" dirty="0" err="1"/>
              <a:t>ar</a:t>
            </a:r>
            <a:r>
              <a:rPr lang="en-US" altLang="en-US" sz="2800" i="1" dirty="0"/>
              <a:t> </a:t>
            </a:r>
            <a:r>
              <a:rPr lang="en-US" altLang="en-US" sz="2800" dirty="0"/>
              <a:t>+ </a:t>
            </a:r>
            <a:r>
              <a:rPr lang="en-US" altLang="en-US" sz="2800" i="1" dirty="0"/>
              <a:t>ar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ar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 +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+ </a:t>
            </a:r>
            <a:r>
              <a:rPr lang="en-US" altLang="en-US" sz="2800" i="1" dirty="0" err="1"/>
              <a:t>ar</a:t>
            </a:r>
            <a:r>
              <a:rPr lang="en-US" altLang="en-US" sz="900" i="1" dirty="0"/>
              <a:t> </a:t>
            </a:r>
            <a:r>
              <a:rPr lang="en-US" altLang="en-US" sz="2800" i="1" baseline="30000" dirty="0"/>
              <a:t>n–</a:t>
            </a:r>
            <a:r>
              <a:rPr lang="en-US" altLang="en-US" sz="2800" baseline="30000" dirty="0"/>
              <a:t>1</a:t>
            </a:r>
            <a:r>
              <a:rPr lang="en-US" altLang="en-US" sz="2800" dirty="0"/>
              <a:t> +</a:t>
            </a:r>
            <a:r>
              <a:rPr lang="en-US" altLang="en-US" sz="2800" baseline="30000" dirty="0"/>
              <a:t>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=                    </a:t>
            </a:r>
            <a:r>
              <a:rPr lang="en-US" altLang="en-US" sz="2800" i="1" dirty="0"/>
              <a:t>a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</a:t>
            </a:r>
            <a:r>
              <a:rPr lang="en-US" altLang="en-US" sz="2800" dirty="0"/>
              <a:t> 0</a:t>
            </a:r>
          </a:p>
          <a:p>
            <a:r>
              <a:rPr lang="en-US" altLang="en-US" sz="2800" dirty="0"/>
              <a:t>Each term is obtained from the preceding one by multiplying it by the </a:t>
            </a:r>
            <a:r>
              <a:rPr lang="en-US" altLang="en-US" sz="2800" b="1" dirty="0"/>
              <a:t>common ratio</a:t>
            </a:r>
            <a:r>
              <a:rPr lang="en-US" altLang="en-US" sz="2800" dirty="0"/>
              <a:t> </a:t>
            </a:r>
            <a:r>
              <a:rPr lang="en-US" altLang="en-US" sz="2800" i="1" dirty="0"/>
              <a:t>r</a:t>
            </a:r>
            <a:r>
              <a:rPr lang="en-US" altLang="en-US" sz="2800" dirty="0"/>
              <a:t>.</a:t>
            </a:r>
          </a:p>
          <a:p>
            <a:r>
              <a:rPr lang="en-US" altLang="en-US" sz="2800" dirty="0"/>
              <a:t>If </a:t>
            </a:r>
            <a:r>
              <a:rPr lang="en-US" altLang="en-US" sz="2800" i="1" dirty="0"/>
              <a:t>r</a:t>
            </a:r>
            <a:r>
              <a:rPr lang="en-US" altLang="en-US" sz="2800" dirty="0"/>
              <a:t> = 1, then 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i="1" dirty="0"/>
              <a:t> </a:t>
            </a:r>
            <a:r>
              <a:rPr lang="en-US" altLang="en-US" sz="2800" dirty="0"/>
              <a:t>=</a:t>
            </a:r>
            <a:r>
              <a:rPr lang="en-US" altLang="en-US" sz="2800" i="1" dirty="0"/>
              <a:t> a </a:t>
            </a:r>
            <a:r>
              <a:rPr lang="en-US" altLang="en-US" sz="2800" dirty="0"/>
              <a:t>+ </a:t>
            </a:r>
            <a:r>
              <a:rPr lang="en-US" altLang="en-US" sz="2800" i="1" dirty="0"/>
              <a:t>a</a:t>
            </a:r>
            <a:r>
              <a:rPr lang="en-US" altLang="en-US" sz="2800" dirty="0"/>
              <a:t> +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 </a:t>
            </a:r>
            <a:r>
              <a:rPr lang="en-US" altLang="en-US" sz="2800" dirty="0"/>
              <a:t>=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na</a:t>
            </a:r>
            <a:r>
              <a:rPr lang="en-US" altLang="en-US" sz="2800" i="1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  . </a:t>
            </a:r>
            <a:r>
              <a:rPr lang="en-US" altLang="en-US" sz="2800" dirty="0"/>
              <a:t> </a:t>
            </a:r>
            <a:r>
              <a:rPr lang="en-US" altLang="en-US" sz="2800" i="1" dirty="0"/>
              <a:t> </a:t>
            </a:r>
            <a:endParaRPr lang="en-US" altLang="en-US" sz="2800" dirty="0"/>
          </a:p>
          <a:p>
            <a:r>
              <a:rPr lang="en-US" altLang="en-US" sz="2800" dirty="0"/>
              <a:t>Since lim</a:t>
            </a:r>
            <a:r>
              <a:rPr lang="en-US" altLang="en-US" sz="2800" i="1" baseline="-25000" dirty="0"/>
              <a:t>n</a:t>
            </a:r>
            <a:r>
              <a:rPr lang="en-US" altLang="en-US" sz="2800" baseline="-25000" dirty="0"/>
              <a:t> </a:t>
            </a:r>
            <a:r>
              <a:rPr lang="en-US" altLang="en-US" sz="2800" baseline="-25000" dirty="0">
                <a:sym typeface="Symbol" panose="05050102010706020507" pitchFamily="18" charset="2"/>
              </a:rPr>
              <a:t></a:t>
            </a:r>
            <a:r>
              <a:rPr lang="en-US" altLang="en-US" sz="2800" dirty="0"/>
              <a:t> 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dirty="0"/>
              <a:t> doesn’t exist, the geometric series </a:t>
            </a:r>
            <a:r>
              <a:rPr lang="en-US" altLang="en-US" sz="2800" b="1" dirty="0"/>
              <a:t>diverges</a:t>
            </a:r>
            <a:r>
              <a:rPr lang="en-US" altLang="en-US" sz="2800" dirty="0"/>
              <a:t> in this case.</a:t>
            </a:r>
          </a:p>
          <a:p>
            <a:endParaRPr lang="en-US" altLang="en-US" b="1" dirty="0"/>
          </a:p>
        </p:txBody>
      </p:sp>
      <p:pic>
        <p:nvPicPr>
          <p:cNvPr id="151559" name="Picture 7">
            <a:extLst>
              <a:ext uri="{FF2B5EF4-FFF2-40B4-BE49-F238E27FC236}">
                <a16:creationId xmlns:a16="http://schemas.microsoft.com/office/drawing/2014/main" id="{EC19BDC3-A01D-4444-8E89-C09AC30DC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09800"/>
            <a:ext cx="941388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63" name="Rectangle 11">
            <a:extLst>
              <a:ext uri="{FF2B5EF4-FFF2-40B4-BE49-F238E27FC236}">
                <a16:creationId xmlns:a16="http://schemas.microsoft.com/office/drawing/2014/main" id="{6C460740-C334-4F5B-8DAC-B36194576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E9ECF6BB-1CFA-4B15-8435-6E594BFA6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 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95B784B9-64B3-493F-B5E6-A42251741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874713"/>
            <a:ext cx="8572500" cy="4154487"/>
          </a:xfrm>
        </p:spPr>
        <p:txBody>
          <a:bodyPr/>
          <a:lstStyle/>
          <a:p>
            <a:r>
              <a:rPr lang="en-US" altLang="en-US" sz="2800" dirty="0"/>
              <a:t>If </a:t>
            </a:r>
            <a:r>
              <a:rPr lang="en-US" altLang="en-US" sz="2800" i="1" dirty="0"/>
              <a:t>r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</a:t>
            </a:r>
            <a:r>
              <a:rPr lang="en-US" altLang="en-US" sz="2800" dirty="0"/>
              <a:t> 1, we have</a:t>
            </a:r>
          </a:p>
          <a:p>
            <a:r>
              <a:rPr lang="en-US" altLang="en-US" sz="2800" dirty="0"/>
              <a:t>	            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i="1" dirty="0"/>
              <a:t> </a:t>
            </a:r>
            <a:r>
              <a:rPr lang="en-US" altLang="en-US" sz="2800" dirty="0"/>
              <a:t>= </a:t>
            </a:r>
            <a:r>
              <a:rPr lang="en-US" altLang="en-US" sz="2800" i="1" dirty="0"/>
              <a:t>a </a:t>
            </a:r>
            <a:r>
              <a:rPr lang="en-US" altLang="en-US" sz="2800" dirty="0"/>
              <a:t>+ </a:t>
            </a:r>
            <a:r>
              <a:rPr lang="en-US" altLang="en-US" sz="2800" i="1" dirty="0" err="1"/>
              <a:t>ar</a:t>
            </a:r>
            <a:r>
              <a:rPr lang="en-US" altLang="en-US" sz="2800" i="1" dirty="0"/>
              <a:t> </a:t>
            </a:r>
            <a:r>
              <a:rPr lang="en-US" altLang="en-US" sz="2800" dirty="0"/>
              <a:t>+ </a:t>
            </a:r>
            <a:r>
              <a:rPr lang="en-US" altLang="en-US" sz="2800" i="1" dirty="0"/>
              <a:t>ar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+ </a:t>
            </a:r>
            <a:r>
              <a:rPr lang="en-US" altLang="en-US" sz="2800" i="1" dirty="0" err="1"/>
              <a:t>ar</a:t>
            </a:r>
            <a:r>
              <a:rPr lang="en-US" altLang="en-US" sz="700" dirty="0"/>
              <a:t> </a:t>
            </a:r>
            <a:r>
              <a:rPr lang="en-US" altLang="en-US" sz="2800" i="1" baseline="30000" dirty="0"/>
              <a:t>n-</a:t>
            </a:r>
            <a:r>
              <a:rPr lang="en-US" altLang="en-US" sz="2800" baseline="30000" dirty="0"/>
              <a:t>1</a:t>
            </a:r>
          </a:p>
          <a:p>
            <a:r>
              <a:rPr lang="en-US" altLang="en-US" sz="2800" dirty="0"/>
              <a:t>and 		 </a:t>
            </a:r>
            <a:r>
              <a:rPr lang="en-US" altLang="en-US" sz="2800" i="1" dirty="0" err="1"/>
              <a:t>rs</a:t>
            </a:r>
            <a:r>
              <a:rPr lang="en-US" altLang="en-US" sz="2800" i="1" baseline="-25000" dirty="0" err="1"/>
              <a:t>n</a:t>
            </a:r>
            <a:r>
              <a:rPr lang="en-US" altLang="en-US" sz="2800" i="1" dirty="0"/>
              <a:t> </a:t>
            </a:r>
            <a:r>
              <a:rPr lang="en-US" altLang="en-US" sz="2800" dirty="0"/>
              <a:t>=       </a:t>
            </a:r>
            <a:r>
              <a:rPr lang="en-US" altLang="en-US" sz="2800" i="1" dirty="0" err="1"/>
              <a:t>ar</a:t>
            </a:r>
            <a:r>
              <a:rPr lang="en-US" altLang="en-US" sz="2800" i="1" dirty="0"/>
              <a:t> </a:t>
            </a:r>
            <a:r>
              <a:rPr lang="en-US" altLang="en-US" sz="2800" dirty="0"/>
              <a:t>+ </a:t>
            </a:r>
            <a:r>
              <a:rPr lang="en-US" altLang="en-US" sz="2800" i="1" dirty="0"/>
              <a:t>ar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+ </a:t>
            </a:r>
            <a:r>
              <a:rPr lang="en-US" altLang="en-US" sz="2800" i="1" dirty="0" err="1"/>
              <a:t>ar</a:t>
            </a:r>
            <a:r>
              <a:rPr lang="en-US" altLang="en-US" sz="700" dirty="0"/>
              <a:t> </a:t>
            </a:r>
            <a:r>
              <a:rPr lang="en-US" altLang="en-US" sz="2800" i="1" baseline="30000" dirty="0"/>
              <a:t>n-</a:t>
            </a:r>
            <a:r>
              <a:rPr lang="en-US" altLang="en-US" sz="2800" baseline="30000" dirty="0"/>
              <a:t>1 </a:t>
            </a:r>
            <a:r>
              <a:rPr lang="en-US" altLang="en-US" sz="2800" dirty="0"/>
              <a:t>+ </a:t>
            </a:r>
            <a:r>
              <a:rPr lang="en-US" altLang="en-US" sz="2800" i="1" dirty="0" err="1"/>
              <a:t>ar</a:t>
            </a:r>
            <a:r>
              <a:rPr lang="en-US" altLang="en-US" sz="700" i="1" dirty="0"/>
              <a:t> </a:t>
            </a:r>
            <a:r>
              <a:rPr lang="en-US" altLang="en-US" sz="2800" baseline="30000" dirty="0"/>
              <a:t>n</a:t>
            </a:r>
            <a:endParaRPr lang="en-US" altLang="en-US" sz="2800" dirty="0"/>
          </a:p>
          <a:p>
            <a:r>
              <a:rPr lang="en-US" altLang="en-US" sz="2800" dirty="0"/>
              <a:t>Subtracting these equations, we get</a:t>
            </a:r>
          </a:p>
          <a:p>
            <a:endParaRPr lang="en-US" altLang="en-US" sz="700" dirty="0"/>
          </a:p>
          <a:p>
            <a:r>
              <a:rPr lang="en-US" altLang="en-US" sz="2800" i="1" dirty="0"/>
              <a:t>		            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i="1" dirty="0"/>
              <a:t> </a:t>
            </a:r>
            <a:r>
              <a:rPr lang="en-US" altLang="en-US" sz="2800" dirty="0"/>
              <a:t>–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rs</a:t>
            </a:r>
            <a:r>
              <a:rPr lang="en-US" altLang="en-US" sz="2800" i="1" baseline="-25000" dirty="0" err="1"/>
              <a:t>n</a:t>
            </a:r>
            <a:r>
              <a:rPr lang="en-US" altLang="en-US" sz="2800" i="1" baseline="-25000" dirty="0"/>
              <a:t> </a:t>
            </a:r>
            <a:r>
              <a:rPr lang="en-US" altLang="en-US" sz="2800" dirty="0"/>
              <a:t>=</a:t>
            </a:r>
            <a:r>
              <a:rPr lang="en-US" altLang="en-US" sz="2800" i="1" dirty="0"/>
              <a:t> a </a:t>
            </a:r>
            <a:r>
              <a:rPr lang="en-US" altLang="en-US" sz="2800" dirty="0"/>
              <a:t>–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ar</a:t>
            </a:r>
            <a:r>
              <a:rPr lang="en-US" altLang="en-US" sz="700" i="1" dirty="0"/>
              <a:t> </a:t>
            </a:r>
            <a:r>
              <a:rPr lang="en-US" altLang="en-US" sz="2800" i="1" baseline="30000" dirty="0"/>
              <a:t>n</a:t>
            </a:r>
            <a:r>
              <a:rPr lang="en-US" altLang="en-US" sz="2800" i="1" dirty="0"/>
              <a:t> </a:t>
            </a:r>
          </a:p>
          <a:p>
            <a:r>
              <a:rPr lang="en-US" altLang="en-US" sz="2800" dirty="0"/>
              <a:t>Solving for </a:t>
            </a:r>
            <a:r>
              <a:rPr lang="en-US" altLang="en-US" sz="2800" dirty="0" err="1"/>
              <a:t>s</a:t>
            </a:r>
            <a:r>
              <a:rPr lang="en-US" altLang="en-US" sz="2800" baseline="-25000" dirty="0" err="1"/>
              <a:t>n</a:t>
            </a:r>
            <a:r>
              <a:rPr lang="en-US" altLang="en-US" sz="2800" dirty="0"/>
              <a:t> gives us:</a:t>
            </a:r>
          </a:p>
        </p:txBody>
      </p:sp>
      <p:pic>
        <p:nvPicPr>
          <p:cNvPr id="152583" name="Picture 7">
            <a:extLst>
              <a:ext uri="{FF2B5EF4-FFF2-40B4-BE49-F238E27FC236}">
                <a16:creationId xmlns:a16="http://schemas.microsoft.com/office/drawing/2014/main" id="{3ADFE9C5-3C00-4267-9F4B-EC27837F7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800599"/>
            <a:ext cx="2209800" cy="93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584" name="Text Box 8">
            <a:extLst>
              <a:ext uri="{FF2B5EF4-FFF2-40B4-BE49-F238E27FC236}">
                <a16:creationId xmlns:a16="http://schemas.microsoft.com/office/drawing/2014/main" id="{E01D6FC2-80EF-43F2-BAE6-879F7C945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0388" y="839788"/>
            <a:ext cx="8413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en-US" altLang="en-US"/>
              <a:t>cont’d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48C73ABC-21FF-46D3-A21B-82B5755DD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 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367C1DAE-22EC-4C44-AB5F-BF010FCC7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874713"/>
            <a:ext cx="8915400" cy="5865812"/>
          </a:xfrm>
        </p:spPr>
        <p:txBody>
          <a:bodyPr/>
          <a:lstStyle/>
          <a:p>
            <a:r>
              <a:rPr lang="en-US" altLang="en-US" sz="2800" dirty="0"/>
              <a:t>If –1&lt; </a:t>
            </a:r>
            <a:r>
              <a:rPr lang="en-US" altLang="en-US" sz="2800" i="1" dirty="0"/>
              <a:t>r</a:t>
            </a:r>
            <a:r>
              <a:rPr lang="en-US" altLang="en-US" sz="2800" dirty="0"/>
              <a:t> &lt; 1, we know that as </a:t>
            </a:r>
            <a:r>
              <a:rPr lang="en-US" altLang="en-US" sz="2800" i="1" dirty="0"/>
              <a:t>r</a:t>
            </a:r>
            <a:r>
              <a:rPr lang="en-US" altLang="en-US" sz="700" dirty="0"/>
              <a:t> </a:t>
            </a:r>
            <a:r>
              <a:rPr lang="en-US" altLang="en-US" sz="2800" i="1" baseline="30000" dirty="0"/>
              <a:t>n</a:t>
            </a:r>
            <a:r>
              <a:rPr lang="en-US" altLang="en-US" sz="2800" i="1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</a:t>
            </a:r>
            <a:r>
              <a:rPr lang="en-US" altLang="en-US" sz="2800" dirty="0"/>
              <a:t> 0 as </a:t>
            </a:r>
            <a:r>
              <a:rPr lang="en-US" altLang="en-US" sz="2800" i="1" dirty="0"/>
              <a:t>n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 ,</a:t>
            </a:r>
            <a:endParaRPr lang="en-US" altLang="en-US" sz="2800" dirty="0"/>
          </a:p>
          <a:p>
            <a:r>
              <a:rPr lang="en-US" altLang="en-US" sz="2800" dirty="0"/>
              <a:t>so</a:t>
            </a:r>
          </a:p>
          <a:p>
            <a:endParaRPr lang="en-US" altLang="en-US" sz="2800" dirty="0"/>
          </a:p>
          <a:p>
            <a:endParaRPr lang="en-US" altLang="en-US" sz="700" dirty="0"/>
          </a:p>
          <a:p>
            <a:r>
              <a:rPr lang="en-US" altLang="en-US" sz="2800" dirty="0"/>
              <a:t>Thus when |</a:t>
            </a:r>
            <a:r>
              <a:rPr lang="en-US" altLang="en-US" sz="700" dirty="0"/>
              <a:t> </a:t>
            </a:r>
            <a:r>
              <a:rPr lang="en-US" altLang="en-US" sz="2800" i="1" dirty="0"/>
              <a:t>r</a:t>
            </a:r>
            <a:r>
              <a:rPr lang="en-US" altLang="en-US" sz="700" dirty="0"/>
              <a:t> </a:t>
            </a:r>
            <a:r>
              <a:rPr lang="en-US" altLang="en-US" sz="2800" dirty="0"/>
              <a:t>| &lt; 1 the geometric series is convergent and its sum is </a:t>
            </a:r>
            <a:r>
              <a:rPr lang="en-US" altLang="en-US" sz="2800" i="1" dirty="0"/>
              <a:t>a</a:t>
            </a:r>
            <a:r>
              <a:rPr lang="en-US" altLang="en-US" sz="2800" dirty="0"/>
              <a:t>/(1 – </a:t>
            </a:r>
            <a:r>
              <a:rPr lang="en-US" altLang="en-US" sz="2800" i="1" dirty="0"/>
              <a:t>r</a:t>
            </a:r>
            <a:r>
              <a:rPr lang="en-US" altLang="en-US" sz="300" dirty="0"/>
              <a:t> </a:t>
            </a:r>
            <a:r>
              <a:rPr lang="en-US" altLang="en-US" sz="2800" dirty="0"/>
              <a:t>).</a:t>
            </a:r>
          </a:p>
          <a:p>
            <a:r>
              <a:rPr lang="en-US" altLang="en-US" sz="2800" dirty="0"/>
              <a:t>If </a:t>
            </a:r>
            <a:r>
              <a:rPr lang="en-US" altLang="en-US" sz="2800" i="1" dirty="0"/>
              <a:t>r </a:t>
            </a:r>
            <a:r>
              <a:rPr lang="en-US" altLang="en-US" sz="2800" b="1" dirty="0">
                <a:sym typeface="Symbol" panose="05050102010706020507" pitchFamily="18" charset="2"/>
              </a:rPr>
              <a:t></a:t>
            </a:r>
            <a:r>
              <a:rPr lang="en-US" altLang="en-US" sz="2800" dirty="0"/>
              <a:t> –1 or </a:t>
            </a:r>
            <a:r>
              <a:rPr lang="en-US" altLang="en-US" sz="2800" i="1" dirty="0"/>
              <a:t>r</a:t>
            </a:r>
            <a:r>
              <a:rPr lang="en-US" altLang="en-US" sz="2800" dirty="0"/>
              <a:t> &gt; 1, the sequence {</a:t>
            </a:r>
            <a:r>
              <a:rPr lang="en-US" altLang="en-US" sz="2800" i="1" dirty="0"/>
              <a:t>r</a:t>
            </a:r>
            <a:r>
              <a:rPr lang="en-US" altLang="en-US" sz="700" i="1" dirty="0"/>
              <a:t> </a:t>
            </a:r>
            <a:r>
              <a:rPr lang="en-US" altLang="en-US" sz="2800" i="1" baseline="30000" dirty="0"/>
              <a:t>n</a:t>
            </a:r>
            <a:r>
              <a:rPr lang="en-US" altLang="en-US" sz="2800" dirty="0"/>
              <a:t>} is divergent and so, lim</a:t>
            </a:r>
            <a:r>
              <a:rPr lang="en-US" altLang="en-US" sz="2800" i="1" baseline="-25000" dirty="0"/>
              <a:t>n</a:t>
            </a:r>
            <a:r>
              <a:rPr lang="en-US" altLang="en-US" sz="2800" baseline="-25000" dirty="0"/>
              <a:t> </a:t>
            </a:r>
            <a:r>
              <a:rPr lang="en-US" altLang="en-US" sz="2800" baseline="-25000" dirty="0">
                <a:sym typeface="Symbol" panose="05050102010706020507" pitchFamily="18" charset="2"/>
              </a:rPr>
              <a:t>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dirty="0"/>
              <a:t> does not exist.</a:t>
            </a:r>
          </a:p>
          <a:p>
            <a:r>
              <a:rPr lang="en-US" altLang="en-US" sz="2400" dirty="0"/>
              <a:t>Therefore, the geometric series diverges in those cases.</a:t>
            </a:r>
          </a:p>
        </p:txBody>
      </p:sp>
      <p:pic>
        <p:nvPicPr>
          <p:cNvPr id="153607" name="Picture 7">
            <a:extLst>
              <a:ext uri="{FF2B5EF4-FFF2-40B4-BE49-F238E27FC236}">
                <a16:creationId xmlns:a16="http://schemas.microsoft.com/office/drawing/2014/main" id="{2511D797-E803-4415-9A03-B4A3063E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868" y="1828800"/>
            <a:ext cx="6900863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10" name="Text Box 10">
            <a:extLst>
              <a:ext uri="{FF2B5EF4-FFF2-40B4-BE49-F238E27FC236}">
                <a16:creationId xmlns:a16="http://schemas.microsoft.com/office/drawing/2014/main" id="{E4415E94-562B-45C2-86EC-51EFD833E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0388" y="839788"/>
            <a:ext cx="8413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en-US" altLang="en-US"/>
              <a:t>cont’d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2372" name="Picture 4" descr="10_09a">
            <a:extLst>
              <a:ext uri="{FF2B5EF4-FFF2-40B4-BE49-F238E27FC236}">
                <a16:creationId xmlns:a16="http://schemas.microsoft.com/office/drawing/2014/main" id="{C37E1CDB-82BF-4582-9464-397B0D9B63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78"/>
          <a:stretch/>
        </p:blipFill>
        <p:spPr bwMode="auto">
          <a:xfrm>
            <a:off x="609600" y="2673270"/>
            <a:ext cx="3536950" cy="381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2373" name="Picture 5" descr="10_09b">
            <a:extLst>
              <a:ext uri="{FF2B5EF4-FFF2-40B4-BE49-F238E27FC236}">
                <a16:creationId xmlns:a16="http://schemas.microsoft.com/office/drawing/2014/main" id="{D0D1E5CC-1331-476D-80F1-3D0796B3DB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1" b="13720"/>
          <a:stretch/>
        </p:blipFill>
        <p:spPr bwMode="auto">
          <a:xfrm>
            <a:off x="5516562" y="2673270"/>
            <a:ext cx="3170238" cy="387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3931146A-3675-43D7-8D8A-6FCD07B32D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7010400" cy="585788"/>
          </a:xfrm>
        </p:spPr>
        <p:txBody>
          <a:bodyPr/>
          <a:lstStyle/>
          <a:p>
            <a:r>
              <a:rPr lang="en-US" altLang="en-US" dirty="0"/>
              <a:t>Geometric Series example: bouncing ball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E98533-2119-46A4-B7B6-FAEF35FCA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874713"/>
            <a:ext cx="8572500" cy="1868487"/>
          </a:xfrm>
        </p:spPr>
        <p:txBody>
          <a:bodyPr/>
          <a:lstStyle/>
          <a:p>
            <a:r>
              <a:rPr lang="en-US" sz="2800" dirty="0"/>
              <a:t>What is the total vertical distance travelled if the ball is dropped from a height of a and each time the ball bounces, its new height is reduced by a factor of 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05145-5571-44CC-A9F1-F3411A8148F5}"/>
              </a:ext>
            </a:extLst>
          </p:cNvPr>
          <p:cNvSpPr txBox="1"/>
          <p:nvPr/>
        </p:nvSpPr>
        <p:spPr>
          <a:xfrm>
            <a:off x="6172200" y="3048000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Stroboscopic photo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0963246B-AF11-47D6-AD12-CE9B80A1F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6248400" cy="585788"/>
          </a:xfrm>
        </p:spPr>
        <p:txBody>
          <a:bodyPr/>
          <a:lstStyle/>
          <a:p>
            <a:r>
              <a:rPr lang="en-US" altLang="en-US" dirty="0"/>
              <a:t>Geometric Series formulae and results</a:t>
            </a:r>
          </a:p>
        </p:txBody>
      </p:sp>
      <p:pic>
        <p:nvPicPr>
          <p:cNvPr id="154631" name="Picture 7">
            <a:extLst>
              <a:ext uri="{FF2B5EF4-FFF2-40B4-BE49-F238E27FC236}">
                <a16:creationId xmlns:a16="http://schemas.microsoft.com/office/drawing/2014/main" id="{B360E6D4-6C5C-4AA4-B9D2-31167D6883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" r="24109"/>
          <a:stretch/>
        </p:blipFill>
        <p:spPr bwMode="auto">
          <a:xfrm>
            <a:off x="381000" y="957263"/>
            <a:ext cx="8139670" cy="430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1347" name="Picture 3" descr="10_ex01_p546">
            <a:extLst>
              <a:ext uri="{FF2B5EF4-FFF2-40B4-BE49-F238E27FC236}">
                <a16:creationId xmlns:a16="http://schemas.microsoft.com/office/drawing/2014/main" id="{BA1C538F-C1DF-40F1-92C3-CED398D28D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/>
          <a:stretch/>
        </p:blipFill>
        <p:spPr bwMode="auto">
          <a:xfrm>
            <a:off x="1219200" y="1066800"/>
            <a:ext cx="6705600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3E01ACC7-C6DE-4135-B355-D079808D5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6400800" cy="585788"/>
          </a:xfrm>
        </p:spPr>
        <p:txBody>
          <a:bodyPr/>
          <a:lstStyle/>
          <a:p>
            <a:r>
              <a:rPr lang="en-US" altLang="en-US" dirty="0"/>
              <a:t>Geometric Series example and exercises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D9EBBD0-6CDA-45E7-A068-1C39CA16E1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600" y="2418993"/>
                <a:ext cx="3048000" cy="410011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1.</m:t>
                      </m:r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2.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.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D9EBBD0-6CDA-45E7-A068-1C39CA16E1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2418993"/>
                <a:ext cx="3048000" cy="410011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3E01ACC7-C6DE-4135-B355-D079808D5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5791200" cy="585788"/>
          </a:xfrm>
        </p:spPr>
        <p:txBody>
          <a:bodyPr/>
          <a:lstStyle/>
          <a:p>
            <a:r>
              <a:rPr lang="en-US" altLang="en-US" dirty="0"/>
              <a:t>Geometric Series exercises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488A682-0574-4498-BBF3-DD99FE53A2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957263"/>
                <a:ext cx="5124450" cy="5332412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3.</m:t>
                      </m:r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15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15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=15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=15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135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=33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488A682-0574-4498-BBF3-DD99FE53A2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957263"/>
                <a:ext cx="5124450" cy="533241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80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2" name="Picture 2" descr="Picture9">
            <a:extLst>
              <a:ext uri="{FF2B5EF4-FFF2-40B4-BE49-F238E27FC236}">
                <a16:creationId xmlns:a16="http://schemas.microsoft.com/office/drawing/2014/main" id="{E7927E2B-2E18-49CF-9C74-6113F7170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790825"/>
            <a:ext cx="83058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44" name="Rectangle 4">
            <a:extLst>
              <a:ext uri="{FF2B5EF4-FFF2-40B4-BE49-F238E27FC236}">
                <a16:creationId xmlns:a16="http://schemas.microsoft.com/office/drawing/2014/main" id="{2CC31D58-D198-471E-9633-0C30CF191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57" y="2938463"/>
            <a:ext cx="9701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400" b="1" dirty="0">
                <a:solidFill>
                  <a:schemeClr val="bg1"/>
                </a:solidFill>
              </a:rPr>
              <a:t>8.2</a:t>
            </a:r>
          </a:p>
        </p:txBody>
      </p:sp>
      <p:sp>
        <p:nvSpPr>
          <p:cNvPr id="163845" name="Text Box 5">
            <a:extLst>
              <a:ext uri="{FF2B5EF4-FFF2-40B4-BE49-F238E27FC236}">
                <a16:creationId xmlns:a16="http://schemas.microsoft.com/office/drawing/2014/main" id="{7FC9D404-DA27-4068-A131-2562D8190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038" y="3000375"/>
            <a:ext cx="541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000"/>
              <a:t>Series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74DDE01E-1E82-48FF-9B87-66A976D01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48204"/>
            <a:ext cx="3125374" cy="585788"/>
          </a:xfrm>
        </p:spPr>
        <p:txBody>
          <a:bodyPr/>
          <a:lstStyle/>
          <a:p>
            <a:r>
              <a:rPr lang="en-US" altLang="en-US" dirty="0"/>
              <a:t>Divergent example:</a:t>
            </a:r>
            <a:br>
              <a:rPr lang="en-US" altLang="en-US" dirty="0"/>
            </a:br>
            <a:r>
              <a:rPr lang="en-US" altLang="en-US" dirty="0"/>
              <a:t>harmonic series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4956C65D-37CC-4446-A39D-FA7D0DB7C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026" y="1142999"/>
            <a:ext cx="9068974" cy="585789"/>
          </a:xfrm>
        </p:spPr>
        <p:txBody>
          <a:bodyPr/>
          <a:lstStyle/>
          <a:p>
            <a:r>
              <a:rPr lang="en-US" altLang="en-US" sz="2000" dirty="0"/>
              <a:t>Show that the partial sums </a:t>
            </a:r>
            <a:r>
              <a:rPr lang="en-US" altLang="en-US" sz="2000" i="1" dirty="0"/>
              <a:t>s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</a:t>
            </a:r>
            <a:r>
              <a:rPr lang="en-US" altLang="en-US" sz="2000" i="1" dirty="0"/>
              <a:t>s</a:t>
            </a:r>
            <a:r>
              <a:rPr lang="en-US" altLang="en-US" sz="2000" baseline="-25000" dirty="0"/>
              <a:t>4</a:t>
            </a:r>
            <a:r>
              <a:rPr lang="en-US" altLang="en-US" sz="2000" dirty="0"/>
              <a:t>, </a:t>
            </a:r>
            <a:r>
              <a:rPr lang="en-US" altLang="en-US" sz="2000" i="1" dirty="0"/>
              <a:t>s</a:t>
            </a:r>
            <a:r>
              <a:rPr lang="en-US" altLang="en-US" sz="2000" baseline="-25000" dirty="0"/>
              <a:t>8</a:t>
            </a:r>
            <a:r>
              <a:rPr lang="en-US" altLang="en-US" sz="2000" dirty="0"/>
              <a:t>, </a:t>
            </a:r>
            <a:r>
              <a:rPr lang="en-US" altLang="en-US" sz="2000" i="1" dirty="0"/>
              <a:t>s</a:t>
            </a:r>
            <a:r>
              <a:rPr lang="en-US" altLang="en-US" sz="2000" baseline="-25000" dirty="0"/>
              <a:t>16</a:t>
            </a:r>
            <a:r>
              <a:rPr lang="en-US" altLang="en-US" sz="2000" dirty="0"/>
              <a:t>, </a:t>
            </a:r>
            <a:r>
              <a:rPr lang="en-US" altLang="en-US" sz="2000" i="1" dirty="0"/>
              <a:t>s</a:t>
            </a:r>
            <a:r>
              <a:rPr lang="en-US" altLang="en-US" sz="2000" baseline="-25000" dirty="0"/>
              <a:t>32</a:t>
            </a:r>
            <a:r>
              <a:rPr lang="en-US" altLang="en-US" sz="2000" dirty="0"/>
              <a:t>,</a:t>
            </a:r>
            <a:r>
              <a:rPr lang="en-US" altLang="en-US" sz="2000" baseline="-25000" dirty="0"/>
              <a:t> </a:t>
            </a:r>
            <a:r>
              <a:rPr lang="en-US" altLang="en-US" sz="2000" dirty="0"/>
              <a:t>. . .become arbitrarily large.</a:t>
            </a:r>
          </a:p>
        </p:txBody>
      </p:sp>
      <p:pic>
        <p:nvPicPr>
          <p:cNvPr id="155653" name="Picture 5">
            <a:extLst>
              <a:ext uri="{FF2B5EF4-FFF2-40B4-BE49-F238E27FC236}">
                <a16:creationId xmlns:a16="http://schemas.microsoft.com/office/drawing/2014/main" id="{90FD73B8-714A-4C41-9C9A-3CFA8C236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49" y="276226"/>
            <a:ext cx="4363625" cy="86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654" name="Picture 6">
            <a:extLst>
              <a:ext uri="{FF2B5EF4-FFF2-40B4-BE49-F238E27FC236}">
                <a16:creationId xmlns:a16="http://schemas.microsoft.com/office/drawing/2014/main" id="{16429156-5D59-4196-85C7-FDBF7C7CD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1700212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655" name="Picture 7">
            <a:extLst>
              <a:ext uri="{FF2B5EF4-FFF2-40B4-BE49-F238E27FC236}">
                <a16:creationId xmlns:a16="http://schemas.microsoft.com/office/drawing/2014/main" id="{0D63466E-DB16-4A8D-B058-D4457C996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969" b="-13913"/>
          <a:stretch>
            <a:fillRect/>
          </a:stretch>
        </p:blipFill>
        <p:spPr bwMode="auto">
          <a:xfrm>
            <a:off x="491836" y="2222701"/>
            <a:ext cx="5181600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656" name="Picture 8">
            <a:extLst>
              <a:ext uri="{FF2B5EF4-FFF2-40B4-BE49-F238E27FC236}">
                <a16:creationId xmlns:a16="http://schemas.microsoft.com/office/drawing/2014/main" id="{6C82D2F0-DBCA-4CF7-B12E-A3DD44416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37" b="-27826"/>
          <a:stretch>
            <a:fillRect/>
          </a:stretch>
        </p:blipFill>
        <p:spPr bwMode="auto">
          <a:xfrm>
            <a:off x="5673436" y="2222701"/>
            <a:ext cx="10588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30D217-F9A8-4D7B-A0E9-4012E2C96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2928344"/>
            <a:ext cx="51689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12D98D-575B-47D7-8D4C-8A7AE9420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29" y="3595889"/>
            <a:ext cx="4740275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CE4A0C-BA0A-4D2F-83BF-DDE190972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07"/>
          <a:stretch>
            <a:fillRect/>
          </a:stretch>
        </p:blipFill>
        <p:spPr bwMode="auto">
          <a:xfrm>
            <a:off x="906174" y="4140993"/>
            <a:ext cx="217646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FC0D8B9-0E52-47C4-BAB2-201B2561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51387"/>
            <a:ext cx="730408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EB0917-0180-49B9-B4BC-55FBD4AE2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76" y="5317779"/>
            <a:ext cx="6945313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AC381F8-8535-4B6C-A202-E4BC0BE6C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42"/>
          <a:stretch>
            <a:fillRect/>
          </a:stretch>
        </p:blipFill>
        <p:spPr bwMode="auto">
          <a:xfrm>
            <a:off x="966076" y="5890287"/>
            <a:ext cx="2647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6">
            <a:extLst>
              <a:ext uri="{FF2B5EF4-FFF2-40B4-BE49-F238E27FC236}">
                <a16:creationId xmlns:a16="http://schemas.microsoft.com/office/drawing/2014/main" id="{D2F0BF9C-14CD-47AA-B2DB-4BC290D5D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51"/>
          <a:stretch>
            <a:fillRect/>
          </a:stretch>
        </p:blipFill>
        <p:spPr bwMode="auto">
          <a:xfrm>
            <a:off x="3589411" y="5896404"/>
            <a:ext cx="119538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7">
            <a:extLst>
              <a:ext uri="{FF2B5EF4-FFF2-40B4-BE49-F238E27FC236}">
                <a16:creationId xmlns:a16="http://schemas.microsoft.com/office/drawing/2014/main" id="{E99FA10D-3DC5-434F-B6F6-93F3C8612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93" t="-23077"/>
          <a:stretch>
            <a:fillRect/>
          </a:stretch>
        </p:blipFill>
        <p:spPr bwMode="auto">
          <a:xfrm>
            <a:off x="3109994" y="4040980"/>
            <a:ext cx="11017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>
            <a:extLst>
              <a:ext uri="{FF2B5EF4-FFF2-40B4-BE49-F238E27FC236}">
                <a16:creationId xmlns:a16="http://schemas.microsoft.com/office/drawing/2014/main" id="{19CB65D8-21B5-4E42-A09E-EDC321CE9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6474" y="1214978"/>
            <a:ext cx="8572500" cy="3468685"/>
          </a:xfrm>
        </p:spPr>
        <p:txBody>
          <a:bodyPr/>
          <a:lstStyle/>
          <a:p>
            <a:r>
              <a:rPr lang="en-US" altLang="en-US" sz="2800" dirty="0"/>
              <a:t>Similarly,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32</a:t>
            </a:r>
            <a:r>
              <a:rPr lang="en-US" altLang="en-US" sz="2800" dirty="0"/>
              <a:t> &gt; 1 +   ,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64</a:t>
            </a:r>
            <a:r>
              <a:rPr lang="en-US" altLang="en-US" sz="2800" dirty="0"/>
              <a:t> &gt; 1 +   , and in general</a:t>
            </a:r>
            <a:endParaRPr lang="en-US" altLang="en-US" dirty="0"/>
          </a:p>
          <a:p>
            <a:r>
              <a:rPr lang="en-US" altLang="en-US" sz="2800" dirty="0"/>
              <a:t>                           </a:t>
            </a:r>
            <a:endParaRPr lang="en-US" altLang="en-US" dirty="0"/>
          </a:p>
          <a:p>
            <a:r>
              <a:rPr lang="en-US" altLang="en-US" sz="2800" dirty="0"/>
              <a:t>This shows that       </a:t>
            </a:r>
            <a:r>
              <a:rPr lang="en-US" altLang="en-US" sz="2800" dirty="0">
                <a:sym typeface="Symbol" panose="05050102010706020507" pitchFamily="18" charset="2"/>
              </a:rPr>
              <a:t> </a:t>
            </a:r>
            <a:r>
              <a:rPr lang="en-US" altLang="en-US" sz="2800" dirty="0"/>
              <a:t>  as </a:t>
            </a:r>
            <a:r>
              <a:rPr lang="en-US" altLang="en-US" sz="2800" i="1" dirty="0"/>
              <a:t>n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</a:t>
            </a:r>
            <a:r>
              <a:rPr lang="en-US" altLang="en-US" sz="2800" dirty="0"/>
              <a:t>  </a:t>
            </a:r>
            <a:r>
              <a:rPr lang="en-US" altLang="en-US" sz="2800" dirty="0">
                <a:sym typeface="Symbol" panose="05050102010706020507" pitchFamily="18" charset="2"/>
              </a:rPr>
              <a:t></a:t>
            </a:r>
            <a:r>
              <a:rPr lang="en-US" altLang="en-US" sz="2800" dirty="0"/>
              <a:t>  and so {</a:t>
            </a:r>
            <a:r>
              <a:rPr lang="en-US" altLang="en-US" sz="2800" i="1" dirty="0" err="1"/>
              <a:t>s</a:t>
            </a:r>
            <a:r>
              <a:rPr lang="en-US" altLang="en-US" sz="2800" i="1" baseline="-25000" dirty="0" err="1"/>
              <a:t>n</a:t>
            </a:r>
            <a:r>
              <a:rPr lang="en-US" altLang="en-US" sz="2800" dirty="0"/>
              <a:t>} is divergent.</a:t>
            </a:r>
          </a:p>
          <a:p>
            <a:r>
              <a:rPr lang="en-US" altLang="en-US" sz="2800" dirty="0"/>
              <a:t>Therefore the harmonic series diverges.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dirty="0">
              <a:solidFill>
                <a:srgbClr val="0073AE"/>
              </a:solidFill>
            </a:endParaRPr>
          </a:p>
        </p:txBody>
      </p:sp>
      <p:pic>
        <p:nvPicPr>
          <p:cNvPr id="157708" name="Picture 12">
            <a:extLst>
              <a:ext uri="{FF2B5EF4-FFF2-40B4-BE49-F238E27FC236}">
                <a16:creationId xmlns:a16="http://schemas.microsoft.com/office/drawing/2014/main" id="{2801155E-4F6C-485E-82CF-6D8FF4F0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605" y="1887283"/>
            <a:ext cx="1836738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7710" name="Text Box 14">
            <a:extLst>
              <a:ext uri="{FF2B5EF4-FFF2-40B4-BE49-F238E27FC236}">
                <a16:creationId xmlns:a16="http://schemas.microsoft.com/office/drawing/2014/main" id="{492F6441-73C9-4DDD-B2A0-21DBB789D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362" y="1180053"/>
            <a:ext cx="8413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/>
            <a:r>
              <a:rPr lang="en-US" altLang="en-US"/>
              <a:t>cont’d</a:t>
            </a:r>
          </a:p>
        </p:txBody>
      </p:sp>
      <p:pic>
        <p:nvPicPr>
          <p:cNvPr id="157712" name="Picture 16">
            <a:extLst>
              <a:ext uri="{FF2B5EF4-FFF2-40B4-BE49-F238E27FC236}">
                <a16:creationId xmlns:a16="http://schemas.microsoft.com/office/drawing/2014/main" id="{6951AB5D-356B-47E8-B144-83C288F01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374" y="1307053"/>
            <a:ext cx="1651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713" name="Picture 17">
            <a:extLst>
              <a:ext uri="{FF2B5EF4-FFF2-40B4-BE49-F238E27FC236}">
                <a16:creationId xmlns:a16="http://schemas.microsoft.com/office/drawing/2014/main" id="{E07EEBA7-8E67-4B24-9CDC-F104EB5D5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705" y="1332453"/>
            <a:ext cx="13652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715" name="Picture 19">
            <a:extLst>
              <a:ext uri="{FF2B5EF4-FFF2-40B4-BE49-F238E27FC236}">
                <a16:creationId xmlns:a16="http://schemas.microsoft.com/office/drawing/2014/main" id="{CE2369E9-9384-4AE6-BE6C-F51DB105E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773" y="2698782"/>
            <a:ext cx="411162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7717" name="Rectangle 21">
            <a:extLst>
              <a:ext uri="{FF2B5EF4-FFF2-40B4-BE49-F238E27FC236}">
                <a16:creationId xmlns:a16="http://schemas.microsoft.com/office/drawing/2014/main" id="{FE7A8DD3-39CA-4429-ADF2-A1A684CE7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5026" y="366290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7719" name="Rectangle 23">
            <a:extLst>
              <a:ext uri="{FF2B5EF4-FFF2-40B4-BE49-F238E27FC236}">
                <a16:creationId xmlns:a16="http://schemas.microsoft.com/office/drawing/2014/main" id="{24C18996-76BD-4607-9A0B-AA38DBEEF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5026" y="366290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16048E00-CE65-492B-8819-F85AF378D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48204"/>
            <a:ext cx="55626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E45C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Divergent example:</a:t>
            </a:r>
            <a:br>
              <a:rPr lang="en-US" altLang="en-US" dirty="0"/>
            </a:br>
            <a:r>
              <a:rPr lang="en-US" altLang="en-US" dirty="0"/>
              <a:t>harmonic series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01883FDC-EA20-44C1-A719-7C0E5042B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49" y="276226"/>
            <a:ext cx="4363625" cy="86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7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1076F8D2-E386-4874-8D6E-72AA4DEF2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8077200" cy="585788"/>
          </a:xfrm>
        </p:spPr>
        <p:txBody>
          <a:bodyPr/>
          <a:lstStyle/>
          <a:p>
            <a:r>
              <a:rPr lang="en-US" altLang="en-US" dirty="0"/>
              <a:t>The terms of a convergent series must approach 0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05460AF8-982E-42A4-9C17-62C0432E5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" y="2660651"/>
            <a:ext cx="8915400" cy="1987549"/>
          </a:xfrm>
        </p:spPr>
        <p:txBody>
          <a:bodyPr/>
          <a:lstStyle/>
          <a:p>
            <a:r>
              <a:rPr lang="en-US" altLang="en-US" sz="2800" dirty="0"/>
              <a:t>We can use this to show divergence.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For the example 1 + 2 + 3 + 4 + 5 + </a:t>
            </a:r>
            <a:r>
              <a:rPr lang="en-US" altLang="en-US" sz="2800" b="1" baseline="30000" dirty="0"/>
              <a:t>. . .</a:t>
            </a:r>
            <a:r>
              <a:rPr lang="en-US" altLang="en-US" sz="2800" baseline="30000" dirty="0"/>
              <a:t> </a:t>
            </a:r>
            <a:r>
              <a:rPr lang="en-US" altLang="en-US" sz="2800" dirty="0"/>
              <a:t>+ </a:t>
            </a:r>
            <a:r>
              <a:rPr lang="en-US" altLang="en-US" sz="2800" i="1" dirty="0"/>
              <a:t>n </a:t>
            </a:r>
            <a:r>
              <a:rPr lang="en-US" altLang="en-US" sz="2800" dirty="0"/>
              <a:t>+</a:t>
            </a:r>
            <a:r>
              <a:rPr lang="en-US" altLang="en-US" sz="2800" i="1" dirty="0"/>
              <a:t>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, the terms do not even converge, let alone to 0.</a:t>
            </a:r>
          </a:p>
        </p:txBody>
      </p:sp>
      <p:pic>
        <p:nvPicPr>
          <p:cNvPr id="158725" name="Picture 5">
            <a:extLst>
              <a:ext uri="{FF2B5EF4-FFF2-40B4-BE49-F238E27FC236}">
                <a16:creationId xmlns:a16="http://schemas.microsoft.com/office/drawing/2014/main" id="{B62E471C-147D-4ECD-BBCA-12E53A0A4B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2" r="22151"/>
          <a:stretch/>
        </p:blipFill>
        <p:spPr bwMode="auto">
          <a:xfrm>
            <a:off x="429228" y="957262"/>
            <a:ext cx="8329846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11-766">
            <a:extLst>
              <a:ext uri="{FF2B5EF4-FFF2-40B4-BE49-F238E27FC236}">
                <a16:creationId xmlns:a16="http://schemas.microsoft.com/office/drawing/2014/main" id="{92BDECF1-0E41-448C-8A76-EB89FEBA61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 r="22083"/>
          <a:stretch/>
        </p:blipFill>
        <p:spPr bwMode="auto">
          <a:xfrm>
            <a:off x="474291" y="3276600"/>
            <a:ext cx="8195417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1076F8D2-E386-4874-8D6E-72AA4DEF2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8077200" cy="585788"/>
          </a:xfrm>
        </p:spPr>
        <p:txBody>
          <a:bodyPr/>
          <a:lstStyle/>
          <a:p>
            <a:r>
              <a:rPr lang="en-US" altLang="en-US" dirty="0"/>
              <a:t>The terms of a convergent series must approach 0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05460AF8-982E-42A4-9C17-62C0432E5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" y="2660651"/>
            <a:ext cx="8915400" cy="1987549"/>
          </a:xfrm>
        </p:spPr>
        <p:txBody>
          <a:bodyPr/>
          <a:lstStyle/>
          <a:p>
            <a:r>
              <a:rPr lang="en-US" altLang="en-US" sz="2800" dirty="0"/>
              <a:t>Converse of Theorem is not true in general, i.e., </a:t>
            </a:r>
          </a:p>
          <a:p>
            <a:r>
              <a:rPr lang="en-US" altLang="en-US" sz="2400" dirty="0"/>
              <a:t>If lim</a:t>
            </a:r>
            <a:r>
              <a:rPr lang="en-US" altLang="en-US" sz="2400" i="1" baseline="-25000" dirty="0"/>
              <a:t>n</a:t>
            </a:r>
            <a:r>
              <a:rPr lang="en-US" altLang="en-US" sz="2400" baseline="-25000" dirty="0">
                <a:sym typeface="Symbol" panose="05050102010706020507" pitchFamily="18" charset="2"/>
              </a:rPr>
              <a:t> </a:t>
            </a:r>
            <a:r>
              <a:rPr lang="en-US" altLang="en-US" sz="2400" i="1" baseline="-25000" dirty="0"/>
              <a:t>  </a:t>
            </a:r>
            <a:r>
              <a:rPr lang="en-US" altLang="en-US" sz="2400" i="1" dirty="0"/>
              <a:t>a</a:t>
            </a:r>
            <a:r>
              <a:rPr lang="en-US" altLang="en-US" sz="2400" i="1" baseline="-25000" dirty="0"/>
              <a:t>n</a:t>
            </a:r>
            <a:r>
              <a:rPr lang="en-US" altLang="en-US" sz="2400" dirty="0"/>
              <a:t> = 0, we cannot conclude that </a:t>
            </a:r>
            <a:r>
              <a:rPr lang="en-US" altLang="en-US" sz="2400" dirty="0">
                <a:sym typeface="Symbol" panose="05050102010706020507" pitchFamily="18" charset="2"/>
              </a:rPr>
              <a:t></a:t>
            </a:r>
            <a:r>
              <a:rPr lang="en-US" altLang="en-US" sz="2400" dirty="0"/>
              <a:t> </a:t>
            </a:r>
            <a:r>
              <a:rPr lang="en-US" altLang="en-US" sz="2400" i="1" dirty="0"/>
              <a:t>a</a:t>
            </a:r>
            <a:r>
              <a:rPr lang="en-US" altLang="en-US" sz="2400" i="1" baseline="-25000" dirty="0"/>
              <a:t>n</a:t>
            </a:r>
            <a:r>
              <a:rPr lang="en-US" altLang="en-US" sz="2400" dirty="0"/>
              <a:t> is convergent.</a:t>
            </a:r>
          </a:p>
          <a:p>
            <a:r>
              <a:rPr lang="en-US" altLang="en-US" sz="2800" dirty="0"/>
              <a:t>An example is the harmonic series.		</a:t>
            </a:r>
          </a:p>
        </p:txBody>
      </p:sp>
      <p:pic>
        <p:nvPicPr>
          <p:cNvPr id="158725" name="Picture 5">
            <a:extLst>
              <a:ext uri="{FF2B5EF4-FFF2-40B4-BE49-F238E27FC236}">
                <a16:creationId xmlns:a16="http://schemas.microsoft.com/office/drawing/2014/main" id="{B62E471C-147D-4ECD-BBCA-12E53A0A4B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2" r="22151"/>
          <a:stretch/>
        </p:blipFill>
        <p:spPr bwMode="auto">
          <a:xfrm>
            <a:off x="429228" y="957262"/>
            <a:ext cx="8329846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99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59786BDA-AAD0-466E-8202-F17DFEB76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8077200" cy="585788"/>
          </a:xfrm>
        </p:spPr>
        <p:txBody>
          <a:bodyPr/>
          <a:lstStyle/>
          <a:p>
            <a:r>
              <a:rPr lang="en-US" altLang="en-US" dirty="0"/>
              <a:t>Series properties (a smaller list than for sequences).</a:t>
            </a:r>
          </a:p>
        </p:txBody>
      </p:sp>
      <p:pic>
        <p:nvPicPr>
          <p:cNvPr id="160774" name="Picture 6">
            <a:extLst>
              <a:ext uri="{FF2B5EF4-FFF2-40B4-BE49-F238E27FC236}">
                <a16:creationId xmlns:a16="http://schemas.microsoft.com/office/drawing/2014/main" id="{34E33854-BECB-45DF-BBAC-BBC7186B0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57263"/>
            <a:ext cx="8922192" cy="292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B10_p549">
            <a:extLst>
              <a:ext uri="{FF2B5EF4-FFF2-40B4-BE49-F238E27FC236}">
                <a16:creationId xmlns:a16="http://schemas.microsoft.com/office/drawing/2014/main" id="{CE7E7ECB-3FBD-4545-926F-F53761301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27" y="4038600"/>
            <a:ext cx="8821738" cy="170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CD9482-EA2B-4267-994B-9EEFD6B84FA4}"/>
              </a:ext>
            </a:extLst>
          </p:cNvPr>
          <p:cNvSpPr txBox="1"/>
          <p:nvPr/>
        </p:nvSpPr>
        <p:spPr>
          <a:xfrm>
            <a:off x="838200" y="6096000"/>
            <a:ext cx="6646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Can you say anything if both series </a:t>
            </a:r>
            <a:r>
              <a:rPr lang="en-US" sz="2000" dirty="0">
                <a:sym typeface="Symbol" panose="05050102010706020507" pitchFamily="18" charset="2"/>
              </a:rPr>
              <a:t>a</a:t>
            </a:r>
            <a:r>
              <a:rPr lang="en-US" sz="2000" baseline="-25000" dirty="0">
                <a:sym typeface="Symbol" panose="05050102010706020507" pitchFamily="18" charset="2"/>
              </a:rPr>
              <a:t>n</a:t>
            </a:r>
            <a:r>
              <a:rPr lang="en-US" sz="2000" dirty="0">
                <a:sym typeface="Symbol" panose="05050102010706020507" pitchFamily="18" charset="2"/>
              </a:rPr>
              <a:t> and b</a:t>
            </a:r>
            <a:r>
              <a:rPr lang="en-US" sz="2000" baseline="-25000" dirty="0">
                <a:sym typeface="Symbol" panose="05050102010706020507" pitchFamily="18" charset="2"/>
              </a:rPr>
              <a:t>n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diverge?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13476-5324-4BA4-8181-B3E670729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which use properties</a:t>
            </a:r>
          </a:p>
        </p:txBody>
      </p:sp>
      <p:pic>
        <p:nvPicPr>
          <p:cNvPr id="5" name="Content Placeholder 3" descr="B10_ex9_549">
            <a:extLst>
              <a:ext uri="{FF2B5EF4-FFF2-40B4-BE49-F238E27FC236}">
                <a16:creationId xmlns:a16="http://schemas.microsoft.com/office/drawing/2014/main" id="{B072B4E4-B4FC-493D-A32E-B1B0C4153B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0" b="75941"/>
          <a:stretch/>
        </p:blipFill>
        <p:spPr bwMode="auto">
          <a:xfrm>
            <a:off x="495300" y="1109663"/>
            <a:ext cx="8458200" cy="99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3" descr="B10_ex9_549">
            <a:extLst>
              <a:ext uri="{FF2B5EF4-FFF2-40B4-BE49-F238E27FC236}">
                <a16:creationId xmlns:a16="http://schemas.microsoft.com/office/drawing/2014/main" id="{A1C8022C-9824-49F0-B5E8-3B3E83C732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83" b="59828"/>
          <a:stretch/>
        </p:blipFill>
        <p:spPr bwMode="auto">
          <a:xfrm>
            <a:off x="508804" y="2095500"/>
            <a:ext cx="8458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Content Placeholder 3" descr="B10_ex9_549">
            <a:extLst>
              <a:ext uri="{FF2B5EF4-FFF2-40B4-BE49-F238E27FC236}">
                <a16:creationId xmlns:a16="http://schemas.microsoft.com/office/drawing/2014/main" id="{739E35F1-4FB5-4A3D-8D7D-2209F9C021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64" b="35321"/>
          <a:stretch/>
        </p:blipFill>
        <p:spPr bwMode="auto">
          <a:xfrm>
            <a:off x="508804" y="3086100"/>
            <a:ext cx="84582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Content Placeholder 3" descr="B10_ex9_549">
            <a:extLst>
              <a:ext uri="{FF2B5EF4-FFF2-40B4-BE49-F238E27FC236}">
                <a16:creationId xmlns:a16="http://schemas.microsoft.com/office/drawing/2014/main" id="{6D1846D3-F675-4C94-8EC3-23572E45B4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77" b="20259"/>
          <a:stretch/>
        </p:blipFill>
        <p:spPr bwMode="auto">
          <a:xfrm>
            <a:off x="508804" y="3957637"/>
            <a:ext cx="845820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Content Placeholder 3" descr="B10_ex9_549">
            <a:extLst>
              <a:ext uri="{FF2B5EF4-FFF2-40B4-BE49-F238E27FC236}">
                <a16:creationId xmlns:a16="http://schemas.microsoft.com/office/drawing/2014/main" id="{1D0E37C3-00B7-4079-9629-CCBCFA37B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42" b="1"/>
          <a:stretch/>
        </p:blipFill>
        <p:spPr bwMode="auto">
          <a:xfrm>
            <a:off x="508804" y="4870967"/>
            <a:ext cx="8458200" cy="1287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65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FFF08-A895-4671-B33F-6FA7A163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Telescoping</a:t>
            </a:r>
          </a:p>
        </p:txBody>
      </p:sp>
      <p:pic>
        <p:nvPicPr>
          <p:cNvPr id="4" name="Picture 1" descr="-000020.png">
            <a:extLst>
              <a:ext uri="{FF2B5EF4-FFF2-40B4-BE49-F238E27FC236}">
                <a16:creationId xmlns:a16="http://schemas.microsoft.com/office/drawing/2014/main" id="{11959B82-2492-40C2-92C7-92F0BBCC665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6" b="24537"/>
          <a:stretch/>
        </p:blipFill>
        <p:spPr bwMode="auto">
          <a:xfrm>
            <a:off x="381000" y="1081088"/>
            <a:ext cx="8305800" cy="333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724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E9814-327F-4118-B887-D69CFE1DC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6858000" cy="585788"/>
          </a:xfrm>
        </p:spPr>
        <p:txBody>
          <a:bodyPr/>
          <a:lstStyle/>
          <a:p>
            <a:r>
              <a:rPr lang="en-US" dirty="0"/>
              <a:t>Partial fraction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252846-46EB-40BD-AF5D-3E66C41E44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Use the partial fraction decomposition and telescoping to find the following sum: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252846-46EB-40BD-AF5D-3E66C41E44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111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E28F-54FA-4BFD-A186-34AA43A95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example to study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2A883-B856-4157-A28B-9CEF77AD2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74713"/>
            <a:ext cx="8915400" cy="5068887"/>
          </a:xfrm>
        </p:spPr>
        <p:txBody>
          <a:bodyPr/>
          <a:lstStyle/>
          <a:p>
            <a:r>
              <a:rPr lang="en-US" sz="2400" dirty="0"/>
              <a:t>Start at a corner and walk towards a spot 2 blocks away.</a:t>
            </a:r>
          </a:p>
          <a:p>
            <a:r>
              <a:rPr lang="en-US" sz="2400" dirty="0"/>
              <a:t>Half-way to the spot, stop and then iterate the procedure.</a:t>
            </a:r>
          </a:p>
          <a:p>
            <a:r>
              <a:rPr lang="en-US" sz="2400" dirty="0"/>
              <a:t>How far do you travel during the n</a:t>
            </a:r>
            <a:r>
              <a:rPr lang="en-US" sz="2400" baseline="30000" dirty="0"/>
              <a:t>th</a:t>
            </a:r>
            <a:r>
              <a:rPr lang="en-US" sz="2400" dirty="0"/>
              <a:t> iteration?</a:t>
            </a:r>
          </a:p>
          <a:p>
            <a:r>
              <a:rPr lang="en-US" sz="2400" dirty="0"/>
              <a:t>How far have you travelled altogether after the n</a:t>
            </a:r>
            <a:r>
              <a:rPr lang="en-US" sz="2400" baseline="30000" dirty="0"/>
              <a:t>th</a:t>
            </a:r>
            <a:r>
              <a:rPr lang="en-US" sz="2400" dirty="0"/>
              <a:t> iteration?</a:t>
            </a:r>
          </a:p>
          <a:p>
            <a:r>
              <a:rPr lang="en-US" sz="2400" dirty="0"/>
              <a:t>Assuming that you can do this an infinite number of times, in the limit, how far will you have travelled?</a:t>
            </a:r>
          </a:p>
        </p:txBody>
      </p:sp>
    </p:spTree>
    <p:extLst>
      <p:ext uri="{BB962C8B-B14F-4D97-AF65-F5344CB8AC3E}">
        <p14:creationId xmlns:p14="http://schemas.microsoft.com/office/powerpoint/2010/main" val="25699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6F130-E5AC-4A75-A70C-BE2A6B957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1475"/>
            <a:ext cx="9144000" cy="585788"/>
          </a:xfrm>
        </p:spPr>
        <p:txBody>
          <a:bodyPr/>
          <a:lstStyle/>
          <a:p>
            <a:r>
              <a:rPr lang="en-US" dirty="0"/>
              <a:t>Walking half-way to location 2 blocks away and then iterating.</a:t>
            </a:r>
          </a:p>
        </p:txBody>
      </p:sp>
      <p:pic>
        <p:nvPicPr>
          <p:cNvPr id="4" name="Content Placeholder 3" descr="T10_544">
            <a:extLst>
              <a:ext uri="{FF2B5EF4-FFF2-40B4-BE49-F238E27FC236}">
                <a16:creationId xmlns:a16="http://schemas.microsoft.com/office/drawing/2014/main" id="{0C74CCF9-F2B0-498A-9C77-F87C601DC54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6" y="1066800"/>
            <a:ext cx="9135621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10_08">
            <a:extLst>
              <a:ext uri="{FF2B5EF4-FFF2-40B4-BE49-F238E27FC236}">
                <a16:creationId xmlns:a16="http://schemas.microsoft.com/office/drawing/2014/main" id="{EF8671DD-EF2E-47EB-AF2C-54D596FB0C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98"/>
          <a:stretch/>
        </p:blipFill>
        <p:spPr bwMode="auto">
          <a:xfrm>
            <a:off x="471336" y="5018088"/>
            <a:ext cx="8229600" cy="92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80B05C-0B64-4F94-AFD5-FD1FAEFC51D8}"/>
              </a:ext>
            </a:extLst>
          </p:cNvPr>
          <p:cNvSpPr txBox="1"/>
          <p:nvPr/>
        </p:nvSpPr>
        <p:spPr>
          <a:xfrm>
            <a:off x="685800" y="6141797"/>
            <a:ext cx="8071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 the lengths 1, ½, ¼, 1/8, … are added one by one, the sum approaches 2. </a:t>
            </a:r>
          </a:p>
        </p:txBody>
      </p:sp>
    </p:spTree>
    <p:extLst>
      <p:ext uri="{BB962C8B-B14F-4D97-AF65-F5344CB8AC3E}">
        <p14:creationId xmlns:p14="http://schemas.microsoft.com/office/powerpoint/2010/main" val="354160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3F39B6DA-3CE1-4B05-BF15-63E916E43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8382000" cy="585788"/>
          </a:xfrm>
        </p:spPr>
        <p:txBody>
          <a:bodyPr/>
          <a:lstStyle/>
          <a:p>
            <a:r>
              <a:rPr lang="en-US" altLang="en-US" dirty="0"/>
              <a:t>Another motivating example for the study of series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C8EA6AA8-BA47-417C-AC04-0D75D040D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874713"/>
            <a:ext cx="8991600" cy="5297487"/>
          </a:xfrm>
        </p:spPr>
        <p:txBody>
          <a:bodyPr/>
          <a:lstStyle/>
          <a:p>
            <a:r>
              <a:rPr lang="en-US" altLang="en-US" sz="2800" dirty="0"/>
              <a:t>What do we mean when we express a # as an infinite decimal? For instance, what does it mean to write</a:t>
            </a:r>
            <a:endParaRPr lang="en-US" altLang="en-US" sz="1100" dirty="0"/>
          </a:p>
          <a:p>
            <a:r>
              <a:rPr lang="en-US" altLang="en-US" sz="2800" dirty="0">
                <a:sym typeface="Symbol" panose="05050102010706020507" pitchFamily="18" charset="2"/>
              </a:rPr>
              <a:t>  </a:t>
            </a:r>
            <a:r>
              <a:rPr lang="en-US" altLang="en-US" sz="2400" i="1" dirty="0">
                <a:sym typeface="Symbol" panose="05050102010706020507" pitchFamily="18" charset="2"/>
              </a:rPr>
              <a:t></a:t>
            </a:r>
            <a:r>
              <a:rPr lang="en-US" altLang="en-US" sz="2400" dirty="0"/>
              <a:t>  = 3.14159 26535 89793 23846 26433 83279 50288 . . .</a:t>
            </a:r>
            <a:endParaRPr lang="en-US" altLang="en-US" sz="1100" dirty="0"/>
          </a:p>
          <a:p>
            <a:r>
              <a:rPr lang="en-US" altLang="en-US" sz="2400" dirty="0"/>
              <a:t>The convention behind our decimal notation is that any number can be written as an infinite sum. Here it means that</a:t>
            </a:r>
          </a:p>
          <a:p>
            <a:endParaRPr lang="en-US" altLang="en-US" dirty="0"/>
          </a:p>
          <a:p>
            <a:endParaRPr lang="en-US" altLang="en-US" sz="2000" dirty="0"/>
          </a:p>
          <a:p>
            <a:r>
              <a:rPr lang="en-US" altLang="en-US" sz="2400" dirty="0"/>
              <a:t>where the three dots (</a:t>
            </a:r>
            <a:r>
              <a:rPr lang="en-US" altLang="en-US" sz="2400" b="1" baseline="30000" dirty="0"/>
              <a:t>. . .</a:t>
            </a:r>
            <a:r>
              <a:rPr lang="en-US" altLang="en-US" sz="2400" dirty="0"/>
              <a:t>) indicate that the sum continues forever, and the more terms added, the closer we get to actual value of </a:t>
            </a:r>
            <a:r>
              <a:rPr lang="en-US" altLang="en-US" sz="2400" i="1" dirty="0">
                <a:sym typeface="Symbol" panose="05050102010706020507" pitchFamily="18" charset="2"/>
              </a:rPr>
              <a:t></a:t>
            </a:r>
            <a:r>
              <a:rPr lang="en-US" altLang="en-US" sz="2400" dirty="0"/>
              <a:t>.</a:t>
            </a:r>
          </a:p>
        </p:txBody>
      </p:sp>
      <p:pic>
        <p:nvPicPr>
          <p:cNvPr id="143364" name="Picture 4">
            <a:extLst>
              <a:ext uri="{FF2B5EF4-FFF2-40B4-BE49-F238E27FC236}">
                <a16:creationId xmlns:a16="http://schemas.microsoft.com/office/drawing/2014/main" id="{267A8F77-BE07-45C7-B4EF-5F8652116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3733800"/>
            <a:ext cx="81724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3873BA89-77B5-4C0E-A21F-999922E00E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Series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95C761E2-5208-459B-AD11-C7D6F1300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874713"/>
            <a:ext cx="8915400" cy="4383087"/>
          </a:xfrm>
        </p:spPr>
        <p:txBody>
          <a:bodyPr/>
          <a:lstStyle/>
          <a:p>
            <a:r>
              <a:rPr lang="en-US" altLang="en-US" sz="2800" dirty="0"/>
              <a:t>In general, if we add terms of an infinite sequence        </a:t>
            </a:r>
          </a:p>
          <a:p>
            <a:r>
              <a:rPr lang="en-US" altLang="en-US" sz="2800" dirty="0"/>
              <a:t>we get an expression of the form</a:t>
            </a:r>
            <a:endParaRPr lang="en-US" altLang="en-US" sz="1100" dirty="0"/>
          </a:p>
          <a:p>
            <a:r>
              <a:rPr lang="en-US" altLang="en-US" sz="2800" dirty="0"/>
              <a:t>		     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+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+ </a:t>
            </a:r>
            <a:r>
              <a:rPr lang="en-US" altLang="en-US" sz="2800" i="1" dirty="0"/>
              <a:t>a</a:t>
            </a:r>
            <a:r>
              <a:rPr lang="en-US" altLang="en-US" sz="2800" i="1" baseline="-25000" dirty="0"/>
              <a:t>n</a:t>
            </a:r>
            <a:r>
              <a:rPr lang="en-US" altLang="en-US" sz="2800" i="1" dirty="0"/>
              <a:t> </a:t>
            </a:r>
            <a:r>
              <a:rPr lang="en-US" altLang="en-US" sz="2800" dirty="0"/>
              <a:t>+ </a:t>
            </a:r>
            <a:r>
              <a:rPr lang="en-US" altLang="en-US" sz="2800" b="1" baseline="30000" dirty="0"/>
              <a:t>. . .</a:t>
            </a:r>
            <a:r>
              <a:rPr lang="en-US" altLang="en-US" sz="2800" dirty="0"/>
              <a:t> </a:t>
            </a:r>
          </a:p>
          <a:p>
            <a:r>
              <a:rPr lang="en-US" altLang="en-US" sz="2800" dirty="0"/>
              <a:t>called an </a:t>
            </a:r>
            <a:r>
              <a:rPr lang="en-US" altLang="en-US" sz="2800" b="1" dirty="0"/>
              <a:t>infinite series </a:t>
            </a:r>
            <a:r>
              <a:rPr lang="en-US" altLang="en-US" sz="2800" dirty="0"/>
              <a:t>(or just a </a:t>
            </a:r>
            <a:r>
              <a:rPr lang="en-US" altLang="en-US" sz="2800" b="1" dirty="0"/>
              <a:t>series</a:t>
            </a:r>
            <a:r>
              <a:rPr lang="en-US" altLang="en-US" sz="2800" dirty="0"/>
              <a:t>) and denote for short, using </a:t>
            </a:r>
            <a:r>
              <a:rPr lang="en-US" altLang="en-US" sz="2800" b="1" dirty="0"/>
              <a:t>summation</a:t>
            </a:r>
            <a:r>
              <a:rPr lang="en-US" altLang="en-US" sz="2800" dirty="0"/>
              <a:t> notation, as</a:t>
            </a:r>
          </a:p>
          <a:p>
            <a:pPr>
              <a:lnSpc>
                <a:spcPct val="120000"/>
              </a:lnSpc>
            </a:pPr>
            <a:endParaRPr lang="en-US" altLang="en-US" sz="2800" dirty="0"/>
          </a:p>
          <a:p>
            <a:pPr>
              <a:lnSpc>
                <a:spcPct val="120000"/>
              </a:lnSpc>
            </a:pPr>
            <a:r>
              <a:rPr lang="en-US" altLang="en-US" sz="2000" dirty="0"/>
              <a:t>(the sideways "M" is the upper case version of the Greek letter </a:t>
            </a:r>
            <a:r>
              <a:rPr lang="en-US" altLang="en-US" sz="2000" b="1" dirty="0"/>
              <a:t>sigma</a:t>
            </a:r>
            <a:r>
              <a:rPr lang="en-US" altLang="en-US" sz="2000" dirty="0"/>
              <a:t>)</a:t>
            </a:r>
          </a:p>
          <a:p>
            <a:pPr>
              <a:lnSpc>
                <a:spcPct val="120000"/>
              </a:lnSpc>
            </a:pPr>
            <a:endParaRPr lang="en-US" altLang="en-US" dirty="0"/>
          </a:p>
        </p:txBody>
      </p:sp>
      <p:pic>
        <p:nvPicPr>
          <p:cNvPr id="144389" name="Picture 5">
            <a:extLst>
              <a:ext uri="{FF2B5EF4-FFF2-40B4-BE49-F238E27FC236}">
                <a16:creationId xmlns:a16="http://schemas.microsoft.com/office/drawing/2014/main" id="{7630E9E6-5627-4510-8814-B6131AB47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957263"/>
            <a:ext cx="887412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391" name="Picture 7">
            <a:extLst>
              <a:ext uri="{FF2B5EF4-FFF2-40B4-BE49-F238E27FC236}">
                <a16:creationId xmlns:a16="http://schemas.microsoft.com/office/drawing/2014/main" id="{8DEB2524-F840-4D31-8F0B-087E0DC8B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2962275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444C28E2-6FE4-46B2-BD11-F62BF9E10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599" y="371475"/>
            <a:ext cx="7772401" cy="585788"/>
          </a:xfrm>
        </p:spPr>
        <p:txBody>
          <a:bodyPr/>
          <a:lstStyle/>
          <a:p>
            <a:r>
              <a:rPr lang="en-US" altLang="en-US" dirty="0"/>
              <a:t>Examples of a diverging and a converging series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117E8BB8-3193-4EE0-98BC-E0E5A543D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49" y="869950"/>
            <a:ext cx="8572500" cy="5988050"/>
          </a:xfrm>
          <a:noFill/>
        </p:spPr>
        <p:txBody>
          <a:bodyPr/>
          <a:lstStyle/>
          <a:p>
            <a:r>
              <a:rPr lang="en-US" altLang="en-US" sz="2400" dirty="0"/>
              <a:t>It would be impossible to find a finite sum for the series</a:t>
            </a:r>
            <a:endParaRPr lang="en-US" altLang="en-US" sz="800" dirty="0"/>
          </a:p>
          <a:p>
            <a:pPr algn="ctr"/>
            <a:r>
              <a:rPr lang="en-US" altLang="en-US" sz="2400" dirty="0"/>
              <a:t>1 + 2 + 3 + 4 + 5 + </a:t>
            </a:r>
            <a:r>
              <a:rPr lang="en-US" altLang="en-US" sz="2400" b="1" baseline="30000" dirty="0"/>
              <a:t>. . .</a:t>
            </a:r>
            <a:r>
              <a:rPr lang="en-US" altLang="en-US" sz="2400" baseline="30000" dirty="0"/>
              <a:t> </a:t>
            </a:r>
            <a:r>
              <a:rPr lang="en-US" altLang="en-US" sz="2400" dirty="0"/>
              <a:t>+ </a:t>
            </a:r>
            <a:r>
              <a:rPr lang="en-US" altLang="en-US" sz="2400" i="1" dirty="0"/>
              <a:t>n </a:t>
            </a:r>
            <a:r>
              <a:rPr lang="en-US" altLang="en-US" sz="2400" dirty="0"/>
              <a:t>+</a:t>
            </a:r>
            <a:r>
              <a:rPr lang="en-US" altLang="en-US" sz="2400" i="1" dirty="0"/>
              <a:t> </a:t>
            </a:r>
            <a:r>
              <a:rPr lang="en-US" altLang="en-US" sz="2400" b="1" baseline="30000" dirty="0"/>
              <a:t>. . .</a:t>
            </a:r>
            <a:r>
              <a:rPr lang="en-US" altLang="en-US" sz="2400" dirty="0"/>
              <a:t> </a:t>
            </a:r>
            <a:endParaRPr lang="en-US" altLang="en-US" sz="800" dirty="0"/>
          </a:p>
          <a:p>
            <a:r>
              <a:rPr lang="en-US" altLang="en-US" sz="2400" dirty="0"/>
              <a:t>because if we start adding the terms we get the cumulative sums 1, 3, 6, 10, 15, 21, . . . and, after the </a:t>
            </a:r>
            <a:r>
              <a:rPr lang="en-US" altLang="en-US" sz="2400" i="1" dirty="0"/>
              <a:t>n</a:t>
            </a:r>
            <a:r>
              <a:rPr lang="en-US" altLang="en-US" sz="2400" dirty="0"/>
              <a:t>th term, we get  </a:t>
            </a:r>
            <a:r>
              <a:rPr lang="en-US" altLang="en-US" sz="2400" i="1" dirty="0"/>
              <a:t>n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 + 1)/2, which becomes very large as </a:t>
            </a:r>
            <a:r>
              <a:rPr lang="en-US" altLang="en-US" sz="2400" i="1" dirty="0"/>
              <a:t>n</a:t>
            </a:r>
            <a:r>
              <a:rPr lang="en-US" altLang="en-US" sz="2400" dirty="0"/>
              <a:t> increases.</a:t>
            </a:r>
            <a:endParaRPr lang="en-US" altLang="en-US" sz="1050" dirty="0"/>
          </a:p>
          <a:p>
            <a:r>
              <a:rPr lang="en-US" altLang="en-US" sz="2400" dirty="0"/>
              <a:t>However, if we start to add the terms of the series</a:t>
            </a:r>
          </a:p>
          <a:p>
            <a:endParaRPr lang="en-US" altLang="en-US" dirty="0"/>
          </a:p>
          <a:p>
            <a:r>
              <a:rPr lang="en-US" altLang="en-US" sz="2400" dirty="0"/>
              <a:t>we get</a:t>
            </a:r>
          </a:p>
          <a:p>
            <a:endParaRPr lang="en-US" altLang="en-US" sz="2800" dirty="0"/>
          </a:p>
          <a:p>
            <a:r>
              <a:rPr lang="en-US" altLang="en-US" sz="1800" dirty="0"/>
              <a:t>(This is the sidewalk example once more</a:t>
            </a:r>
          </a:p>
          <a:p>
            <a:r>
              <a:rPr lang="en-US" altLang="en-US" sz="1800" dirty="0"/>
              <a:t>but this time how far are you trying to travel?)</a:t>
            </a:r>
          </a:p>
        </p:txBody>
      </p:sp>
      <p:pic>
        <p:nvPicPr>
          <p:cNvPr id="145415" name="Picture 7">
            <a:extLst>
              <a:ext uri="{FF2B5EF4-FFF2-40B4-BE49-F238E27FC236}">
                <a16:creationId xmlns:a16="http://schemas.microsoft.com/office/drawing/2014/main" id="{8656E90F-7602-4163-8D3A-3F0AAFBDD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6" y="3962400"/>
            <a:ext cx="6042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416" name="Picture 8">
            <a:extLst>
              <a:ext uri="{FF2B5EF4-FFF2-40B4-BE49-F238E27FC236}">
                <a16:creationId xmlns:a16="http://schemas.microsoft.com/office/drawing/2014/main" id="{882F6908-3120-4752-B187-F6AABBC91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589" y="5312569"/>
            <a:ext cx="5953362" cy="67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DA7CF206-E74E-4856-A14E-9803D3E8F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71475"/>
            <a:ext cx="5638800" cy="585788"/>
          </a:xfrm>
        </p:spPr>
        <p:txBody>
          <a:bodyPr/>
          <a:lstStyle/>
          <a:p>
            <a:r>
              <a:rPr lang="en-US" altLang="en-US" dirty="0"/>
              <a:t>Table for convergent Series example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94E0960B-DCF7-4378-BCD1-EC145B869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9699" y="1069775"/>
            <a:ext cx="4229100" cy="3273625"/>
          </a:xfrm>
        </p:spPr>
        <p:txBody>
          <a:bodyPr/>
          <a:lstStyle/>
          <a:p>
            <a:r>
              <a:rPr lang="en-US" altLang="en-US" dirty="0"/>
              <a:t>The table shows that as we add more and more terms, these </a:t>
            </a:r>
            <a:r>
              <a:rPr lang="en-US" altLang="en-US" i="1" dirty="0"/>
              <a:t>partial sums </a:t>
            </a:r>
            <a:r>
              <a:rPr lang="en-US" altLang="en-US" dirty="0"/>
              <a:t>become closer and closer to 1.</a:t>
            </a:r>
          </a:p>
        </p:txBody>
      </p:sp>
      <p:pic>
        <p:nvPicPr>
          <p:cNvPr id="146439" name="Picture 7">
            <a:extLst>
              <a:ext uri="{FF2B5EF4-FFF2-40B4-BE49-F238E27FC236}">
                <a16:creationId xmlns:a16="http://schemas.microsoft.com/office/drawing/2014/main" id="{1D40197C-FA49-478F-9622-60CF17C82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799" y="957263"/>
            <a:ext cx="4126281" cy="483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2DF5D6D1-4E1F-4FD1-BFA8-B4FA44907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Series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50AEC9C1-A2FD-484F-989B-411DCB39C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In fact, by adding sufficiently many terms of the series we can make the partial sums as close as we like to 1.</a:t>
            </a:r>
          </a:p>
          <a:p>
            <a:r>
              <a:rPr lang="en-US" altLang="en-US" dirty="0"/>
              <a:t>So it seems reasonable to say that the sum of this infinite series is 1 and to write</a:t>
            </a:r>
          </a:p>
        </p:txBody>
      </p:sp>
      <p:pic>
        <p:nvPicPr>
          <p:cNvPr id="147461" name="Picture 5">
            <a:extLst>
              <a:ext uri="{FF2B5EF4-FFF2-40B4-BE49-F238E27FC236}">
                <a16:creationId xmlns:a16="http://schemas.microsoft.com/office/drawing/2014/main" id="{2912A9AF-77AB-457E-A7CC-140C314DD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75" y="4267200"/>
            <a:ext cx="628015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45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lc">
  <a:themeElements>
    <a:clrScheme name="cal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l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E45C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E45C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l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calc</Template>
  <TotalTime>4162</TotalTime>
  <Words>995</Words>
  <Application>Microsoft Office PowerPoint</Application>
  <PresentationFormat>On-screen Show (4:3)</PresentationFormat>
  <Paragraphs>118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Cambria Math</vt:lpstr>
      <vt:lpstr>Symbol</vt:lpstr>
      <vt:lpstr>Wingdings</vt:lpstr>
      <vt:lpstr>calc</vt:lpstr>
      <vt:lpstr>PowerPoint Presentation</vt:lpstr>
      <vt:lpstr>PowerPoint Presentation</vt:lpstr>
      <vt:lpstr>Motivating example to study series</vt:lpstr>
      <vt:lpstr>Walking half-way to location 2 blocks away and then iterating.</vt:lpstr>
      <vt:lpstr>Another motivating example for the study of series</vt:lpstr>
      <vt:lpstr>Series</vt:lpstr>
      <vt:lpstr>Examples of a diverging and a converging series</vt:lpstr>
      <vt:lpstr>Table for convergent Series example</vt:lpstr>
      <vt:lpstr>Series</vt:lpstr>
      <vt:lpstr>Series and the sequence of partial sums</vt:lpstr>
      <vt:lpstr>Series Convergence and Divergence definition</vt:lpstr>
      <vt:lpstr>Series</vt:lpstr>
      <vt:lpstr>Example 2 </vt:lpstr>
      <vt:lpstr>Example 2 </vt:lpstr>
      <vt:lpstr>Example 2 </vt:lpstr>
      <vt:lpstr>Geometric Series example: bouncing ball</vt:lpstr>
      <vt:lpstr>Geometric Series formulae and results</vt:lpstr>
      <vt:lpstr>Geometric Series example and exercises</vt:lpstr>
      <vt:lpstr>Geometric Series exercises continued</vt:lpstr>
      <vt:lpstr>Divergent example: harmonic series</vt:lpstr>
      <vt:lpstr>PowerPoint Presentation</vt:lpstr>
      <vt:lpstr>The terms of a convergent series must approach 0</vt:lpstr>
      <vt:lpstr>The terms of a convergent series must approach 0</vt:lpstr>
      <vt:lpstr>Series properties (a smaller list than for sequences).</vt:lpstr>
      <vt:lpstr>Examples which use properties</vt:lpstr>
      <vt:lpstr>Telescoping</vt:lpstr>
      <vt:lpstr>Partial fraction example</vt:lpstr>
    </vt:vector>
  </TitlesOfParts>
  <Company>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</dc:creator>
  <cp:lastModifiedBy>Next Step</cp:lastModifiedBy>
  <cp:revision>545</cp:revision>
  <dcterms:created xsi:type="dcterms:W3CDTF">2007-01-13T07:19:09Z</dcterms:created>
  <dcterms:modified xsi:type="dcterms:W3CDTF">2018-11-07T15:56:10Z</dcterms:modified>
</cp:coreProperties>
</file>