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2"/>
  </p:notesMasterIdLst>
  <p:sldIdLst>
    <p:sldId id="333" r:id="rId2"/>
    <p:sldId id="586" r:id="rId3"/>
    <p:sldId id="495" r:id="rId4"/>
    <p:sldId id="591" r:id="rId5"/>
    <p:sldId id="497" r:id="rId6"/>
    <p:sldId id="590" r:id="rId7"/>
    <p:sldId id="485" r:id="rId8"/>
    <p:sldId id="296" r:id="rId9"/>
    <p:sldId id="297" r:id="rId10"/>
    <p:sldId id="384" r:id="rId11"/>
    <p:sldId id="293" r:id="rId12"/>
    <p:sldId id="277" r:id="rId13"/>
    <p:sldId id="587" r:id="rId14"/>
    <p:sldId id="486" r:id="rId15"/>
    <p:sldId id="487" r:id="rId16"/>
    <p:sldId id="589" r:id="rId17"/>
    <p:sldId id="489" r:id="rId18"/>
    <p:sldId id="592" r:id="rId19"/>
    <p:sldId id="593" r:id="rId20"/>
    <p:sldId id="588" r:id="rId2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20">
          <p15:clr>
            <a:srgbClr val="A4A3A4"/>
          </p15:clr>
        </p15:guide>
        <p15:guide id="2" pos="43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AC4600"/>
    <a:srgbClr val="CC0066"/>
    <a:srgbClr val="E45C00"/>
    <a:srgbClr val="CC66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preferSingleView="1">
    <p:restoredLeft sz="12712" autoAdjust="0"/>
    <p:restoredTop sz="91643" autoAdjust="0"/>
  </p:normalViewPr>
  <p:slideViewPr>
    <p:cSldViewPr>
      <p:cViewPr varScale="1">
        <p:scale>
          <a:sx n="114" d="100"/>
          <a:sy n="114" d="100"/>
        </p:scale>
        <p:origin x="1866" y="108"/>
      </p:cViewPr>
      <p:guideLst>
        <p:guide orient="horz" pos="720"/>
        <p:guide pos="43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1454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image" Target="../media/image8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image" Target="../media/image1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>
            <a:extLst>
              <a:ext uri="{FF2B5EF4-FFF2-40B4-BE49-F238E27FC236}">
                <a16:creationId xmlns:a16="http://schemas.microsoft.com/office/drawing/2014/main" id="{86E4ECA6-F874-41D5-88F0-2658058D01B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157699" name="Rectangle 3">
            <a:extLst>
              <a:ext uri="{FF2B5EF4-FFF2-40B4-BE49-F238E27FC236}">
                <a16:creationId xmlns:a16="http://schemas.microsoft.com/office/drawing/2014/main" id="{4969075B-7B6A-4B4F-B511-5EC3CBA5D4DB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157700" name="Rectangle 4">
            <a:extLst>
              <a:ext uri="{FF2B5EF4-FFF2-40B4-BE49-F238E27FC236}">
                <a16:creationId xmlns:a16="http://schemas.microsoft.com/office/drawing/2014/main" id="{BE110A2E-5650-4FF8-9BAE-3962C25159AB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57701" name="Rectangle 5">
            <a:extLst>
              <a:ext uri="{FF2B5EF4-FFF2-40B4-BE49-F238E27FC236}">
                <a16:creationId xmlns:a16="http://schemas.microsoft.com/office/drawing/2014/main" id="{16EE2B64-5185-4C55-A855-B1902A906EBC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57702" name="Rectangle 6">
            <a:extLst>
              <a:ext uri="{FF2B5EF4-FFF2-40B4-BE49-F238E27FC236}">
                <a16:creationId xmlns:a16="http://schemas.microsoft.com/office/drawing/2014/main" id="{D403FF0D-789A-459B-9321-376B236F97A8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157703" name="Rectangle 7">
            <a:extLst>
              <a:ext uri="{FF2B5EF4-FFF2-40B4-BE49-F238E27FC236}">
                <a16:creationId xmlns:a16="http://schemas.microsoft.com/office/drawing/2014/main" id="{25C7DD1C-D90C-47CA-9942-97094B5743C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26A4973-4323-4005-A4BF-F39F0E8600B1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8469AA9-512C-4085-9E71-4F33EAA71E7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D7ECA4E-3592-4D84-AFF0-7F7237C365CB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246786" name="Rectangle 2">
            <a:extLst>
              <a:ext uri="{FF2B5EF4-FFF2-40B4-BE49-F238E27FC236}">
                <a16:creationId xmlns:a16="http://schemas.microsoft.com/office/drawing/2014/main" id="{FC4E5F62-93B2-4215-8183-37BB042FA52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6787" name="Rectangle 3">
            <a:extLst>
              <a:ext uri="{FF2B5EF4-FFF2-40B4-BE49-F238E27FC236}">
                <a16:creationId xmlns:a16="http://schemas.microsoft.com/office/drawing/2014/main" id="{8A582579-09EB-4E01-84AE-67890DE0BEC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1938" name="Rectangle 2">
            <a:extLst>
              <a:ext uri="{FF2B5EF4-FFF2-40B4-BE49-F238E27FC236}">
                <a16:creationId xmlns:a16="http://schemas.microsoft.com/office/drawing/2014/main" id="{EA9FF163-966B-447F-A01C-88D447CD6E7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551939" name="Rectangle 3">
            <a:extLst>
              <a:ext uri="{FF2B5EF4-FFF2-40B4-BE49-F238E27FC236}">
                <a16:creationId xmlns:a16="http://schemas.microsoft.com/office/drawing/2014/main" id="{AC219DF3-979D-42C3-8E3E-D5DA276F483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>
            <a:extLst>
              <a:ext uri="{FF2B5EF4-FFF2-40B4-BE49-F238E27FC236}">
                <a16:creationId xmlns:a16="http://schemas.microsoft.com/office/drawing/2014/main" id="{7463AA67-E408-4F9C-AC2E-975CF35CFC9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011" name="Rectangle 3">
            <a:extLst>
              <a:ext uri="{FF2B5EF4-FFF2-40B4-BE49-F238E27FC236}">
                <a16:creationId xmlns:a16="http://schemas.microsoft.com/office/drawing/2014/main" id="{AFD28263-37AE-41CA-8DC5-EB678B98C9E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3982557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6034" name="Rectangle 2">
            <a:extLst>
              <a:ext uri="{FF2B5EF4-FFF2-40B4-BE49-F238E27FC236}">
                <a16:creationId xmlns:a16="http://schemas.microsoft.com/office/drawing/2014/main" id="{458931CE-5E43-4976-BBF2-82C33F4D7AA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556035" name="Rectangle 3">
            <a:extLst>
              <a:ext uri="{FF2B5EF4-FFF2-40B4-BE49-F238E27FC236}">
                <a16:creationId xmlns:a16="http://schemas.microsoft.com/office/drawing/2014/main" id="{4EEDBF69-1331-487A-A8C6-0FB5BA13C2A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8322" name="Rectangle 2">
            <a:extLst>
              <a:ext uri="{FF2B5EF4-FFF2-40B4-BE49-F238E27FC236}">
                <a16:creationId xmlns:a16="http://schemas.microsoft.com/office/drawing/2014/main" id="{4989D626-74B1-4F09-AD98-B4475C26863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568323" name="Rectangle 3">
            <a:extLst>
              <a:ext uri="{FF2B5EF4-FFF2-40B4-BE49-F238E27FC236}">
                <a16:creationId xmlns:a16="http://schemas.microsoft.com/office/drawing/2014/main" id="{9D17CDFC-D0F9-4C6D-9236-B4B516AA91A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490581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2418" name="Rectangle 2">
            <a:extLst>
              <a:ext uri="{FF2B5EF4-FFF2-40B4-BE49-F238E27FC236}">
                <a16:creationId xmlns:a16="http://schemas.microsoft.com/office/drawing/2014/main" id="{100CC43F-A374-4E9F-980F-A208FEDAE3C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572419" name="Rectangle 3">
            <a:extLst>
              <a:ext uri="{FF2B5EF4-FFF2-40B4-BE49-F238E27FC236}">
                <a16:creationId xmlns:a16="http://schemas.microsoft.com/office/drawing/2014/main" id="{7C71B255-A8CE-4E6D-BE59-B6B6E7727D2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030401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7842" name="Rectangle 2">
            <a:extLst>
              <a:ext uri="{FF2B5EF4-FFF2-40B4-BE49-F238E27FC236}">
                <a16:creationId xmlns:a16="http://schemas.microsoft.com/office/drawing/2014/main" id="{ECC9FE81-8DC3-4795-A421-F5C1CF2154A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547843" name="Rectangle 3">
            <a:extLst>
              <a:ext uri="{FF2B5EF4-FFF2-40B4-BE49-F238E27FC236}">
                <a16:creationId xmlns:a16="http://schemas.microsoft.com/office/drawing/2014/main" id="{AB13E1DC-12B2-43AF-80B5-455989F2E4F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>
            <a:extLst>
              <a:ext uri="{FF2B5EF4-FFF2-40B4-BE49-F238E27FC236}">
                <a16:creationId xmlns:a16="http://schemas.microsoft.com/office/drawing/2014/main" id="{A28E93E8-DDBA-42A6-AF63-343F98AAE49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Notes Placeholder 2">
            <a:extLst>
              <a:ext uri="{FF2B5EF4-FFF2-40B4-BE49-F238E27FC236}">
                <a16:creationId xmlns:a16="http://schemas.microsoft.com/office/drawing/2014/main" id="{0D88B50F-3CDB-48EA-A33E-E193A8439D4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35844" name="Slide Number Placeholder 3">
            <a:extLst>
              <a:ext uri="{FF2B5EF4-FFF2-40B4-BE49-F238E27FC236}">
                <a16:creationId xmlns:a16="http://schemas.microsoft.com/office/drawing/2014/main" id="{0A25E8E7-08D5-4C3B-A373-43D43C36826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1A07E9EC-2DE7-4742-8A6C-0F308C0BA29C}" type="slidenum">
              <a:rPr lang="en-US" altLang="en-US" sz="1200">
                <a:latin typeface="Calibri" panose="020F0502020204030204" pitchFamily="34" charset="0"/>
              </a:rPr>
              <a:pPr eaLnBrk="1" hangingPunct="1"/>
              <a:t>8</a:t>
            </a:fld>
            <a:endParaRPr lang="en-US" altLang="en-US" sz="120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3FD1FFB-1DE6-4D5C-8150-F4F6CC9AC8F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A57958C-D7BF-4EE9-B67D-6C0B75F381E0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663554" name="Rectangle 2">
            <a:extLst>
              <a:ext uri="{FF2B5EF4-FFF2-40B4-BE49-F238E27FC236}">
                <a16:creationId xmlns:a16="http://schemas.microsoft.com/office/drawing/2014/main" id="{CBBE04D5-150C-4DA1-B280-E2E0BAA2FF2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3555" name="Rectangle 3">
            <a:extLst>
              <a:ext uri="{FF2B5EF4-FFF2-40B4-BE49-F238E27FC236}">
                <a16:creationId xmlns:a16="http://schemas.microsoft.com/office/drawing/2014/main" id="{E246FD72-BB3A-4AF9-9098-AD6456E6CA5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>
            <a:extLst>
              <a:ext uri="{FF2B5EF4-FFF2-40B4-BE49-F238E27FC236}">
                <a16:creationId xmlns:a16="http://schemas.microsoft.com/office/drawing/2014/main" id="{7463AA67-E408-4F9C-AC2E-975CF35CFC9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011" name="Rectangle 3">
            <a:extLst>
              <a:ext uri="{FF2B5EF4-FFF2-40B4-BE49-F238E27FC236}">
                <a16:creationId xmlns:a16="http://schemas.microsoft.com/office/drawing/2014/main" id="{AFD28263-37AE-41CA-8DC5-EB678B98C9E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7842" name="Rectangle 2">
            <a:extLst>
              <a:ext uri="{FF2B5EF4-FFF2-40B4-BE49-F238E27FC236}">
                <a16:creationId xmlns:a16="http://schemas.microsoft.com/office/drawing/2014/main" id="{ECC9FE81-8DC3-4795-A421-F5C1CF2154A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547843" name="Rectangle 3">
            <a:extLst>
              <a:ext uri="{FF2B5EF4-FFF2-40B4-BE49-F238E27FC236}">
                <a16:creationId xmlns:a16="http://schemas.microsoft.com/office/drawing/2014/main" id="{AB13E1DC-12B2-43AF-80B5-455989F2E4F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9221766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9890" name="Rectangle 2">
            <a:extLst>
              <a:ext uri="{FF2B5EF4-FFF2-40B4-BE49-F238E27FC236}">
                <a16:creationId xmlns:a16="http://schemas.microsoft.com/office/drawing/2014/main" id="{4107A127-CD62-46C3-9E49-15984DBE85E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549891" name="Rectangle 3">
            <a:extLst>
              <a:ext uri="{FF2B5EF4-FFF2-40B4-BE49-F238E27FC236}">
                <a16:creationId xmlns:a16="http://schemas.microsoft.com/office/drawing/2014/main" id="{07777218-342D-4ED4-911C-2B0B887ACB2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473287-45CE-4AD5-92C2-95498205C5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081B07A-D4BE-4503-B760-FD3E8CE55F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5376843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C3998B-F5D2-48D2-80BF-CE3D4A19F7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ECA6655-E8FD-4857-97AF-79B203D0E8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0639967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913765D-C700-4362-8137-58F1AF28B6F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000875" y="371475"/>
            <a:ext cx="2143125" cy="63690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2B7B0D7-4BDC-4600-B818-D6EF6DA09F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71500" y="371475"/>
            <a:ext cx="6276975" cy="63690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761354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1F11B63-E42E-4D41-BA01-81D112915ED1}"/>
              </a:ext>
            </a:extLst>
          </p:cNvPr>
          <p:cNvSpPr>
            <a:spLocks noGrp="1"/>
          </p:cNvSpPr>
          <p:nvPr>
            <p:ph/>
          </p:nvPr>
        </p:nvSpPr>
        <p:spPr>
          <a:xfrm>
            <a:off x="571500" y="371475"/>
            <a:ext cx="8572500" cy="636905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145287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D42797-89E6-4CFC-9629-833BA6B041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2E4D9E-02AA-46EA-9018-58EE490643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031114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19D26C-6367-4362-B42E-43DBFEF704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BC82F0C-D01A-40A0-B3B0-E2B92FA00E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27291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DA8B14-82EE-4588-937B-4357EE7A8B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B1EB0F-F657-4C8B-BA7F-FA1BD2ABA0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71500" y="874713"/>
            <a:ext cx="4210050" cy="586581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EC793E1-E1A2-4B90-AB75-3BD07DC7F3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933950" y="874713"/>
            <a:ext cx="4210050" cy="586581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752327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15C00E-1B17-441E-8F6D-241D8D3BF5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621128-505C-445B-A9E2-D4B0D82EA0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8E29362-E626-4EC8-998D-69BD40BEE1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F0F638B-B6CD-4D60-847B-E6FB6F7D5CC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7A7879E-E04D-4A78-81FD-DADA857840C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759278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5A0ED1-8D91-462B-A959-7B426EFAD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7169417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543790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2BD678-D615-4C86-B8D5-BB5BBA6110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62AA96-8D1E-40B8-91FA-07AC1F957D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94506E2-20AA-4B88-A950-D0041144D9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999210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9D6E64-61D8-41EF-8CFF-0995D32EBA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F50B5A7-905E-42CF-B62A-16B180D93BA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A5741AF-97CB-4281-B7E4-F320BE65E7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353473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al1a">
            <a:extLst>
              <a:ext uri="{FF2B5EF4-FFF2-40B4-BE49-F238E27FC236}">
                <a16:creationId xmlns:a16="http://schemas.microsoft.com/office/drawing/2014/main" id="{7B8250BF-C3D5-4C07-A95D-43EDE9AF8E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5" name="Rectangle 3">
            <a:extLst>
              <a:ext uri="{FF2B5EF4-FFF2-40B4-BE49-F238E27FC236}">
                <a16:creationId xmlns:a16="http://schemas.microsoft.com/office/drawing/2014/main" id="{E117E7DD-9478-4A22-864E-4FE48888AE9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71475"/>
            <a:ext cx="5334000" cy="585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1014A711-695D-4B6D-A048-53440670B1F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571500" y="874713"/>
            <a:ext cx="8572500" cy="5865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xStyles>
    <p:titleStyle>
      <a:lvl1pPr algn="l" rtl="0" fontAlgn="base">
        <a:spcBef>
          <a:spcPct val="0"/>
        </a:spcBef>
        <a:spcAft>
          <a:spcPct val="0"/>
        </a:spcAft>
        <a:defRPr sz="2400" b="1" kern="1200">
          <a:solidFill>
            <a:srgbClr val="E45C00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400" b="1">
          <a:solidFill>
            <a:srgbClr val="E45C00"/>
          </a:solidFill>
          <a:latin typeface="Arial" panose="020B060402020202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400" b="1">
          <a:solidFill>
            <a:srgbClr val="E45C00"/>
          </a:solidFill>
          <a:latin typeface="Arial" panose="020B060402020202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400" b="1">
          <a:solidFill>
            <a:srgbClr val="E45C00"/>
          </a:solidFill>
          <a:latin typeface="Arial" panose="020B060402020202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400" b="1">
          <a:solidFill>
            <a:srgbClr val="E45C00"/>
          </a:solidFill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E45C00"/>
          </a:solidFill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E45C00"/>
          </a:solidFill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E45C00"/>
          </a:solidFill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E45C00"/>
          </a:solidFill>
          <a:latin typeface="Arial" panose="020B0604020202020204" pitchFamily="34" charset="0"/>
        </a:defRPr>
      </a:lvl9pPr>
    </p:titleStyle>
    <p:bodyStyle>
      <a:lvl1pPr indent="3175" algn="l" rtl="0" fontAlgn="base">
        <a:lnSpc>
          <a:spcPct val="130000"/>
        </a:lnSpc>
        <a:spcBef>
          <a:spcPct val="20000"/>
        </a:spcBef>
        <a:spcAft>
          <a:spcPct val="0"/>
        </a:spcAft>
        <a:defRPr sz="3200" kern="1200">
          <a:solidFill>
            <a:srgbClr val="800000"/>
          </a:solidFill>
          <a:latin typeface="+mn-lt"/>
          <a:ea typeface="+mn-ea"/>
          <a:cs typeface="+mn-cs"/>
        </a:defRPr>
      </a:lvl1pPr>
      <a:lvl2pPr marL="741363" indent="-284163" algn="l" rtl="0" fontAlgn="base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sz="2400" kern="1200">
          <a:solidFill>
            <a:srgbClr val="AC4600"/>
          </a:solidFill>
          <a:latin typeface="+mn-lt"/>
          <a:ea typeface="+mn-ea"/>
          <a:cs typeface="+mn-cs"/>
        </a:defRPr>
      </a:lvl2pPr>
      <a:lvl3pPr marL="1431925" indent="-228600" algn="l" rtl="0" fontAlgn="base">
        <a:spcBef>
          <a:spcPct val="20000"/>
        </a:spcBef>
        <a:spcAft>
          <a:spcPct val="0"/>
        </a:spcAft>
        <a:defRPr sz="2400" kern="1200">
          <a:solidFill>
            <a:srgbClr val="AC4600"/>
          </a:solidFill>
          <a:latin typeface="+mn-lt"/>
          <a:ea typeface="+mn-ea"/>
          <a:cs typeface="+mn-cs"/>
        </a:defRPr>
      </a:lvl3pPr>
      <a:lvl4pPr marL="1774825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117725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7" Type="http://schemas.openxmlformats.org/officeDocument/2006/relationships/image" Target="../media/image14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13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7" Type="http://schemas.openxmlformats.org/officeDocument/2006/relationships/image" Target="../media/image16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5.bin"/><Relationship Id="rId5" Type="http://schemas.openxmlformats.org/officeDocument/2006/relationships/image" Target="../media/image15.emf"/><Relationship Id="rId4" Type="http://schemas.openxmlformats.org/officeDocument/2006/relationships/oleObject" Target="../embeddings/oleObject4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0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7" Type="http://schemas.openxmlformats.org/officeDocument/2006/relationships/image" Target="../media/image10.e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9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8.e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62" name="Picture 2" descr="calchap7">
            <a:extLst>
              <a:ext uri="{FF2B5EF4-FFF2-40B4-BE49-F238E27FC236}">
                <a16:creationId xmlns:a16="http://schemas.microsoft.com/office/drawing/2014/main" id="{D5BF3D06-FC28-485C-87DE-83231FDE40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371475"/>
            <a:ext cx="8229600" cy="6172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5763" name="Text Box 3">
            <a:extLst>
              <a:ext uri="{FF2B5EF4-FFF2-40B4-BE49-F238E27FC236}">
                <a16:creationId xmlns:a16="http://schemas.microsoft.com/office/drawing/2014/main" id="{25F84D85-9C32-49BE-9F09-34D9AEB131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81800" y="2133600"/>
            <a:ext cx="1828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altLang="en-US"/>
          </a:p>
        </p:txBody>
      </p:sp>
      <p:sp>
        <p:nvSpPr>
          <p:cNvPr id="245764" name="Text Box 4">
            <a:extLst>
              <a:ext uri="{FF2B5EF4-FFF2-40B4-BE49-F238E27FC236}">
                <a16:creationId xmlns:a16="http://schemas.microsoft.com/office/drawing/2014/main" id="{0F95AE20-8F4B-4C4F-B914-FE4A90FED9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3000" y="792163"/>
            <a:ext cx="1676400" cy="2835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8000" dirty="0">
                <a:solidFill>
                  <a:srgbClr val="FFD8BD"/>
                </a:solidFill>
              </a:rPr>
              <a:t>5</a:t>
            </a:r>
          </a:p>
        </p:txBody>
      </p:sp>
      <p:sp>
        <p:nvSpPr>
          <p:cNvPr id="245765" name="Text Box 5">
            <a:extLst>
              <a:ext uri="{FF2B5EF4-FFF2-40B4-BE49-F238E27FC236}">
                <a16:creationId xmlns:a16="http://schemas.microsoft.com/office/drawing/2014/main" id="{E36184A5-4C40-43A8-B437-ED1ED7559B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3471863"/>
            <a:ext cx="541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2400" b="1" dirty="0">
                <a:solidFill>
                  <a:srgbClr val="FFD8B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Integration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2546" name="Text Box 18" descr="Blue tissue paper">
            <a:extLst>
              <a:ext uri="{FF2B5EF4-FFF2-40B4-BE49-F238E27FC236}">
                <a16:creationId xmlns:a16="http://schemas.microsoft.com/office/drawing/2014/main" id="{477B337A-A152-44E4-B508-07B3ED08EA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1039236"/>
            <a:ext cx="8686800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1">
                  <a:blip r:embed="rId4"/>
                  <a:srcRect/>
                  <a:tile tx="0" ty="0" sx="100000" sy="100000" flip="none" algn="tl"/>
                </a:blip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000" dirty="0">
                <a:solidFill>
                  <a:srgbClr val="800000"/>
                </a:solidFill>
                <a:latin typeface="Times New Roman" panose="02020603050405020304" pitchFamily="18" charset="0"/>
              </a:rPr>
              <a:t>To </a:t>
            </a:r>
            <a:r>
              <a:rPr lang="en-US" altLang="en-US" sz="2000" i="1" dirty="0">
                <a:solidFill>
                  <a:srgbClr val="800000"/>
                </a:solidFill>
                <a:latin typeface="Times New Roman" panose="02020603050405020304" pitchFamily="18" charset="0"/>
              </a:rPr>
              <a:t>estimate</a:t>
            </a:r>
            <a:r>
              <a:rPr lang="en-US" altLang="en-US" sz="2000" dirty="0">
                <a:solidFill>
                  <a:srgbClr val="800000"/>
                </a:solidFill>
                <a:latin typeface="Times New Roman" panose="02020603050405020304" pitchFamily="18" charset="0"/>
              </a:rPr>
              <a:t> the area under the graph of  </a:t>
            </a:r>
            <a:r>
              <a:rPr lang="en-US" altLang="en-US" sz="2000" i="1" dirty="0">
                <a:solidFill>
                  <a:srgbClr val="800000"/>
                </a:solidFill>
                <a:latin typeface="Times New Roman" panose="02020603050405020304" pitchFamily="18" charset="0"/>
              </a:rPr>
              <a:t>f</a:t>
            </a:r>
            <a:r>
              <a:rPr lang="en-US" altLang="en-US" sz="1000" dirty="0">
                <a:solidFill>
                  <a:srgbClr val="8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>
                <a:solidFill>
                  <a:srgbClr val="800000"/>
                </a:solidFill>
                <a:latin typeface="Times New Roman" panose="02020603050405020304" pitchFamily="18" charset="0"/>
              </a:rPr>
              <a:t>(</a:t>
            </a:r>
            <a:r>
              <a:rPr lang="en-US" altLang="en-US" sz="2000" i="1" dirty="0">
                <a:solidFill>
                  <a:srgbClr val="800000"/>
                </a:solidFill>
                <a:latin typeface="Times New Roman" panose="02020603050405020304" pitchFamily="18" charset="0"/>
              </a:rPr>
              <a:t>x</a:t>
            </a:r>
            <a:r>
              <a:rPr lang="en-US" altLang="en-US" sz="2000" dirty="0">
                <a:solidFill>
                  <a:srgbClr val="800000"/>
                </a:solidFill>
                <a:latin typeface="Times New Roman" panose="02020603050405020304" pitchFamily="18" charset="0"/>
              </a:rPr>
              <a:t>) from </a:t>
            </a:r>
            <a:r>
              <a:rPr lang="en-US" altLang="en-US" sz="2000" i="1" dirty="0">
                <a:solidFill>
                  <a:srgbClr val="800000"/>
                </a:solidFill>
                <a:latin typeface="Times New Roman" panose="02020603050405020304" pitchFamily="18" charset="0"/>
              </a:rPr>
              <a:t>x</a:t>
            </a:r>
            <a:r>
              <a:rPr lang="en-US" altLang="en-US" sz="2000" dirty="0">
                <a:solidFill>
                  <a:srgbClr val="800000"/>
                </a:solidFill>
                <a:latin typeface="Times New Roman" panose="02020603050405020304" pitchFamily="18" charset="0"/>
              </a:rPr>
              <a:t> = </a:t>
            </a:r>
            <a:r>
              <a:rPr lang="en-US" altLang="en-US" sz="2000" i="1" dirty="0">
                <a:solidFill>
                  <a:srgbClr val="800000"/>
                </a:solidFill>
                <a:latin typeface="Times New Roman" panose="02020603050405020304" pitchFamily="18" charset="0"/>
              </a:rPr>
              <a:t>a</a:t>
            </a:r>
            <a:r>
              <a:rPr lang="en-US" altLang="en-US" sz="2000" dirty="0">
                <a:solidFill>
                  <a:srgbClr val="800000"/>
                </a:solidFill>
                <a:latin typeface="Times New Roman" panose="02020603050405020304" pitchFamily="18" charset="0"/>
              </a:rPr>
              <a:t> to </a:t>
            </a:r>
            <a:r>
              <a:rPr lang="en-US" altLang="en-US" sz="2000" i="1" dirty="0">
                <a:solidFill>
                  <a:srgbClr val="800000"/>
                </a:solidFill>
                <a:latin typeface="Times New Roman" panose="02020603050405020304" pitchFamily="18" charset="0"/>
              </a:rPr>
              <a:t>x</a:t>
            </a:r>
            <a:r>
              <a:rPr lang="en-US" altLang="en-US" sz="2000" dirty="0">
                <a:solidFill>
                  <a:srgbClr val="800000"/>
                </a:solidFill>
                <a:latin typeface="Times New Roman" panose="02020603050405020304" pitchFamily="18" charset="0"/>
              </a:rPr>
              <a:t> = </a:t>
            </a:r>
            <a:r>
              <a:rPr lang="en-US" altLang="en-US" sz="2000" i="1" dirty="0">
                <a:solidFill>
                  <a:srgbClr val="800000"/>
                </a:solidFill>
                <a:latin typeface="Times New Roman" panose="02020603050405020304" pitchFamily="18" charset="0"/>
              </a:rPr>
              <a:t>b:</a:t>
            </a:r>
          </a:p>
          <a:p>
            <a:pPr marL="457200" indent="-457200">
              <a:spcBef>
                <a:spcPct val="50000"/>
              </a:spcBef>
              <a:buFont typeface="+mj-lt"/>
              <a:buAutoNum type="arabicPeriod"/>
            </a:pPr>
            <a:r>
              <a:rPr lang="en-US" altLang="en-US" sz="2000" dirty="0">
                <a:solidFill>
                  <a:srgbClr val="800000"/>
                </a:solidFill>
                <a:latin typeface="Times New Roman" panose="02020603050405020304" pitchFamily="18" charset="0"/>
              </a:rPr>
              <a:t>Divide up the interval into </a:t>
            </a:r>
            <a:r>
              <a:rPr lang="en-US" altLang="en-US" sz="2000" i="1" dirty="0">
                <a:solidFill>
                  <a:srgbClr val="800000"/>
                </a:solidFill>
                <a:latin typeface="Times New Roman" panose="02020603050405020304" pitchFamily="18" charset="0"/>
              </a:rPr>
              <a:t>partitions</a:t>
            </a:r>
            <a:r>
              <a:rPr lang="en-US" altLang="en-US" sz="2000" dirty="0">
                <a:solidFill>
                  <a:srgbClr val="800000"/>
                </a:solidFill>
                <a:latin typeface="Times New Roman" panose="02020603050405020304" pitchFamily="18" charset="0"/>
              </a:rPr>
              <a:t> (or subintervals);</a:t>
            </a:r>
          </a:p>
          <a:p>
            <a:pPr marL="1143000" lvl="1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altLang="en-US" sz="2000" dirty="0">
                <a:solidFill>
                  <a:srgbClr val="800000"/>
                </a:solidFill>
                <a:latin typeface="Times New Roman" panose="02020603050405020304" pitchFamily="18" charset="0"/>
              </a:rPr>
              <a:t>each one having width                    where </a:t>
            </a:r>
            <a:r>
              <a:rPr lang="en-US" altLang="en-US" sz="2000" i="1" dirty="0">
                <a:solidFill>
                  <a:srgbClr val="800000"/>
                </a:solidFill>
                <a:latin typeface="Times New Roman" panose="02020603050405020304" pitchFamily="18" charset="0"/>
              </a:rPr>
              <a:t>n</a:t>
            </a:r>
            <a:r>
              <a:rPr lang="en-US" altLang="en-US" sz="2000" dirty="0">
                <a:solidFill>
                  <a:srgbClr val="800000"/>
                </a:solidFill>
                <a:latin typeface="Times New Roman" panose="02020603050405020304" pitchFamily="18" charset="0"/>
              </a:rPr>
              <a:t> = # of partitions.</a:t>
            </a:r>
          </a:p>
          <a:p>
            <a:pPr>
              <a:spcBef>
                <a:spcPct val="50000"/>
              </a:spcBef>
            </a:pPr>
            <a:r>
              <a:rPr lang="en-US" altLang="en-US" sz="2000" dirty="0">
                <a:solidFill>
                  <a:srgbClr val="800000"/>
                </a:solidFill>
                <a:latin typeface="Times New Roman" panose="02020603050405020304" pitchFamily="18" charset="0"/>
              </a:rPr>
              <a:t>	[In the example below, </a:t>
            </a:r>
            <a:r>
              <a:rPr lang="en-US" altLang="en-US" sz="2000" i="1" dirty="0">
                <a:solidFill>
                  <a:srgbClr val="800000"/>
                </a:solidFill>
                <a:latin typeface="Times New Roman" panose="02020603050405020304" pitchFamily="18" charset="0"/>
              </a:rPr>
              <a:t>n</a:t>
            </a:r>
            <a:r>
              <a:rPr lang="en-US" altLang="en-US" sz="2000" dirty="0">
                <a:solidFill>
                  <a:srgbClr val="800000"/>
                </a:solidFill>
                <a:latin typeface="Times New Roman" panose="02020603050405020304" pitchFamily="18" charset="0"/>
              </a:rPr>
              <a:t> = 4.]</a:t>
            </a:r>
          </a:p>
          <a:p>
            <a:pPr>
              <a:spcBef>
                <a:spcPct val="50000"/>
              </a:spcBef>
            </a:pPr>
            <a:r>
              <a:rPr lang="en-US" altLang="en-US" sz="2000" dirty="0">
                <a:solidFill>
                  <a:srgbClr val="800000"/>
                </a:solidFill>
                <a:latin typeface="Times New Roman" panose="02020603050405020304" pitchFamily="18" charset="0"/>
              </a:rPr>
              <a:t>2.   Choose heights of the rectangles, usually in some systematic way, called a </a:t>
            </a:r>
            <a:r>
              <a:rPr lang="en-US" altLang="en-US" sz="2000" b="1" dirty="0">
                <a:solidFill>
                  <a:srgbClr val="800000"/>
                </a:solidFill>
                <a:latin typeface="Times New Roman" panose="02020603050405020304" pitchFamily="18" charset="0"/>
              </a:rPr>
              <a:t>rule</a:t>
            </a:r>
            <a:r>
              <a:rPr lang="en-US" altLang="en-US" sz="2000" dirty="0">
                <a:solidFill>
                  <a:srgbClr val="800000"/>
                </a:solidFill>
                <a:latin typeface="Times New Roman" panose="02020603050405020304" pitchFamily="18" charset="0"/>
              </a:rPr>
              <a:t>.</a:t>
            </a:r>
          </a:p>
        </p:txBody>
      </p:sp>
      <p:graphicFrame>
        <p:nvGraphicFramePr>
          <p:cNvPr id="662547" name="Object 19">
            <a:extLst>
              <a:ext uri="{FF2B5EF4-FFF2-40B4-BE49-F238E27FC236}">
                <a16:creationId xmlns:a16="http://schemas.microsoft.com/office/drawing/2014/main" id="{B857D295-BD3C-4980-B92B-625EED0D340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32283652"/>
              </p:ext>
            </p:extLst>
          </p:nvPr>
        </p:nvGraphicFramePr>
        <p:xfrm>
          <a:off x="3990975" y="1867345"/>
          <a:ext cx="1009650" cy="590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Equation" r:id="rId5" imgW="672840" imgH="393480" progId="Equation.3">
                  <p:embed/>
                </p:oleObj>
              </mc:Choice>
              <mc:Fallback>
                <p:oleObj name="Equation" r:id="rId5" imgW="672840" imgH="393480" progId="Equation.3">
                  <p:embed/>
                  <p:pic>
                    <p:nvPicPr>
                      <p:cNvPr id="662547" name="Object 19">
                        <a:extLst>
                          <a:ext uri="{FF2B5EF4-FFF2-40B4-BE49-F238E27FC236}">
                            <a16:creationId xmlns:a16="http://schemas.microsoft.com/office/drawing/2014/main" id="{B857D295-BD3C-4980-B92B-625EED0D340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90975" y="1867345"/>
                        <a:ext cx="1009650" cy="590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62549" name="Picture 21" descr="Blue tissue paper">
            <a:extLst>
              <a:ext uri="{FF2B5EF4-FFF2-40B4-BE49-F238E27FC236}">
                <a16:creationId xmlns:a16="http://schemas.microsoft.com/office/drawing/2014/main" id="{39D2C931-979A-43AF-A078-9F902B23DB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3334504"/>
            <a:ext cx="3200400" cy="2435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1">
                  <a:blip r:embed="rId4"/>
                  <a:srcRect/>
                  <a:tile tx="0" ty="0" sx="100000" sy="100000" flip="none" algn="tl"/>
                </a:blip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62550" name="Text Box 22" descr="Blue tissue paper">
            <a:extLst>
              <a:ext uri="{FF2B5EF4-FFF2-40B4-BE49-F238E27FC236}">
                <a16:creationId xmlns:a16="http://schemas.microsoft.com/office/drawing/2014/main" id="{123498B4-73DC-4454-A6EF-E7A651D696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5769729"/>
            <a:ext cx="76962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1">
                  <a:blip r:embed="rId4"/>
                  <a:srcRect/>
                  <a:tile tx="0" ty="0" sx="100000" sy="100000" flip="none" algn="tl"/>
                </a:blip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400" dirty="0">
                <a:solidFill>
                  <a:srgbClr val="800000"/>
                </a:solidFill>
                <a:latin typeface="Times New Roman" panose="02020603050405020304" pitchFamily="18" charset="0"/>
              </a:rPr>
              <a:t>A </a:t>
            </a:r>
            <a:r>
              <a:rPr lang="en-US" altLang="en-US" sz="2400" i="1" dirty="0">
                <a:solidFill>
                  <a:srgbClr val="800000"/>
                </a:solidFill>
                <a:latin typeface="Times New Roman" panose="02020603050405020304" pitchFamily="18" charset="0"/>
              </a:rPr>
              <a:t>Riemann Sum</a:t>
            </a:r>
            <a:r>
              <a:rPr lang="en-US" altLang="en-US" sz="2400" dirty="0">
                <a:solidFill>
                  <a:srgbClr val="800000"/>
                </a:solidFill>
                <a:latin typeface="Times New Roman" panose="02020603050405020304" pitchFamily="18" charset="0"/>
              </a:rPr>
              <a:t> is the sum of the areas of these rectangles.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28277CD-69B8-4898-82EE-9EBCE73655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Area Under a Graph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25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25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25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2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25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25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Title 1">
            <a:extLst>
              <a:ext uri="{FF2B5EF4-FFF2-40B4-BE49-F238E27FC236}">
                <a16:creationId xmlns:a16="http://schemas.microsoft.com/office/drawing/2014/main" id="{10615455-D3AE-4E9E-AD9D-7515561968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latin typeface="Calibri" panose="020F0502020204030204" pitchFamily="34" charset="0"/>
                <a:ea typeface="ＭＳ Ｐゴシック" panose="020B0600070205080204" pitchFamily="34" charset="-128"/>
              </a:rPr>
              <a:t>Our Riemann Sums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0965" name="Content Placeholder 3">
                <a:extLst>
                  <a:ext uri="{FF2B5EF4-FFF2-40B4-BE49-F238E27FC236}">
                    <a16:creationId xmlns:a16="http://schemas.microsoft.com/office/drawing/2014/main" id="{3476BF24-89F5-478A-A5C0-60EDA32CA65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57200" y="979487"/>
                <a:ext cx="8229600" cy="5768887"/>
              </a:xfrm>
            </p:spPr>
            <p:txBody>
              <a:bodyPr>
                <a:spAutoFit/>
              </a:bodyPr>
              <a:lstStyle/>
              <a:p>
                <a:pPr marL="0" indent="0" eaLnBrk="1" hangingPunct="1">
                  <a:buFont typeface="Arial" panose="020B0604020202020204" pitchFamily="34" charset="0"/>
                  <a:buNone/>
                </a:pPr>
                <a:r>
                  <a:rPr lang="en-US" altLang="en-US" sz="2400" dirty="0">
                    <a:ea typeface="ＭＳ Ｐゴシック" panose="020B0600070205080204" pitchFamily="34" charset="-128"/>
                  </a:rPr>
                  <a:t>For each subinterval (</a:t>
                </a:r>
                <a:r>
                  <a:rPr lang="en-US" altLang="en-US" sz="2400" i="1" dirty="0" err="1">
                    <a:ea typeface="ＭＳ Ｐゴシック" panose="020B0600070205080204" pitchFamily="34" charset="-128"/>
                  </a:rPr>
                  <a:t>i</a:t>
                </a:r>
                <a:r>
                  <a:rPr lang="en-US" altLang="en-US" sz="2400" i="1" dirty="0">
                    <a:ea typeface="ＭＳ Ｐゴシック" panose="020B0600070205080204" pitchFamily="34" charset="-128"/>
                  </a:rPr>
                  <a:t> </a:t>
                </a:r>
                <a:r>
                  <a:rPr lang="en-US" altLang="en-US" sz="2400" dirty="0">
                    <a:ea typeface="ＭＳ Ｐゴシック" panose="020B0600070205080204" pitchFamily="34" charset="-128"/>
                  </a:rPr>
                  <a:t>= 1</a:t>
                </a:r>
                <a:r>
                  <a:rPr lang="en-US" altLang="en-US" sz="2400" i="1" dirty="0">
                    <a:ea typeface="ＭＳ Ｐゴシック" panose="020B0600070205080204" pitchFamily="34" charset="-128"/>
                  </a:rPr>
                  <a:t>, </a:t>
                </a:r>
                <a:r>
                  <a:rPr lang="en-US" altLang="en-US" sz="2400" dirty="0">
                    <a:ea typeface="ＭＳ Ｐゴシック" panose="020B0600070205080204" pitchFamily="34" charset="-128"/>
                  </a:rPr>
                  <a:t>2</a:t>
                </a:r>
                <a:r>
                  <a:rPr lang="en-US" altLang="en-US" sz="2400" i="1" dirty="0">
                    <a:ea typeface="ＭＳ Ｐゴシック" panose="020B0600070205080204" pitchFamily="34" charset="-128"/>
                  </a:rPr>
                  <a:t>, . . . , n</a:t>
                </a:r>
                <a:r>
                  <a:rPr lang="en-US" altLang="en-US" sz="2400" dirty="0">
                    <a:ea typeface="ＭＳ Ｐゴシック" panose="020B0600070205080204" pitchFamily="34" charset="-128"/>
                  </a:rPr>
                  <a:t>), we construct a rectangle of height </a:t>
                </a:r>
                <a:r>
                  <a:rPr lang="en-US" altLang="en-US" sz="2400" i="1" dirty="0">
                    <a:ea typeface="ＭＳ Ｐゴシック" panose="020B0600070205080204" pitchFamily="34" charset="-128"/>
                  </a:rPr>
                  <a:t>f </a:t>
                </a:r>
                <a:r>
                  <a:rPr lang="en-US" altLang="en-US" sz="2400" dirty="0">
                    <a:ea typeface="ＭＳ Ｐゴシック" panose="020B0600070205080204" pitchFamily="34" charset="-128"/>
                  </a:rPr>
                  <a:t>(</a:t>
                </a:r>
                <a:r>
                  <a:rPr lang="en-US" altLang="en-US" sz="2400" i="1" dirty="0">
                    <a:ea typeface="ＭＳ Ｐゴシック" panose="020B0600070205080204" pitchFamily="34" charset="-128"/>
                  </a:rPr>
                  <a:t>x</a:t>
                </a:r>
                <a:r>
                  <a:rPr lang="en-US" altLang="en-US" sz="2400" i="1" baseline="-25000" dirty="0">
                    <a:ea typeface="ＭＳ Ｐゴシック" panose="020B0600070205080204" pitchFamily="34" charset="-128"/>
                  </a:rPr>
                  <a:t>i</a:t>
                </a:r>
                <a:r>
                  <a:rPr lang="en-US" altLang="en-US" sz="2400" i="1" dirty="0">
                    <a:ea typeface="ＭＳ Ｐゴシック" panose="020B0600070205080204" pitchFamily="34" charset="-128"/>
                  </a:rPr>
                  <a:t>*</a:t>
                </a:r>
                <a:r>
                  <a:rPr lang="en-US" altLang="en-US" sz="2400" dirty="0">
                    <a:ea typeface="ＭＳ Ｐゴシック" panose="020B0600070205080204" pitchFamily="34" charset="-128"/>
                  </a:rPr>
                  <a:t>), where </a:t>
                </a:r>
                <a:r>
                  <a:rPr lang="en-US" altLang="en-US" sz="2400" i="1" dirty="0">
                    <a:ea typeface="ＭＳ Ｐゴシック" panose="020B0600070205080204" pitchFamily="34" charset="-128"/>
                  </a:rPr>
                  <a:t>x</a:t>
                </a:r>
                <a:r>
                  <a:rPr lang="en-US" altLang="en-US" sz="2400" i="1" baseline="-25000" dirty="0">
                    <a:ea typeface="ＭＳ Ｐゴシック" panose="020B0600070205080204" pitchFamily="34" charset="-128"/>
                  </a:rPr>
                  <a:t>i</a:t>
                </a:r>
                <a:r>
                  <a:rPr lang="en-US" altLang="en-US" sz="2400" i="1" dirty="0">
                    <a:ea typeface="ＭＳ Ｐゴシック" panose="020B0600070205080204" pitchFamily="34" charset="-128"/>
                  </a:rPr>
                  <a:t>* </a:t>
                </a:r>
                <a:r>
                  <a:rPr lang="en-US" altLang="en-US" sz="2400" dirty="0">
                    <a:ea typeface="ＭＳ Ｐゴシック" panose="020B0600070205080204" pitchFamily="34" charset="-128"/>
                  </a:rPr>
                  <a:t>is an </a:t>
                </a:r>
                <a:r>
                  <a:rPr lang="en-US" altLang="en-US" sz="2400" i="1" dirty="0">
                    <a:ea typeface="ＭＳ Ｐゴシック" panose="020B0600070205080204" pitchFamily="34" charset="-128"/>
                  </a:rPr>
                  <a:t>x-</a:t>
                </a:r>
                <a:r>
                  <a:rPr lang="en-US" altLang="en-US" sz="2400" dirty="0">
                    <a:ea typeface="ＭＳ Ｐゴシック" panose="020B0600070205080204" pitchFamily="34" charset="-128"/>
                  </a:rPr>
                  <a:t>coordinate in the </a:t>
                </a:r>
                <a:r>
                  <a:rPr lang="en-US" altLang="en-US" sz="2400" i="1" dirty="0" err="1">
                    <a:ea typeface="ＭＳ Ｐゴシック" panose="020B0600070205080204" pitchFamily="34" charset="-128"/>
                  </a:rPr>
                  <a:t>i</a:t>
                </a:r>
                <a:r>
                  <a:rPr lang="en-US" altLang="en-US" sz="2400" i="1" baseline="30000" dirty="0" err="1">
                    <a:ea typeface="ＭＳ Ｐゴシック" panose="020B0600070205080204" pitchFamily="34" charset="-128"/>
                  </a:rPr>
                  <a:t>th</a:t>
                </a:r>
                <a:r>
                  <a:rPr lang="en-US" altLang="en-US" sz="2400" dirty="0">
                    <a:ea typeface="ＭＳ Ｐゴシック" panose="020B0600070205080204" pitchFamily="34" charset="-128"/>
                  </a:rPr>
                  <a:t> subinterval using one of the following 3 choices:</a:t>
                </a:r>
              </a:p>
              <a:p>
                <a:pPr marL="342900" indent="-342900" eaLnBrk="1" hangingPunct="1">
                  <a:buFont typeface="Arial" panose="020B0604020202020204" pitchFamily="34" charset="0"/>
                  <a:buChar char="•"/>
                </a:pPr>
                <a:r>
                  <a:rPr lang="en-US" altLang="en-US" sz="2400" dirty="0">
                    <a:ea typeface="ＭＳ Ｐゴシック" panose="020B0600070205080204" pitchFamily="34" charset="-128"/>
                  </a:rPr>
                  <a:t>left endpoint (</a:t>
                </a:r>
                <a:r>
                  <a:rPr lang="en-US" altLang="en-US" sz="2400" b="1" dirty="0">
                    <a:ea typeface="ＭＳ Ｐゴシック" panose="020B0600070205080204" pitchFamily="34" charset="-128"/>
                  </a:rPr>
                  <a:t>left hand rule</a:t>
                </a:r>
                <a:r>
                  <a:rPr lang="en-US" altLang="en-US" sz="2400" dirty="0">
                    <a:ea typeface="ＭＳ Ｐゴシック" panose="020B0600070205080204" pitchFamily="34" charset="-128"/>
                  </a:rPr>
                  <a:t>)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altLang="en-US" sz="2400" dirty="0">
                    <a:ea typeface="ＭＳ Ｐゴシック" panose="020B0600070205080204" pitchFamily="34" charset="-128"/>
                  </a:rPr>
                  <a:t>right endpoint (</a:t>
                </a:r>
                <a:r>
                  <a:rPr lang="en-US" altLang="en-US" sz="2400" b="1" dirty="0">
                    <a:ea typeface="ＭＳ Ｐゴシック" panose="020B0600070205080204" pitchFamily="34" charset="-128"/>
                  </a:rPr>
                  <a:t>right hand rule</a:t>
                </a:r>
                <a:r>
                  <a:rPr lang="en-US" altLang="en-US" sz="2400" dirty="0">
                    <a:ea typeface="ＭＳ Ｐゴシック" panose="020B0600070205080204" pitchFamily="34" charset="-128"/>
                  </a:rPr>
                  <a:t>)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altLang="en-US" sz="2400" dirty="0">
                    <a:ea typeface="ＭＳ Ｐゴシック" panose="020B0600070205080204" pitchFamily="34" charset="-128"/>
                  </a:rPr>
                  <a:t>midpoint (</a:t>
                </a:r>
                <a:r>
                  <a:rPr lang="en-US" altLang="en-US" sz="2400" b="1" dirty="0">
                    <a:ea typeface="ＭＳ Ｐゴシック" panose="020B0600070205080204" pitchFamily="34" charset="-128"/>
                  </a:rPr>
                  <a:t>midpoint</a:t>
                </a:r>
                <a:r>
                  <a:rPr lang="en-US" altLang="en-US" sz="2400" dirty="0">
                    <a:ea typeface="ＭＳ Ｐゴシック" panose="020B0600070205080204" pitchFamily="34" charset="-128"/>
                  </a:rPr>
                  <a:t> </a:t>
                </a:r>
                <a:r>
                  <a:rPr lang="en-US" altLang="en-US" sz="2400" b="1" dirty="0">
                    <a:ea typeface="ＭＳ Ｐゴシック" panose="020B0600070205080204" pitchFamily="34" charset="-128"/>
                  </a:rPr>
                  <a:t>rule</a:t>
                </a:r>
                <a:r>
                  <a:rPr lang="en-US" altLang="en-US" sz="2400" dirty="0">
                    <a:ea typeface="ＭＳ Ｐゴシック" panose="020B0600070205080204" pitchFamily="34" charset="-128"/>
                  </a:rPr>
                  <a:t>)</a:t>
                </a:r>
              </a:p>
              <a:p>
                <a:pPr marL="0" indent="0" eaLnBrk="1" hangingPunct="1">
                  <a:buFont typeface="Arial" panose="020B0604020202020204" pitchFamily="34" charset="0"/>
                  <a:buNone/>
                </a:pPr>
                <a:r>
                  <a:rPr lang="en-US" altLang="en-US" sz="2400" dirty="0">
                    <a:ea typeface="ＭＳ Ｐゴシック" panose="020B0600070205080204" pitchFamily="34" charset="-128"/>
                  </a:rPr>
                  <a:t>The area under the curve, </a:t>
                </a:r>
                <a:r>
                  <a:rPr lang="en-US" altLang="en-US" sz="2400" i="1" dirty="0">
                    <a:ea typeface="ＭＳ Ｐゴシック" panose="020B0600070205080204" pitchFamily="34" charset="-128"/>
                  </a:rPr>
                  <a:t>A</a:t>
                </a:r>
                <a:r>
                  <a:rPr lang="en-US" altLang="en-US" sz="2400" dirty="0">
                    <a:ea typeface="ＭＳ Ｐゴシック" panose="020B0600070205080204" pitchFamily="34" charset="-128"/>
                  </a:rPr>
                  <a:t>,</a:t>
                </a:r>
                <a:r>
                  <a:rPr lang="en-US" altLang="en-US" sz="2400" i="1" dirty="0">
                    <a:ea typeface="ＭＳ Ｐゴシック" panose="020B0600070205080204" pitchFamily="34" charset="-128"/>
                  </a:rPr>
                  <a:t> </a:t>
                </a:r>
                <a:r>
                  <a:rPr lang="en-US" altLang="en-US" sz="2400" dirty="0">
                    <a:ea typeface="ＭＳ Ｐゴシック" panose="020B0600070205080204" pitchFamily="34" charset="-128"/>
                  </a:rPr>
                  <a:t>is approximated by the sum of the areas of the resulting rectangles: </a:t>
                </a:r>
              </a:p>
              <a:p>
                <a:pPr marL="0" indent="0" algn="r" eaLnBrk="1" hangingPunct="1">
                  <a:buFont typeface="Arial" panose="020B0604020202020204" pitchFamily="34" charset="0"/>
                  <a:buNone/>
                </a:pPr>
                <a:r>
                  <a:rPr lang="en-US" altLang="en-US" sz="2400" b="0" dirty="0">
                    <a:ea typeface="ＭＳ Ｐゴシック" panose="020B0600070205080204" pitchFamily="34" charset="-128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ＭＳ Ｐゴシック" panose="020B0600070205080204" pitchFamily="34" charset="-128"/>
                      </a:rPr>
                      <m:t>=</m:t>
                    </m:r>
                    <m:nary>
                      <m:naryPr>
                        <m:chr m:val="∑"/>
                        <m:ctrlPr>
                          <a:rPr lang="en-US" alt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ＭＳ Ｐゴシック" panose="020B0600070205080204" pitchFamily="34" charset="-128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alt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ＭＳ Ｐゴシック" panose="020B0600070205080204" pitchFamily="34" charset="-128"/>
                          </a:rPr>
                          <m:t>𝑖</m:t>
                        </m:r>
                        <m:r>
                          <a:rPr lang="en-US" alt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ＭＳ Ｐゴシック" panose="020B0600070205080204" pitchFamily="34" charset="-128"/>
                          </a:rPr>
                          <m:t>=1</m:t>
                        </m:r>
                      </m:sub>
                      <m:sup>
                        <m:r>
                          <a:rPr lang="en-US" alt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ＭＳ Ｐゴシック" panose="020B0600070205080204" pitchFamily="34" charset="-128"/>
                          </a:rPr>
                          <m:t>𝑛</m:t>
                        </m:r>
                      </m:sup>
                      <m:e>
                        <m:r>
                          <a:rPr lang="en-US" alt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ＭＳ Ｐゴシック" panose="020B0600070205080204" pitchFamily="34" charset="-128"/>
                          </a:rPr>
                          <m:t>𝑓</m:t>
                        </m:r>
                        <m:r>
                          <a:rPr lang="en-US" alt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ＭＳ Ｐゴシック" panose="020B0600070205080204" pitchFamily="34" charset="-128"/>
                          </a:rPr>
                          <m:t>(</m:t>
                        </m:r>
                        <m:sSup>
                          <m:sSupPr>
                            <m:ctrlPr>
                              <a:rPr lang="en-US" altLang="en-US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ＭＳ Ｐゴシック" panose="020B0600070205080204" pitchFamily="34" charset="-128"/>
                              </a:rPr>
                            </m:ctrlPr>
                          </m:sSupPr>
                          <m:e>
                            <m:sSub>
                              <m:sSubPr>
                                <m:ctrlPr>
                                  <a:rPr lang="en-US" altLang="en-US" sz="24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ＭＳ Ｐゴシック" panose="020B0600070205080204" pitchFamily="34" charset="-128"/>
                                  </a:rPr>
                                </m:ctrlPr>
                              </m:sSubPr>
                              <m:e>
                                <m:r>
                                  <a:rPr lang="en-US" altLang="en-US" sz="24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ＭＳ Ｐゴシック" panose="020B0600070205080204" pitchFamily="34" charset="-128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altLang="en-US" sz="24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ＭＳ Ｐゴシック" panose="020B0600070205080204" pitchFamily="34" charset="-128"/>
                                  </a:rPr>
                                  <m:t>𝑖</m:t>
                                </m:r>
                              </m:sub>
                            </m:sSub>
                          </m:e>
                          <m:sup>
                            <m:r>
                              <a:rPr lang="en-US" altLang="en-US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ＭＳ Ｐゴシック" panose="020B0600070205080204" pitchFamily="34" charset="-128"/>
                              </a:rPr>
                              <m:t>∗</m:t>
                            </m:r>
                          </m:sup>
                        </m:sSup>
                        <m:r>
                          <a:rPr lang="en-US" alt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ＭＳ Ｐゴシック" panose="020B0600070205080204" pitchFamily="34" charset="-128"/>
                          </a:rPr>
                          <m:t>)</m:t>
                        </m:r>
                        <m:r>
                          <a:rPr lang="en-US" alt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en-US" alt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</m:nary>
                  </m:oMath>
                </a14:m>
                <a:endParaRPr lang="en-US" altLang="en-US" sz="2400" dirty="0">
                  <a:ea typeface="ＭＳ Ｐゴシック" panose="020B0600070205080204" pitchFamily="34" charset="-128"/>
                </a:endParaRPr>
              </a:p>
              <a:p>
                <a:pPr marL="0" indent="0" eaLnBrk="1" hangingPunct="1">
                  <a:buFont typeface="Arial" panose="020B0604020202020204" pitchFamily="34" charset="0"/>
                  <a:buNone/>
                </a:pPr>
                <a:r>
                  <a:rPr lang="en-US" altLang="en-US" sz="2400" dirty="0">
                    <a:ea typeface="ＭＳ Ｐゴシック" panose="020B0600070205080204" pitchFamily="34" charset="-128"/>
                  </a:rPr>
                  <a:t>In general, the larger the n, the finer the partition, the more rectangles and the better the approximation.</a:t>
                </a:r>
              </a:p>
            </p:txBody>
          </p:sp>
        </mc:Choice>
        <mc:Fallback>
          <p:sp>
            <p:nvSpPr>
              <p:cNvPr id="40965" name="Content Placeholder 3">
                <a:extLst>
                  <a:ext uri="{FF2B5EF4-FFF2-40B4-BE49-F238E27FC236}">
                    <a16:creationId xmlns:a16="http://schemas.microsoft.com/office/drawing/2014/main" id="{3476BF24-89F5-478A-A5C0-60EDA32CA65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979487"/>
                <a:ext cx="8229600" cy="5768887"/>
              </a:xfrm>
              <a:blipFill>
                <a:blip r:embed="rId3"/>
                <a:stretch>
                  <a:fillRect l="-1111" r="-1926" b="-158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0962" name="Object 4">
            <a:extLst>
              <a:ext uri="{FF2B5EF4-FFF2-40B4-BE49-F238E27FC236}">
                <a16:creationId xmlns:a16="http://schemas.microsoft.com/office/drawing/2014/main" id="{4A767B76-F01C-45F3-8F0E-381E5E8AAE9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292600" y="3670300"/>
          <a:ext cx="114300" cy="16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2" name="Equation" r:id="rId4" imgW="114300" imgH="165100" progId="Equation.DSMT4">
                  <p:embed/>
                </p:oleObj>
              </mc:Choice>
              <mc:Fallback>
                <p:oleObj name="Equation" r:id="rId4" imgW="114300" imgH="165100" progId="Equation.DSMT4">
                  <p:embed/>
                  <p:pic>
                    <p:nvPicPr>
                      <p:cNvPr id="40962" name="Object 4">
                        <a:extLst>
                          <a:ext uri="{FF2B5EF4-FFF2-40B4-BE49-F238E27FC236}">
                            <a16:creationId xmlns:a16="http://schemas.microsoft.com/office/drawing/2014/main" id="{4A767B76-F01C-45F3-8F0E-381E5E8AAE9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92600" y="3670300"/>
                        <a:ext cx="114300" cy="165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963" name="Object 1">
            <a:extLst>
              <a:ext uri="{FF2B5EF4-FFF2-40B4-BE49-F238E27FC236}">
                <a16:creationId xmlns:a16="http://schemas.microsoft.com/office/drawing/2014/main" id="{B2A94395-4C0E-47C6-8A0C-17306BD806A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01903573"/>
              </p:ext>
            </p:extLst>
          </p:nvPr>
        </p:nvGraphicFramePr>
        <p:xfrm>
          <a:off x="21672" y="5257800"/>
          <a:ext cx="6343650" cy="39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3" name="Equation" r:id="rId6" imgW="3225800" imgH="203200" progId="Equation.3">
                  <p:embed/>
                </p:oleObj>
              </mc:Choice>
              <mc:Fallback>
                <p:oleObj name="Equation" r:id="rId6" imgW="3225800" imgH="203200" progId="Equation.3">
                  <p:embed/>
                  <p:pic>
                    <p:nvPicPr>
                      <p:cNvPr id="40963" name="Object 1">
                        <a:extLst>
                          <a:ext uri="{FF2B5EF4-FFF2-40B4-BE49-F238E27FC236}">
                            <a16:creationId xmlns:a16="http://schemas.microsoft.com/office/drawing/2014/main" id="{B2A94395-4C0E-47C6-8A0C-17306BD806A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672" y="5257800"/>
                        <a:ext cx="6343650" cy="39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>
            <a:extLst>
              <a:ext uri="{FF2B5EF4-FFF2-40B4-BE49-F238E27FC236}">
                <a16:creationId xmlns:a16="http://schemas.microsoft.com/office/drawing/2014/main" id="{09C2EFC8-E53A-42BC-8EC8-57FF2D680A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" y="364259"/>
            <a:ext cx="4493492" cy="585788"/>
          </a:xfrm>
        </p:spPr>
        <p:txBody>
          <a:bodyPr/>
          <a:lstStyle/>
          <a:p>
            <a:pPr eaLnBrk="1" hangingPunct="1"/>
            <a:r>
              <a:rPr lang="en-US" altLang="en-US" dirty="0">
                <a:latin typeface="Calibri" panose="020F0502020204030204" pitchFamily="34" charset="0"/>
                <a:ea typeface="ＭＳ Ｐゴシック" panose="020B0600070205080204" pitchFamily="34" charset="-128"/>
              </a:rPr>
              <a:t>Left hand rule = 26</a:t>
            </a:r>
          </a:p>
        </p:txBody>
      </p:sp>
      <p:pic>
        <p:nvPicPr>
          <p:cNvPr id="41987" name="Picture 4" descr="left endpoint">
            <a:extLst>
              <a:ext uri="{FF2B5EF4-FFF2-40B4-BE49-F238E27FC236}">
                <a16:creationId xmlns:a16="http://schemas.microsoft.com/office/drawing/2014/main" id="{E4592ECE-BD98-4296-83DE-EF0BEDD9C843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2396" y="1161906"/>
            <a:ext cx="3721100" cy="3822700"/>
          </a:xfr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5C7C0C23-5733-4479-999E-0A60C9A040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0436" y="1540164"/>
            <a:ext cx="32766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800" dirty="0">
                <a:solidFill>
                  <a:srgbClr val="FF0000"/>
                </a:solidFill>
              </a:rPr>
              <a:t> 2      3     5      6     5     3      2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DC00E51B-50BE-4370-8F7B-D5E5340347EC}"/>
              </a:ext>
            </a:extLst>
          </p:cNvPr>
          <p:cNvSpPr txBox="1">
            <a:spLocks/>
          </p:cNvSpPr>
          <p:nvPr/>
        </p:nvSpPr>
        <p:spPr bwMode="auto">
          <a:xfrm>
            <a:off x="4574309" y="371475"/>
            <a:ext cx="4569691" cy="585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E45C00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E45C00"/>
                </a:solidFill>
                <a:latin typeface="Arial" panose="020B0604020202020204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E45C00"/>
                </a:solidFill>
                <a:latin typeface="Arial" panose="020B0604020202020204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E45C00"/>
                </a:solidFill>
                <a:latin typeface="Arial" panose="020B0604020202020204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E45C00"/>
                </a:solidFill>
                <a:latin typeface="Arial" panose="020B0604020202020204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E45C00"/>
                </a:solidFill>
                <a:latin typeface="Arial" panose="020B0604020202020204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E45C00"/>
                </a:solidFill>
                <a:latin typeface="Arial" panose="020B0604020202020204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E45C00"/>
                </a:solidFill>
                <a:latin typeface="Arial" panose="020B0604020202020204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E45C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dirty="0">
                <a:latin typeface="Calibri" panose="020F0502020204030204" pitchFamily="34" charset="0"/>
                <a:ea typeface="ＭＳ Ｐゴシック" panose="020B0600070205080204" pitchFamily="34" charset="-128"/>
              </a:rPr>
              <a:t>Right hand rule = 27</a:t>
            </a:r>
          </a:p>
        </p:txBody>
      </p:sp>
      <p:pic>
        <p:nvPicPr>
          <p:cNvPr id="6" name="Picture 4" descr="right endpoint">
            <a:extLst>
              <a:ext uri="{FF2B5EF4-FFF2-40B4-BE49-F238E27FC236}">
                <a16:creationId xmlns:a16="http://schemas.microsoft.com/office/drawing/2014/main" id="{5D77E80B-8FAF-4257-A3FE-BA4D2419A9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1195171"/>
            <a:ext cx="3594100" cy="3822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D5971BA0-0362-4A96-BA09-9DE7267B4A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81600" y="1540164"/>
            <a:ext cx="32766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800" dirty="0">
                <a:solidFill>
                  <a:srgbClr val="FF0000"/>
                </a:solidFill>
              </a:rPr>
              <a:t> 3      5     6      5     3     2      3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6819" name="Picture 3" descr="05_01">
            <a:extLst>
              <a:ext uri="{FF2B5EF4-FFF2-40B4-BE49-F238E27FC236}">
                <a16:creationId xmlns:a16="http://schemas.microsoft.com/office/drawing/2014/main" id="{B52D048B-D705-4C82-8FFC-BDCE7B497D2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000"/>
          <a:stretch/>
        </p:blipFill>
        <p:spPr bwMode="auto">
          <a:xfrm>
            <a:off x="457200" y="1176337"/>
            <a:ext cx="4389438" cy="434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FAA3C24-01E7-4E9C-8253-D41D9DB3FD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371475"/>
            <a:ext cx="7315200" cy="585788"/>
          </a:xfrm>
        </p:spPr>
        <p:txBody>
          <a:bodyPr/>
          <a:lstStyle/>
          <a:p>
            <a:r>
              <a:rPr lang="en-US" dirty="0"/>
              <a:t>An easy example to demonstrate the basics:</a:t>
            </a:r>
            <a:br>
              <a:rPr lang="en-US" dirty="0"/>
            </a:b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5">
                <a:extLst>
                  <a:ext uri="{FF2B5EF4-FFF2-40B4-BE49-F238E27FC236}">
                    <a16:creationId xmlns:a16="http://schemas.microsoft.com/office/drawing/2014/main" id="{A17CC27E-8CC0-43B8-9BD0-1047A952AD9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181600" y="1220498"/>
                <a:ext cx="3792825" cy="4646901"/>
              </a:xfrm>
            </p:spPr>
            <p:txBody>
              <a:bodyPr/>
              <a:lstStyle/>
              <a:p>
                <a:r>
                  <a:rPr lang="en-US" sz="2800" dirty="0"/>
                  <a:t>[Of course it is easily evaluated using an antiderivative &amp; the FTC part 2: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d>
                            <m:dPr>
                              <m:begChr m:val=""/>
                              <m:endChr m:val="|"/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n-US" sz="28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28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2800" i="1"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e>
                          </m:d>
                        </m:e>
                        <m:sub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</m:sSubSup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US" sz="2800" b="0" i="0" smtClean="0">
                          <a:latin typeface="Cambria Math" panose="02040503050406030204" pitchFamily="18" charset="0"/>
                        </a:rPr>
                        <m:t>, </m:t>
                      </m:r>
                    </m:oMath>
                  </m:oMathPara>
                </a14:m>
                <a:endParaRPr lang="en-US" sz="2800" dirty="0"/>
              </a:p>
              <a:p>
                <a:r>
                  <a:rPr lang="en-US" sz="2800" dirty="0"/>
                  <a:t>but we pretend not]</a:t>
                </a:r>
              </a:p>
            </p:txBody>
          </p:sp>
        </mc:Choice>
        <mc:Fallback xmlns="">
          <p:sp>
            <p:nvSpPr>
              <p:cNvPr id="6" name="Content Placeholder 5">
                <a:extLst>
                  <a:ext uri="{FF2B5EF4-FFF2-40B4-BE49-F238E27FC236}">
                    <a16:creationId xmlns:a16="http://schemas.microsoft.com/office/drawing/2014/main" id="{A17CC27E-8CC0-43B8-9BD0-1047A952AD9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181600" y="1220498"/>
                <a:ext cx="3792825" cy="4646901"/>
              </a:xfrm>
              <a:blipFill>
                <a:blip r:embed="rId4"/>
                <a:stretch>
                  <a:fillRect l="-3215" b="-78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23225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6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8867" name="Picture 3" descr="05_02">
            <a:extLst>
              <a:ext uri="{FF2B5EF4-FFF2-40B4-BE49-F238E27FC236}">
                <a16:creationId xmlns:a16="http://schemas.microsoft.com/office/drawing/2014/main" id="{3AC9ED4A-09FD-48E7-9BED-FB88F566AF4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0068"/>
          <a:stretch/>
        </p:blipFill>
        <p:spPr bwMode="auto">
          <a:xfrm>
            <a:off x="381000" y="990601"/>
            <a:ext cx="8382000" cy="3581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2CB9942-7577-480F-9E1D-5899881BE3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371475"/>
            <a:ext cx="6248400" cy="585788"/>
          </a:xfrm>
        </p:spPr>
        <p:txBody>
          <a:bodyPr/>
          <a:lstStyle/>
          <a:p>
            <a:r>
              <a:rPr lang="en-US" dirty="0"/>
              <a:t>Left hand rule used with 2 partitions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A751A6-12AC-4B24-BAA6-443FF7461A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1500" y="4800599"/>
            <a:ext cx="8572500" cy="1295401"/>
          </a:xfrm>
        </p:spPr>
        <p:txBody>
          <a:bodyPr/>
          <a:lstStyle/>
          <a:p>
            <a:r>
              <a:rPr lang="en-US" sz="2800" dirty="0"/>
              <a:t>Exercise: write down the Riemann sums, calculate them and then compare with the exact area.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0915" name="Picture 3" descr="05_03">
            <a:extLst>
              <a:ext uri="{FF2B5EF4-FFF2-40B4-BE49-F238E27FC236}">
                <a16:creationId xmlns:a16="http://schemas.microsoft.com/office/drawing/2014/main" id="{2399626C-A977-4B66-A46D-AB6891B8D7E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8416"/>
          <a:stretch/>
        </p:blipFill>
        <p:spPr bwMode="auto">
          <a:xfrm>
            <a:off x="457200" y="914400"/>
            <a:ext cx="7967662" cy="419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2FDDE68-5210-4423-ACE8-8B8472A2F5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371475"/>
            <a:ext cx="8534400" cy="585788"/>
          </a:xfrm>
        </p:spPr>
        <p:txBody>
          <a:bodyPr/>
          <a:lstStyle/>
          <a:p>
            <a:r>
              <a:rPr lang="en-US" dirty="0"/>
              <a:t>Right hand and midpoint rules, both n=4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F8027A-6212-4BA9-A454-7323DE5188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1500" y="5333999"/>
            <a:ext cx="8572500" cy="1066801"/>
          </a:xfrm>
        </p:spPr>
        <p:txBody>
          <a:bodyPr/>
          <a:lstStyle/>
          <a:p>
            <a:r>
              <a:rPr lang="en-US" sz="2400" dirty="0"/>
              <a:t>Exercise: use technology to find the Riemann sums, and then compare with the exact area. So far who is closest?</a:t>
            </a:r>
          </a:p>
          <a:p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>
            <a:extLst>
              <a:ext uri="{FF2B5EF4-FFF2-40B4-BE49-F238E27FC236}">
                <a16:creationId xmlns:a16="http://schemas.microsoft.com/office/drawing/2014/main" id="{09C2EFC8-E53A-42BC-8EC8-57FF2D680A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" y="364259"/>
            <a:ext cx="4800600" cy="585788"/>
          </a:xfrm>
        </p:spPr>
        <p:txBody>
          <a:bodyPr/>
          <a:lstStyle/>
          <a:p>
            <a:pPr eaLnBrk="1" hangingPunct="1"/>
            <a:r>
              <a:rPr lang="en-US" altLang="en-US" dirty="0">
                <a:latin typeface="Calibri" panose="020F0502020204030204" pitchFamily="34" charset="0"/>
                <a:ea typeface="ＭＳ Ｐゴシック" panose="020B0600070205080204" pitchFamily="34" charset="-128"/>
              </a:rPr>
              <a:t>n=16: 	Left hand rule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DC00E51B-50BE-4370-8F7B-D5E5340347EC}"/>
              </a:ext>
            </a:extLst>
          </p:cNvPr>
          <p:cNvSpPr txBox="1">
            <a:spLocks/>
          </p:cNvSpPr>
          <p:nvPr/>
        </p:nvSpPr>
        <p:spPr bwMode="auto">
          <a:xfrm>
            <a:off x="4976668" y="364259"/>
            <a:ext cx="3998191" cy="585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E45C00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E45C00"/>
                </a:solidFill>
                <a:latin typeface="Arial" panose="020B0604020202020204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E45C00"/>
                </a:solidFill>
                <a:latin typeface="Arial" panose="020B0604020202020204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E45C00"/>
                </a:solidFill>
                <a:latin typeface="Arial" panose="020B0604020202020204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E45C00"/>
                </a:solidFill>
                <a:latin typeface="Arial" panose="020B0604020202020204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E45C00"/>
                </a:solidFill>
                <a:latin typeface="Arial" panose="020B0604020202020204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E45C00"/>
                </a:solidFill>
                <a:latin typeface="Arial" panose="020B0604020202020204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E45C00"/>
                </a:solidFill>
                <a:latin typeface="Arial" panose="020B0604020202020204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E45C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dirty="0">
                <a:latin typeface="Calibri" panose="020F0502020204030204" pitchFamily="34" charset="0"/>
                <a:ea typeface="ＭＳ Ｐゴシック" panose="020B0600070205080204" pitchFamily="34" charset="-128"/>
              </a:rPr>
              <a:t>Right hand rule</a:t>
            </a:r>
          </a:p>
        </p:txBody>
      </p:sp>
      <p:pic>
        <p:nvPicPr>
          <p:cNvPr id="10" name="Picture 2" descr="05-04a">
            <a:extLst>
              <a:ext uri="{FF2B5EF4-FFF2-40B4-BE49-F238E27FC236}">
                <a16:creationId xmlns:a16="http://schemas.microsoft.com/office/drawing/2014/main" id="{08C47294-D118-4BE8-83EB-CF7B61CAFE8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6962"/>
          <a:stretch/>
        </p:blipFill>
        <p:spPr bwMode="auto">
          <a:xfrm>
            <a:off x="304800" y="838200"/>
            <a:ext cx="4038600" cy="40634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05-04a">
            <a:extLst>
              <a:ext uri="{FF2B5EF4-FFF2-40B4-BE49-F238E27FC236}">
                <a16:creationId xmlns:a16="http://schemas.microsoft.com/office/drawing/2014/main" id="{6B32647C-159B-4192-8DF0-299E1DD9132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1899" b="3128"/>
          <a:stretch/>
        </p:blipFill>
        <p:spPr bwMode="auto">
          <a:xfrm>
            <a:off x="4800602" y="822036"/>
            <a:ext cx="3864776" cy="40634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Content Placeholder 3">
            <a:extLst>
              <a:ext uri="{FF2B5EF4-FFF2-40B4-BE49-F238E27FC236}">
                <a16:creationId xmlns:a16="http://schemas.microsoft.com/office/drawing/2014/main" id="{6902A0FD-B294-42EC-9710-9C3A306FD37B}"/>
              </a:ext>
            </a:extLst>
          </p:cNvPr>
          <p:cNvSpPr txBox="1">
            <a:spLocks/>
          </p:cNvSpPr>
          <p:nvPr/>
        </p:nvSpPr>
        <p:spPr bwMode="auto">
          <a:xfrm>
            <a:off x="341745" y="5029200"/>
            <a:ext cx="8858250" cy="182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indent="3175" algn="l" rtl="0" fontAlgn="base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defRPr sz="3200" kern="1200">
                <a:solidFill>
                  <a:srgbClr val="800000"/>
                </a:solidFill>
                <a:latin typeface="+mn-lt"/>
                <a:ea typeface="+mn-ea"/>
                <a:cs typeface="+mn-cs"/>
              </a:defRPr>
            </a:lvl1pPr>
            <a:lvl2pPr marL="741363" indent="-284163" algn="l" rtl="0" fontAlgn="base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2400" kern="1200">
                <a:solidFill>
                  <a:srgbClr val="AC4600"/>
                </a:solidFill>
                <a:latin typeface="+mn-lt"/>
                <a:ea typeface="+mn-ea"/>
                <a:cs typeface="+mn-cs"/>
              </a:defRPr>
            </a:lvl2pPr>
            <a:lvl3pPr marL="1431925" indent="-228600" algn="l" rtl="0" fontAlgn="base">
              <a:spcBef>
                <a:spcPct val="20000"/>
              </a:spcBef>
              <a:spcAft>
                <a:spcPct val="0"/>
              </a:spcAft>
              <a:defRPr sz="2400" kern="1200">
                <a:solidFill>
                  <a:srgbClr val="AC4600"/>
                </a:solidFill>
                <a:latin typeface="+mn-lt"/>
                <a:ea typeface="+mn-ea"/>
                <a:cs typeface="+mn-cs"/>
              </a:defRPr>
            </a:lvl3pPr>
            <a:lvl4pPr marL="1774825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17725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Is one an under estimate and the other an over estimate?</a:t>
            </a:r>
          </a:p>
          <a:p>
            <a:r>
              <a:rPr lang="en-US" sz="2400" dirty="0"/>
              <a:t>Could we get an better rule by averaging?</a:t>
            </a:r>
          </a:p>
          <a:p>
            <a:r>
              <a:rPr lang="en-US" sz="2400" dirty="0"/>
              <a:t>Exercise: use technology to find these sums.</a:t>
            </a:r>
          </a:p>
        </p:txBody>
      </p:sp>
    </p:spTree>
    <p:extLst>
      <p:ext uri="{BB962C8B-B14F-4D97-AF65-F5344CB8AC3E}">
        <p14:creationId xmlns:p14="http://schemas.microsoft.com/office/powerpoint/2010/main" val="4036498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5010" name="Picture 2" descr="Ta05-01">
            <a:extLst>
              <a:ext uri="{FF2B5EF4-FFF2-40B4-BE49-F238E27FC236}">
                <a16:creationId xmlns:a16="http://schemas.microsoft.com/office/drawing/2014/main" id="{6FD19812-3166-4F97-99C8-AD3EC94A90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219200"/>
            <a:ext cx="8305800" cy="4197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0FEE47AC-3EBA-4F29-A1F6-7C3A0BCE298A}"/>
              </a:ext>
            </a:extLst>
          </p:cNvPr>
          <p:cNvSpPr txBox="1"/>
          <p:nvPr/>
        </p:nvSpPr>
        <p:spPr>
          <a:xfrm>
            <a:off x="2667000" y="2133600"/>
            <a:ext cx="1981200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b="1" dirty="0"/>
              <a:t>Left hand rule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3F9724C-5682-44AB-BFE6-CC1292FA7B5A}"/>
              </a:ext>
            </a:extLst>
          </p:cNvPr>
          <p:cNvSpPr txBox="1"/>
          <p:nvPr/>
        </p:nvSpPr>
        <p:spPr>
          <a:xfrm>
            <a:off x="6553200" y="2133600"/>
            <a:ext cx="2057400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b="1" dirty="0"/>
              <a:t>Right hand rule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EDA460-2ABC-430A-B514-A0FECC5B04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371475"/>
            <a:ext cx="6096000" cy="585788"/>
          </a:xfrm>
        </p:spPr>
        <p:txBody>
          <a:bodyPr/>
          <a:lstStyle/>
          <a:p>
            <a:r>
              <a:rPr lang="en-US" dirty="0"/>
              <a:t>Riemann Sum notation and formulae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2085B9E6-E6D9-43DD-9B95-45273B5B514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34402" y="938790"/>
            <a:ext cx="8275196" cy="5865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257965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F1B76B-BE07-4AA3-8143-B3B1202446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371475"/>
            <a:ext cx="7772400" cy="585788"/>
          </a:xfrm>
        </p:spPr>
        <p:txBody>
          <a:bodyPr/>
          <a:lstStyle/>
          <a:p>
            <a:r>
              <a:rPr lang="en-US" dirty="0"/>
              <a:t>Definite Integrals and the Limit of Riemann Sums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4BA239B3-F2EB-43F9-9C52-40EC8808392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1000" y="924936"/>
            <a:ext cx="8572500" cy="4199143"/>
          </a:xfrm>
          <a:prstGeom prst="rect">
            <a:avLst/>
          </a:prstGeom>
        </p:spPr>
      </p:pic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819D72D7-E319-4AEF-8B44-0803D7895AC4}"/>
              </a:ext>
            </a:extLst>
          </p:cNvPr>
          <p:cNvSpPr txBox="1">
            <a:spLocks/>
          </p:cNvSpPr>
          <p:nvPr/>
        </p:nvSpPr>
        <p:spPr bwMode="auto">
          <a:xfrm>
            <a:off x="381000" y="5170373"/>
            <a:ext cx="8572500" cy="15352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indent="3175" algn="l" rtl="0" fontAlgn="base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defRPr sz="3200" kern="1200">
                <a:solidFill>
                  <a:srgbClr val="800000"/>
                </a:solidFill>
                <a:latin typeface="+mn-lt"/>
                <a:ea typeface="+mn-ea"/>
                <a:cs typeface="+mn-cs"/>
              </a:defRPr>
            </a:lvl1pPr>
            <a:lvl2pPr marL="741363" indent="-284163" algn="l" rtl="0" fontAlgn="base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2400" kern="1200">
                <a:solidFill>
                  <a:srgbClr val="AC4600"/>
                </a:solidFill>
                <a:latin typeface="+mn-lt"/>
                <a:ea typeface="+mn-ea"/>
                <a:cs typeface="+mn-cs"/>
              </a:defRPr>
            </a:lvl2pPr>
            <a:lvl3pPr marL="1431925" indent="-228600" algn="l" rtl="0" fontAlgn="base">
              <a:spcBef>
                <a:spcPct val="20000"/>
              </a:spcBef>
              <a:spcAft>
                <a:spcPct val="0"/>
              </a:spcAft>
              <a:defRPr sz="2400" kern="1200">
                <a:solidFill>
                  <a:srgbClr val="AC4600"/>
                </a:solidFill>
                <a:latin typeface="+mn-lt"/>
                <a:ea typeface="+mn-ea"/>
                <a:cs typeface="+mn-cs"/>
              </a:defRPr>
            </a:lvl3pPr>
            <a:lvl4pPr marL="1774825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17725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Basic idea is that no matter which rule you use, the Riemann Sum approaches the definite integral as the number of partitions increases and the partition width decreases.</a:t>
            </a:r>
          </a:p>
        </p:txBody>
      </p:sp>
    </p:spTree>
    <p:extLst>
      <p:ext uri="{BB962C8B-B14F-4D97-AF65-F5344CB8AC3E}">
        <p14:creationId xmlns:p14="http://schemas.microsoft.com/office/powerpoint/2010/main" val="1499959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>
            <a:extLst>
              <a:ext uri="{FF2B5EF4-FFF2-40B4-BE49-F238E27FC236}">
                <a16:creationId xmlns:a16="http://schemas.microsoft.com/office/drawing/2014/main" id="{2AF6C871-C8FA-4530-8502-BA4852A5D1B9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/>
          <a:p>
            <a:endParaRPr lang="en-US" altLang="en-US" dirty="0"/>
          </a:p>
        </p:txBody>
      </p:sp>
      <p:sp>
        <p:nvSpPr>
          <p:cNvPr id="525314" name="Rectangle 2">
            <a:extLst>
              <a:ext uri="{FF2B5EF4-FFF2-40B4-BE49-F238E27FC236}">
                <a16:creationId xmlns:a16="http://schemas.microsoft.com/office/drawing/2014/main" id="{4786A7A0-1620-4645-BEEF-57D62DB60B89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dirty="0"/>
              <a:t>5.5</a:t>
            </a:r>
          </a:p>
        </p:txBody>
      </p:sp>
      <p:sp>
        <p:nvSpPr>
          <p:cNvPr id="525315" name="Rectangle 3">
            <a:extLst>
              <a:ext uri="{FF2B5EF4-FFF2-40B4-BE49-F238E27FC236}">
                <a16:creationId xmlns:a16="http://schemas.microsoft.com/office/drawing/2014/main" id="{B3DFC747-5E4F-4DA3-A0F9-39DAE684B9B0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w="12700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dirty="0"/>
              <a:t>Riemann Sums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059700-94F5-4581-9888-09B5BE7BE3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371475"/>
            <a:ext cx="6477000" cy="585788"/>
          </a:xfrm>
        </p:spPr>
        <p:txBody>
          <a:bodyPr/>
          <a:lstStyle/>
          <a:p>
            <a:r>
              <a:rPr lang="en-US" dirty="0"/>
              <a:t>Some more advanced rules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D8949CA-19DD-439B-898F-229E8AC67E4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71500" y="874713"/>
                <a:ext cx="8572500" cy="5830887"/>
              </a:xfrm>
            </p:spPr>
            <p:txBody>
              <a:bodyPr/>
              <a:lstStyle/>
              <a:p>
                <a:r>
                  <a:rPr lang="en-US" sz="2800" b="1" dirty="0"/>
                  <a:t>Trapezoid rule: </a:t>
                </a:r>
                <a:r>
                  <a:rPr lang="en-US" sz="2800" dirty="0"/>
                  <a:t>average of left and right hand rules (or equivalently, form trapezoid instead of a rectangle for each partitioned interval).</a:t>
                </a:r>
              </a:p>
              <a:p>
                <a:r>
                  <a:rPr lang="en-US" sz="2800" b="1" dirty="0"/>
                  <a:t>Simpson's rule:</a:t>
                </a:r>
                <a:r>
                  <a:rPr lang="en-US" b="1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2∗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𝑚𝑖𝑑𝑝𝑜𝑖𝑛𝑡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𝑡𝑟𝑎𝑝𝑒𝑧𝑜𝑖𝑑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endParaRPr lang="en-US" dirty="0"/>
              </a:p>
              <a:p>
                <a:r>
                  <a:rPr lang="en-US" sz="2800" b="1" dirty="0"/>
                  <a:t>Exercise</a:t>
                </a:r>
                <a:r>
                  <a:rPr lang="en-US" sz="2800" dirty="0"/>
                  <a:t>: for n = 4, use technology to calculate the trapezoid and Simpson's rule for our example and compare with the exact answer.</a:t>
                </a:r>
              </a:p>
              <a:p>
                <a:r>
                  <a:rPr lang="en-US" sz="2800" dirty="0"/>
                  <a:t>For a fixed partition size n, what rule is closest?</a:t>
                </a:r>
              </a:p>
              <a:p>
                <a:r>
                  <a:rPr lang="en-US" sz="2800" dirty="0" err="1"/>
                  <a:t>I,e</a:t>
                </a:r>
                <a:r>
                  <a:rPr lang="en-US" sz="2800" dirty="0"/>
                  <a:t>., who is the clear winner?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D8949CA-19DD-439B-898F-229E8AC67E4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71500" y="874713"/>
                <a:ext cx="8572500" cy="5830887"/>
              </a:xfrm>
              <a:blipFill>
                <a:blip r:embed="rId2"/>
                <a:stretch>
                  <a:fillRect l="-1494" r="-2347" b="-219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89071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7298" name="Picture 2" descr="05-sum-336">
            <a:extLst>
              <a:ext uri="{FF2B5EF4-FFF2-40B4-BE49-F238E27FC236}">
                <a16:creationId xmlns:a16="http://schemas.microsoft.com/office/drawing/2014/main" id="{E1381986-4A29-4B9B-B5B3-152BB2C5EC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669" y="914400"/>
            <a:ext cx="7586662" cy="2649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9C33858-C3E7-42AC-8719-20C0BEC9F7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371475"/>
            <a:ext cx="7010400" cy="585788"/>
          </a:xfrm>
        </p:spPr>
        <p:txBody>
          <a:bodyPr/>
          <a:lstStyle/>
          <a:p>
            <a:r>
              <a:rPr lang="en-US" dirty="0"/>
              <a:t>Reminder of sigma notation and examples</a:t>
            </a:r>
          </a:p>
        </p:txBody>
      </p:sp>
      <p:pic>
        <p:nvPicPr>
          <p:cNvPr id="4" name="Picture 2" descr="05-TaEx-01">
            <a:extLst>
              <a:ext uri="{FF2B5EF4-FFF2-40B4-BE49-F238E27FC236}">
                <a16:creationId xmlns:a16="http://schemas.microsoft.com/office/drawing/2014/main" id="{6BD4A352-8849-41AA-8DE6-F6F96424596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953" b="3394"/>
          <a:stretch/>
        </p:blipFill>
        <p:spPr bwMode="auto">
          <a:xfrm>
            <a:off x="457200" y="3563938"/>
            <a:ext cx="8382000" cy="292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043391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6D46D5-B07D-44D3-BBE2-1B81CFFD17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371475"/>
            <a:ext cx="7239000" cy="585788"/>
          </a:xfrm>
        </p:spPr>
        <p:txBody>
          <a:bodyPr/>
          <a:lstStyle/>
          <a:p>
            <a:r>
              <a:rPr lang="en-US" dirty="0"/>
              <a:t>Exercise: write each sum using sigma notation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5970B12-069F-46B3-A863-D57AD469DA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9550" y="957263"/>
            <a:ext cx="1085850" cy="5367337"/>
          </a:xfrm>
        </p:spPr>
        <p:txBody>
          <a:bodyPr/>
          <a:lstStyle/>
          <a:p>
            <a:pPr marL="514350" indent="-514350">
              <a:buFont typeface="+mj-lt"/>
              <a:buAutoNum type="alphaLcParenR"/>
            </a:pPr>
            <a:r>
              <a:rPr lang="en-US" sz="2800" dirty="0"/>
              <a:t> </a:t>
            </a:r>
          </a:p>
          <a:p>
            <a:pPr marL="514350" indent="-514350">
              <a:buFont typeface="+mj-lt"/>
              <a:buAutoNum type="alphaLcParenR"/>
            </a:pPr>
            <a:endParaRPr lang="en-US" sz="2400" dirty="0"/>
          </a:p>
          <a:p>
            <a:pPr marL="514350" indent="-514350">
              <a:buFont typeface="+mj-lt"/>
              <a:buAutoNum type="alphaLcParenR"/>
            </a:pPr>
            <a:r>
              <a:rPr lang="en-US" sz="2800" dirty="0"/>
              <a:t> </a:t>
            </a:r>
          </a:p>
          <a:p>
            <a:pPr marL="514350" indent="-514350">
              <a:buFont typeface="+mj-lt"/>
              <a:buAutoNum type="alphaLcParenR"/>
            </a:pPr>
            <a:endParaRPr lang="en-US" sz="2000" dirty="0"/>
          </a:p>
          <a:p>
            <a:pPr marL="514350" indent="-514350">
              <a:buFont typeface="+mj-lt"/>
              <a:buAutoNum type="alphaLcParenR"/>
            </a:pPr>
            <a:r>
              <a:rPr lang="en-US" sz="2800" dirty="0"/>
              <a:t> </a:t>
            </a:r>
          </a:p>
          <a:p>
            <a:pPr marL="514350" indent="-514350">
              <a:buFont typeface="+mj-lt"/>
              <a:buAutoNum type="alphaLcParenR"/>
            </a:pPr>
            <a:endParaRPr lang="en-US" sz="3600" dirty="0"/>
          </a:p>
          <a:p>
            <a:pPr marL="514350" indent="-514350">
              <a:buFont typeface="+mj-lt"/>
              <a:buAutoNum type="alphaLcParenR"/>
            </a:pPr>
            <a:r>
              <a:rPr lang="en-US" sz="2800" dirty="0"/>
              <a:t> </a:t>
            </a:r>
          </a:p>
          <a:p>
            <a:pPr marL="514350" indent="-514350">
              <a:buFont typeface="+mj-lt"/>
              <a:buAutoNum type="alphaLcParenR"/>
            </a:pPr>
            <a:endParaRPr lang="en-US" sz="24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BB50922-5CD1-47E3-928D-A89C42E73C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2475" y="968808"/>
            <a:ext cx="8254715" cy="44408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69677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1394" name="Picture 2" descr="05-337">
            <a:extLst>
              <a:ext uri="{FF2B5EF4-FFF2-40B4-BE49-F238E27FC236}">
                <a16:creationId xmlns:a16="http://schemas.microsoft.com/office/drawing/2014/main" id="{98F38A64-DF2D-4DCB-9513-574736AF1AC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01" t="14894" r="13797" b="8511"/>
          <a:stretch/>
        </p:blipFill>
        <p:spPr bwMode="auto">
          <a:xfrm>
            <a:off x="533400" y="1066800"/>
            <a:ext cx="7162800" cy="274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F5F6547-60DD-4AE4-BB6F-F9BCE6D0E5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371475"/>
            <a:ext cx="8077200" cy="585788"/>
          </a:xfrm>
        </p:spPr>
        <p:txBody>
          <a:bodyPr/>
          <a:lstStyle/>
          <a:p>
            <a:r>
              <a:rPr lang="en-US" dirty="0"/>
              <a:t>Properties of summations and some useful formulae</a:t>
            </a:r>
          </a:p>
        </p:txBody>
      </p:sp>
      <p:pic>
        <p:nvPicPr>
          <p:cNvPr id="4" name="Picture 2" descr="05-338">
            <a:extLst>
              <a:ext uri="{FF2B5EF4-FFF2-40B4-BE49-F238E27FC236}">
                <a16:creationId xmlns:a16="http://schemas.microsoft.com/office/drawing/2014/main" id="{AFDF355B-AB29-4912-B55E-6DCE8B8301F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953" r="19190" b="9749"/>
          <a:stretch/>
        </p:blipFill>
        <p:spPr bwMode="auto">
          <a:xfrm>
            <a:off x="1752600" y="3942628"/>
            <a:ext cx="5181600" cy="2474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727326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886D33-DF30-4DE1-8D35-5D3D5AECDB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371475"/>
            <a:ext cx="7315200" cy="585788"/>
          </a:xfrm>
        </p:spPr>
        <p:txBody>
          <a:bodyPr/>
          <a:lstStyle/>
          <a:p>
            <a:r>
              <a:rPr lang="en-US" dirty="0"/>
              <a:t>Exercises using the properties and formulae:</a:t>
            </a: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6418DBFB-9675-4382-AE93-1DC97A173E9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143000" y="1219200"/>
          <a:ext cx="1998663" cy="1227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2" name="Equation" r:id="rId3" imgW="723900" imgH="444500" progId="Equation.DSMT4">
                  <p:embed/>
                </p:oleObj>
              </mc:Choice>
              <mc:Fallback>
                <p:oleObj name="Equation" r:id="rId3" imgW="723900" imgH="444500" progId="Equation.DSMT4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6418DBFB-9675-4382-AE93-1DC97A173E9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1219200"/>
                        <a:ext cx="1998663" cy="12271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45336105-8825-4085-B8DB-06E424E244E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143000" y="2887662"/>
          <a:ext cx="2413000" cy="1082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3" name="Equation" r:id="rId5" imgW="990600" imgH="444500" progId="Equation.3">
                  <p:embed/>
                </p:oleObj>
              </mc:Choice>
              <mc:Fallback>
                <p:oleObj name="Equation" r:id="rId5" imgW="990600" imgH="444500" progId="Equation.3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45336105-8825-4085-B8DB-06E424E244E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2887662"/>
                        <a:ext cx="2413000" cy="1082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Content Placeholder 4">
            <a:extLst>
              <a:ext uri="{FF2B5EF4-FFF2-40B4-BE49-F238E27FC236}">
                <a16:creationId xmlns:a16="http://schemas.microsoft.com/office/drawing/2014/main" id="{70741A08-510D-4D05-9EA3-F63FBD4BC45A}"/>
              </a:ext>
            </a:extLst>
          </p:cNvPr>
          <p:cNvSpPr txBox="1">
            <a:spLocks/>
          </p:cNvSpPr>
          <p:nvPr/>
        </p:nvSpPr>
        <p:spPr>
          <a:xfrm>
            <a:off x="228600" y="1490663"/>
            <a:ext cx="1085850" cy="4148137"/>
          </a:xfrm>
          <a:prstGeom prst="rect">
            <a:avLst/>
          </a:prstGeom>
        </p:spPr>
        <p:txBody>
          <a:bodyPr/>
          <a:lstStyle>
            <a:lvl1pPr indent="3175" algn="l" rtl="0" fontAlgn="base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defRPr sz="3200" kern="1200">
                <a:solidFill>
                  <a:srgbClr val="800000"/>
                </a:solidFill>
                <a:latin typeface="+mn-lt"/>
                <a:ea typeface="+mn-ea"/>
                <a:cs typeface="+mn-cs"/>
              </a:defRPr>
            </a:lvl1pPr>
            <a:lvl2pPr marL="741363" indent="-284163" algn="l" rtl="0" fontAlgn="base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2400" kern="1200">
                <a:solidFill>
                  <a:srgbClr val="AC4600"/>
                </a:solidFill>
                <a:latin typeface="+mn-lt"/>
                <a:ea typeface="+mn-ea"/>
                <a:cs typeface="+mn-cs"/>
              </a:defRPr>
            </a:lvl2pPr>
            <a:lvl3pPr marL="1431925" indent="-228600" algn="l" rtl="0" fontAlgn="base">
              <a:spcBef>
                <a:spcPct val="20000"/>
              </a:spcBef>
              <a:spcAft>
                <a:spcPct val="0"/>
              </a:spcAft>
              <a:defRPr sz="2400" kern="1200">
                <a:solidFill>
                  <a:srgbClr val="AC4600"/>
                </a:solidFill>
                <a:latin typeface="+mn-lt"/>
                <a:ea typeface="+mn-ea"/>
                <a:cs typeface="+mn-cs"/>
              </a:defRPr>
            </a:lvl3pPr>
            <a:lvl4pPr marL="1774825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17725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lphaLcParenR"/>
            </a:pPr>
            <a:r>
              <a:rPr lang="en-US" sz="2800" dirty="0"/>
              <a:t> </a:t>
            </a:r>
          </a:p>
          <a:p>
            <a:pPr marL="514350" indent="-514350">
              <a:buFont typeface="+mj-lt"/>
              <a:buAutoNum type="alphaLcParenR"/>
            </a:pPr>
            <a:endParaRPr lang="en-US" sz="2400" dirty="0"/>
          </a:p>
          <a:p>
            <a:pPr marL="514350" indent="-514350">
              <a:buFont typeface="+mj-lt"/>
              <a:buAutoNum type="alphaLcParenR"/>
            </a:pPr>
            <a:endParaRPr lang="en-US" sz="2400" dirty="0"/>
          </a:p>
          <a:p>
            <a:pPr marL="514350" indent="-514350">
              <a:buFont typeface="+mj-lt"/>
              <a:buAutoNum type="alphaLcParenR"/>
            </a:pPr>
            <a:r>
              <a:rPr lang="en-US" sz="2800" dirty="0"/>
              <a:t> </a:t>
            </a:r>
          </a:p>
          <a:p>
            <a:pPr marL="514350" indent="-514350">
              <a:buFont typeface="+mj-lt"/>
              <a:buAutoNum type="alphaLcParenR"/>
            </a:pPr>
            <a:endParaRPr lang="en-US" sz="2000" dirty="0"/>
          </a:p>
          <a:p>
            <a:pPr marL="514350" indent="-514350">
              <a:buFont typeface="+mj-lt"/>
              <a:buAutoNum type="alphaLcParenR"/>
            </a:pPr>
            <a:endParaRPr lang="en-US" sz="2000" dirty="0"/>
          </a:p>
          <a:p>
            <a:pPr marL="514350" indent="-514350">
              <a:buFont typeface="+mj-lt"/>
              <a:buAutoNum type="alphaLcParenR"/>
            </a:pPr>
            <a:r>
              <a:rPr lang="en-US" sz="2800" dirty="0"/>
              <a:t> </a:t>
            </a:r>
          </a:p>
          <a:p>
            <a:pPr marL="514350" indent="-514350">
              <a:buFont typeface="+mj-lt"/>
              <a:buAutoNum type="alphaLcParenR"/>
            </a:pPr>
            <a:endParaRPr lang="en-US" sz="2400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817DDDB-63B1-449C-97C9-87FAF4256C35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143000" y="4642616"/>
            <a:ext cx="3581929" cy="132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45079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AA3C24-01E7-4E9C-8253-D41D9DB3FD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371475"/>
            <a:ext cx="6324600" cy="585788"/>
          </a:xfrm>
        </p:spPr>
        <p:txBody>
          <a:bodyPr/>
          <a:lstStyle/>
          <a:p>
            <a:r>
              <a:rPr lang="en-US" dirty="0"/>
              <a:t>Motivation for study of Riemann sums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99F2D6-FC0C-48B0-A1B8-8ACD858044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874713"/>
            <a:ext cx="8534400" cy="5865812"/>
          </a:xfrm>
        </p:spPr>
        <p:txBody>
          <a:bodyPr/>
          <a:lstStyle/>
          <a:p>
            <a:r>
              <a:rPr lang="en-US" sz="2400" dirty="0"/>
              <a:t>We sometimes need to approximate an integral, for reasons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practical </a:t>
            </a:r>
          </a:p>
          <a:p>
            <a:pPr marL="1198563" lvl="1" indent="-457200">
              <a:buFont typeface="Arial" panose="020B0604020202020204" pitchFamily="34" charset="0"/>
              <a:buChar char="•"/>
            </a:pPr>
            <a:r>
              <a:rPr lang="en-US" dirty="0"/>
              <a:t>when finding the area under a curve which doesn't have a readily found antiderivative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theoretical </a:t>
            </a:r>
          </a:p>
          <a:p>
            <a:pPr marL="1198563" lvl="1" indent="-457200">
              <a:buFont typeface="Arial" panose="020B0604020202020204" pitchFamily="34" charset="0"/>
              <a:buChar char="•"/>
            </a:pPr>
            <a:r>
              <a:rPr lang="en-US" dirty="0"/>
              <a:t>when defining the definite integral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>
            <a:extLst>
              <a:ext uri="{FF2B5EF4-FFF2-40B4-BE49-F238E27FC236}">
                <a16:creationId xmlns:a16="http://schemas.microsoft.com/office/drawing/2014/main" id="{FE340AA1-6AB6-42FC-8FB4-7E875B9F45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latin typeface="Calibri" panose="020F0502020204030204" pitchFamily="34" charset="0"/>
                <a:ea typeface="ＭＳ Ｐゴシック" panose="020B0600070205080204" pitchFamily="34" charset="-128"/>
              </a:rPr>
              <a:t>Distance Traveled</a:t>
            </a:r>
          </a:p>
        </p:txBody>
      </p:sp>
      <p:sp>
        <p:nvSpPr>
          <p:cNvPr id="34819" name="Content Placeholder 2">
            <a:extLst>
              <a:ext uri="{FF2B5EF4-FFF2-40B4-BE49-F238E27FC236}">
                <a16:creationId xmlns:a16="http://schemas.microsoft.com/office/drawing/2014/main" id="{29FBC969-D80B-4244-80FC-89945B6E4C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987281"/>
            <a:ext cx="8229600" cy="4525963"/>
          </a:xfrm>
        </p:spPr>
        <p:txBody>
          <a:bodyPr/>
          <a:lstStyle/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altLang="en-US" sz="2800" dirty="0">
                <a:latin typeface="Calibri" panose="020F0502020204030204" pitchFamily="34" charset="0"/>
                <a:ea typeface="ＭＳ Ｐゴシック" panose="020B0600070205080204" pitchFamily="34" charset="-128"/>
              </a:rPr>
              <a:t>Suppose that you drive on a straight highway at a constant velocity of 72 mph for 1.5 hours, and then at 60 mph for 2 hours.  How far are you (what is your displacement) from your starting point?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BEBE0968-CD92-450E-9797-44645503223B}"/>
              </a:ext>
            </a:extLst>
          </p:cNvPr>
          <p:cNvCxnSpPr/>
          <p:nvPr/>
        </p:nvCxnSpPr>
        <p:spPr>
          <a:xfrm>
            <a:off x="2362200" y="5410200"/>
            <a:ext cx="0" cy="30480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7EABB06B-7355-49B2-93B6-DA89C8FD7BCF}"/>
              </a:ext>
            </a:extLst>
          </p:cNvPr>
          <p:cNvCxnSpPr/>
          <p:nvPr/>
        </p:nvCxnSpPr>
        <p:spPr>
          <a:xfrm>
            <a:off x="3124200" y="5410200"/>
            <a:ext cx="0" cy="30480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17F8B12-3B4B-41D5-8E72-DBA2640871DF}"/>
              </a:ext>
            </a:extLst>
          </p:cNvPr>
          <p:cNvCxnSpPr/>
          <p:nvPr/>
        </p:nvCxnSpPr>
        <p:spPr>
          <a:xfrm>
            <a:off x="3886200" y="5410200"/>
            <a:ext cx="0" cy="30480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6ED05609-CFE1-44F6-ADE7-B6171CEA4363}"/>
              </a:ext>
            </a:extLst>
          </p:cNvPr>
          <p:cNvCxnSpPr/>
          <p:nvPr/>
        </p:nvCxnSpPr>
        <p:spPr>
          <a:xfrm>
            <a:off x="4648200" y="5410200"/>
            <a:ext cx="0" cy="30480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85574E8D-50BB-4E56-B911-C7D41395E9DD}"/>
              </a:ext>
            </a:extLst>
          </p:cNvPr>
          <p:cNvCxnSpPr/>
          <p:nvPr/>
        </p:nvCxnSpPr>
        <p:spPr>
          <a:xfrm>
            <a:off x="1371600" y="5105400"/>
            <a:ext cx="381000" cy="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C800DF87-CF82-4BE0-AD16-D03FC302A7C5}"/>
              </a:ext>
            </a:extLst>
          </p:cNvPr>
          <p:cNvCxnSpPr/>
          <p:nvPr/>
        </p:nvCxnSpPr>
        <p:spPr>
          <a:xfrm>
            <a:off x="1371600" y="4724400"/>
            <a:ext cx="381000" cy="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7AA03626-9B90-4545-A8BC-DEA295FCA8BF}"/>
              </a:ext>
            </a:extLst>
          </p:cNvPr>
          <p:cNvCxnSpPr/>
          <p:nvPr/>
        </p:nvCxnSpPr>
        <p:spPr>
          <a:xfrm>
            <a:off x="1371600" y="4343400"/>
            <a:ext cx="381000" cy="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74F84DAF-384B-4715-B12A-97A9481C2FC5}"/>
              </a:ext>
            </a:extLst>
          </p:cNvPr>
          <p:cNvCxnSpPr/>
          <p:nvPr/>
        </p:nvCxnSpPr>
        <p:spPr>
          <a:xfrm flipV="1">
            <a:off x="1600200" y="3581400"/>
            <a:ext cx="0" cy="22098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D6670026-8748-4F5A-8320-6A2854505FA9}"/>
              </a:ext>
            </a:extLst>
          </p:cNvPr>
          <p:cNvCxnSpPr/>
          <p:nvPr/>
        </p:nvCxnSpPr>
        <p:spPr>
          <a:xfrm>
            <a:off x="1447800" y="5562600"/>
            <a:ext cx="4343400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829" name="TextBox 12">
            <a:extLst>
              <a:ext uri="{FF2B5EF4-FFF2-40B4-BE49-F238E27FC236}">
                <a16:creationId xmlns:a16="http://schemas.microsoft.com/office/drawing/2014/main" id="{B74DABEB-A4C5-4BE1-A425-73EEF37F07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5715000"/>
            <a:ext cx="4724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800"/>
              <a:t>       1          2          3          4             </a:t>
            </a:r>
            <a:r>
              <a:rPr lang="en-US" altLang="en-US" sz="1800" i="1"/>
              <a:t>time</a:t>
            </a:r>
            <a:endParaRPr lang="en-US" altLang="en-US" sz="1800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86D606C4-308F-4763-A58F-3713EEACD358}"/>
              </a:ext>
            </a:extLst>
          </p:cNvPr>
          <p:cNvCxnSpPr/>
          <p:nvPr/>
        </p:nvCxnSpPr>
        <p:spPr>
          <a:xfrm>
            <a:off x="1371600" y="3886200"/>
            <a:ext cx="381000" cy="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831" name="TextBox 18">
            <a:extLst>
              <a:ext uri="{FF2B5EF4-FFF2-40B4-BE49-F238E27FC236}">
                <a16:creationId xmlns:a16="http://schemas.microsoft.com/office/drawing/2014/main" id="{1FA8EAF3-D17D-486A-AB99-0FCBAD5C9A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3657600"/>
            <a:ext cx="533400" cy="1477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800"/>
              <a:t>80</a:t>
            </a:r>
          </a:p>
          <a:p>
            <a:pPr eaLnBrk="1" hangingPunct="1"/>
            <a:endParaRPr lang="en-US" altLang="en-US" sz="1800"/>
          </a:p>
          <a:p>
            <a:pPr eaLnBrk="1" hangingPunct="1"/>
            <a:endParaRPr lang="en-US" altLang="en-US" sz="1800"/>
          </a:p>
          <a:p>
            <a:pPr eaLnBrk="1" hangingPunct="1"/>
            <a:r>
              <a:rPr lang="en-US" altLang="en-US" sz="1800"/>
              <a:t>40</a:t>
            </a:r>
          </a:p>
          <a:p>
            <a:pPr eaLnBrk="1" hangingPunct="1"/>
            <a:endParaRPr lang="en-US" altLang="en-US" sz="180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15A9568-4F3C-4007-A773-0BA1B002F4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0200" y="4114800"/>
            <a:ext cx="1219200" cy="1447800"/>
          </a:xfrm>
          <a:prstGeom prst="rect">
            <a:avLst/>
          </a:prstGeom>
          <a:solidFill>
            <a:srgbClr val="9FCFE4">
              <a:alpha val="47058"/>
            </a:srgbClr>
          </a:solidFill>
          <a:ln w="12700">
            <a:solidFill>
              <a:srgbClr val="287A9E"/>
            </a:solidFill>
            <a:miter lim="800000"/>
            <a:headEnd/>
            <a:tailEnd/>
          </a:ln>
          <a:effectLst>
            <a:outerShdw dist="25400" dir="5400000" sx="100999" sy="100999" rotWithShape="0">
              <a:srgbClr val="808080">
                <a:alpha val="39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4A98B167-7D05-4166-A633-1C60A06D31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9400" y="4343400"/>
            <a:ext cx="1524000" cy="1219200"/>
          </a:xfrm>
          <a:prstGeom prst="rect">
            <a:avLst/>
          </a:prstGeom>
          <a:solidFill>
            <a:srgbClr val="215D77">
              <a:alpha val="41176"/>
            </a:srgbClr>
          </a:solidFill>
          <a:ln w="12700">
            <a:solidFill>
              <a:srgbClr val="287A9E"/>
            </a:solidFill>
            <a:miter lim="800000"/>
            <a:headEnd/>
            <a:tailEnd/>
          </a:ln>
          <a:effectLst>
            <a:outerShdw dist="25400" dir="5400000" sx="100999" sy="100999" rotWithShape="0">
              <a:srgbClr val="808080">
                <a:alpha val="39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34834" name="TextBox 22">
            <a:extLst>
              <a:ext uri="{FF2B5EF4-FFF2-40B4-BE49-F238E27FC236}">
                <a16:creationId xmlns:a16="http://schemas.microsoft.com/office/drawing/2014/main" id="{3AAD2AF5-C2C0-4251-AD75-C26675D99E5E}"/>
              </a:ext>
            </a:extLst>
          </p:cNvPr>
          <p:cNvSpPr txBox="1">
            <a:spLocks noChangeArrowheads="1"/>
          </p:cNvSpPr>
          <p:nvPr/>
        </p:nvSpPr>
        <p:spPr bwMode="auto">
          <a:xfrm rot="-5400000">
            <a:off x="70644" y="4044156"/>
            <a:ext cx="1447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800"/>
              <a:t>velocity</a:t>
            </a: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90579256-DD77-4BD2-BB03-5F5C9DEFD440}"/>
              </a:ext>
            </a:extLst>
          </p:cNvPr>
          <p:cNvCxnSpPr/>
          <p:nvPr/>
        </p:nvCxnSpPr>
        <p:spPr>
          <a:xfrm>
            <a:off x="1600200" y="4114800"/>
            <a:ext cx="1219200" cy="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716AA080-A0A8-471D-9BE3-FCA125672FE5}"/>
              </a:ext>
            </a:extLst>
          </p:cNvPr>
          <p:cNvCxnSpPr/>
          <p:nvPr/>
        </p:nvCxnSpPr>
        <p:spPr>
          <a:xfrm>
            <a:off x="2819400" y="4343400"/>
            <a:ext cx="1524000" cy="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1139A480-C188-41C2-B431-5CBF8556CE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4572000"/>
            <a:ext cx="9906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800"/>
              <a:t>Area =</a:t>
            </a:r>
          </a:p>
          <a:p>
            <a:pPr eaLnBrk="1" hangingPunct="1"/>
            <a:r>
              <a:rPr lang="en-US" altLang="en-US" sz="1800"/>
              <a:t> 108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19E5CF5D-6CE8-4BC9-A9F3-008D1E217A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0400" y="4724400"/>
            <a:ext cx="9144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800"/>
              <a:t>Area = 120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F2BEFFE1-43DD-4029-BF0D-6C05B756CEA0}"/>
              </a:ext>
            </a:extLst>
          </p:cNvPr>
          <p:cNvSpPr txBox="1"/>
          <p:nvPr/>
        </p:nvSpPr>
        <p:spPr>
          <a:xfrm>
            <a:off x="5943600" y="3429000"/>
            <a:ext cx="2895600" cy="2032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dirty="0">
                <a:latin typeface="+mn-lt"/>
                <a:ea typeface="ＭＳ Ｐゴシック" charset="0"/>
                <a:cs typeface="ＭＳ Ｐゴシック" charset="0"/>
              </a:rPr>
              <a:t>Your displacement can be viewed as the area between the velocity function and the </a:t>
            </a:r>
            <a:r>
              <a:rPr lang="en-US" i="1" dirty="0">
                <a:latin typeface="+mn-lt"/>
                <a:ea typeface="ＭＳ Ｐゴシック" charset="0"/>
                <a:cs typeface="ＭＳ Ｐゴシック" charset="0"/>
              </a:rPr>
              <a:t>t</a:t>
            </a:r>
            <a:r>
              <a:rPr lang="en-US" dirty="0">
                <a:latin typeface="+mn-lt"/>
                <a:ea typeface="ＭＳ Ｐゴシック" charset="0"/>
                <a:cs typeface="ＭＳ Ｐゴシック" charset="0"/>
              </a:rPr>
              <a:t>-axis.</a:t>
            </a:r>
          </a:p>
          <a:p>
            <a:pPr>
              <a:defRPr/>
            </a:pPr>
            <a:endParaRPr lang="en-US" dirty="0">
              <a:latin typeface="+mn-lt"/>
              <a:ea typeface="ＭＳ Ｐゴシック" charset="0"/>
              <a:cs typeface="ＭＳ Ｐゴシック" charset="0"/>
            </a:endParaRPr>
          </a:p>
          <a:p>
            <a:pPr>
              <a:defRPr/>
            </a:pPr>
            <a:r>
              <a:rPr lang="en-US" dirty="0">
                <a:latin typeface="+mn-lt"/>
                <a:ea typeface="ＭＳ Ｐゴシック" charset="0"/>
                <a:cs typeface="ＭＳ Ｐゴシック" charset="0"/>
              </a:rPr>
              <a:t>In this example, your total displacement is 228 miles.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  <p:bldP spid="28" grpId="0"/>
      <p:bldP spid="29" grpId="0"/>
      <p:bldP spid="3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>
            <a:extLst>
              <a:ext uri="{FF2B5EF4-FFF2-40B4-BE49-F238E27FC236}">
                <a16:creationId xmlns:a16="http://schemas.microsoft.com/office/drawing/2014/main" id="{4D76CF6D-4BB9-4271-8D7A-153BD48B5D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107950"/>
            <a:ext cx="8610600" cy="1336675"/>
          </a:xfrm>
        </p:spPr>
        <p:txBody>
          <a:bodyPr/>
          <a:lstStyle/>
          <a:p>
            <a:pPr eaLnBrk="1" hangingPunct="1"/>
            <a:r>
              <a:rPr lang="en-US" altLang="en-US">
                <a:latin typeface="Calibri" panose="020F0502020204030204" pitchFamily="34" charset="0"/>
                <a:ea typeface="ＭＳ Ｐゴシック" panose="020B0600070205080204" pitchFamily="34" charset="-128"/>
              </a:rPr>
              <a:t>More Realistic – Distance Traveled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533450-E1EA-4E33-B0E7-5A1C0C9ED9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eaLnBrk="1" hangingPunct="1">
              <a:lnSpc>
                <a:spcPct val="70000"/>
              </a:lnSpc>
              <a:buFont typeface="Arial" panose="020B0604020202020204" pitchFamily="34" charset="0"/>
              <a:buNone/>
            </a:pPr>
            <a:r>
              <a:rPr lang="en-US" altLang="en-US" sz="2600" dirty="0">
                <a:latin typeface="Calibri" panose="020F0502020204030204" pitchFamily="34" charset="0"/>
                <a:ea typeface="ＭＳ Ｐゴシック" panose="020B0600070205080204" pitchFamily="34" charset="-128"/>
              </a:rPr>
              <a:t>Velocity is rarely constant for an extended period of time, as moving objects need to speed up or slow down.</a:t>
            </a:r>
          </a:p>
          <a:p>
            <a:pPr marL="0" indent="0" eaLnBrk="1" hangingPunct="1">
              <a:lnSpc>
                <a:spcPct val="70000"/>
              </a:lnSpc>
              <a:buFont typeface="Arial" panose="020B0604020202020204" pitchFamily="34" charset="0"/>
              <a:buNone/>
            </a:pPr>
            <a:endParaRPr lang="en-US" altLang="en-US" sz="2600" dirty="0">
              <a:latin typeface="Calibri" panose="020F0502020204030204" pitchFamily="34" charset="0"/>
              <a:ea typeface="ＭＳ Ｐゴシック" panose="020B0600070205080204" pitchFamily="34" charset="-128"/>
            </a:endParaRPr>
          </a:p>
          <a:p>
            <a:pPr marL="0" indent="0" eaLnBrk="1" hangingPunct="1">
              <a:lnSpc>
                <a:spcPct val="70000"/>
              </a:lnSpc>
              <a:buFont typeface="Arial" panose="020B0604020202020204" pitchFamily="34" charset="0"/>
              <a:buNone/>
            </a:pPr>
            <a:r>
              <a:rPr lang="en-US" altLang="en-US" sz="2600" dirty="0">
                <a:latin typeface="Calibri" panose="020F0502020204030204" pitchFamily="34" charset="0"/>
                <a:ea typeface="ＭＳ Ｐゴシック" panose="020B0600070205080204" pitchFamily="34" charset="-128"/>
              </a:rPr>
              <a:t>How might we find</a:t>
            </a:r>
          </a:p>
          <a:p>
            <a:pPr marL="0" indent="0" eaLnBrk="1" hangingPunct="1">
              <a:lnSpc>
                <a:spcPct val="70000"/>
              </a:lnSpc>
              <a:buFont typeface="Arial" panose="020B0604020202020204" pitchFamily="34" charset="0"/>
              <a:buNone/>
            </a:pPr>
            <a:r>
              <a:rPr lang="en-US" altLang="en-US" sz="2600" dirty="0">
                <a:latin typeface="Calibri" panose="020F0502020204030204" pitchFamily="34" charset="0"/>
                <a:ea typeface="ＭＳ Ｐゴシック" panose="020B0600070205080204" pitchFamily="34" charset="-128"/>
              </a:rPr>
              <a:t>the displacement of</a:t>
            </a:r>
          </a:p>
          <a:p>
            <a:pPr marL="0" indent="0" eaLnBrk="1" hangingPunct="1">
              <a:lnSpc>
                <a:spcPct val="70000"/>
              </a:lnSpc>
              <a:buFont typeface="Arial" panose="020B0604020202020204" pitchFamily="34" charset="0"/>
              <a:buNone/>
            </a:pPr>
            <a:r>
              <a:rPr lang="en-US" altLang="en-US" sz="2600" dirty="0">
                <a:latin typeface="Calibri" panose="020F0502020204030204" pitchFamily="34" charset="0"/>
                <a:ea typeface="ＭＳ Ｐゴシック" panose="020B0600070205080204" pitchFamily="34" charset="-128"/>
              </a:rPr>
              <a:t>this moving object </a:t>
            </a:r>
          </a:p>
          <a:p>
            <a:pPr marL="0" indent="0" eaLnBrk="1" hangingPunct="1">
              <a:lnSpc>
                <a:spcPct val="70000"/>
              </a:lnSpc>
              <a:buFont typeface="Arial" panose="020B0604020202020204" pitchFamily="34" charset="0"/>
              <a:buNone/>
            </a:pPr>
            <a:r>
              <a:rPr lang="en-US" altLang="en-US" sz="2600" dirty="0">
                <a:latin typeface="Calibri" panose="020F0502020204030204" pitchFamily="34" charset="0"/>
                <a:ea typeface="ＭＳ Ｐゴシック" panose="020B0600070205080204" pitchFamily="34" charset="-128"/>
              </a:rPr>
              <a:t>over the interval</a:t>
            </a:r>
          </a:p>
          <a:p>
            <a:pPr marL="0" indent="0" eaLnBrk="1" hangingPunct="1">
              <a:lnSpc>
                <a:spcPct val="70000"/>
              </a:lnSpc>
              <a:buFont typeface="Arial" panose="020B0604020202020204" pitchFamily="34" charset="0"/>
              <a:buNone/>
            </a:pPr>
            <a:r>
              <a:rPr lang="en-US" altLang="en-US" sz="2600" dirty="0">
                <a:latin typeface="Calibri" panose="020F0502020204030204" pitchFamily="34" charset="0"/>
                <a:ea typeface="ＭＳ Ｐゴシック" panose="020B0600070205080204" pitchFamily="34" charset="-128"/>
              </a:rPr>
              <a:t>0 </a:t>
            </a:r>
            <a:r>
              <a:rPr lang="en-US" altLang="en-US" sz="2600" u="sng" dirty="0">
                <a:latin typeface="Calibri" panose="020F0502020204030204" pitchFamily="34" charset="0"/>
                <a:ea typeface="ＭＳ Ｐゴシック" panose="020B0600070205080204" pitchFamily="34" charset="-128"/>
              </a:rPr>
              <a:t>&lt;</a:t>
            </a:r>
            <a:r>
              <a:rPr lang="en-US" altLang="en-US" sz="2600" dirty="0">
                <a:latin typeface="Calibri" panose="020F05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altLang="en-US" sz="2600" i="1" dirty="0">
                <a:latin typeface="Calibri" panose="020F0502020204030204" pitchFamily="34" charset="0"/>
                <a:ea typeface="ＭＳ Ｐゴシック" panose="020B0600070205080204" pitchFamily="34" charset="-128"/>
              </a:rPr>
              <a:t>t</a:t>
            </a:r>
            <a:r>
              <a:rPr lang="en-US" altLang="en-US" sz="2600" dirty="0">
                <a:latin typeface="Calibri" panose="020F0502020204030204" pitchFamily="34" charset="0"/>
                <a:ea typeface="ＭＳ Ｐゴシック" panose="020B0600070205080204" pitchFamily="34" charset="-128"/>
              </a:rPr>
              <a:t> </a:t>
            </a:r>
            <a:r>
              <a:rPr lang="en-US" altLang="en-US" sz="2600" u="sng" dirty="0">
                <a:latin typeface="Calibri" panose="020F0502020204030204" pitchFamily="34" charset="0"/>
                <a:ea typeface="ＭＳ Ｐゴシック" panose="020B0600070205080204" pitchFamily="34" charset="-128"/>
              </a:rPr>
              <a:t>&lt;</a:t>
            </a:r>
            <a:r>
              <a:rPr lang="en-US" altLang="en-US" sz="2600" dirty="0">
                <a:latin typeface="Calibri" panose="020F0502020204030204" pitchFamily="34" charset="0"/>
                <a:ea typeface="ＭＳ Ｐゴシック" panose="020B0600070205080204" pitchFamily="34" charset="-128"/>
              </a:rPr>
              <a:t> 4 ?</a:t>
            </a:r>
          </a:p>
          <a:p>
            <a:pPr marL="0" indent="0" eaLnBrk="1" hangingPunct="1">
              <a:lnSpc>
                <a:spcPct val="70000"/>
              </a:lnSpc>
              <a:buFont typeface="Arial" panose="020B0604020202020204" pitchFamily="34" charset="0"/>
              <a:buNone/>
            </a:pPr>
            <a:endParaRPr lang="en-US" altLang="en-US" sz="2600" dirty="0">
              <a:latin typeface="Calibri" panose="020F0502020204030204" pitchFamily="34" charset="0"/>
              <a:ea typeface="ＭＳ Ｐゴシック" panose="020B0600070205080204" pitchFamily="34" charset="-128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42AA535-A5FB-47DE-9405-3AFCCDC4BB6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2895600"/>
            <a:ext cx="4775200" cy="343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9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9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9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9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calc">
  <a:themeElements>
    <a:clrScheme name="calc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alc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E45C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E45C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calc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lc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lc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lc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lc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lc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lc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lc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lc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lc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lc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lc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calc</Template>
  <TotalTime>5160</TotalTime>
  <Words>670</Words>
  <Application>Microsoft Office PowerPoint</Application>
  <PresentationFormat>On-screen Show (4:3)</PresentationFormat>
  <Paragraphs>96</Paragraphs>
  <Slides>20</Slides>
  <Notes>12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20</vt:i4>
      </vt:variant>
    </vt:vector>
  </HeadingPairs>
  <TitlesOfParts>
    <vt:vector size="29" baseType="lpstr">
      <vt:lpstr>ＭＳ Ｐゴシック</vt:lpstr>
      <vt:lpstr>Arial</vt:lpstr>
      <vt:lpstr>Calibri</vt:lpstr>
      <vt:lpstr>Cambria Math</vt:lpstr>
      <vt:lpstr>Times New Roman</vt:lpstr>
      <vt:lpstr>Wingdings</vt:lpstr>
      <vt:lpstr>calc</vt:lpstr>
      <vt:lpstr>Equation</vt:lpstr>
      <vt:lpstr>Microsoft Equation 3.0</vt:lpstr>
      <vt:lpstr>PowerPoint Presentation</vt:lpstr>
      <vt:lpstr>5.5</vt:lpstr>
      <vt:lpstr>Reminder of sigma notation and examples</vt:lpstr>
      <vt:lpstr>Exercise: write each sum using sigma notation</vt:lpstr>
      <vt:lpstr>Properties of summations and some useful formulae</vt:lpstr>
      <vt:lpstr>Exercises using the properties and formulae:</vt:lpstr>
      <vt:lpstr>Motivation for study of Riemann sums</vt:lpstr>
      <vt:lpstr>Distance Traveled</vt:lpstr>
      <vt:lpstr>More Realistic – Distance Traveled</vt:lpstr>
      <vt:lpstr>Area Under a Graph</vt:lpstr>
      <vt:lpstr>Our Riemann Sums</vt:lpstr>
      <vt:lpstr>Left hand rule = 26</vt:lpstr>
      <vt:lpstr>An easy example to demonstrate the basics: </vt:lpstr>
      <vt:lpstr>Left hand rule used with 2 partitions</vt:lpstr>
      <vt:lpstr>Right hand and midpoint rules, both n=4</vt:lpstr>
      <vt:lpstr>n=16:  Left hand rule</vt:lpstr>
      <vt:lpstr>PowerPoint Presentation</vt:lpstr>
      <vt:lpstr>Riemann Sum notation and formulae</vt:lpstr>
      <vt:lpstr>Definite Integrals and the Limit of Riemann Sums</vt:lpstr>
      <vt:lpstr>Some more advanced rules </vt:lpstr>
    </vt:vector>
  </TitlesOfParts>
  <Company>eee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aa</dc:creator>
  <cp:lastModifiedBy>Next Step</cp:lastModifiedBy>
  <cp:revision>654</cp:revision>
  <dcterms:created xsi:type="dcterms:W3CDTF">2007-01-13T07:19:09Z</dcterms:created>
  <dcterms:modified xsi:type="dcterms:W3CDTF">2018-11-26T03:28:46Z</dcterms:modified>
</cp:coreProperties>
</file>