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333" r:id="rId2"/>
    <p:sldId id="586" r:id="rId3"/>
    <p:sldId id="495" r:id="rId4"/>
    <p:sldId id="591" r:id="rId5"/>
    <p:sldId id="497" r:id="rId6"/>
    <p:sldId id="590" r:id="rId7"/>
    <p:sldId id="485" r:id="rId8"/>
    <p:sldId id="296" r:id="rId9"/>
    <p:sldId id="297" r:id="rId10"/>
    <p:sldId id="384" r:id="rId11"/>
    <p:sldId id="293" r:id="rId12"/>
    <p:sldId id="277" r:id="rId13"/>
    <p:sldId id="587" r:id="rId14"/>
    <p:sldId id="486" r:id="rId15"/>
    <p:sldId id="487" r:id="rId16"/>
    <p:sldId id="589" r:id="rId17"/>
    <p:sldId id="489" r:id="rId18"/>
    <p:sldId id="592" r:id="rId19"/>
    <p:sldId id="593" r:id="rId20"/>
    <p:sldId id="58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4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AC4600"/>
    <a:srgbClr val="CC0066"/>
    <a:srgbClr val="E45C00"/>
    <a:srgbClr val="CC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2712" autoAdjust="0"/>
    <p:restoredTop sz="91643" autoAdjust="0"/>
  </p:normalViewPr>
  <p:slideViewPr>
    <p:cSldViewPr>
      <p:cViewPr varScale="1">
        <p:scale>
          <a:sx n="114" d="100"/>
          <a:sy n="114" d="100"/>
        </p:scale>
        <p:origin x="1866" y="108"/>
      </p:cViewPr>
      <p:guideLst>
        <p:guide orient="horz" pos="720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145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86E4ECA6-F874-41D5-88F0-2658058D01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4969075B-7B6A-4B4F-B511-5EC3CBA5D4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57700" name="Rectangle 4">
            <a:extLst>
              <a:ext uri="{FF2B5EF4-FFF2-40B4-BE49-F238E27FC236}">
                <a16:creationId xmlns:a16="http://schemas.microsoft.com/office/drawing/2014/main" id="{BE110A2E-5650-4FF8-9BAE-3962C25159A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7701" name="Rectangle 5">
            <a:extLst>
              <a:ext uri="{FF2B5EF4-FFF2-40B4-BE49-F238E27FC236}">
                <a16:creationId xmlns:a16="http://schemas.microsoft.com/office/drawing/2014/main" id="{16EE2B64-5185-4C55-A855-B1902A906E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57702" name="Rectangle 6">
            <a:extLst>
              <a:ext uri="{FF2B5EF4-FFF2-40B4-BE49-F238E27FC236}">
                <a16:creationId xmlns:a16="http://schemas.microsoft.com/office/drawing/2014/main" id="{D403FF0D-789A-459B-9321-376B236F97A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57703" name="Rectangle 7">
            <a:extLst>
              <a:ext uri="{FF2B5EF4-FFF2-40B4-BE49-F238E27FC236}">
                <a16:creationId xmlns:a16="http://schemas.microsoft.com/office/drawing/2014/main" id="{25C7DD1C-D90C-47CA-9942-97094B5743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6A4973-4323-4005-A4BF-F39F0E8600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8469AA9-512C-4085-9E71-4F33EAA71E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ECA4E-3592-4D84-AFF0-7F7237C365C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46786" name="Rectangle 2">
            <a:extLst>
              <a:ext uri="{FF2B5EF4-FFF2-40B4-BE49-F238E27FC236}">
                <a16:creationId xmlns:a16="http://schemas.microsoft.com/office/drawing/2014/main" id="{FC4E5F62-93B2-4215-8183-37BB042FA5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8A582579-09EB-4E01-84AE-67890DE0BE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>
            <a:extLst>
              <a:ext uri="{FF2B5EF4-FFF2-40B4-BE49-F238E27FC236}">
                <a16:creationId xmlns:a16="http://schemas.microsoft.com/office/drawing/2014/main" id="{EA9FF163-966B-447F-A01C-88D447CD6E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51939" name="Rectangle 3">
            <a:extLst>
              <a:ext uri="{FF2B5EF4-FFF2-40B4-BE49-F238E27FC236}">
                <a16:creationId xmlns:a16="http://schemas.microsoft.com/office/drawing/2014/main" id="{AC219DF3-979D-42C3-8E3E-D5DA276F48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463AA67-E408-4F9C-AC2E-975CF35CFC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AFD28263-37AE-41CA-8DC5-EB678B98C9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9825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>
            <a:extLst>
              <a:ext uri="{FF2B5EF4-FFF2-40B4-BE49-F238E27FC236}">
                <a16:creationId xmlns:a16="http://schemas.microsoft.com/office/drawing/2014/main" id="{458931CE-5E43-4976-BBF2-82C33F4D7A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56035" name="Rectangle 3">
            <a:extLst>
              <a:ext uri="{FF2B5EF4-FFF2-40B4-BE49-F238E27FC236}">
                <a16:creationId xmlns:a16="http://schemas.microsoft.com/office/drawing/2014/main" id="{4EEDBF69-1331-487A-A8C6-0FB5BA13C2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>
            <a:extLst>
              <a:ext uri="{FF2B5EF4-FFF2-40B4-BE49-F238E27FC236}">
                <a16:creationId xmlns:a16="http://schemas.microsoft.com/office/drawing/2014/main" id="{4989D626-74B1-4F09-AD98-B4475C2686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68323" name="Rectangle 3">
            <a:extLst>
              <a:ext uri="{FF2B5EF4-FFF2-40B4-BE49-F238E27FC236}">
                <a16:creationId xmlns:a16="http://schemas.microsoft.com/office/drawing/2014/main" id="{9D17CDFC-D0F9-4C6D-9236-B4B516AA9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58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>
            <a:extLst>
              <a:ext uri="{FF2B5EF4-FFF2-40B4-BE49-F238E27FC236}">
                <a16:creationId xmlns:a16="http://schemas.microsoft.com/office/drawing/2014/main" id="{100CC43F-A374-4E9F-980F-A208FEDAE3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2419" name="Rectangle 3">
            <a:extLst>
              <a:ext uri="{FF2B5EF4-FFF2-40B4-BE49-F238E27FC236}">
                <a16:creationId xmlns:a16="http://schemas.microsoft.com/office/drawing/2014/main" id="{7C71B255-A8CE-4E6D-BE59-B6B6E7727D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040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>
            <a:extLst>
              <a:ext uri="{FF2B5EF4-FFF2-40B4-BE49-F238E27FC236}">
                <a16:creationId xmlns:a16="http://schemas.microsoft.com/office/drawing/2014/main" id="{ECC9FE81-8DC3-4795-A421-F5C1CF2154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47843" name="Rectangle 3">
            <a:extLst>
              <a:ext uri="{FF2B5EF4-FFF2-40B4-BE49-F238E27FC236}">
                <a16:creationId xmlns:a16="http://schemas.microsoft.com/office/drawing/2014/main" id="{AB13E1DC-12B2-43AF-80B5-455989F2E4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A28E93E8-DDBA-42A6-AF63-343F98AAE4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0D88B50F-3CDB-48EA-A33E-E193A8439D4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0A25E8E7-08D5-4C3B-A373-43D43C3682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A07E9EC-2DE7-4742-8A6C-0F308C0BA29C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3FD1FFB-1DE6-4D5C-8150-F4F6CC9AC8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7958C-D7BF-4EE9-B67D-6C0B75F381E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63554" name="Rectangle 2">
            <a:extLst>
              <a:ext uri="{FF2B5EF4-FFF2-40B4-BE49-F238E27FC236}">
                <a16:creationId xmlns:a16="http://schemas.microsoft.com/office/drawing/2014/main" id="{CBBE04D5-150C-4DA1-B280-E2E0BAA2FF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>
            <a:extLst>
              <a:ext uri="{FF2B5EF4-FFF2-40B4-BE49-F238E27FC236}">
                <a16:creationId xmlns:a16="http://schemas.microsoft.com/office/drawing/2014/main" id="{E246FD72-BB3A-4AF9-9098-AD6456E6C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463AA67-E408-4F9C-AC2E-975CF35CFC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AFD28263-37AE-41CA-8DC5-EB678B98C9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>
            <a:extLst>
              <a:ext uri="{FF2B5EF4-FFF2-40B4-BE49-F238E27FC236}">
                <a16:creationId xmlns:a16="http://schemas.microsoft.com/office/drawing/2014/main" id="{ECC9FE81-8DC3-4795-A421-F5C1CF2154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47843" name="Rectangle 3">
            <a:extLst>
              <a:ext uri="{FF2B5EF4-FFF2-40B4-BE49-F238E27FC236}">
                <a16:creationId xmlns:a16="http://schemas.microsoft.com/office/drawing/2014/main" id="{AB13E1DC-12B2-43AF-80B5-455989F2E4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2217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>
            <a:extLst>
              <a:ext uri="{FF2B5EF4-FFF2-40B4-BE49-F238E27FC236}">
                <a16:creationId xmlns:a16="http://schemas.microsoft.com/office/drawing/2014/main" id="{4107A127-CD62-46C3-9E49-15984DBE85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49891" name="Rectangle 3">
            <a:extLst>
              <a:ext uri="{FF2B5EF4-FFF2-40B4-BE49-F238E27FC236}">
                <a16:creationId xmlns:a16="http://schemas.microsoft.com/office/drawing/2014/main" id="{07777218-342D-4ED4-911C-2B0B887ACB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73287-45CE-4AD5-92C2-95498205C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81B07A-D4BE-4503-B760-FD3E8CE55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3768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998B-F5D2-48D2-80BF-CE3D4A19F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CA6655-E8FD-4857-97AF-79B203D0E8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399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13765D-C700-4362-8137-58F1AF28B6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0875" y="371475"/>
            <a:ext cx="2143125" cy="6369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7B0D7-4BDC-4600-B818-D6EF6DA09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500" y="371475"/>
            <a:ext cx="6276975" cy="63690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6135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F11B63-E42E-4D41-BA01-81D112915ED1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71500" y="371475"/>
            <a:ext cx="8572500" cy="63690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452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42797-89E6-4CFC-9629-833BA6B04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E4D9E-02AA-46EA-9018-58EE49064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111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9D26C-6367-4362-B42E-43DBFEF70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C82F0C-D01A-40A0-B3B0-E2B92FA00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729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A8B14-82EE-4588-937B-4357EE7A8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1EB0F-F657-4C8B-BA7F-FA1BD2ABA0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0" y="874713"/>
            <a:ext cx="4210050" cy="5865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793E1-E1A2-4B90-AB75-3BD07DC7F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33950" y="874713"/>
            <a:ext cx="4210050" cy="5865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52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5C00E-1B17-441E-8F6D-241D8D3BF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21128-505C-445B-A9E2-D4B0D82EA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29362-E626-4EC8-998D-69BD40BEE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0F638B-B6CD-4D60-847B-E6FB6F7D5C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A7879E-E04D-4A78-81FD-DADA857840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592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A0ED1-8D91-462B-A959-7B426EFAD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6941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437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BD678-D615-4C86-B8D5-BB5BBA611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AA96-8D1E-40B8-91FA-07AC1F957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4506E2-20AA-4B88-A950-D0041144D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992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D6E64-61D8-41EF-8CFF-0995D32EB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50B5A7-905E-42CF-B62A-16B180D93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5741AF-97CB-4281-B7E4-F320BE65E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534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al1a">
            <a:extLst>
              <a:ext uri="{FF2B5EF4-FFF2-40B4-BE49-F238E27FC236}">
                <a16:creationId xmlns:a16="http://schemas.microsoft.com/office/drawing/2014/main" id="{7B8250BF-C3D5-4C07-A95D-43EDE9AF8E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E117E7DD-9478-4A22-864E-4FE48888AE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71475"/>
            <a:ext cx="53340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014A711-695D-4B6D-A048-53440670B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874713"/>
            <a:ext cx="8572500" cy="586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 kern="1200">
          <a:solidFill>
            <a:srgbClr val="E45C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9pPr>
    </p:titleStyle>
    <p:bodyStyle>
      <a:lvl1pPr indent="3175" algn="l" rtl="0" fontAlgn="base">
        <a:lnSpc>
          <a:spcPct val="130000"/>
        </a:lnSpc>
        <a:spcBef>
          <a:spcPct val="20000"/>
        </a:spcBef>
        <a:spcAft>
          <a:spcPct val="0"/>
        </a:spcAft>
        <a:defRPr sz="3200" kern="1200">
          <a:solidFill>
            <a:srgbClr val="800000"/>
          </a:solidFill>
          <a:latin typeface="+mn-lt"/>
          <a:ea typeface="+mn-ea"/>
          <a:cs typeface="+mn-cs"/>
        </a:defRPr>
      </a:lvl1pPr>
      <a:lvl2pPr marL="741363" indent="-284163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rgbClr val="AC4600"/>
          </a:solidFill>
          <a:latin typeface="+mn-lt"/>
          <a:ea typeface="+mn-ea"/>
          <a:cs typeface="+mn-cs"/>
        </a:defRPr>
      </a:lvl2pPr>
      <a:lvl3pPr marL="1431925" indent="-228600" algn="l" rtl="0" fontAlgn="base">
        <a:spcBef>
          <a:spcPct val="20000"/>
        </a:spcBef>
        <a:spcAft>
          <a:spcPct val="0"/>
        </a:spcAft>
        <a:defRPr sz="2400" kern="1200">
          <a:solidFill>
            <a:srgbClr val="AC4600"/>
          </a:solidFill>
          <a:latin typeface="+mn-lt"/>
          <a:ea typeface="+mn-ea"/>
          <a:cs typeface="+mn-cs"/>
        </a:defRPr>
      </a:lvl3pPr>
      <a:lvl4pPr marL="1774825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17725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62" name="Picture 2" descr="calchap7">
            <a:extLst>
              <a:ext uri="{FF2B5EF4-FFF2-40B4-BE49-F238E27FC236}">
                <a16:creationId xmlns:a16="http://schemas.microsoft.com/office/drawing/2014/main" id="{D5BF3D06-FC28-485C-87DE-83231FDE4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1475"/>
            <a:ext cx="82296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63" name="Text Box 3">
            <a:extLst>
              <a:ext uri="{FF2B5EF4-FFF2-40B4-BE49-F238E27FC236}">
                <a16:creationId xmlns:a16="http://schemas.microsoft.com/office/drawing/2014/main" id="{25F84D85-9C32-49BE-9F09-34D9AEB13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1336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45764" name="Text Box 4">
            <a:extLst>
              <a:ext uri="{FF2B5EF4-FFF2-40B4-BE49-F238E27FC236}">
                <a16:creationId xmlns:a16="http://schemas.microsoft.com/office/drawing/2014/main" id="{0F95AE20-8F4B-4C4F-B914-FE4A90FED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792163"/>
            <a:ext cx="16764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0" dirty="0">
                <a:solidFill>
                  <a:srgbClr val="FFD8BD"/>
                </a:solidFill>
              </a:rPr>
              <a:t>5</a:t>
            </a:r>
          </a:p>
        </p:txBody>
      </p:sp>
      <p:sp>
        <p:nvSpPr>
          <p:cNvPr id="245765" name="Text Box 5">
            <a:extLst>
              <a:ext uri="{FF2B5EF4-FFF2-40B4-BE49-F238E27FC236}">
                <a16:creationId xmlns:a16="http://schemas.microsoft.com/office/drawing/2014/main" id="{E36184A5-4C40-43A8-B437-ED1ED7559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471863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rgbClr val="FFD8B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Integration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46" name="Text Box 18" descr="Blue tissue paper">
            <a:extLst>
              <a:ext uri="{FF2B5EF4-FFF2-40B4-BE49-F238E27FC236}">
                <a16:creationId xmlns:a16="http://schemas.microsoft.com/office/drawing/2014/main" id="{477B337A-A152-44E4-B508-07B3ED08E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39236"/>
            <a:ext cx="86868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rgbClr val="800000"/>
                </a:solidFill>
                <a:latin typeface="Times New Roman" panose="02020603050405020304" pitchFamily="18" charset="0"/>
              </a:rPr>
              <a:t>To </a:t>
            </a:r>
            <a:r>
              <a:rPr lang="en-US" altLang="en-US" sz="2000" i="1" dirty="0">
                <a:solidFill>
                  <a:srgbClr val="800000"/>
                </a:solidFill>
                <a:latin typeface="Times New Roman" panose="02020603050405020304" pitchFamily="18" charset="0"/>
              </a:rPr>
              <a:t>estimate</a:t>
            </a:r>
            <a:r>
              <a:rPr lang="en-US" altLang="en-US" sz="2000" dirty="0">
                <a:solidFill>
                  <a:srgbClr val="800000"/>
                </a:solidFill>
                <a:latin typeface="Times New Roman" panose="02020603050405020304" pitchFamily="18" charset="0"/>
              </a:rPr>
              <a:t> the area under the graph of  </a:t>
            </a:r>
            <a:r>
              <a:rPr lang="en-US" altLang="en-US" sz="2000" i="1" dirty="0">
                <a:solidFill>
                  <a:srgbClr val="80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en-US" sz="10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8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000" i="1" dirty="0">
                <a:solidFill>
                  <a:srgbClr val="8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000" dirty="0">
                <a:solidFill>
                  <a:srgbClr val="800000"/>
                </a:solidFill>
                <a:latin typeface="Times New Roman" panose="02020603050405020304" pitchFamily="18" charset="0"/>
              </a:rPr>
              <a:t>) from </a:t>
            </a:r>
            <a:r>
              <a:rPr lang="en-US" altLang="en-US" sz="2000" i="1" dirty="0">
                <a:solidFill>
                  <a:srgbClr val="8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000" dirty="0">
                <a:solidFill>
                  <a:srgbClr val="8000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2000" i="1" dirty="0">
                <a:solidFill>
                  <a:srgbClr val="8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000" dirty="0">
                <a:solidFill>
                  <a:srgbClr val="800000"/>
                </a:solidFill>
                <a:latin typeface="Times New Roman" panose="02020603050405020304" pitchFamily="18" charset="0"/>
              </a:rPr>
              <a:t> to </a:t>
            </a:r>
            <a:r>
              <a:rPr lang="en-US" altLang="en-US" sz="2000" i="1" dirty="0">
                <a:solidFill>
                  <a:srgbClr val="8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000" dirty="0">
                <a:solidFill>
                  <a:srgbClr val="8000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2000" i="1" dirty="0">
                <a:solidFill>
                  <a:srgbClr val="800000"/>
                </a:solidFill>
                <a:latin typeface="Times New Roman" panose="02020603050405020304" pitchFamily="18" charset="0"/>
              </a:rPr>
              <a:t>b: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000" dirty="0">
                <a:solidFill>
                  <a:srgbClr val="800000"/>
                </a:solidFill>
                <a:latin typeface="Times New Roman" panose="02020603050405020304" pitchFamily="18" charset="0"/>
              </a:rPr>
              <a:t>Divide up the interval into </a:t>
            </a:r>
            <a:r>
              <a:rPr lang="en-US" altLang="en-US" sz="2000" i="1" dirty="0">
                <a:solidFill>
                  <a:srgbClr val="800000"/>
                </a:solidFill>
                <a:latin typeface="Times New Roman" panose="02020603050405020304" pitchFamily="18" charset="0"/>
              </a:rPr>
              <a:t>partitions</a:t>
            </a:r>
            <a:r>
              <a:rPr lang="en-US" altLang="en-US" sz="2000" dirty="0">
                <a:solidFill>
                  <a:srgbClr val="800000"/>
                </a:solidFill>
                <a:latin typeface="Times New Roman" panose="02020603050405020304" pitchFamily="18" charset="0"/>
              </a:rPr>
              <a:t> (or subintervals);</a:t>
            </a:r>
          </a:p>
          <a:p>
            <a:pPr marL="1143000" lvl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800000"/>
                </a:solidFill>
                <a:latin typeface="Times New Roman" panose="02020603050405020304" pitchFamily="18" charset="0"/>
              </a:rPr>
              <a:t>each one having width                    where </a:t>
            </a:r>
            <a:r>
              <a:rPr lang="en-US" altLang="en-US" sz="2000" i="1" dirty="0">
                <a:solidFill>
                  <a:srgbClr val="80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2000" dirty="0">
                <a:solidFill>
                  <a:srgbClr val="800000"/>
                </a:solidFill>
                <a:latin typeface="Times New Roman" panose="02020603050405020304" pitchFamily="18" charset="0"/>
              </a:rPr>
              <a:t> = # of partitions.</a:t>
            </a:r>
          </a:p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rgbClr val="800000"/>
                </a:solidFill>
                <a:latin typeface="Times New Roman" panose="02020603050405020304" pitchFamily="18" charset="0"/>
              </a:rPr>
              <a:t>	[In the example below, </a:t>
            </a:r>
            <a:r>
              <a:rPr lang="en-US" altLang="en-US" sz="2000" i="1" dirty="0">
                <a:solidFill>
                  <a:srgbClr val="80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2000" dirty="0">
                <a:solidFill>
                  <a:srgbClr val="800000"/>
                </a:solidFill>
                <a:latin typeface="Times New Roman" panose="02020603050405020304" pitchFamily="18" charset="0"/>
              </a:rPr>
              <a:t> = 4.]</a:t>
            </a:r>
          </a:p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rgbClr val="800000"/>
                </a:solidFill>
                <a:latin typeface="Times New Roman" panose="02020603050405020304" pitchFamily="18" charset="0"/>
              </a:rPr>
              <a:t>2.   Choose heights of the rectangles, usually in some systematic way, called a </a:t>
            </a:r>
            <a:r>
              <a:rPr lang="en-US" altLang="en-US" sz="20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rule</a:t>
            </a:r>
            <a:r>
              <a:rPr lang="en-US" altLang="en-US" sz="2000" dirty="0">
                <a:solidFill>
                  <a:srgbClr val="8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662547" name="Object 19">
            <a:extLst>
              <a:ext uri="{FF2B5EF4-FFF2-40B4-BE49-F238E27FC236}">
                <a16:creationId xmlns:a16="http://schemas.microsoft.com/office/drawing/2014/main" id="{B857D295-BD3C-4980-B92B-625EED0D34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283652"/>
              </p:ext>
            </p:extLst>
          </p:nvPr>
        </p:nvGraphicFramePr>
        <p:xfrm>
          <a:off x="3990975" y="1867345"/>
          <a:ext cx="10096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672840" imgH="393480" progId="Equation.3">
                  <p:embed/>
                </p:oleObj>
              </mc:Choice>
              <mc:Fallback>
                <p:oleObj name="Equation" r:id="rId5" imgW="672840" imgH="393480" progId="Equation.3">
                  <p:embed/>
                  <p:pic>
                    <p:nvPicPr>
                      <p:cNvPr id="662547" name="Object 19">
                        <a:extLst>
                          <a:ext uri="{FF2B5EF4-FFF2-40B4-BE49-F238E27FC236}">
                            <a16:creationId xmlns:a16="http://schemas.microsoft.com/office/drawing/2014/main" id="{B857D295-BD3C-4980-B92B-625EED0D34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75" y="1867345"/>
                        <a:ext cx="10096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2549" name="Picture 21" descr="Blue tissue paper">
            <a:extLst>
              <a:ext uri="{FF2B5EF4-FFF2-40B4-BE49-F238E27FC236}">
                <a16:creationId xmlns:a16="http://schemas.microsoft.com/office/drawing/2014/main" id="{39D2C931-979A-43AF-A078-9F902B23D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334504"/>
            <a:ext cx="3200400" cy="243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2550" name="Text Box 22" descr="Blue tissue paper">
            <a:extLst>
              <a:ext uri="{FF2B5EF4-FFF2-40B4-BE49-F238E27FC236}">
                <a16:creationId xmlns:a16="http://schemas.microsoft.com/office/drawing/2014/main" id="{123498B4-73DC-4454-A6EF-E7A651D69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69729"/>
            <a:ext cx="7696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800000"/>
                </a:solidFill>
                <a:latin typeface="Times New Roman" panose="02020603050405020304" pitchFamily="18" charset="0"/>
              </a:rPr>
              <a:t>A </a:t>
            </a:r>
            <a:r>
              <a:rPr lang="en-US" altLang="en-US" sz="2400" i="1" dirty="0">
                <a:solidFill>
                  <a:srgbClr val="800000"/>
                </a:solidFill>
                <a:latin typeface="Times New Roman" panose="02020603050405020304" pitchFamily="18" charset="0"/>
              </a:rPr>
              <a:t>Riemann Sum</a:t>
            </a:r>
            <a:r>
              <a:rPr lang="en-US" altLang="en-US" sz="2400" dirty="0">
                <a:solidFill>
                  <a:srgbClr val="800000"/>
                </a:solidFill>
                <a:latin typeface="Times New Roman" panose="02020603050405020304" pitchFamily="18" charset="0"/>
              </a:rPr>
              <a:t> is the sum of the areas of these rectangles.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8277CD-69B8-4898-82EE-9EBCE7365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Under a Graph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itle 1">
            <a:extLst>
              <a:ext uri="{FF2B5EF4-FFF2-40B4-BE49-F238E27FC236}">
                <a16:creationId xmlns:a16="http://schemas.microsoft.com/office/drawing/2014/main" id="{10615455-D3AE-4E9E-AD9D-751556196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Our Riemann Sums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65" name="Content Placeholder 3">
                <a:extLst>
                  <a:ext uri="{FF2B5EF4-FFF2-40B4-BE49-F238E27FC236}">
                    <a16:creationId xmlns:a16="http://schemas.microsoft.com/office/drawing/2014/main" id="{3476BF24-89F5-478A-A5C0-60EDA32CA6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979487"/>
                <a:ext cx="8229600" cy="5768887"/>
              </a:xfrm>
            </p:spPr>
            <p:txBody>
              <a:bodyPr>
                <a:spAutoFit/>
              </a:bodyPr>
              <a:lstStyle/>
              <a:p>
                <a:pPr marL="0" indent="0" eaLnBrk="1" hangingPunct="1">
                  <a:buFont typeface="Arial" panose="020B0604020202020204" pitchFamily="34" charset="0"/>
                  <a:buNone/>
                </a:pPr>
                <a:r>
                  <a:rPr lang="en-US" altLang="en-US" sz="2400" dirty="0">
                    <a:ea typeface="ＭＳ Ｐゴシック" panose="020B0600070205080204" pitchFamily="34" charset="-128"/>
                  </a:rPr>
                  <a:t>For each subinterval (</a:t>
                </a:r>
                <a:r>
                  <a:rPr lang="en-US" altLang="en-US" sz="2400" i="1" dirty="0" err="1">
                    <a:ea typeface="ＭＳ Ｐゴシック" panose="020B0600070205080204" pitchFamily="34" charset="-128"/>
                  </a:rPr>
                  <a:t>i</a:t>
                </a: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 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= 1</a:t>
                </a: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, 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2</a:t>
                </a: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, . . . , n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), we construct a rectangle of height </a:t>
                </a: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f 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(</a:t>
                </a: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x</a:t>
                </a:r>
                <a:r>
                  <a:rPr lang="en-US" altLang="en-US" sz="2400" i="1" baseline="-25000" dirty="0">
                    <a:ea typeface="ＭＳ Ｐゴシック" panose="020B0600070205080204" pitchFamily="34" charset="-128"/>
                  </a:rPr>
                  <a:t>i</a:t>
                </a: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*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), where </a:t>
                </a: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x</a:t>
                </a:r>
                <a:r>
                  <a:rPr lang="en-US" altLang="en-US" sz="2400" i="1" baseline="-25000" dirty="0">
                    <a:ea typeface="ＭＳ Ｐゴシック" panose="020B0600070205080204" pitchFamily="34" charset="-128"/>
                  </a:rPr>
                  <a:t>i</a:t>
                </a: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* 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is an </a:t>
                </a: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x-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coordinate in the </a:t>
                </a:r>
                <a:r>
                  <a:rPr lang="en-US" altLang="en-US" sz="2400" i="1" dirty="0" err="1">
                    <a:ea typeface="ＭＳ Ｐゴシック" panose="020B0600070205080204" pitchFamily="34" charset="-128"/>
                  </a:rPr>
                  <a:t>i</a:t>
                </a:r>
                <a:r>
                  <a:rPr lang="en-US" altLang="en-US" sz="2400" i="1" baseline="30000" dirty="0" err="1">
                    <a:ea typeface="ＭＳ Ｐゴシック" panose="020B0600070205080204" pitchFamily="34" charset="-128"/>
                  </a:rPr>
                  <a:t>th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 subinterval using one of the following 3 choices:</a:t>
                </a:r>
              </a:p>
              <a:p>
                <a:pPr marL="342900" indent="-342900" eaLnBrk="1" hangingPunct="1">
                  <a:buFont typeface="Arial" panose="020B0604020202020204" pitchFamily="34" charset="0"/>
                  <a:buChar char="•"/>
                </a:pPr>
                <a:r>
                  <a:rPr lang="en-US" altLang="en-US" sz="2400" dirty="0">
                    <a:ea typeface="ＭＳ Ｐゴシック" panose="020B0600070205080204" pitchFamily="34" charset="-128"/>
                  </a:rPr>
                  <a:t>left endpoint (</a:t>
                </a:r>
                <a:r>
                  <a:rPr lang="en-US" altLang="en-US" sz="2400" b="1" dirty="0">
                    <a:ea typeface="ＭＳ Ｐゴシック" panose="020B0600070205080204" pitchFamily="34" charset="-128"/>
                  </a:rPr>
                  <a:t>left hand rule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en-US" sz="2400" dirty="0">
                    <a:ea typeface="ＭＳ Ｐゴシック" panose="020B0600070205080204" pitchFamily="34" charset="-128"/>
                  </a:rPr>
                  <a:t>right endpoint (</a:t>
                </a:r>
                <a:r>
                  <a:rPr lang="en-US" altLang="en-US" sz="2400" b="1" dirty="0">
                    <a:ea typeface="ＭＳ Ｐゴシック" panose="020B0600070205080204" pitchFamily="34" charset="-128"/>
                  </a:rPr>
                  <a:t>right hand rule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en-US" sz="2400" dirty="0">
                    <a:ea typeface="ＭＳ Ｐゴシック" panose="020B0600070205080204" pitchFamily="34" charset="-128"/>
                  </a:rPr>
                  <a:t>midpoint (</a:t>
                </a:r>
                <a:r>
                  <a:rPr lang="en-US" altLang="en-US" sz="2400" b="1" dirty="0">
                    <a:ea typeface="ＭＳ Ｐゴシック" panose="020B0600070205080204" pitchFamily="34" charset="-128"/>
                  </a:rPr>
                  <a:t>midpoint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 </a:t>
                </a:r>
                <a:r>
                  <a:rPr lang="en-US" altLang="en-US" sz="2400" b="1" dirty="0">
                    <a:ea typeface="ＭＳ Ｐゴシック" panose="020B0600070205080204" pitchFamily="34" charset="-128"/>
                  </a:rPr>
                  <a:t>rule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)</a:t>
                </a:r>
              </a:p>
              <a:p>
                <a:pPr marL="0" indent="0" eaLnBrk="1" hangingPunct="1">
                  <a:buFont typeface="Arial" panose="020B0604020202020204" pitchFamily="34" charset="0"/>
                  <a:buNone/>
                </a:pPr>
                <a:r>
                  <a:rPr lang="en-US" altLang="en-US" sz="2400" dirty="0">
                    <a:ea typeface="ＭＳ Ｐゴシック" panose="020B0600070205080204" pitchFamily="34" charset="-128"/>
                  </a:rPr>
                  <a:t>The area under the curve, </a:t>
                </a: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A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,</a:t>
                </a: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 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is approximated by the sum of the areas of the resulting rectangles: </a:t>
                </a:r>
              </a:p>
              <a:p>
                <a:pPr marL="0" indent="0" algn="r" eaLnBrk="1" hangingPunct="1">
                  <a:buFont typeface="Arial" panose="020B0604020202020204" pitchFamily="34" charset="0"/>
                  <a:buNone/>
                </a:pPr>
                <a:r>
                  <a:rPr lang="en-US" altLang="en-US" sz="2400" b="0" dirty="0">
                    <a:ea typeface="ＭＳ Ｐゴシック" panose="020B0600070205080204" pitchFamily="34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𝑖</m:t>
                        </m:r>
                        <m: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=1</m:t>
                        </m:r>
                      </m:sub>
                      <m:sup>
                        <m: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𝑛</m:t>
                        </m:r>
                      </m:sup>
                      <m:e>
                        <m: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𝑓</m:t>
                        </m:r>
                        <m: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(</m:t>
                        </m:r>
                        <m:sSup>
                          <m:sSupPr>
                            <m:ctrlPr>
                              <a:rPr lang="en-US" alt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ＭＳ Ｐゴシック" panose="020B0600070205080204" pitchFamily="34" charset="-128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ＭＳ Ｐゴシック" panose="020B0600070205080204" pitchFamily="34" charset="-128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ＭＳ Ｐゴシック" panose="020B0600070205080204" pitchFamily="34" charset="-128"/>
                                  </a:rPr>
                                  <m:t>𝑖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  <m:t>∗</m:t>
                            </m:r>
                          </m:sup>
                        </m:sSup>
                        <m: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)</m:t>
                        </m:r>
                        <m: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nary>
                  </m:oMath>
                </a14:m>
                <a:endParaRPr lang="en-US" altLang="en-US" sz="2400" dirty="0">
                  <a:ea typeface="ＭＳ Ｐゴシック" panose="020B0600070205080204" pitchFamily="34" charset="-128"/>
                </a:endParaRPr>
              </a:p>
              <a:p>
                <a:pPr marL="0" indent="0" eaLnBrk="1" hangingPunct="1">
                  <a:buFont typeface="Arial" panose="020B0604020202020204" pitchFamily="34" charset="0"/>
                  <a:buNone/>
                </a:pPr>
                <a:r>
                  <a:rPr lang="en-US" altLang="en-US" sz="2400" dirty="0">
                    <a:ea typeface="ＭＳ Ｐゴシック" panose="020B0600070205080204" pitchFamily="34" charset="-128"/>
                  </a:rPr>
                  <a:t>In general, the larger the n, the finer the partition, the more rectangles and the better the approximation.</a:t>
                </a:r>
              </a:p>
            </p:txBody>
          </p:sp>
        </mc:Choice>
        <mc:Fallback>
          <p:sp>
            <p:nvSpPr>
              <p:cNvPr id="40965" name="Content Placeholder 3">
                <a:extLst>
                  <a:ext uri="{FF2B5EF4-FFF2-40B4-BE49-F238E27FC236}">
                    <a16:creationId xmlns:a16="http://schemas.microsoft.com/office/drawing/2014/main" id="{3476BF24-89F5-478A-A5C0-60EDA32CA6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79487"/>
                <a:ext cx="8229600" cy="5768887"/>
              </a:xfrm>
              <a:blipFill>
                <a:blip r:embed="rId3"/>
                <a:stretch>
                  <a:fillRect l="-1111" r="-1926" b="-1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62" name="Object 4">
            <a:extLst>
              <a:ext uri="{FF2B5EF4-FFF2-40B4-BE49-F238E27FC236}">
                <a16:creationId xmlns:a16="http://schemas.microsoft.com/office/drawing/2014/main" id="{4A767B76-F01C-45F3-8F0E-381E5E8AAE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92600" y="36703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4" imgW="114300" imgH="165100" progId="Equation.DSMT4">
                  <p:embed/>
                </p:oleObj>
              </mc:Choice>
              <mc:Fallback>
                <p:oleObj name="Equation" r:id="rId4" imgW="114300" imgH="165100" progId="Equation.DSMT4">
                  <p:embed/>
                  <p:pic>
                    <p:nvPicPr>
                      <p:cNvPr id="40962" name="Object 4">
                        <a:extLst>
                          <a:ext uri="{FF2B5EF4-FFF2-40B4-BE49-F238E27FC236}">
                            <a16:creationId xmlns:a16="http://schemas.microsoft.com/office/drawing/2014/main" id="{4A767B76-F01C-45F3-8F0E-381E5E8AAE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600" y="3670300"/>
                        <a:ext cx="1143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3" name="Object 1">
            <a:extLst>
              <a:ext uri="{FF2B5EF4-FFF2-40B4-BE49-F238E27FC236}">
                <a16:creationId xmlns:a16="http://schemas.microsoft.com/office/drawing/2014/main" id="{B2A94395-4C0E-47C6-8A0C-17306BD806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903573"/>
              </p:ext>
            </p:extLst>
          </p:nvPr>
        </p:nvGraphicFramePr>
        <p:xfrm>
          <a:off x="21672" y="5257800"/>
          <a:ext cx="6343650" cy="39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6" imgW="3225800" imgH="203200" progId="Equation.3">
                  <p:embed/>
                </p:oleObj>
              </mc:Choice>
              <mc:Fallback>
                <p:oleObj name="Equation" r:id="rId6" imgW="3225800" imgH="203200" progId="Equation.3">
                  <p:embed/>
                  <p:pic>
                    <p:nvPicPr>
                      <p:cNvPr id="40963" name="Object 1">
                        <a:extLst>
                          <a:ext uri="{FF2B5EF4-FFF2-40B4-BE49-F238E27FC236}">
                            <a16:creationId xmlns:a16="http://schemas.microsoft.com/office/drawing/2014/main" id="{B2A94395-4C0E-47C6-8A0C-17306BD806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72" y="5257800"/>
                        <a:ext cx="6343650" cy="39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09C2EFC8-E53A-42BC-8EC8-57FF2D680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364259"/>
            <a:ext cx="4493492" cy="585788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Left hand rule = 26</a:t>
            </a:r>
          </a:p>
        </p:txBody>
      </p:sp>
      <p:pic>
        <p:nvPicPr>
          <p:cNvPr id="41987" name="Picture 4" descr="left endpoint">
            <a:extLst>
              <a:ext uri="{FF2B5EF4-FFF2-40B4-BE49-F238E27FC236}">
                <a16:creationId xmlns:a16="http://schemas.microsoft.com/office/drawing/2014/main" id="{E4592ECE-BD98-4296-83DE-EF0BEDD9C8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2396" y="1161906"/>
            <a:ext cx="3721100" cy="3822700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C7C0C23-5733-4479-999E-0A60C9A04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436" y="1540164"/>
            <a:ext cx="327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rgbClr val="FF0000"/>
                </a:solidFill>
              </a:rPr>
              <a:t> 2      3     5      6     5     3      2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C00E51B-50BE-4370-8F7B-D5E5340347EC}"/>
              </a:ext>
            </a:extLst>
          </p:cNvPr>
          <p:cNvSpPr txBox="1">
            <a:spLocks/>
          </p:cNvSpPr>
          <p:nvPr/>
        </p:nvSpPr>
        <p:spPr bwMode="auto">
          <a:xfrm>
            <a:off x="4574309" y="371475"/>
            <a:ext cx="4569691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E45C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Right hand rule = 27</a:t>
            </a:r>
          </a:p>
        </p:txBody>
      </p:sp>
      <p:pic>
        <p:nvPicPr>
          <p:cNvPr id="6" name="Picture 4" descr="right endpoint">
            <a:extLst>
              <a:ext uri="{FF2B5EF4-FFF2-40B4-BE49-F238E27FC236}">
                <a16:creationId xmlns:a16="http://schemas.microsoft.com/office/drawing/2014/main" id="{5D77E80B-8FAF-4257-A3FE-BA4D2419A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195171"/>
            <a:ext cx="3594100" cy="382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5971BA0-0362-4A96-BA09-9DE7267B4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540164"/>
            <a:ext cx="327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rgbClr val="FF0000"/>
                </a:solidFill>
              </a:rPr>
              <a:t> 3      5     6      5     3     2      3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6819" name="Picture 3" descr="05_01">
            <a:extLst>
              <a:ext uri="{FF2B5EF4-FFF2-40B4-BE49-F238E27FC236}">
                <a16:creationId xmlns:a16="http://schemas.microsoft.com/office/drawing/2014/main" id="{B52D048B-D705-4C82-8FFC-BDCE7B497D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00"/>
          <a:stretch/>
        </p:blipFill>
        <p:spPr bwMode="auto">
          <a:xfrm>
            <a:off x="457200" y="1176337"/>
            <a:ext cx="4389438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AA3C24-01E7-4E9C-8253-D41D9DB3F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71475"/>
            <a:ext cx="7315200" cy="585788"/>
          </a:xfrm>
        </p:spPr>
        <p:txBody>
          <a:bodyPr/>
          <a:lstStyle/>
          <a:p>
            <a:r>
              <a:rPr lang="en-US" dirty="0"/>
              <a:t>An easy example to demonstrate the basics: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A17CC27E-8CC0-43B8-9BD0-1047A952AD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181600" y="1220498"/>
                <a:ext cx="3792825" cy="4646901"/>
              </a:xfrm>
            </p:spPr>
            <p:txBody>
              <a:bodyPr/>
              <a:lstStyle/>
              <a:p>
                <a:r>
                  <a:rPr lang="en-US" sz="2800" dirty="0"/>
                  <a:t>[Of course it is easily evaluated using an antiderivative &amp; the FTC part 2: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en-US" sz="2800" dirty="0"/>
              </a:p>
              <a:p>
                <a:r>
                  <a:rPr lang="en-US" sz="2800" dirty="0"/>
                  <a:t>but we pretend not]</a:t>
                </a: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A17CC27E-8CC0-43B8-9BD0-1047A952AD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81600" y="1220498"/>
                <a:ext cx="3792825" cy="4646901"/>
              </a:xfrm>
              <a:blipFill>
                <a:blip r:embed="rId4"/>
                <a:stretch>
                  <a:fillRect l="-3215" b="-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32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8867" name="Picture 3" descr="05_02">
            <a:extLst>
              <a:ext uri="{FF2B5EF4-FFF2-40B4-BE49-F238E27FC236}">
                <a16:creationId xmlns:a16="http://schemas.microsoft.com/office/drawing/2014/main" id="{3AC9ED4A-09FD-48E7-9BED-FB88F566AF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068"/>
          <a:stretch/>
        </p:blipFill>
        <p:spPr bwMode="auto">
          <a:xfrm>
            <a:off x="381000" y="990601"/>
            <a:ext cx="83820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CB9942-7577-480F-9E1D-5899881BE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71475"/>
            <a:ext cx="6248400" cy="585788"/>
          </a:xfrm>
        </p:spPr>
        <p:txBody>
          <a:bodyPr/>
          <a:lstStyle/>
          <a:p>
            <a:r>
              <a:rPr lang="en-US" dirty="0"/>
              <a:t>Left hand rule used with 2 partitions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751A6-12AC-4B24-BAA6-443FF7461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4800599"/>
            <a:ext cx="8572500" cy="1295401"/>
          </a:xfrm>
        </p:spPr>
        <p:txBody>
          <a:bodyPr/>
          <a:lstStyle/>
          <a:p>
            <a:r>
              <a:rPr lang="en-US" sz="2800" dirty="0"/>
              <a:t>Exercise: write down the Riemann sums, calculate them and then compare with the exact area.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0915" name="Picture 3" descr="05_03">
            <a:extLst>
              <a:ext uri="{FF2B5EF4-FFF2-40B4-BE49-F238E27FC236}">
                <a16:creationId xmlns:a16="http://schemas.microsoft.com/office/drawing/2014/main" id="{2399626C-A977-4B66-A46D-AB6891B8D7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16"/>
          <a:stretch/>
        </p:blipFill>
        <p:spPr bwMode="auto">
          <a:xfrm>
            <a:off x="457200" y="914400"/>
            <a:ext cx="7967662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FDDE68-5210-4423-ACE8-8B8472A2F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71475"/>
            <a:ext cx="8534400" cy="585788"/>
          </a:xfrm>
        </p:spPr>
        <p:txBody>
          <a:bodyPr/>
          <a:lstStyle/>
          <a:p>
            <a:r>
              <a:rPr lang="en-US" dirty="0"/>
              <a:t>Right hand and midpoint rules, both n=4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8027A-6212-4BA9-A454-7323DE518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5333999"/>
            <a:ext cx="8572500" cy="1066801"/>
          </a:xfrm>
        </p:spPr>
        <p:txBody>
          <a:bodyPr/>
          <a:lstStyle/>
          <a:p>
            <a:r>
              <a:rPr lang="en-US" sz="2400" dirty="0"/>
              <a:t>Exercise: use technology to find the Riemann sums, and then compare with the exact area. So far who is closest?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09C2EFC8-E53A-42BC-8EC8-57FF2D680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364259"/>
            <a:ext cx="4800600" cy="585788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n=16: 	Left hand rule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C00E51B-50BE-4370-8F7B-D5E5340347EC}"/>
              </a:ext>
            </a:extLst>
          </p:cNvPr>
          <p:cNvSpPr txBox="1">
            <a:spLocks/>
          </p:cNvSpPr>
          <p:nvPr/>
        </p:nvSpPr>
        <p:spPr bwMode="auto">
          <a:xfrm>
            <a:off x="4976668" y="364259"/>
            <a:ext cx="3998191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E45C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Right hand rule</a:t>
            </a:r>
          </a:p>
        </p:txBody>
      </p:sp>
      <p:pic>
        <p:nvPicPr>
          <p:cNvPr id="10" name="Picture 2" descr="05-04a">
            <a:extLst>
              <a:ext uri="{FF2B5EF4-FFF2-40B4-BE49-F238E27FC236}">
                <a16:creationId xmlns:a16="http://schemas.microsoft.com/office/drawing/2014/main" id="{08C47294-D118-4BE8-83EB-CF7B61CAFE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962"/>
          <a:stretch/>
        </p:blipFill>
        <p:spPr bwMode="auto">
          <a:xfrm>
            <a:off x="304800" y="838200"/>
            <a:ext cx="4038600" cy="406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05-04a">
            <a:extLst>
              <a:ext uri="{FF2B5EF4-FFF2-40B4-BE49-F238E27FC236}">
                <a16:creationId xmlns:a16="http://schemas.microsoft.com/office/drawing/2014/main" id="{6B32647C-159B-4192-8DF0-299E1DD913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899" b="3128"/>
          <a:stretch/>
        </p:blipFill>
        <p:spPr bwMode="auto">
          <a:xfrm>
            <a:off x="4800602" y="822036"/>
            <a:ext cx="3864776" cy="406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6902A0FD-B294-42EC-9710-9C3A306FD37B}"/>
              </a:ext>
            </a:extLst>
          </p:cNvPr>
          <p:cNvSpPr txBox="1">
            <a:spLocks/>
          </p:cNvSpPr>
          <p:nvPr/>
        </p:nvSpPr>
        <p:spPr bwMode="auto">
          <a:xfrm>
            <a:off x="341745" y="5029200"/>
            <a:ext cx="88582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Is one an under estimate and the other an over estimate?</a:t>
            </a:r>
          </a:p>
          <a:p>
            <a:r>
              <a:rPr lang="en-US" sz="2400" dirty="0"/>
              <a:t>Could we get an better rule by averaging?</a:t>
            </a:r>
          </a:p>
          <a:p>
            <a:r>
              <a:rPr lang="en-US" sz="2400" dirty="0"/>
              <a:t>Exercise: use technology to find these sums.</a:t>
            </a:r>
          </a:p>
        </p:txBody>
      </p:sp>
    </p:spTree>
    <p:extLst>
      <p:ext uri="{BB962C8B-B14F-4D97-AF65-F5344CB8AC3E}">
        <p14:creationId xmlns:p14="http://schemas.microsoft.com/office/powerpoint/2010/main" val="403649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5010" name="Picture 2" descr="Ta05-01">
            <a:extLst>
              <a:ext uri="{FF2B5EF4-FFF2-40B4-BE49-F238E27FC236}">
                <a16:creationId xmlns:a16="http://schemas.microsoft.com/office/drawing/2014/main" id="{6FD19812-3166-4F97-99C8-AD3EC94A9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8305800" cy="419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FEE47AC-3EBA-4F29-A1F6-7C3A0BCE298A}"/>
              </a:ext>
            </a:extLst>
          </p:cNvPr>
          <p:cNvSpPr txBox="1"/>
          <p:nvPr/>
        </p:nvSpPr>
        <p:spPr>
          <a:xfrm>
            <a:off x="2667000" y="2133600"/>
            <a:ext cx="1981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Left hand rule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F9724C-5682-44AB-BFE6-CC1292FA7B5A}"/>
              </a:ext>
            </a:extLst>
          </p:cNvPr>
          <p:cNvSpPr txBox="1"/>
          <p:nvPr/>
        </p:nvSpPr>
        <p:spPr>
          <a:xfrm>
            <a:off x="6553200" y="2133600"/>
            <a:ext cx="2057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Right hand rule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DA460-2ABC-430A-B514-A0FECC5B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71475"/>
            <a:ext cx="6096000" cy="585788"/>
          </a:xfrm>
        </p:spPr>
        <p:txBody>
          <a:bodyPr/>
          <a:lstStyle/>
          <a:p>
            <a:r>
              <a:rPr lang="en-US" dirty="0"/>
              <a:t>Riemann Sum notation and formulae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085B9E6-E6D9-43DD-9B95-45273B5B51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4402" y="938790"/>
            <a:ext cx="8275196" cy="586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579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1B76B-BE07-4AA3-8143-B3B120244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71475"/>
            <a:ext cx="7772400" cy="585788"/>
          </a:xfrm>
        </p:spPr>
        <p:txBody>
          <a:bodyPr/>
          <a:lstStyle/>
          <a:p>
            <a:r>
              <a:rPr lang="en-US" dirty="0"/>
              <a:t>Definite Integrals and the Limit of Riemann Sums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BA239B3-F2EB-43F9-9C52-40EC880839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924936"/>
            <a:ext cx="8572500" cy="4199143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19D72D7-E319-4AEF-8B44-0803D7895AC4}"/>
              </a:ext>
            </a:extLst>
          </p:cNvPr>
          <p:cNvSpPr txBox="1">
            <a:spLocks/>
          </p:cNvSpPr>
          <p:nvPr/>
        </p:nvSpPr>
        <p:spPr bwMode="auto">
          <a:xfrm>
            <a:off x="381000" y="5170373"/>
            <a:ext cx="8572500" cy="1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Basic idea is that no matter which rule you use, the Riemann Sum approaches the definite integral as the number of partitions increases and the partition width decreases.</a:t>
            </a:r>
          </a:p>
        </p:txBody>
      </p:sp>
    </p:spTree>
    <p:extLst>
      <p:ext uri="{BB962C8B-B14F-4D97-AF65-F5344CB8AC3E}">
        <p14:creationId xmlns:p14="http://schemas.microsoft.com/office/powerpoint/2010/main" val="149995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2AF6C871-C8FA-4530-8502-BA4852A5D1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25314" name="Rectangle 2">
            <a:extLst>
              <a:ext uri="{FF2B5EF4-FFF2-40B4-BE49-F238E27FC236}">
                <a16:creationId xmlns:a16="http://schemas.microsoft.com/office/drawing/2014/main" id="{4786A7A0-1620-4645-BEEF-57D62DB60B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5.5</a:t>
            </a:r>
          </a:p>
        </p:txBody>
      </p:sp>
      <p:sp>
        <p:nvSpPr>
          <p:cNvPr id="525315" name="Rectangle 3">
            <a:extLst>
              <a:ext uri="{FF2B5EF4-FFF2-40B4-BE49-F238E27FC236}">
                <a16:creationId xmlns:a16="http://schemas.microsoft.com/office/drawing/2014/main" id="{B3DFC747-5E4F-4DA3-A0F9-39DAE684B9B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Riemann Sums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59700-94F5-4581-9888-09B5BE7BE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71475"/>
            <a:ext cx="6477000" cy="585788"/>
          </a:xfrm>
        </p:spPr>
        <p:txBody>
          <a:bodyPr/>
          <a:lstStyle/>
          <a:p>
            <a:r>
              <a:rPr lang="en-US" dirty="0"/>
              <a:t>Some more advanced rules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8949CA-19DD-439B-898F-229E8AC67E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1500" y="874713"/>
                <a:ext cx="8572500" cy="5830887"/>
              </a:xfrm>
            </p:spPr>
            <p:txBody>
              <a:bodyPr/>
              <a:lstStyle/>
              <a:p>
                <a:r>
                  <a:rPr lang="en-US" sz="2800" b="1" dirty="0"/>
                  <a:t>Trapezoid rule: </a:t>
                </a:r>
                <a:r>
                  <a:rPr lang="en-US" sz="2800" dirty="0"/>
                  <a:t>average of left and right hand rules (or equivalently, form trapezoid instead of a rectangle for each partitioned interval).</a:t>
                </a:r>
              </a:p>
              <a:p>
                <a:r>
                  <a:rPr lang="en-US" sz="2800" b="1" dirty="0"/>
                  <a:t>Simpson's rule: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𝑚𝑖𝑑𝑝𝑜𝑖𝑛𝑡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𝑡𝑟𝑎𝑝𝑒𝑧𝑜𝑖𝑑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sz="2800" b="1" dirty="0"/>
                  <a:t>Exercise</a:t>
                </a:r>
                <a:r>
                  <a:rPr lang="en-US" sz="2800" dirty="0"/>
                  <a:t>: for n = 4, use technology to calculate the trapezoid and Simpson's rule for our example and compare with the exact answer.</a:t>
                </a:r>
              </a:p>
              <a:p>
                <a:r>
                  <a:rPr lang="en-US" sz="2800" dirty="0"/>
                  <a:t>For a fixed partition size n, what rule is closest?</a:t>
                </a:r>
              </a:p>
              <a:p>
                <a:r>
                  <a:rPr lang="en-US" sz="2800" dirty="0" err="1"/>
                  <a:t>I,e</a:t>
                </a:r>
                <a:r>
                  <a:rPr lang="en-US" sz="2800" dirty="0"/>
                  <a:t>., who is the clear winner?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8949CA-19DD-439B-898F-229E8AC67E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1500" y="874713"/>
                <a:ext cx="8572500" cy="5830887"/>
              </a:xfrm>
              <a:blipFill>
                <a:blip r:embed="rId2"/>
                <a:stretch>
                  <a:fillRect l="-1494" r="-2347" b="-2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90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7298" name="Picture 2" descr="05-sum-336">
            <a:extLst>
              <a:ext uri="{FF2B5EF4-FFF2-40B4-BE49-F238E27FC236}">
                <a16:creationId xmlns:a16="http://schemas.microsoft.com/office/drawing/2014/main" id="{E1381986-4A29-4B9B-B5B3-152BB2C5EC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9" y="914400"/>
            <a:ext cx="7586662" cy="264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9C33858-C3E7-42AC-8719-20C0BEC9F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71475"/>
            <a:ext cx="7010400" cy="585788"/>
          </a:xfrm>
        </p:spPr>
        <p:txBody>
          <a:bodyPr/>
          <a:lstStyle/>
          <a:p>
            <a:r>
              <a:rPr lang="en-US" dirty="0"/>
              <a:t>Reminder of sigma notation and examples</a:t>
            </a:r>
          </a:p>
        </p:txBody>
      </p:sp>
      <p:pic>
        <p:nvPicPr>
          <p:cNvPr id="4" name="Picture 2" descr="05-TaEx-01">
            <a:extLst>
              <a:ext uri="{FF2B5EF4-FFF2-40B4-BE49-F238E27FC236}">
                <a16:creationId xmlns:a16="http://schemas.microsoft.com/office/drawing/2014/main" id="{6BD4A352-8849-41AA-8DE6-F6F9642459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53" b="3394"/>
          <a:stretch/>
        </p:blipFill>
        <p:spPr bwMode="auto">
          <a:xfrm>
            <a:off x="457200" y="3563938"/>
            <a:ext cx="8382000" cy="292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33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D46D5-B07D-44D3-BBE2-1B81CFFD1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71475"/>
            <a:ext cx="7239000" cy="585788"/>
          </a:xfrm>
        </p:spPr>
        <p:txBody>
          <a:bodyPr/>
          <a:lstStyle/>
          <a:p>
            <a:r>
              <a:rPr lang="en-US" dirty="0"/>
              <a:t>Exercise: write each sum using sigma notation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970B12-069F-46B3-A863-D57AD469D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957263"/>
            <a:ext cx="1085850" cy="5367337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sz="2800" dirty="0"/>
              <a:t> </a:t>
            </a:r>
          </a:p>
          <a:p>
            <a:pPr marL="514350" indent="-514350">
              <a:buFont typeface="+mj-lt"/>
              <a:buAutoNum type="alphaLcParenR"/>
            </a:pPr>
            <a:endParaRPr lang="en-US" sz="2400" dirty="0"/>
          </a:p>
          <a:p>
            <a:pPr marL="514350" indent="-514350">
              <a:buFont typeface="+mj-lt"/>
              <a:buAutoNum type="alphaLcParenR"/>
            </a:pPr>
            <a:r>
              <a:rPr lang="en-US" sz="2800" dirty="0"/>
              <a:t> </a:t>
            </a:r>
          </a:p>
          <a:p>
            <a:pPr marL="514350" indent="-514350">
              <a:buFont typeface="+mj-lt"/>
              <a:buAutoNum type="alphaLcParenR"/>
            </a:pPr>
            <a:endParaRPr lang="en-US" sz="2000" dirty="0"/>
          </a:p>
          <a:p>
            <a:pPr marL="514350" indent="-514350">
              <a:buFont typeface="+mj-lt"/>
              <a:buAutoNum type="alphaLcParenR"/>
            </a:pPr>
            <a:r>
              <a:rPr lang="en-US" sz="2800" dirty="0"/>
              <a:t> </a:t>
            </a:r>
          </a:p>
          <a:p>
            <a:pPr marL="514350" indent="-514350">
              <a:buFont typeface="+mj-lt"/>
              <a:buAutoNum type="alphaLcParenR"/>
            </a:pPr>
            <a:endParaRPr lang="en-US" sz="3600" dirty="0"/>
          </a:p>
          <a:p>
            <a:pPr marL="514350" indent="-514350">
              <a:buFont typeface="+mj-lt"/>
              <a:buAutoNum type="alphaLcParenR"/>
            </a:pPr>
            <a:r>
              <a:rPr lang="en-US" sz="2800" dirty="0"/>
              <a:t> </a:t>
            </a:r>
          </a:p>
          <a:p>
            <a:pPr marL="514350" indent="-514350">
              <a:buFont typeface="+mj-lt"/>
              <a:buAutoNum type="alphaLcParenR"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B50922-5CD1-47E3-928D-A89C42E73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" y="968808"/>
            <a:ext cx="8254715" cy="444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967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1394" name="Picture 2" descr="05-337">
            <a:extLst>
              <a:ext uri="{FF2B5EF4-FFF2-40B4-BE49-F238E27FC236}">
                <a16:creationId xmlns:a16="http://schemas.microsoft.com/office/drawing/2014/main" id="{98F38A64-DF2D-4DCB-9513-574736AF1A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1" t="14894" r="13797" b="8511"/>
          <a:stretch/>
        </p:blipFill>
        <p:spPr bwMode="auto">
          <a:xfrm>
            <a:off x="533400" y="1066800"/>
            <a:ext cx="71628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F5F6547-60DD-4AE4-BB6F-F9BCE6D0E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71475"/>
            <a:ext cx="8077200" cy="585788"/>
          </a:xfrm>
        </p:spPr>
        <p:txBody>
          <a:bodyPr/>
          <a:lstStyle/>
          <a:p>
            <a:r>
              <a:rPr lang="en-US" dirty="0"/>
              <a:t>Properties of summations and some useful formulae</a:t>
            </a:r>
          </a:p>
        </p:txBody>
      </p:sp>
      <p:pic>
        <p:nvPicPr>
          <p:cNvPr id="4" name="Picture 2" descr="05-338">
            <a:extLst>
              <a:ext uri="{FF2B5EF4-FFF2-40B4-BE49-F238E27FC236}">
                <a16:creationId xmlns:a16="http://schemas.microsoft.com/office/drawing/2014/main" id="{AFDF355B-AB29-4912-B55E-6DCE8B8301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53" r="19190" b="9749"/>
          <a:stretch/>
        </p:blipFill>
        <p:spPr bwMode="auto">
          <a:xfrm>
            <a:off x="1752600" y="3942628"/>
            <a:ext cx="5181600" cy="247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732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86D33-DF30-4DE1-8D35-5D3D5AECD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71475"/>
            <a:ext cx="7315200" cy="585788"/>
          </a:xfrm>
        </p:spPr>
        <p:txBody>
          <a:bodyPr/>
          <a:lstStyle/>
          <a:p>
            <a:r>
              <a:rPr lang="en-US" dirty="0"/>
              <a:t>Exercises using the properties and formulae: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418DBFB-9675-4382-AE93-1DC97A173E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1219200"/>
          <a:ext cx="1998663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723900" imgH="444500" progId="Equation.DSMT4">
                  <p:embed/>
                </p:oleObj>
              </mc:Choice>
              <mc:Fallback>
                <p:oleObj name="Equation" r:id="rId3" imgW="723900" imgH="4445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418DBFB-9675-4382-AE93-1DC97A173E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19200"/>
                        <a:ext cx="1998663" cy="122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5336105-8825-4085-B8DB-06E424E244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887662"/>
          <a:ext cx="241300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990600" imgH="444500" progId="Equation.3">
                  <p:embed/>
                </p:oleObj>
              </mc:Choice>
              <mc:Fallback>
                <p:oleObj name="Equation" r:id="rId5" imgW="990600" imgH="4445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5336105-8825-4085-B8DB-06E424E244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887662"/>
                        <a:ext cx="2413000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70741A08-510D-4D05-9EA3-F63FBD4BC45A}"/>
              </a:ext>
            </a:extLst>
          </p:cNvPr>
          <p:cNvSpPr txBox="1">
            <a:spLocks/>
          </p:cNvSpPr>
          <p:nvPr/>
        </p:nvSpPr>
        <p:spPr>
          <a:xfrm>
            <a:off x="228600" y="1490663"/>
            <a:ext cx="1085850" cy="4148137"/>
          </a:xfrm>
          <a:prstGeom prst="rect">
            <a:avLst/>
          </a:prstGeom>
        </p:spPr>
        <p:txBody>
          <a:bodyPr/>
          <a:lstStyle>
            <a:lvl1pPr indent="3175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</a:pPr>
            <a:r>
              <a:rPr lang="en-US" sz="2800" dirty="0"/>
              <a:t> </a:t>
            </a:r>
          </a:p>
          <a:p>
            <a:pPr marL="514350" indent="-514350">
              <a:buFont typeface="+mj-lt"/>
              <a:buAutoNum type="alphaLcParenR"/>
            </a:pPr>
            <a:endParaRPr lang="en-US" sz="2400" dirty="0"/>
          </a:p>
          <a:p>
            <a:pPr marL="514350" indent="-514350">
              <a:buFont typeface="+mj-lt"/>
              <a:buAutoNum type="alphaLcParenR"/>
            </a:pPr>
            <a:endParaRPr lang="en-US" sz="2400" dirty="0"/>
          </a:p>
          <a:p>
            <a:pPr marL="514350" indent="-514350">
              <a:buFont typeface="+mj-lt"/>
              <a:buAutoNum type="alphaLcParenR"/>
            </a:pPr>
            <a:r>
              <a:rPr lang="en-US" sz="2800" dirty="0"/>
              <a:t> </a:t>
            </a:r>
          </a:p>
          <a:p>
            <a:pPr marL="514350" indent="-514350">
              <a:buFont typeface="+mj-lt"/>
              <a:buAutoNum type="alphaLcParenR"/>
            </a:pPr>
            <a:endParaRPr lang="en-US" sz="2000" dirty="0"/>
          </a:p>
          <a:p>
            <a:pPr marL="514350" indent="-514350">
              <a:buFont typeface="+mj-lt"/>
              <a:buAutoNum type="alphaLcParenR"/>
            </a:pPr>
            <a:endParaRPr lang="en-US" sz="2000" dirty="0"/>
          </a:p>
          <a:p>
            <a:pPr marL="514350" indent="-514350">
              <a:buFont typeface="+mj-lt"/>
              <a:buAutoNum type="alphaLcParenR"/>
            </a:pPr>
            <a:r>
              <a:rPr lang="en-US" sz="2800" dirty="0"/>
              <a:t> </a:t>
            </a:r>
          </a:p>
          <a:p>
            <a:pPr marL="514350" indent="-514350">
              <a:buFont typeface="+mj-lt"/>
              <a:buAutoNum type="alphaLcParenR"/>
            </a:pP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17DDDB-63B1-449C-97C9-87FAF4256C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3000" y="4642616"/>
            <a:ext cx="3581929" cy="132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507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3C24-01E7-4E9C-8253-D41D9DB3F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71475"/>
            <a:ext cx="6324600" cy="585788"/>
          </a:xfrm>
        </p:spPr>
        <p:txBody>
          <a:bodyPr/>
          <a:lstStyle/>
          <a:p>
            <a:r>
              <a:rPr lang="en-US" dirty="0"/>
              <a:t>Motivation for study of Riemann sums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9F2D6-FC0C-48B0-A1B8-8ACD85804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74713"/>
            <a:ext cx="8534400" cy="5865812"/>
          </a:xfrm>
        </p:spPr>
        <p:txBody>
          <a:bodyPr/>
          <a:lstStyle/>
          <a:p>
            <a:r>
              <a:rPr lang="en-US" sz="2400" dirty="0"/>
              <a:t>We sometimes need to approximate an integral, for reasons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practical </a:t>
            </a:r>
          </a:p>
          <a:p>
            <a:pPr marL="1198563" lvl="1" indent="-457200">
              <a:buFont typeface="Arial" panose="020B0604020202020204" pitchFamily="34" charset="0"/>
              <a:buChar char="•"/>
            </a:pPr>
            <a:r>
              <a:rPr lang="en-US" dirty="0"/>
              <a:t>when finding the area under a curve which doesn't have a readily found antiderivative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theoretical </a:t>
            </a:r>
          </a:p>
          <a:p>
            <a:pPr marL="1198563" lvl="1" indent="-457200">
              <a:buFont typeface="Arial" panose="020B0604020202020204" pitchFamily="34" charset="0"/>
              <a:buChar char="•"/>
            </a:pPr>
            <a:r>
              <a:rPr lang="en-US" dirty="0"/>
              <a:t>when defining the definite integral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FE340AA1-6AB6-42FC-8FB4-7E875B9F4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Distance Traveled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29FBC969-D80B-4244-80FC-89945B6E4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87281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Suppose that you drive on a straight highway at a constant velocity of 72 mph for 1.5 hours, and then at 60 mph for 2 hours.  How far are you (what is your displacement) from your starting point?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BE0968-CD92-450E-9797-44645503223B}"/>
              </a:ext>
            </a:extLst>
          </p:cNvPr>
          <p:cNvCxnSpPr/>
          <p:nvPr/>
        </p:nvCxnSpPr>
        <p:spPr>
          <a:xfrm>
            <a:off x="2362200" y="5410200"/>
            <a:ext cx="0" cy="3048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ABB06B-7355-49B2-93B6-DA89C8FD7BCF}"/>
              </a:ext>
            </a:extLst>
          </p:cNvPr>
          <p:cNvCxnSpPr/>
          <p:nvPr/>
        </p:nvCxnSpPr>
        <p:spPr>
          <a:xfrm>
            <a:off x="3124200" y="5410200"/>
            <a:ext cx="0" cy="3048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7F8B12-3B4B-41D5-8E72-DBA2640871DF}"/>
              </a:ext>
            </a:extLst>
          </p:cNvPr>
          <p:cNvCxnSpPr/>
          <p:nvPr/>
        </p:nvCxnSpPr>
        <p:spPr>
          <a:xfrm>
            <a:off x="3886200" y="5410200"/>
            <a:ext cx="0" cy="3048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ED05609-CFE1-44F6-ADE7-B6171CEA4363}"/>
              </a:ext>
            </a:extLst>
          </p:cNvPr>
          <p:cNvCxnSpPr/>
          <p:nvPr/>
        </p:nvCxnSpPr>
        <p:spPr>
          <a:xfrm>
            <a:off x="4648200" y="5410200"/>
            <a:ext cx="0" cy="3048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5574E8D-50BB-4E56-B911-C7D41395E9DD}"/>
              </a:ext>
            </a:extLst>
          </p:cNvPr>
          <p:cNvCxnSpPr/>
          <p:nvPr/>
        </p:nvCxnSpPr>
        <p:spPr>
          <a:xfrm>
            <a:off x="1371600" y="5105400"/>
            <a:ext cx="381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800DF87-CF82-4BE0-AD16-D03FC302A7C5}"/>
              </a:ext>
            </a:extLst>
          </p:cNvPr>
          <p:cNvCxnSpPr/>
          <p:nvPr/>
        </p:nvCxnSpPr>
        <p:spPr>
          <a:xfrm>
            <a:off x="1371600" y="4724400"/>
            <a:ext cx="381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AA03626-9B90-4545-A8BC-DEA295FCA8BF}"/>
              </a:ext>
            </a:extLst>
          </p:cNvPr>
          <p:cNvCxnSpPr/>
          <p:nvPr/>
        </p:nvCxnSpPr>
        <p:spPr>
          <a:xfrm>
            <a:off x="1371600" y="4343400"/>
            <a:ext cx="381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4F84DAF-384B-4715-B12A-97A9481C2FC5}"/>
              </a:ext>
            </a:extLst>
          </p:cNvPr>
          <p:cNvCxnSpPr/>
          <p:nvPr/>
        </p:nvCxnSpPr>
        <p:spPr>
          <a:xfrm flipV="1">
            <a:off x="1600200" y="3581400"/>
            <a:ext cx="0" cy="2209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6670026-8748-4F5A-8320-6A2854505FA9}"/>
              </a:ext>
            </a:extLst>
          </p:cNvPr>
          <p:cNvCxnSpPr/>
          <p:nvPr/>
        </p:nvCxnSpPr>
        <p:spPr>
          <a:xfrm>
            <a:off x="1447800" y="5562600"/>
            <a:ext cx="43434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829" name="TextBox 12">
            <a:extLst>
              <a:ext uri="{FF2B5EF4-FFF2-40B4-BE49-F238E27FC236}">
                <a16:creationId xmlns:a16="http://schemas.microsoft.com/office/drawing/2014/main" id="{B74DABEB-A4C5-4BE1-A425-73EEF37F0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715000"/>
            <a:ext cx="472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       1          2          3          4             </a:t>
            </a:r>
            <a:r>
              <a:rPr lang="en-US" altLang="en-US" sz="1800" i="1"/>
              <a:t>time</a:t>
            </a:r>
            <a:endParaRPr lang="en-US" altLang="en-US" sz="180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6D606C4-308F-4763-A58F-3713EEACD358}"/>
              </a:ext>
            </a:extLst>
          </p:cNvPr>
          <p:cNvCxnSpPr/>
          <p:nvPr/>
        </p:nvCxnSpPr>
        <p:spPr>
          <a:xfrm>
            <a:off x="1371600" y="3886200"/>
            <a:ext cx="381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831" name="TextBox 18">
            <a:extLst>
              <a:ext uri="{FF2B5EF4-FFF2-40B4-BE49-F238E27FC236}">
                <a16:creationId xmlns:a16="http://schemas.microsoft.com/office/drawing/2014/main" id="{1FA8EAF3-D17D-486A-AB99-0FCBAD5C9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657600"/>
            <a:ext cx="5334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80</a:t>
            </a:r>
          </a:p>
          <a:p>
            <a:pPr eaLnBrk="1" hangingPunct="1"/>
            <a:endParaRPr lang="en-US" altLang="en-US" sz="1800"/>
          </a:p>
          <a:p>
            <a:pPr eaLnBrk="1" hangingPunct="1"/>
            <a:endParaRPr lang="en-US" altLang="en-US" sz="1800"/>
          </a:p>
          <a:p>
            <a:pPr eaLnBrk="1" hangingPunct="1"/>
            <a:r>
              <a:rPr lang="en-US" altLang="en-US" sz="1800"/>
              <a:t>40</a:t>
            </a:r>
          </a:p>
          <a:p>
            <a:pPr eaLnBrk="1" hangingPunct="1"/>
            <a:endParaRPr lang="en-US" altLang="en-US" sz="18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15A9568-4F3C-4007-A773-0BA1B002F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114800"/>
            <a:ext cx="1219200" cy="1447800"/>
          </a:xfrm>
          <a:prstGeom prst="rect">
            <a:avLst/>
          </a:prstGeom>
          <a:solidFill>
            <a:srgbClr val="9FCFE4">
              <a:alpha val="47058"/>
            </a:srgbClr>
          </a:solidFill>
          <a:ln w="12700">
            <a:solidFill>
              <a:srgbClr val="287A9E"/>
            </a:solidFill>
            <a:miter lim="800000"/>
            <a:headEnd/>
            <a:tailEnd/>
          </a:ln>
          <a:effectLst>
            <a:outerShdw dist="25400" dir="5400000" sx="100999" sy="100999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A98B167-7D05-4166-A633-1C60A06D3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343400"/>
            <a:ext cx="1524000" cy="1219200"/>
          </a:xfrm>
          <a:prstGeom prst="rect">
            <a:avLst/>
          </a:prstGeom>
          <a:solidFill>
            <a:srgbClr val="215D77">
              <a:alpha val="41176"/>
            </a:srgbClr>
          </a:solidFill>
          <a:ln w="12700">
            <a:solidFill>
              <a:srgbClr val="287A9E"/>
            </a:solidFill>
            <a:miter lim="800000"/>
            <a:headEnd/>
            <a:tailEnd/>
          </a:ln>
          <a:effectLst>
            <a:outerShdw dist="25400" dir="5400000" sx="100999" sy="100999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4834" name="TextBox 22">
            <a:extLst>
              <a:ext uri="{FF2B5EF4-FFF2-40B4-BE49-F238E27FC236}">
                <a16:creationId xmlns:a16="http://schemas.microsoft.com/office/drawing/2014/main" id="{3AAD2AF5-C2C0-4251-AD75-C26675D99E5E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70644" y="4044156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velocity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0579256-DD77-4BD2-BB03-5F5C9DEFD440}"/>
              </a:ext>
            </a:extLst>
          </p:cNvPr>
          <p:cNvCxnSpPr/>
          <p:nvPr/>
        </p:nvCxnSpPr>
        <p:spPr>
          <a:xfrm>
            <a:off x="1600200" y="4114800"/>
            <a:ext cx="12192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16AA080-A0A8-471D-9BE3-FCA125672FE5}"/>
              </a:ext>
            </a:extLst>
          </p:cNvPr>
          <p:cNvCxnSpPr/>
          <p:nvPr/>
        </p:nvCxnSpPr>
        <p:spPr>
          <a:xfrm>
            <a:off x="2819400" y="4343400"/>
            <a:ext cx="1524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1139A480-C188-41C2-B431-5CBF8556C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572000"/>
            <a:ext cx="99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Area =</a:t>
            </a:r>
          </a:p>
          <a:p>
            <a:pPr eaLnBrk="1" hangingPunct="1"/>
            <a:r>
              <a:rPr lang="en-US" altLang="en-US" sz="1800"/>
              <a:t> 108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9E5CF5D-6CE8-4BC9-A9F3-008D1E217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7244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Area = 120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2BEFFE1-43DD-4029-BF0D-6C05B756CEA0}"/>
              </a:ext>
            </a:extLst>
          </p:cNvPr>
          <p:cNvSpPr txBox="1"/>
          <p:nvPr/>
        </p:nvSpPr>
        <p:spPr>
          <a:xfrm>
            <a:off x="5943600" y="3429000"/>
            <a:ext cx="289560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Your displacement can be viewed as the area between the velocity function and the </a:t>
            </a:r>
            <a:r>
              <a:rPr lang="en-US" i="1" dirty="0">
                <a:latin typeface="+mn-lt"/>
                <a:ea typeface="ＭＳ Ｐゴシック" charset="0"/>
                <a:cs typeface="ＭＳ Ｐゴシック" charset="0"/>
              </a:rPr>
              <a:t>t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-axis.</a:t>
            </a:r>
          </a:p>
          <a:p>
            <a:pPr>
              <a:defRPr/>
            </a:pP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In this example, your total displacement is 228 miles.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8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4D76CF6D-4BB9-4271-8D7A-153BD48B5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7950"/>
            <a:ext cx="8610600" cy="1336675"/>
          </a:xfrm>
        </p:spPr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More Realistic – Distance Traveled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33450-E1EA-4E33-B0E7-5A1C0C9ED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en-US" sz="26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Velocity is rarely constant for an extended period of time, as moving objects need to speed up or slow down.</a:t>
            </a:r>
          </a:p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endParaRPr lang="en-US" altLang="en-US" sz="26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en-US" sz="26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How might we find</a:t>
            </a:r>
          </a:p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en-US" sz="26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the displacement of</a:t>
            </a:r>
          </a:p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en-US" sz="26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this moving object </a:t>
            </a:r>
          </a:p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en-US" sz="26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over the interval</a:t>
            </a:r>
          </a:p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en-US" sz="26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0 </a:t>
            </a:r>
            <a:r>
              <a:rPr lang="en-US" altLang="en-US" sz="2600" u="sng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&lt;</a:t>
            </a:r>
            <a:r>
              <a:rPr lang="en-US" altLang="en-US" sz="26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600" i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t</a:t>
            </a:r>
            <a:r>
              <a:rPr lang="en-US" altLang="en-US" sz="26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600" u="sng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&lt;</a:t>
            </a:r>
            <a:r>
              <a:rPr lang="en-US" altLang="en-US" sz="26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4 ?</a:t>
            </a:r>
          </a:p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endParaRPr lang="en-US" altLang="en-US" sz="26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2AA535-A5FB-47DE-9405-3AFCCDC4B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895600"/>
            <a:ext cx="477520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lc">
  <a:themeElements>
    <a:clrScheme name="cal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l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E45C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E45C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l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calc</Template>
  <TotalTime>5160</TotalTime>
  <Words>670</Words>
  <Application>Microsoft Office PowerPoint</Application>
  <PresentationFormat>On-screen Show (4:3)</PresentationFormat>
  <Paragraphs>96</Paragraphs>
  <Slides>20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ＭＳ Ｐゴシック</vt:lpstr>
      <vt:lpstr>Arial</vt:lpstr>
      <vt:lpstr>Calibri</vt:lpstr>
      <vt:lpstr>Cambria Math</vt:lpstr>
      <vt:lpstr>Times New Roman</vt:lpstr>
      <vt:lpstr>Wingdings</vt:lpstr>
      <vt:lpstr>calc</vt:lpstr>
      <vt:lpstr>Equation</vt:lpstr>
      <vt:lpstr>Microsoft Equation 3.0</vt:lpstr>
      <vt:lpstr>PowerPoint Presentation</vt:lpstr>
      <vt:lpstr>5.5</vt:lpstr>
      <vt:lpstr>Reminder of sigma notation and examples</vt:lpstr>
      <vt:lpstr>Exercise: write each sum using sigma notation</vt:lpstr>
      <vt:lpstr>Properties of summations and some useful formulae</vt:lpstr>
      <vt:lpstr>Exercises using the properties and formulae:</vt:lpstr>
      <vt:lpstr>Motivation for study of Riemann sums</vt:lpstr>
      <vt:lpstr>Distance Traveled</vt:lpstr>
      <vt:lpstr>More Realistic – Distance Traveled</vt:lpstr>
      <vt:lpstr>Area Under a Graph</vt:lpstr>
      <vt:lpstr>Our Riemann Sums</vt:lpstr>
      <vt:lpstr>Left hand rule = 26</vt:lpstr>
      <vt:lpstr>An easy example to demonstrate the basics: </vt:lpstr>
      <vt:lpstr>Left hand rule used with 2 partitions</vt:lpstr>
      <vt:lpstr>Right hand and midpoint rules, both n=4</vt:lpstr>
      <vt:lpstr>n=16:  Left hand rule</vt:lpstr>
      <vt:lpstr>PowerPoint Presentation</vt:lpstr>
      <vt:lpstr>Riemann Sum notation and formulae</vt:lpstr>
      <vt:lpstr>Definite Integrals and the Limit of Riemann Sums</vt:lpstr>
      <vt:lpstr>Some more advanced rules </vt:lpstr>
    </vt:vector>
  </TitlesOfParts>
  <Company>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</dc:creator>
  <cp:lastModifiedBy>Next Step</cp:lastModifiedBy>
  <cp:revision>654</cp:revision>
  <dcterms:created xsi:type="dcterms:W3CDTF">2007-01-13T07:19:09Z</dcterms:created>
  <dcterms:modified xsi:type="dcterms:W3CDTF">2018-11-26T03:28:46Z</dcterms:modified>
</cp:coreProperties>
</file>