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sldIdLst>
    <p:sldId id="344" r:id="rId2"/>
    <p:sldId id="263" r:id="rId3"/>
    <p:sldId id="259" r:id="rId4"/>
    <p:sldId id="260" r:id="rId5"/>
    <p:sldId id="264" r:id="rId6"/>
    <p:sldId id="265" r:id="rId7"/>
    <p:sldId id="343" r:id="rId8"/>
    <p:sldId id="266" r:id="rId9"/>
    <p:sldId id="267" r:id="rId10"/>
    <p:sldId id="275" r:id="rId11"/>
    <p:sldId id="276" r:id="rId12"/>
    <p:sldId id="346" r:id="rId13"/>
    <p:sldId id="324" r:id="rId14"/>
    <p:sldId id="269" r:id="rId15"/>
    <p:sldId id="272" r:id="rId16"/>
    <p:sldId id="273" r:id="rId17"/>
    <p:sldId id="278" r:id="rId18"/>
    <p:sldId id="281" r:id="rId19"/>
    <p:sldId id="282" r:id="rId20"/>
    <p:sldId id="285" r:id="rId21"/>
    <p:sldId id="288" r:id="rId22"/>
    <p:sldId id="291" r:id="rId23"/>
    <p:sldId id="293" r:id="rId24"/>
    <p:sldId id="332" r:id="rId25"/>
    <p:sldId id="321" r:id="rId26"/>
    <p:sldId id="297" r:id="rId27"/>
    <p:sldId id="299" r:id="rId28"/>
    <p:sldId id="301" r:id="rId29"/>
    <p:sldId id="303" r:id="rId30"/>
    <p:sldId id="307" r:id="rId31"/>
    <p:sldId id="309" r:id="rId32"/>
    <p:sldId id="336" r:id="rId33"/>
    <p:sldId id="311" r:id="rId34"/>
    <p:sldId id="347" r:id="rId35"/>
    <p:sldId id="312" r:id="rId36"/>
    <p:sldId id="313" r:id="rId37"/>
    <p:sldId id="314" r:id="rId38"/>
    <p:sldId id="315" r:id="rId39"/>
    <p:sldId id="348" r:id="rId40"/>
    <p:sldId id="316" r:id="rId41"/>
    <p:sldId id="318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4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E45C00"/>
    <a:srgbClr val="AC4600"/>
    <a:srgbClr val="CC6600"/>
    <a:srgbClr val="CC00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4" autoAdjust="0"/>
    <p:restoredTop sz="96926" autoAdjust="0"/>
  </p:normalViewPr>
  <p:slideViewPr>
    <p:cSldViewPr>
      <p:cViewPr varScale="1">
        <p:scale>
          <a:sx n="77" d="100"/>
          <a:sy n="77" d="100"/>
        </p:scale>
        <p:origin x="558" y="84"/>
      </p:cViewPr>
      <p:guideLst>
        <p:guide orient="horz" pos="720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C7C13A2-0042-4CF1-8E0E-6B359A4E55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457EFDD-1C2F-4C13-A295-1A12CAFB7D4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219760DF-B73A-4E7E-9003-3C9B9993650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F64E4EFA-6F43-4C88-9F0F-24B4B2F686D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81302D7F-95E0-400C-9F71-25390597A0C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0E245237-0E11-483F-ACC8-E4DA8113F1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185EE2-753D-42E9-901D-48BAE56E75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664A5EF-9126-46AE-83C9-D2F74A51D1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752A9-DDE2-4887-9D6E-B573CF94696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3778" name="Rectangle 2">
            <a:extLst>
              <a:ext uri="{FF2B5EF4-FFF2-40B4-BE49-F238E27FC236}">
                <a16:creationId xmlns:a16="http://schemas.microsoft.com/office/drawing/2014/main" id="{710A0C79-862A-4FBD-AF35-82274A7407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>
            <a:extLst>
              <a:ext uri="{FF2B5EF4-FFF2-40B4-BE49-F238E27FC236}">
                <a16:creationId xmlns:a16="http://schemas.microsoft.com/office/drawing/2014/main" id="{49894192-E0FE-40B4-A5FC-30ABD54C4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665312B-94A8-4493-8A8E-332D2DA8EA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BAACBB-ED60-4394-BBAA-C961D8F50325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4DC98DF-4B50-4CF9-BB28-14338D8360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F26FB9-6984-46C8-A9CA-40A33ADD5EBE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6FB0B9E-BD0B-4667-913F-4BA75FC616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8378F1-F610-43FD-9591-548968DC0EA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14018" name="Rectangle 2">
            <a:extLst>
              <a:ext uri="{FF2B5EF4-FFF2-40B4-BE49-F238E27FC236}">
                <a16:creationId xmlns:a16="http://schemas.microsoft.com/office/drawing/2014/main" id="{8E6542D4-5E2F-4F6B-9756-59CA63409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66ACA0E7-FB2D-4672-ADC9-25FB67FD5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8CE888E-57D7-4689-AE75-AA4626AFE4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F6F20-656D-4F17-82B6-576918ED911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15042" name="Rectangle 2">
            <a:extLst>
              <a:ext uri="{FF2B5EF4-FFF2-40B4-BE49-F238E27FC236}">
                <a16:creationId xmlns:a16="http://schemas.microsoft.com/office/drawing/2014/main" id="{27E3BB6F-20EE-423A-B6AF-635839A826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58F69B7A-A88E-4F53-8299-3F99A0555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1856994-140E-421A-BD0E-5055D95D9E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AB3682-221E-475F-A7D5-A9AF31F4FA4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58ADBE88-1FA1-4FE2-8187-00C62A3EC4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92C096A2-4B2B-420E-A16F-934F5A08C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1734ED9-87A4-4AC8-9F70-FF09D174B3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9799D-E1F7-42DA-AD46-A6D131C81A3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2D257AB8-2BDC-41F2-B659-A1DD682D3F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74C2528B-D1AF-483F-B030-D76785128A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E4C6453-BBAE-4089-9750-780CF57D98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E805C-9C70-4FC7-ABC6-777FCCCBE89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41B13862-58C0-4258-B47E-4DD5704912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F54C5009-49F6-4807-AD56-3C24BC8032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9DCBBA-E78D-43B5-9A53-33A20829E7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48E05-CEB9-45CE-BC7D-780D1C2FD78F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D50D31D4-04FB-406D-A1B5-49846733E8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4BB3B7ED-AA1B-4327-99C0-1161539D92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10AECE-D584-4B0C-9AB8-F28C1287F6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74412F-C175-49CE-BA3E-C538CDF9874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BCC55466-B8AC-48A9-AE01-64DA65706C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CE3FB98C-5966-4820-9F3A-DEDFBAD5C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4B5C7B9-5E9B-4962-8A1E-16C02A6D30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FE29F6-DCC5-415A-85A1-94B3EDFE745B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683C74EB-12DC-4F9F-84EB-38245B7448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83144B48-2208-4146-AEDE-D33D17099E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9D08E4B-7B8B-4495-B66D-48DCCFE558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60FCF4-A377-4AFC-AFBF-BF6CDB225EA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534ECD48-B506-4D9B-9CDF-749828504D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6A24E07-10AC-4145-883D-D4544283B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C11349-2F61-4C14-8FA2-A211B6D113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02AAB-760F-4FBC-9ABC-6A27C932D99B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A1360B18-D8DB-4D2D-8ECA-6011A0F349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DDBE479C-89A1-41DB-9910-6433609F94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627DC86-3462-4393-8A14-54719268AC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93C447-8F4C-4A9D-8571-E826B78A1C4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1ABC201D-4D71-460A-B60E-B9AFA3759D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1718E1D2-D833-4D4E-BE0F-D630159E1E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8911E1-E457-4230-BBFE-86C3908695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7DEAB-81A8-4897-B659-DD4E920DC9F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B6BB233D-ED24-457C-9332-82E82011CA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2B7F9D5D-54E6-49F6-9562-DC1CCFF8E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8B9E4BE-D753-499F-BCE2-12E211B8D1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C01F6C-AA25-4F26-AED6-39EBF9E7A26D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C04BF82D-5863-4380-9E1D-4C3E7BE125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5D756E67-512B-4C93-9AF4-6F24231FCC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7D11895-6770-43FB-BB07-1779B8DFA3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E93C41-402D-432E-BE94-0987A4FF54E7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27330" name="Rectangle 2">
            <a:extLst>
              <a:ext uri="{FF2B5EF4-FFF2-40B4-BE49-F238E27FC236}">
                <a16:creationId xmlns:a16="http://schemas.microsoft.com/office/drawing/2014/main" id="{731C3AD2-B50A-449C-A655-A401A4F6BF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F5D0BF81-2301-44BE-85CA-A8508BA01C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41E0F2-AF69-4D09-9231-CC71B59525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891615-1B6F-458E-8021-C91983906741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66914" name="Rectangle 2">
            <a:extLst>
              <a:ext uri="{FF2B5EF4-FFF2-40B4-BE49-F238E27FC236}">
                <a16:creationId xmlns:a16="http://schemas.microsoft.com/office/drawing/2014/main" id="{28A90D2C-5341-4064-967B-262646C22D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49948AA7-B2A8-4E30-B83B-1D418B5446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71C277-ADFA-46AE-A94E-E0A20B4003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871D1-D054-4D1C-8AFD-502A666BB241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0BB65562-8DAE-4D3C-A9E8-9D220A0B46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22759C5A-8EE7-48FE-B6F6-BFE1FD70FA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E8C2869-F12D-4044-B659-996E18D76F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2989E-629F-41F1-AE4D-211DF797D261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AC419804-3B04-4EC7-80D3-613CDA4118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CDFA62A5-3032-441A-8607-EABEB129E5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2623A2-0ECD-41F6-8168-A6B5F51B83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6BCEF-9A92-499F-9FCB-72BB49A411FD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75CB4D2A-8A11-453E-BA5C-A473671375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FD66354B-6FBC-402D-9CDC-C5CC5EE08E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975AD9-42E8-4348-AF23-5BCFFBF98A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9134A6-4AFC-45F3-90C2-FAAB2354C95D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059011FA-DDDA-47BB-BA3A-AD9439F38B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4CAB101B-E5D7-4AB2-BF3E-C7F474CA28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7F563F1-A4E2-4452-932C-D9D545BEDB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39501-7997-4D08-8BF5-2766D293132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BDD8459D-EC75-4377-A315-96CE346E25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6DA461C-29CB-471F-8C21-E2A208A55C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A323F78-30C0-4AC0-9F29-63B9DD1ECE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FC797-D310-4A95-B8D6-27221A561B9A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A9A2EC66-95C3-4701-94F0-772F3666DB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B11B956F-3749-4C55-8A39-5F400B874E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502A02-4287-40A8-BB52-21BAF2448E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9F028D-9826-41C3-8BC0-699A6F95DDEF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40290" name="Rectangle 2">
            <a:extLst>
              <a:ext uri="{FF2B5EF4-FFF2-40B4-BE49-F238E27FC236}">
                <a16:creationId xmlns:a16="http://schemas.microsoft.com/office/drawing/2014/main" id="{335EDAC0-A0D6-4F6C-B7EA-1D0F70851A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EEE3075F-E62E-4AD8-BFA2-E19F702491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E1999D-5D82-4C05-99AF-ED12DC7139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FFBC82-9336-4FBF-B3EF-6009DA4482F6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88418" name="Rectangle 2">
            <a:extLst>
              <a:ext uri="{FF2B5EF4-FFF2-40B4-BE49-F238E27FC236}">
                <a16:creationId xmlns:a16="http://schemas.microsoft.com/office/drawing/2014/main" id="{F14F1E7D-2876-42DA-A856-F83E80ADC4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F6C7A13F-4919-4B93-A9CF-13A522F8B7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EC140FE-5A6F-4DA6-AC79-7F30DA0AC3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71E8AA-2B4B-4F5E-9D96-6553FC65095B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44386" name="Rectangle 2">
            <a:extLst>
              <a:ext uri="{FF2B5EF4-FFF2-40B4-BE49-F238E27FC236}">
                <a16:creationId xmlns:a16="http://schemas.microsoft.com/office/drawing/2014/main" id="{6D342A7D-2AFB-43DE-9D97-2F6CFE3D39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FCC12359-E181-4048-9AE8-2E111C9BD3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E1999D-5D82-4C05-99AF-ED12DC7139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FFBC82-9336-4FBF-B3EF-6009DA4482F6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188418" name="Rectangle 2">
            <a:extLst>
              <a:ext uri="{FF2B5EF4-FFF2-40B4-BE49-F238E27FC236}">
                <a16:creationId xmlns:a16="http://schemas.microsoft.com/office/drawing/2014/main" id="{F14F1E7D-2876-42DA-A856-F83E80ADC4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F6C7A13F-4919-4B93-A9CF-13A522F8B7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68645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8F6B934-6DD7-48F0-A79A-91F139C43C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8F45E-689C-410F-BE1B-1030D6C27B6F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46434" name="Rectangle 2">
            <a:extLst>
              <a:ext uri="{FF2B5EF4-FFF2-40B4-BE49-F238E27FC236}">
                <a16:creationId xmlns:a16="http://schemas.microsoft.com/office/drawing/2014/main" id="{0C43BA11-D2ED-416F-9F62-F4FE99788D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C1AD698C-24EB-4FE8-BC95-F3A0572311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581400-4FCE-4BB4-AE4F-B4F97B38D6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40B103-640D-4A1B-B198-6C1FD54F5216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08A4FF3C-5BA0-40E6-A8C5-BF351AA728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36835335-5A72-4996-B67E-2480214ADB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5A66A5C-768E-4956-8F1A-76F3CA2F26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6102D-F64C-49EE-8A66-1AC10371597D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BB873613-6E9C-4248-9372-EB69B511E5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8D734349-40AF-4B8A-8D8D-548BC6301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DE568E-3A97-454B-82F8-D28368336A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24EB2-D9A0-43C3-B06A-5760AF09AE6A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329A4780-C3A5-445E-8F19-8465568C86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B1A4089C-AFDC-4D09-9B8E-F7C60AB4BE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752DFFF-5740-4B86-BA55-2C53388783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DA0D7-E219-4C91-9EBA-BFD6957DCD47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54626" name="Rectangle 2">
            <a:extLst>
              <a:ext uri="{FF2B5EF4-FFF2-40B4-BE49-F238E27FC236}">
                <a16:creationId xmlns:a16="http://schemas.microsoft.com/office/drawing/2014/main" id="{844D9701-4DBC-40BF-BFD6-D06AFD7E63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7CBFF48C-31A0-4BB3-9DAC-F4F9B2E17C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203BBE-781B-49C1-898C-935F0EF557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1BFC8B-2934-422C-9E5A-DC8D4E3BF50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8BABDD25-875C-4831-9D6F-88C6990224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B9231EF-CE63-4ACF-9193-31AF77838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C6FE53-8538-4D7E-896F-2D4514920F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3C1D5C-9971-4466-84C2-D29223D10CA4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C76D3B98-0011-450D-AF38-503203D7BC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2574D513-E588-4262-A1D0-B9F26B2F8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0AA1DF-F13F-4A05-8841-DB386B3519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2DCE99-B813-48BB-BBC1-6400C19F281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8E42B97F-3D8A-482D-8D87-82C20FB80B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E6B990B-8A5D-4918-9CA2-344FB642ED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C2C78E-1F93-4A5F-BD41-A6277A3080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BCE95-AA20-4842-BA95-EB26282E7BB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2DE7B894-9CB7-4F62-A973-B1649463FC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42BD87C7-7EB0-4653-8EFF-440876959B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1179E2-A9BD-489E-97AB-CA15BE4718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E0E80-370F-4D69-82EC-856C35DB726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10946" name="Rectangle 2">
            <a:extLst>
              <a:ext uri="{FF2B5EF4-FFF2-40B4-BE49-F238E27FC236}">
                <a16:creationId xmlns:a16="http://schemas.microsoft.com/office/drawing/2014/main" id="{C88CD076-9A2A-435A-A35B-9597A0ECC1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B4E8A38F-7135-4350-AF3B-2370DEA296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E18C7B3-5F9A-4BAF-BCBD-14741A4206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583FB-F7CC-440D-B9D1-BCF8D66CF12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6F120C8A-1437-44BC-96CC-DB88217BF7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3DFDEE4F-311B-443E-9A8F-B33373ECC3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1F7E83C-CCE2-4AB1-9414-C20B0D8BCD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06401-9D1B-4947-AC5E-F32C12142E1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93F742FC-9F2A-4531-89B8-1E9D0BD57F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D686FE89-1FA3-4E27-BFD9-52DCBE666F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2874E-EAC9-404D-A326-4B99566BC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CCBEAC-7189-48FE-9FF9-F0FE4F93D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4779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65A84-C42F-4870-B73F-D0630CDF3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02BB33-3822-4B6B-866B-2F91DC837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36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7835D7-D0DE-4A7D-861C-4683824074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0875" y="371475"/>
            <a:ext cx="2143125" cy="6372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55755A-A669-42A5-B730-F2565111F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500" y="371475"/>
            <a:ext cx="6276975" cy="63722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989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6996EF-EB58-45A7-9A62-75B6A678B48C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71500" y="371475"/>
            <a:ext cx="8572500" cy="6372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740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146DF-E7A4-4D40-B85E-A2E9565E0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78868-CC39-439A-B02D-7CB26B055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0641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A8618-DABE-4FF8-AB50-972D2DBB0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F4B0E-90CF-4697-A1C5-B19084B7E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412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33A22-B31A-4A59-896D-48B1A710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9039D-2005-41DF-9CC7-C2F28EF0FC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0" y="877888"/>
            <a:ext cx="4210050" cy="5865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102665-CD4E-41D9-9DD2-4B4F04AA2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33950" y="877888"/>
            <a:ext cx="4210050" cy="5865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0908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823F2-472A-4F45-A50D-DA5252EB3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B5351-1510-409D-A984-7D71DBEC0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7D129-BE0A-44FA-8011-823A97ABD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970B7B-036F-4563-83D7-EE2D389820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9D7DC0-0611-44FB-A170-13C28E6C1F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11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96BCD-5DF4-4BDB-8712-63B923D92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832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415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E3298-F104-420E-978F-C17091507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126C9-DCEF-4EDD-B016-2823CFCC2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DC5BFE-8581-454D-8C18-45BB96389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605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DE330-EC57-4C83-AC1B-CD8CDB97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13E55D-28F7-416E-A894-751EFC938F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9AB465-1F0D-4DFC-84EB-6F879B469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866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al1a">
            <a:extLst>
              <a:ext uri="{FF2B5EF4-FFF2-40B4-BE49-F238E27FC236}">
                <a16:creationId xmlns:a16="http://schemas.microsoft.com/office/drawing/2014/main" id="{3410970C-22A6-445D-8F64-CC751B79D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93DC1D41-5657-4831-B3F1-AFD2C7F92E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71475"/>
            <a:ext cx="53340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46DF968-EECE-48EC-833B-8E1FA72CC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877888"/>
            <a:ext cx="8572500" cy="586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stylesnnnnnnnnnnnnnnnnnnnnnnn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kern="1200">
          <a:solidFill>
            <a:srgbClr val="E45C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9pPr>
    </p:titleStyle>
    <p:bodyStyle>
      <a:lvl1pPr indent="3175" algn="l" rtl="0" fontAlgn="base">
        <a:lnSpc>
          <a:spcPct val="130000"/>
        </a:lnSpc>
        <a:spcBef>
          <a:spcPct val="20000"/>
        </a:spcBef>
        <a:spcAft>
          <a:spcPct val="0"/>
        </a:spcAft>
        <a:defRPr sz="3200" kern="1200">
          <a:solidFill>
            <a:srgbClr val="800000"/>
          </a:solidFill>
          <a:latin typeface="+mn-lt"/>
          <a:ea typeface="+mn-ea"/>
          <a:cs typeface="+mn-cs"/>
        </a:defRPr>
      </a:lvl1pPr>
      <a:lvl2pPr marL="741363" indent="-284163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rgbClr val="AC4600"/>
          </a:solidFill>
          <a:latin typeface="+mn-lt"/>
          <a:ea typeface="+mn-ea"/>
          <a:cs typeface="+mn-cs"/>
        </a:defRPr>
      </a:lvl2pPr>
      <a:lvl3pPr marL="1431925" indent="-228600" algn="l" rtl="0" fontAlgn="base">
        <a:spcBef>
          <a:spcPct val="20000"/>
        </a:spcBef>
        <a:spcAft>
          <a:spcPct val="0"/>
        </a:spcAft>
        <a:defRPr sz="2800" kern="1200">
          <a:solidFill>
            <a:srgbClr val="AC4600"/>
          </a:solidFill>
          <a:latin typeface="+mn-lt"/>
          <a:ea typeface="+mn-ea"/>
          <a:cs typeface="+mn-cs"/>
        </a:defRPr>
      </a:lvl3pPr>
      <a:lvl4pPr marL="1774825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17725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2.pn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png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1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4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9.png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2.png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3.png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7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3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1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2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43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5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754" name="Picture 2" descr="calchap7">
            <a:extLst>
              <a:ext uri="{FF2B5EF4-FFF2-40B4-BE49-F238E27FC236}">
                <a16:creationId xmlns:a16="http://schemas.microsoft.com/office/drawing/2014/main" id="{238B5057-F515-4936-AF02-161F41110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1475"/>
            <a:ext cx="82296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2755" name="Text Box 3">
            <a:extLst>
              <a:ext uri="{FF2B5EF4-FFF2-40B4-BE49-F238E27FC236}">
                <a16:creationId xmlns:a16="http://schemas.microsoft.com/office/drawing/2014/main" id="{87F57FC1-F8B0-4753-8353-E882924B0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1336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02756" name="Text Box 4">
            <a:extLst>
              <a:ext uri="{FF2B5EF4-FFF2-40B4-BE49-F238E27FC236}">
                <a16:creationId xmlns:a16="http://schemas.microsoft.com/office/drawing/2014/main" id="{A407D3AC-B802-4606-B15C-A5B1EBD7F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792163"/>
            <a:ext cx="16764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0" dirty="0">
                <a:solidFill>
                  <a:srgbClr val="FFD8BD"/>
                </a:solidFill>
              </a:rPr>
              <a:t>6</a:t>
            </a:r>
          </a:p>
        </p:txBody>
      </p:sp>
      <p:sp>
        <p:nvSpPr>
          <p:cNvPr id="202757" name="Text Box 5">
            <a:extLst>
              <a:ext uri="{FF2B5EF4-FFF2-40B4-BE49-F238E27FC236}">
                <a16:creationId xmlns:a16="http://schemas.microsoft.com/office/drawing/2014/main" id="{996E28A5-C543-46B5-8509-28B5FF8E5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471863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FFD8B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TECHNIQUES OF INTEGRATION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7855BCAE-6B0C-49AB-AEB6-292742DCB7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2925" y="892175"/>
            <a:ext cx="8572500" cy="5865812"/>
          </a:xfrm>
        </p:spPr>
        <p:txBody>
          <a:bodyPr/>
          <a:lstStyle/>
          <a:p>
            <a:r>
              <a:rPr lang="en-US" altLang="en-US" sz="4400" dirty="0"/>
              <a:t>Find</a:t>
            </a:r>
            <a:r>
              <a:rPr lang="en-US" altLang="en-US" dirty="0"/>
              <a:t> 		    </a:t>
            </a:r>
          </a:p>
          <a:p>
            <a:pPr marL="457200" lvl="1" indent="0">
              <a:buNone/>
            </a:pPr>
            <a:endParaRPr lang="en-US" altLang="en-US" dirty="0"/>
          </a:p>
          <a:p>
            <a:pPr marL="990600" lvl="1" indent="-533400"/>
            <a:r>
              <a:rPr lang="en-US" altLang="en-US" sz="2400" dirty="0"/>
              <a:t>The degree of the numerator is greater </a:t>
            </a:r>
            <a:br>
              <a:rPr lang="en-US" altLang="en-US" sz="2400" dirty="0"/>
            </a:br>
            <a:r>
              <a:rPr lang="en-US" altLang="en-US" sz="2400" dirty="0"/>
              <a:t>than that of the denominator.</a:t>
            </a:r>
          </a:p>
          <a:p>
            <a:pPr marL="990600" lvl="1" indent="-533400"/>
            <a:r>
              <a:rPr lang="en-US" altLang="en-US" sz="2400" dirty="0"/>
              <a:t>So, we first perform the long division:</a:t>
            </a:r>
          </a:p>
          <a:p>
            <a:pPr marL="990600" lvl="1" indent="-533400"/>
            <a:endParaRPr lang="en-US" altLang="en-US" sz="2400" dirty="0"/>
          </a:p>
          <a:p>
            <a:pPr marL="990600" lvl="1" indent="-533400"/>
            <a:endParaRPr lang="en-US" altLang="en-US" sz="2400" dirty="0"/>
          </a:p>
          <a:p>
            <a:pPr marL="990600" lvl="1" indent="-533400"/>
            <a:endParaRPr lang="en-US" altLang="en-US" sz="2400" dirty="0"/>
          </a:p>
          <a:p>
            <a:pPr marL="990600" lvl="1" indent="-533400"/>
            <a:r>
              <a:rPr lang="en-US" altLang="en-US" sz="2400" dirty="0"/>
              <a:t>Now integrate term by term: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474BA30D-69BB-4039-97D5-1754A12B5A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/>
              <a:t>PARTIAL FRACTIONS</a:t>
            </a:r>
          </a:p>
        </p:txBody>
      </p:sp>
      <p:sp>
        <p:nvSpPr>
          <p:cNvPr id="69636" name="Text Box 4">
            <a:extLst>
              <a:ext uri="{FF2B5EF4-FFF2-40B4-BE49-F238E27FC236}">
                <a16:creationId xmlns:a16="http://schemas.microsoft.com/office/drawing/2014/main" id="{D65A38E0-E179-4564-8DE9-D08B3D8B1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4063" y="434975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00"/>
                </a:solidFill>
              </a:rPr>
              <a:t>Example 1</a:t>
            </a:r>
          </a:p>
        </p:txBody>
      </p:sp>
      <p:graphicFrame>
        <p:nvGraphicFramePr>
          <p:cNvPr id="69637" name="Object 5">
            <a:extLst>
              <a:ext uri="{FF2B5EF4-FFF2-40B4-BE49-F238E27FC236}">
                <a16:creationId xmlns:a16="http://schemas.microsoft.com/office/drawing/2014/main" id="{F172CCE4-7740-4CDE-BA64-C86A6FFC1D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76425" y="730250"/>
          <a:ext cx="2281238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4" name="Equation" r:id="rId4" imgW="672840" imgH="419040" progId="Equation.DSMT4">
                  <p:embed/>
                </p:oleObj>
              </mc:Choice>
              <mc:Fallback>
                <p:oleObj name="Equation" r:id="rId4" imgW="67284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730250"/>
                        <a:ext cx="2281238" cy="141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52D51491-2791-4CEA-BA4D-E68B3A8974CE}"/>
                  </a:ext>
                </a:extLst>
              </p:cNvPr>
              <p:cNvSpPr txBox="1"/>
              <p:nvPr/>
            </p:nvSpPr>
            <p:spPr bwMode="auto">
              <a:xfrm>
                <a:off x="505450" y="3623819"/>
                <a:ext cx="8269288" cy="124821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3200" i="1">
                              <a:solidFill>
                                <a:srgbClr val="AC46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3200" i="1">
                                  <a:solidFill>
                                    <a:srgbClr val="AC4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3200" i="1">
                                      <a:solidFill>
                                        <a:srgbClr val="AC4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solidFill>
                                        <a:srgbClr val="AC46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solidFill>
                                        <a:srgbClr val="AC46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3200" i="1">
                                  <a:solidFill>
                                    <a:srgbClr val="AC46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200" i="1">
                                  <a:solidFill>
                                    <a:srgbClr val="AC4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3200" i="1">
                                  <a:solidFill>
                                    <a:srgbClr val="AC4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solidFill>
                                    <a:srgbClr val="AC46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sz="3200" i="1">
                              <a:solidFill>
                                <a:srgbClr val="AC46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3200" i="1">
                              <a:solidFill>
                                <a:srgbClr val="AC46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en-US" sz="3200" i="1">
                                  <a:solidFill>
                                    <a:srgbClr val="AC4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sz="3200" i="1">
                                      <a:solidFill>
                                        <a:srgbClr val="AC4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3200" i="1">
                                          <a:solidFill>
                                            <a:srgbClr val="AC46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200" i="1">
                                          <a:solidFill>
                                            <a:srgbClr val="AC46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3200" i="1">
                                          <a:solidFill>
                                            <a:srgbClr val="AC46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3200" i="1">
                                      <a:solidFill>
                                        <a:srgbClr val="AC46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3200" i="1">
                                      <a:solidFill>
                                        <a:srgbClr val="AC46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3200" i="1">
                                      <a:solidFill>
                                        <a:srgbClr val="AC4600"/>
                                      </a:solidFill>
                                      <a:latin typeface="Cambria Math" panose="02040503050406030204" pitchFamily="18" charset="0"/>
                                    </a:rPr>
                                    <m:t>+2+</m:t>
                                  </m:r>
                                  <m:f>
                                    <m:fPr>
                                      <m:ctrlPr>
                                        <a:rPr lang="en-US" sz="3200" i="1">
                                          <a:solidFill>
                                            <a:srgbClr val="AC46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200" i="1">
                                          <a:solidFill>
                                            <a:srgbClr val="AC46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sz="3200" i="1">
                                          <a:solidFill>
                                            <a:srgbClr val="AC46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3200" i="1">
                                          <a:solidFill>
                                            <a:srgbClr val="AC46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den>
                                  </m:f>
                                </m:e>
                              </m:d>
                            </m:e>
                          </m:nary>
                        </m:e>
                      </m:nary>
                      <m:r>
                        <a:rPr lang="en-US" sz="3200" i="1">
                          <a:solidFill>
                            <a:srgbClr val="AC460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52D51491-2791-4CEA-BA4D-E68B3A8974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5450" y="3623819"/>
                <a:ext cx="8269288" cy="12482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4">
                <a:extLst>
                  <a:ext uri="{FF2B5EF4-FFF2-40B4-BE49-F238E27FC236}">
                    <a16:creationId xmlns:a16="http://schemas.microsoft.com/office/drawing/2014/main" id="{401395D6-E4CE-4BD9-A4B2-55576DC854D8}"/>
                  </a:ext>
                </a:extLst>
              </p:cNvPr>
              <p:cNvSpPr txBox="1"/>
              <p:nvPr/>
            </p:nvSpPr>
            <p:spPr bwMode="auto">
              <a:xfrm>
                <a:off x="638331" y="5503641"/>
                <a:ext cx="8269288" cy="115433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rgbClr val="AC4600"/>
                          </a:solidFill>
                          <a:latin typeface="Cambria Math" panose="02040503050406030204" pitchFamily="18" charset="0"/>
                        </a:rPr>
                        <m:t>	​=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AC4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AC4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rgbClr val="AC4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rgbClr val="AC46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800" i="1">
                              <a:solidFill>
                                <a:srgbClr val="AC46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800" i="1">
                          <a:solidFill>
                            <a:srgbClr val="AC4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AC4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AC4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rgbClr val="AC4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rgbClr val="AC46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800" i="1">
                              <a:solidFill>
                                <a:srgbClr val="AC46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i="1">
                          <a:solidFill>
                            <a:srgbClr val="AC46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i="1">
                          <a:solidFill>
                            <a:srgbClr val="AC46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solidFill>
                            <a:srgbClr val="AC46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func>
                        <m:funcPr>
                          <m:ctrlPr>
                            <a:rPr lang="en-US" sz="2800" i="1">
                              <a:solidFill>
                                <a:srgbClr val="AC4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i="0">
                              <a:solidFill>
                                <a:srgbClr val="AC46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800" i="1">
                              <a:solidFill>
                                <a:srgbClr val="AC46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func>
                      <m:r>
                        <a:rPr lang="en-US" sz="2800" i="1">
                          <a:solidFill>
                            <a:srgbClr val="AC46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solidFill>
                            <a:srgbClr val="AC4600"/>
                          </a:solidFill>
                          <a:latin typeface="Cambria Math" panose="02040503050406030204" pitchFamily="18" charset="0"/>
                        </a:rPr>
                        <m:t>−1|+</m:t>
                      </m:r>
                      <m:r>
                        <a:rPr lang="en-US" sz="2800" i="1">
                          <a:solidFill>
                            <a:srgbClr val="AC46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Object 4">
                <a:extLst>
                  <a:ext uri="{FF2B5EF4-FFF2-40B4-BE49-F238E27FC236}">
                    <a16:creationId xmlns:a16="http://schemas.microsoft.com/office/drawing/2014/main" id="{401395D6-E4CE-4BD9-A4B2-55576DC854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8331" y="5503641"/>
                <a:ext cx="8269288" cy="11543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uiExpand="1" build="p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CEDC9704-C66C-421C-9EF2-C864ED40A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820738"/>
            <a:ext cx="7948612" cy="5865812"/>
          </a:xfrm>
        </p:spPr>
        <p:txBody>
          <a:bodyPr/>
          <a:lstStyle/>
          <a:p>
            <a:r>
              <a:rPr lang="en-US" altLang="en-US" sz="3600" dirty="0"/>
              <a:t>Once the numerator is lower in degree than the denominator,</a:t>
            </a:r>
          </a:p>
          <a:p>
            <a:r>
              <a:rPr lang="en-US" altLang="en-US" sz="3600" dirty="0"/>
              <a:t>the next step is to factor the denominator </a:t>
            </a:r>
            <a:r>
              <a:rPr lang="en-US" altLang="en-US" sz="3600" i="1" dirty="0"/>
              <a:t>Q</a:t>
            </a:r>
            <a:r>
              <a:rPr lang="en-US" altLang="en-US" sz="3600" dirty="0"/>
              <a:t>(</a:t>
            </a:r>
            <a:r>
              <a:rPr lang="en-US" altLang="en-US" sz="3600" i="1" dirty="0"/>
              <a:t>x</a:t>
            </a:r>
            <a:r>
              <a:rPr lang="en-US" altLang="en-US" sz="3600" dirty="0"/>
              <a:t>) as far as possible.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79C128A5-A2CB-4F02-8EE9-37ECE9612F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/>
              <a:t>PARTIAL FRACTIONS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>
            <a:extLst>
              <a:ext uri="{FF2B5EF4-FFF2-40B4-BE49-F238E27FC236}">
                <a16:creationId xmlns:a16="http://schemas.microsoft.com/office/drawing/2014/main" id="{28F3FC4F-9D23-40DF-9564-0329E79E5F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FACTORISATION OF </a:t>
            </a:r>
            <a:r>
              <a:rPr lang="en-US" altLang="en-US" i="1"/>
              <a:t>Q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</a:t>
            </a:r>
          </a:p>
        </p:txBody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B1F73C79-C920-4CF4-BBA2-EF02E1EA98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400" dirty="0"/>
              <a:t>It can be shown that any polynomial </a:t>
            </a:r>
            <a:r>
              <a:rPr lang="en-US" altLang="en-US" sz="3400" i="1" dirty="0"/>
              <a:t>Q</a:t>
            </a:r>
            <a:r>
              <a:rPr lang="en-US" altLang="en-US" sz="3400" dirty="0"/>
              <a:t> </a:t>
            </a:r>
            <a:br>
              <a:rPr lang="en-US" altLang="en-US" sz="3400" dirty="0"/>
            </a:br>
            <a:r>
              <a:rPr lang="en-US" altLang="en-US" sz="3400" dirty="0"/>
              <a:t>can be factored as a product of:</a:t>
            </a:r>
            <a:endParaRPr lang="en-US" altLang="en-US" sz="2400" dirty="0"/>
          </a:p>
          <a:p>
            <a:pPr lvl="1"/>
            <a:r>
              <a:rPr lang="en-US" altLang="en-US" sz="2400" dirty="0"/>
              <a:t>Linear factors (of the form </a:t>
            </a:r>
            <a:r>
              <a:rPr lang="en-US" altLang="en-US" sz="2400" i="1" dirty="0"/>
              <a:t>ax +</a:t>
            </a:r>
            <a:r>
              <a:rPr lang="en-US" altLang="en-US" sz="2400" dirty="0"/>
              <a:t> </a:t>
            </a:r>
            <a:r>
              <a:rPr lang="en-US" altLang="en-US" sz="2400" i="1" dirty="0"/>
              <a:t>b</a:t>
            </a:r>
            <a:r>
              <a:rPr lang="en-US" altLang="en-US" sz="2400" dirty="0"/>
              <a:t>)</a:t>
            </a:r>
          </a:p>
          <a:p>
            <a:pPr lvl="1"/>
            <a:r>
              <a:rPr lang="en-US" altLang="en-US" sz="2400" dirty="0"/>
              <a:t>Irreducible quadratic factors (of the form </a:t>
            </a:r>
            <a:r>
              <a:rPr lang="en-US" altLang="en-US" sz="2400" i="1" dirty="0"/>
              <a:t>ax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+ </a:t>
            </a:r>
            <a:r>
              <a:rPr lang="en-US" altLang="en-US" sz="2400" i="1" dirty="0"/>
              <a:t>bx +</a:t>
            </a:r>
            <a:r>
              <a:rPr lang="en-US" altLang="en-US" sz="2400" dirty="0"/>
              <a:t> </a:t>
            </a:r>
            <a:r>
              <a:rPr lang="en-US" altLang="en-US" sz="2400" i="1" dirty="0"/>
              <a:t>c</a:t>
            </a:r>
            <a:r>
              <a:rPr lang="en-US" altLang="en-US" sz="2400" dirty="0"/>
              <a:t>, where </a:t>
            </a:r>
            <a:r>
              <a:rPr lang="en-US" altLang="en-US" sz="2400" i="1" dirty="0"/>
              <a:t>b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– 4</a:t>
            </a:r>
            <a:r>
              <a:rPr lang="en-US" altLang="en-US" sz="2400" i="1" dirty="0"/>
              <a:t>ac &lt;</a:t>
            </a:r>
            <a:r>
              <a:rPr lang="en-US" altLang="en-US" sz="2400" dirty="0"/>
              <a:t> 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id="{E78365F7-3B00-42E7-B6EC-40A523D6C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172200" cy="585788"/>
          </a:xfrm>
        </p:spPr>
        <p:txBody>
          <a:bodyPr/>
          <a:lstStyle/>
          <a:p>
            <a:r>
              <a:rPr lang="en-US" altLang="en-US"/>
              <a:t>FACTORISATION OF </a:t>
            </a:r>
            <a:r>
              <a:rPr lang="en-US" altLang="en-US" i="1"/>
              <a:t>Q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</a:t>
            </a:r>
          </a:p>
        </p:txBody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43E5192C-529D-4D67-9288-9FC0D131E3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877888"/>
            <a:ext cx="8572500" cy="5865812"/>
          </a:xfrm>
        </p:spPr>
        <p:txBody>
          <a:bodyPr/>
          <a:lstStyle/>
          <a:p>
            <a:r>
              <a:rPr lang="en-US" altLang="en-US" sz="3400"/>
              <a:t>For instance, if </a:t>
            </a:r>
            <a:r>
              <a:rPr lang="en-US" altLang="en-US" sz="3400" i="1"/>
              <a:t>Q</a:t>
            </a:r>
            <a:r>
              <a:rPr lang="en-US" altLang="en-US" sz="3400"/>
              <a:t>(</a:t>
            </a:r>
            <a:r>
              <a:rPr lang="en-US" altLang="en-US" sz="3400" i="1"/>
              <a:t>x</a:t>
            </a:r>
            <a:r>
              <a:rPr lang="en-US" altLang="en-US" sz="3400"/>
              <a:t>) = </a:t>
            </a:r>
            <a:r>
              <a:rPr lang="en-US" altLang="en-US" sz="3400" i="1"/>
              <a:t>x</a:t>
            </a:r>
            <a:r>
              <a:rPr lang="en-US" altLang="en-US" sz="3400" baseline="30000"/>
              <a:t>4</a:t>
            </a:r>
            <a:r>
              <a:rPr lang="en-US" altLang="en-US" sz="3400"/>
              <a:t> – 16, we could factor it as:</a:t>
            </a:r>
          </a:p>
        </p:txBody>
      </p:sp>
      <p:graphicFrame>
        <p:nvGraphicFramePr>
          <p:cNvPr id="169988" name="Object 4">
            <a:extLst>
              <a:ext uri="{FF2B5EF4-FFF2-40B4-BE49-F238E27FC236}">
                <a16:creationId xmlns:a16="http://schemas.microsoft.com/office/drawing/2014/main" id="{CE483BC0-EF23-4E34-A0AB-BDFEEE1B09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180365"/>
              </p:ext>
            </p:extLst>
          </p:nvPr>
        </p:nvGraphicFramePr>
        <p:xfrm>
          <a:off x="1981200" y="2264569"/>
          <a:ext cx="5614987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4" name="Equation" r:id="rId4" imgW="1752480" imgH="482400" progId="Equation.DSMT4">
                  <p:embed/>
                </p:oleObj>
              </mc:Choice>
              <mc:Fallback>
                <p:oleObj name="Equation" r:id="rId4" imgW="175248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64569"/>
                        <a:ext cx="5614987" cy="154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4EAD00BB-5994-4018-ABCF-122FC8C5B0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892175"/>
            <a:ext cx="8572500" cy="5865813"/>
          </a:xfrm>
        </p:spPr>
        <p:txBody>
          <a:bodyPr/>
          <a:lstStyle/>
          <a:p>
            <a:r>
              <a:rPr lang="en-US" altLang="en-US" sz="3000" dirty="0"/>
              <a:t>The third step is to express the proper rational function </a:t>
            </a:r>
            <a:r>
              <a:rPr lang="en-US" altLang="en-US" sz="3000" i="1" dirty="0"/>
              <a:t>R</a:t>
            </a:r>
            <a:r>
              <a:rPr lang="en-US" altLang="en-US" sz="3000" dirty="0"/>
              <a:t>(</a:t>
            </a:r>
            <a:r>
              <a:rPr lang="en-US" altLang="en-US" sz="3000" i="1" dirty="0"/>
              <a:t>x</a:t>
            </a:r>
            <a:r>
              <a:rPr lang="en-US" altLang="en-US" sz="3000" dirty="0"/>
              <a:t>)/</a:t>
            </a:r>
            <a:r>
              <a:rPr lang="en-US" altLang="en-US" sz="3000" i="1" dirty="0"/>
              <a:t>Q</a:t>
            </a:r>
            <a:r>
              <a:rPr lang="en-US" altLang="en-US" sz="3000" dirty="0"/>
              <a:t>(</a:t>
            </a:r>
            <a:r>
              <a:rPr lang="en-US" altLang="en-US" sz="3000" i="1" dirty="0"/>
              <a:t>x</a:t>
            </a:r>
            <a:r>
              <a:rPr lang="en-US" altLang="en-US" sz="3000" dirty="0"/>
              <a:t>) as a sum of partial fractions</a:t>
            </a:r>
            <a:r>
              <a:rPr lang="en-US" altLang="en-US" sz="3000" b="1" dirty="0"/>
              <a:t> </a:t>
            </a:r>
            <a:br>
              <a:rPr lang="en-US" altLang="en-US" sz="3000" b="1" dirty="0"/>
            </a:br>
            <a:r>
              <a:rPr lang="en-US" altLang="en-US" sz="3000" dirty="0"/>
              <a:t>of the form:</a:t>
            </a:r>
          </a:p>
          <a:p>
            <a:endParaRPr lang="en-US" altLang="en-US" sz="3000" dirty="0"/>
          </a:p>
          <a:p>
            <a:r>
              <a:rPr lang="en-US" altLang="en-US" dirty="0"/>
              <a:t>A theorem in algebra guarantees that </a:t>
            </a:r>
            <a:br>
              <a:rPr lang="en-US" altLang="en-US" dirty="0"/>
            </a:br>
            <a:r>
              <a:rPr lang="en-US" altLang="en-US" dirty="0"/>
              <a:t>it is always possible to do this.</a:t>
            </a:r>
            <a:endParaRPr lang="en-US" altLang="en-US" sz="2800" dirty="0"/>
          </a:p>
          <a:p>
            <a:r>
              <a:rPr lang="en-US" altLang="en-US" sz="2800" dirty="0"/>
              <a:t>We explain details for the four cases that occur.</a:t>
            </a:r>
          </a:p>
          <a:p>
            <a:endParaRPr lang="en-US" altLang="en-US" sz="2800" dirty="0"/>
          </a:p>
          <a:p>
            <a:endParaRPr lang="en-US" altLang="en-US" sz="3000" dirty="0"/>
          </a:p>
          <a:p>
            <a:endParaRPr lang="en-US" altLang="en-US" sz="3000" dirty="0"/>
          </a:p>
          <a:p>
            <a:endParaRPr lang="en-US" altLang="en-US" sz="3000" dirty="0"/>
          </a:p>
          <a:p>
            <a:endParaRPr lang="en-US" altLang="en-US" sz="3000" dirty="0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3CC159C4-0755-4305-9BEC-23CF88109B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/>
              <a:t>FACTORISATION OF </a:t>
            </a:r>
            <a:r>
              <a:rPr lang="en-US" altLang="en-US" i="1"/>
              <a:t>Q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</a:t>
            </a:r>
          </a:p>
        </p:txBody>
      </p:sp>
      <p:graphicFrame>
        <p:nvGraphicFramePr>
          <p:cNvPr id="57348" name="Object 4">
            <a:extLst>
              <a:ext uri="{FF2B5EF4-FFF2-40B4-BE49-F238E27FC236}">
                <a16:creationId xmlns:a16="http://schemas.microsoft.com/office/drawing/2014/main" id="{614F2517-3286-4057-A23C-A5F671763B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039969"/>
              </p:ext>
            </p:extLst>
          </p:nvPr>
        </p:nvGraphicFramePr>
        <p:xfrm>
          <a:off x="2892711" y="1981200"/>
          <a:ext cx="6215063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4" name="Equation" r:id="rId4" imgW="1993680" imgH="419040" progId="Equation.DSMT4">
                  <p:embed/>
                </p:oleObj>
              </mc:Choice>
              <mc:Fallback>
                <p:oleObj name="Equation" r:id="rId4" imgW="199368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711" y="1981200"/>
                        <a:ext cx="6215063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BE9C4DD3-40C7-42C5-AE9D-D461A9CF89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66775"/>
            <a:ext cx="8991599" cy="4760912"/>
          </a:xfrm>
        </p:spPr>
        <p:txBody>
          <a:bodyPr/>
          <a:lstStyle/>
          <a:p>
            <a:r>
              <a:rPr lang="en-US" altLang="en-US" sz="2400" i="1" dirty="0"/>
              <a:t>Q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 = (</a:t>
            </a:r>
            <a:r>
              <a:rPr lang="en-US" altLang="en-US" sz="2400" i="1" dirty="0"/>
              <a:t>a</a:t>
            </a:r>
            <a:r>
              <a:rPr lang="en-US" altLang="en-US" sz="2400" baseline="-25000" dirty="0"/>
              <a:t>1</a:t>
            </a:r>
            <a:r>
              <a:rPr lang="en-US" altLang="en-US" sz="2400" i="1" dirty="0"/>
              <a:t>x</a:t>
            </a:r>
            <a:r>
              <a:rPr lang="en-US" altLang="en-US" sz="2400" dirty="0"/>
              <a:t> + </a:t>
            </a:r>
            <a:r>
              <a:rPr lang="en-US" altLang="en-US" sz="2400" i="1" dirty="0"/>
              <a:t>b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) (</a:t>
            </a:r>
            <a:r>
              <a:rPr lang="en-US" altLang="en-US" sz="2400" i="1" dirty="0"/>
              <a:t>a</a:t>
            </a:r>
            <a:r>
              <a:rPr lang="en-US" altLang="en-US" sz="2400" baseline="-25000" dirty="0"/>
              <a:t>2</a:t>
            </a:r>
            <a:r>
              <a:rPr lang="en-US" altLang="en-US" sz="2400" i="1" dirty="0"/>
              <a:t>x</a:t>
            </a:r>
            <a:r>
              <a:rPr lang="en-US" altLang="en-US" sz="2400" dirty="0"/>
              <a:t> + </a:t>
            </a:r>
            <a:r>
              <a:rPr lang="en-US" altLang="en-US" sz="2400" i="1" dirty="0"/>
              <a:t>b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)</a:t>
            </a:r>
            <a:r>
              <a:rPr lang="en-US" altLang="en-US" sz="2400" baseline="30000" dirty="0"/>
              <a:t>…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a</a:t>
            </a:r>
            <a:r>
              <a:rPr lang="en-US" altLang="en-US" sz="2400" i="1" baseline="-25000" dirty="0" err="1"/>
              <a:t>k</a:t>
            </a:r>
            <a:r>
              <a:rPr lang="en-US" altLang="en-US" sz="2400" i="1" dirty="0" err="1"/>
              <a:t>x</a:t>
            </a:r>
            <a:r>
              <a:rPr lang="en-US" altLang="en-US" sz="2400" dirty="0"/>
              <a:t> + </a:t>
            </a:r>
            <a:r>
              <a:rPr lang="en-US" altLang="en-US" sz="2400" i="1" dirty="0"/>
              <a:t>b</a:t>
            </a:r>
            <a:r>
              <a:rPr lang="en-US" altLang="en-US" sz="2400" i="1" baseline="-25000" dirty="0"/>
              <a:t>k</a:t>
            </a:r>
            <a:r>
              <a:rPr lang="en-US" altLang="en-US" sz="2400" dirty="0"/>
              <a:t>) where no factor is repeated </a:t>
            </a:r>
            <a:r>
              <a:rPr lang="en-US" altLang="en-US" sz="2000" dirty="0"/>
              <a:t>(and no factor is a constant multiple of another).</a:t>
            </a:r>
          </a:p>
          <a:p>
            <a:r>
              <a:rPr lang="en-US" altLang="en-US" sz="2400" dirty="0"/>
              <a:t>In this case, there exist constants </a:t>
            </a:r>
            <a:r>
              <a:rPr lang="en-US" altLang="en-US" sz="2400" i="1" dirty="0"/>
              <a:t>A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</a:t>
            </a:r>
            <a:r>
              <a:rPr lang="en-US" altLang="en-US" sz="2400" i="1" dirty="0"/>
              <a:t>A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. . . , </a:t>
            </a:r>
            <a:r>
              <a:rPr lang="en-US" altLang="en-US" sz="2400" i="1" dirty="0"/>
              <a:t>A</a:t>
            </a:r>
            <a:r>
              <a:rPr lang="en-US" altLang="en-US" sz="2400" i="1" baseline="-25000" dirty="0"/>
              <a:t>k  </a:t>
            </a:r>
            <a:r>
              <a:rPr lang="en-US" altLang="en-US" sz="2400" dirty="0"/>
              <a:t>such that: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r>
              <a:rPr lang="en-US" altLang="en-US" sz="2400" dirty="0"/>
              <a:t>These constants can be determined as in the following example.</a:t>
            </a:r>
            <a:endParaRPr lang="en-US" altLang="en-US" sz="2800" dirty="0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504B96EA-309F-4B3D-B6E1-87819D2D9A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71475"/>
            <a:ext cx="6705600" cy="585788"/>
          </a:xfrm>
          <a:noFill/>
          <a:ln/>
        </p:spPr>
        <p:txBody>
          <a:bodyPr/>
          <a:lstStyle/>
          <a:p>
            <a:r>
              <a:rPr lang="en-US" altLang="en-US" dirty="0"/>
              <a:t>CASE 1 </a:t>
            </a:r>
            <a:r>
              <a:rPr lang="en-US" altLang="en-US" b="0" i="1" dirty="0"/>
              <a:t>Q</a:t>
            </a:r>
            <a:r>
              <a:rPr lang="en-US" altLang="en-US" b="0" dirty="0"/>
              <a:t>(</a:t>
            </a:r>
            <a:r>
              <a:rPr lang="en-US" altLang="en-US" b="0" i="1" dirty="0"/>
              <a:t>x</a:t>
            </a:r>
            <a:r>
              <a:rPr lang="en-US" altLang="en-US" b="0" dirty="0"/>
              <a:t>) is product of distinct linear factors</a:t>
            </a:r>
          </a:p>
        </p:txBody>
      </p:sp>
      <p:graphicFrame>
        <p:nvGraphicFramePr>
          <p:cNvPr id="63492" name="Object 4">
            <a:extLst>
              <a:ext uri="{FF2B5EF4-FFF2-40B4-BE49-F238E27FC236}">
                <a16:creationId xmlns:a16="http://schemas.microsoft.com/office/drawing/2014/main" id="{5F0C563B-46D6-4F43-BDB6-B83BE17FE7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217304"/>
              </p:ext>
            </p:extLst>
          </p:nvPr>
        </p:nvGraphicFramePr>
        <p:xfrm>
          <a:off x="1219201" y="2362200"/>
          <a:ext cx="5943600" cy="1024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1" name="Equation" r:id="rId4" imgW="2501640" imgH="431640" progId="Equation.DSMT4">
                  <p:embed/>
                </p:oleObj>
              </mc:Choice>
              <mc:Fallback>
                <p:oleObj name="Equation" r:id="rId4" imgW="250164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1" y="2362200"/>
                        <a:ext cx="5943600" cy="10245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5E43A7CE-1342-4310-B53F-93407AB831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" y="1006449"/>
            <a:ext cx="8963025" cy="5865812"/>
          </a:xfrm>
        </p:spPr>
        <p:txBody>
          <a:bodyPr/>
          <a:lstStyle/>
          <a:p>
            <a:pPr marL="284163" lvl="1"/>
            <a:r>
              <a:rPr lang="en-US" altLang="en-US" sz="2400" dirty="0"/>
              <a:t>deg(num) &lt; deg(</a:t>
            </a:r>
            <a:r>
              <a:rPr lang="en-US" altLang="en-US" sz="2400" dirty="0" err="1"/>
              <a:t>denom</a:t>
            </a:r>
            <a:r>
              <a:rPr lang="en-US" altLang="en-US" sz="2400" dirty="0"/>
              <a:t>), so we don’t need to divide.</a:t>
            </a:r>
          </a:p>
          <a:p>
            <a:pPr marL="284163" lvl="1"/>
            <a:r>
              <a:rPr lang="en-US" altLang="en-US" sz="2400" dirty="0"/>
              <a:t>We factor the denominator as: </a:t>
            </a:r>
            <a:br>
              <a:rPr lang="en-US" altLang="en-US" sz="3200" dirty="0"/>
            </a:br>
            <a:r>
              <a:rPr lang="en-US" altLang="en-US" sz="3200" dirty="0"/>
              <a:t>	</a:t>
            </a:r>
            <a:r>
              <a:rPr lang="en-US" altLang="en-US" dirty="0"/>
              <a:t>2</a:t>
            </a:r>
            <a:r>
              <a:rPr lang="en-US" altLang="en-US" i="1" dirty="0"/>
              <a:t>x</a:t>
            </a:r>
            <a:r>
              <a:rPr lang="en-US" altLang="en-US" baseline="30000" dirty="0"/>
              <a:t>3</a:t>
            </a:r>
            <a:r>
              <a:rPr lang="en-US" altLang="en-US" dirty="0"/>
              <a:t> + 3</a:t>
            </a:r>
            <a:r>
              <a:rPr lang="en-US" altLang="en-US" i="1" dirty="0"/>
              <a:t>x</a:t>
            </a:r>
            <a:r>
              <a:rPr lang="en-US" altLang="en-US" baseline="30000" dirty="0"/>
              <a:t>2</a:t>
            </a:r>
            <a:r>
              <a:rPr lang="en-US" altLang="en-US" dirty="0"/>
              <a:t> – 2</a:t>
            </a:r>
            <a:r>
              <a:rPr lang="en-US" altLang="en-US" i="1" dirty="0"/>
              <a:t>x</a:t>
            </a:r>
            <a:r>
              <a:rPr lang="en-US" altLang="en-US" dirty="0"/>
              <a:t> = </a:t>
            </a:r>
            <a:r>
              <a:rPr lang="en-US" altLang="en-US" i="1" dirty="0"/>
              <a:t>x</a:t>
            </a:r>
            <a:r>
              <a:rPr lang="en-US" altLang="en-US" dirty="0"/>
              <a:t>(2</a:t>
            </a:r>
            <a:r>
              <a:rPr lang="en-US" altLang="en-US" i="1" dirty="0"/>
              <a:t>x</a:t>
            </a:r>
            <a:r>
              <a:rPr lang="en-US" altLang="en-US" baseline="30000" dirty="0"/>
              <a:t>2</a:t>
            </a:r>
            <a:r>
              <a:rPr lang="en-US" altLang="en-US" dirty="0"/>
              <a:t> + 3</a:t>
            </a:r>
            <a:r>
              <a:rPr lang="en-US" altLang="en-US" i="1" dirty="0"/>
              <a:t>x</a:t>
            </a:r>
            <a:r>
              <a:rPr lang="en-US" altLang="en-US" dirty="0"/>
              <a:t> – 2) = </a:t>
            </a:r>
            <a:r>
              <a:rPr lang="en-US" altLang="en-US" i="1" dirty="0"/>
              <a:t>x</a:t>
            </a:r>
            <a:r>
              <a:rPr lang="en-US" altLang="en-US" dirty="0"/>
              <a:t>(2</a:t>
            </a:r>
            <a:r>
              <a:rPr lang="en-US" altLang="en-US" i="1" dirty="0"/>
              <a:t>x</a:t>
            </a:r>
            <a:r>
              <a:rPr lang="en-US" altLang="en-US" dirty="0"/>
              <a:t> – 1)(</a:t>
            </a:r>
            <a:r>
              <a:rPr lang="en-US" altLang="en-US" i="1" dirty="0"/>
              <a:t>x</a:t>
            </a:r>
            <a:r>
              <a:rPr lang="en-US" altLang="en-US" dirty="0"/>
              <a:t> + 2)</a:t>
            </a:r>
            <a:r>
              <a:rPr lang="en-US" altLang="en-US" sz="2000" dirty="0"/>
              <a:t> </a:t>
            </a:r>
            <a:endParaRPr lang="en-US" altLang="en-US" sz="2400" dirty="0"/>
          </a:p>
          <a:p>
            <a:pPr marL="284163" lvl="1"/>
            <a:r>
              <a:rPr lang="en-US" altLang="en-US" sz="2600" dirty="0"/>
              <a:t>It has three distinct linear factors.</a:t>
            </a:r>
          </a:p>
          <a:p>
            <a:pPr marL="284163" lvl="1"/>
            <a:r>
              <a:rPr lang="en-US" altLang="en-US" sz="2400" dirty="0"/>
              <a:t>So, the partial fraction decomposition of has the form</a:t>
            </a:r>
          </a:p>
          <a:p>
            <a:pPr marL="284163" lvl="1"/>
            <a:endParaRPr lang="en-US" altLang="en-US" sz="2400" dirty="0"/>
          </a:p>
          <a:p>
            <a:pPr marL="284163" lvl="1"/>
            <a:endParaRPr lang="en-US" altLang="en-US" sz="2400" dirty="0"/>
          </a:p>
          <a:p>
            <a:pPr marL="284163" lvl="1"/>
            <a:r>
              <a:rPr lang="en-US" altLang="en-US" sz="2400" dirty="0"/>
              <a:t>To determine </a:t>
            </a:r>
            <a:r>
              <a:rPr lang="en-US" altLang="en-US" sz="2400" i="1" dirty="0"/>
              <a:t>A, B </a:t>
            </a:r>
            <a:r>
              <a:rPr lang="en-US" altLang="en-US" sz="2400" dirty="0"/>
              <a:t>and </a:t>
            </a:r>
            <a:r>
              <a:rPr lang="en-US" altLang="en-US" sz="2400" i="1" dirty="0"/>
              <a:t>C</a:t>
            </a:r>
            <a:r>
              <a:rPr lang="en-US" altLang="en-US" sz="2400" dirty="0"/>
              <a:t>, multiply both sides of equation by product of denominators </a:t>
            </a:r>
            <a:r>
              <a:rPr lang="en-US" altLang="en-US" sz="2400" i="1" dirty="0"/>
              <a:t>x</a:t>
            </a:r>
            <a:r>
              <a:rPr lang="en-US" altLang="en-US" sz="2400" dirty="0"/>
              <a:t>(2</a:t>
            </a:r>
            <a:r>
              <a:rPr lang="en-US" altLang="en-US" sz="2400" i="1" dirty="0"/>
              <a:t>x –</a:t>
            </a:r>
            <a:r>
              <a:rPr lang="en-US" altLang="en-US" sz="2400" dirty="0"/>
              <a:t> 1)(</a:t>
            </a:r>
            <a:r>
              <a:rPr lang="en-US" altLang="en-US" sz="2400" i="1" dirty="0"/>
              <a:t>x +</a:t>
            </a:r>
            <a:r>
              <a:rPr lang="en-US" altLang="en-US" sz="2400" dirty="0"/>
              <a:t> 2) obtaining Equation 2:</a:t>
            </a:r>
          </a:p>
          <a:p>
            <a:pPr marL="0" lvl="1" indent="0" algn="ctr">
              <a:buNone/>
            </a:pPr>
            <a:r>
              <a:rPr lang="en-US" altLang="en-US" sz="2400" i="1" dirty="0"/>
              <a:t>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+ 2</a:t>
            </a:r>
            <a:r>
              <a:rPr lang="en-US" altLang="en-US" sz="2400" i="1" dirty="0"/>
              <a:t>x</a:t>
            </a:r>
            <a:r>
              <a:rPr lang="en-US" altLang="en-US" sz="2400" dirty="0"/>
              <a:t> - 1 = </a:t>
            </a:r>
            <a:r>
              <a:rPr lang="en-US" altLang="en-US" sz="2400" i="1" dirty="0"/>
              <a:t>A</a:t>
            </a:r>
            <a:r>
              <a:rPr lang="en-US" altLang="en-US" sz="2400" dirty="0"/>
              <a:t>(2</a:t>
            </a:r>
            <a:r>
              <a:rPr lang="en-US" altLang="en-US" sz="2400" i="1" dirty="0"/>
              <a:t>x</a:t>
            </a:r>
            <a:r>
              <a:rPr lang="en-US" altLang="en-US" sz="2400" dirty="0"/>
              <a:t> – 1)(</a:t>
            </a:r>
            <a:r>
              <a:rPr lang="en-US" altLang="en-US" sz="2400" i="1" dirty="0"/>
              <a:t>x</a:t>
            </a:r>
            <a:r>
              <a:rPr lang="en-US" altLang="en-US" sz="2400" dirty="0"/>
              <a:t> + 2) + </a:t>
            </a:r>
            <a:r>
              <a:rPr lang="en-US" altLang="en-US" sz="2400" i="1" dirty="0"/>
              <a:t>Bx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 + 2) + </a:t>
            </a:r>
            <a:r>
              <a:rPr lang="en-US" altLang="en-US" sz="2400" i="1" dirty="0" err="1"/>
              <a:t>Cx</a:t>
            </a:r>
            <a:r>
              <a:rPr lang="en-US" altLang="en-US" sz="2400" dirty="0"/>
              <a:t>(2</a:t>
            </a:r>
            <a:r>
              <a:rPr lang="en-US" altLang="en-US" sz="2400" i="1" dirty="0"/>
              <a:t>x</a:t>
            </a:r>
            <a:r>
              <a:rPr lang="en-US" altLang="en-US" sz="2400" dirty="0"/>
              <a:t> – 1)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B9747D09-2E44-479B-88E9-499163943E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 dirty="0"/>
              <a:t>PARTIAL FRACTIONS</a:t>
            </a:r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1332A768-3D69-45D1-A32C-0C9F1D83D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4182" y="353219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800000"/>
                </a:solidFill>
              </a:rPr>
              <a:t>Example 2</a:t>
            </a:r>
          </a:p>
        </p:txBody>
      </p:sp>
      <p:graphicFrame>
        <p:nvGraphicFramePr>
          <p:cNvPr id="65542" name="Object 6">
            <a:extLst>
              <a:ext uri="{FF2B5EF4-FFF2-40B4-BE49-F238E27FC236}">
                <a16:creationId xmlns:a16="http://schemas.microsoft.com/office/drawing/2014/main" id="{480BA196-880E-4E70-A842-72FF5FCA16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351818"/>
              </p:ext>
            </p:extLst>
          </p:nvPr>
        </p:nvGraphicFramePr>
        <p:xfrm>
          <a:off x="5735612" y="950"/>
          <a:ext cx="3183883" cy="1129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1" name="Equation" r:id="rId4" imgW="1180800" imgH="419040" progId="Equation.DSMT4">
                  <p:embed/>
                </p:oleObj>
              </mc:Choice>
              <mc:Fallback>
                <p:oleObj name="Equation" r:id="rId4" imgW="118080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612" y="950"/>
                        <a:ext cx="3183883" cy="11292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EC814FC5-5812-4727-9A1A-8A160FDDF48D}"/>
                  </a:ext>
                </a:extLst>
              </p:cNvPr>
              <p:cNvSpPr txBox="1"/>
              <p:nvPr/>
            </p:nvSpPr>
            <p:spPr bwMode="auto">
              <a:xfrm>
                <a:off x="609600" y="3276600"/>
                <a:ext cx="7315200" cy="9144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−1)(</m:t>
                          </m:r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  <m:r>
                        <a:rPr lang="en-US" sz="24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sz="24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EC814FC5-5812-4727-9A1A-8A160FDDF4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3276600"/>
                <a:ext cx="7315200" cy="9144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uiExpand="1" build="p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372E8D62-4906-41C9-A495-1EBFDBAA01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Expanding right hand side of Equation 2 and writing it in the standard form for polynomials, we get:</a:t>
            </a:r>
          </a:p>
          <a:p>
            <a:r>
              <a:rPr lang="en-US" altLang="en-US" sz="2400" i="1" dirty="0"/>
              <a:t>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+ 2</a:t>
            </a:r>
            <a:r>
              <a:rPr lang="en-US" altLang="en-US" sz="2400" i="1" dirty="0"/>
              <a:t>x</a:t>
            </a:r>
            <a:r>
              <a:rPr lang="en-US" altLang="en-US" sz="2400" dirty="0"/>
              <a:t> - 1 = (2</a:t>
            </a:r>
            <a:r>
              <a:rPr lang="en-US" altLang="en-US" sz="2400" i="1" dirty="0"/>
              <a:t>A</a:t>
            </a:r>
            <a:r>
              <a:rPr lang="en-US" altLang="en-US" sz="2400" dirty="0"/>
              <a:t> + </a:t>
            </a:r>
            <a:r>
              <a:rPr lang="en-US" altLang="en-US" sz="2400" i="1" dirty="0"/>
              <a:t>B</a:t>
            </a:r>
            <a:r>
              <a:rPr lang="en-US" altLang="en-US" sz="2400" dirty="0"/>
              <a:t> + 2</a:t>
            </a:r>
            <a:r>
              <a:rPr lang="en-US" altLang="en-US" sz="2400" i="1" dirty="0"/>
              <a:t>C</a:t>
            </a:r>
            <a:r>
              <a:rPr lang="en-US" altLang="en-US" sz="2400" dirty="0"/>
              <a:t>)</a:t>
            </a:r>
            <a:r>
              <a:rPr lang="en-US" altLang="en-US" sz="2400" i="1" dirty="0"/>
              <a:t>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+ (3</a:t>
            </a:r>
            <a:r>
              <a:rPr lang="en-US" altLang="en-US" sz="2400" i="1" dirty="0"/>
              <a:t>A</a:t>
            </a:r>
            <a:r>
              <a:rPr lang="en-US" altLang="en-US" sz="2400" dirty="0"/>
              <a:t> + 2</a:t>
            </a:r>
            <a:r>
              <a:rPr lang="en-US" altLang="en-US" sz="2400" i="1" dirty="0"/>
              <a:t>B</a:t>
            </a:r>
            <a:r>
              <a:rPr lang="en-US" altLang="en-US" sz="2400" dirty="0"/>
              <a:t> – </a:t>
            </a:r>
            <a:r>
              <a:rPr lang="en-US" altLang="en-US" sz="2400" i="1" dirty="0"/>
              <a:t>C</a:t>
            </a:r>
            <a:r>
              <a:rPr lang="en-US" altLang="en-US" sz="2400" dirty="0"/>
              <a:t>)x – 2</a:t>
            </a:r>
            <a:r>
              <a:rPr lang="en-US" altLang="en-US" sz="2400" i="1" dirty="0"/>
              <a:t>A</a:t>
            </a:r>
          </a:p>
          <a:p>
            <a:r>
              <a:rPr lang="en-US" altLang="en-US" sz="2400" dirty="0"/>
              <a:t>Polynomials are identical so their coefficients must be equal:	 			    2</a:t>
            </a:r>
            <a:r>
              <a:rPr lang="en-US" altLang="en-US" sz="2400" i="1" dirty="0"/>
              <a:t>A</a:t>
            </a:r>
            <a:r>
              <a:rPr lang="en-US" altLang="en-US" sz="2400" dirty="0"/>
              <a:t> + </a:t>
            </a:r>
            <a:r>
              <a:rPr lang="en-US" altLang="en-US" sz="2400" i="1" dirty="0"/>
              <a:t>B</a:t>
            </a:r>
            <a:r>
              <a:rPr lang="en-US" altLang="en-US" sz="2400" dirty="0"/>
              <a:t> + 2</a:t>
            </a:r>
            <a:r>
              <a:rPr lang="en-US" altLang="en-US" sz="2400" i="1" dirty="0"/>
              <a:t>C</a:t>
            </a:r>
            <a:r>
              <a:rPr lang="en-US" altLang="en-US" sz="2400" dirty="0"/>
              <a:t> = 1</a:t>
            </a:r>
          </a:p>
          <a:p>
            <a:pPr algn="ctr"/>
            <a:r>
              <a:rPr lang="en-US" altLang="en-US" sz="2400" dirty="0"/>
              <a:t>3</a:t>
            </a:r>
            <a:r>
              <a:rPr lang="en-US" altLang="en-US" sz="2400" i="1" dirty="0"/>
              <a:t>A</a:t>
            </a:r>
            <a:r>
              <a:rPr lang="en-US" altLang="en-US" sz="2400" dirty="0"/>
              <a:t> + 2</a:t>
            </a:r>
            <a:r>
              <a:rPr lang="en-US" altLang="en-US" sz="2400" i="1" dirty="0"/>
              <a:t>B</a:t>
            </a:r>
            <a:r>
              <a:rPr lang="en-US" altLang="en-US" sz="2400" dirty="0"/>
              <a:t> – </a:t>
            </a:r>
            <a:r>
              <a:rPr lang="en-US" altLang="en-US" sz="2400" i="1" dirty="0"/>
              <a:t>C</a:t>
            </a:r>
            <a:r>
              <a:rPr lang="en-US" altLang="en-US" sz="2400" dirty="0"/>
              <a:t> = 2</a:t>
            </a:r>
          </a:p>
          <a:p>
            <a:pPr algn="ctr"/>
            <a:r>
              <a:rPr lang="en-US" altLang="en-US" sz="2400" dirty="0"/>
              <a:t>                –2</a:t>
            </a:r>
            <a:r>
              <a:rPr lang="en-US" altLang="en-US" sz="2400" i="1" dirty="0"/>
              <a:t>A</a:t>
            </a:r>
            <a:r>
              <a:rPr lang="en-US" altLang="en-US" sz="2400" dirty="0"/>
              <a:t> = –1</a:t>
            </a:r>
          </a:p>
          <a:p>
            <a:pPr indent="-284163"/>
            <a:r>
              <a:rPr lang="en-US" altLang="en-US" sz="2400" dirty="0"/>
              <a:t>Solving this system, we get:</a:t>
            </a:r>
          </a:p>
          <a:p>
            <a:pPr marL="457200" lvl="1" indent="0" algn="ctr">
              <a:buNone/>
            </a:pPr>
            <a:r>
              <a:rPr lang="en-US" altLang="en-US" sz="2400" i="1" dirty="0"/>
              <a:t>A</a:t>
            </a:r>
            <a:r>
              <a:rPr lang="en-US" altLang="en-US" sz="2400" dirty="0"/>
              <a:t> = </a:t>
            </a:r>
            <a:r>
              <a:rPr lang="en-US" altLang="en-US" sz="2400" dirty="0">
                <a:cs typeface="Arial" panose="020B0604020202020204" pitchFamily="34" charset="0"/>
              </a:rPr>
              <a:t>½, </a:t>
            </a:r>
            <a:r>
              <a:rPr lang="en-US" altLang="en-US" sz="2400" i="1" dirty="0"/>
              <a:t>B</a:t>
            </a:r>
            <a:r>
              <a:rPr lang="en-US" altLang="en-US" sz="2400" dirty="0"/>
              <a:t> = 1/5, </a:t>
            </a:r>
            <a:r>
              <a:rPr lang="en-US" altLang="en-US" sz="2400" i="1" dirty="0"/>
              <a:t>C</a:t>
            </a:r>
            <a:r>
              <a:rPr lang="en-US" altLang="en-US" sz="2400" dirty="0"/>
              <a:t> = –1/10</a:t>
            </a:r>
            <a:endParaRPr lang="en-US" altLang="en-US" sz="2000" dirty="0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1A27B404-DAE1-4C81-A6CE-CCD068B11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/>
              <a:t>PARTIAL FRACTIONS</a:t>
            </a:r>
          </a:p>
        </p:txBody>
      </p:sp>
      <p:sp>
        <p:nvSpPr>
          <p:cNvPr id="75782" name="Text Box 6">
            <a:extLst>
              <a:ext uri="{FF2B5EF4-FFF2-40B4-BE49-F238E27FC236}">
                <a16:creationId xmlns:a16="http://schemas.microsoft.com/office/drawing/2014/main" id="{27E34B5C-2AC3-4517-BEE1-92835DD39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4538" y="434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00"/>
                </a:solidFill>
              </a:rPr>
              <a:t>E. g. 2—Equation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CD6CEF79-A7EF-4045-989E-9DD7E699AB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7213" y="877888"/>
            <a:ext cx="8572500" cy="5865812"/>
          </a:xfrm>
        </p:spPr>
        <p:txBody>
          <a:bodyPr/>
          <a:lstStyle/>
          <a:p>
            <a:r>
              <a:rPr lang="en-US" altLang="en-US" dirty="0"/>
              <a:t>Hence,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sz="2800" dirty="0"/>
              <a:t>In integrating middle term, substitute </a:t>
            </a:r>
            <a:r>
              <a:rPr lang="en-US" altLang="en-US" sz="2800" i="1" dirty="0"/>
              <a:t>u =</a:t>
            </a:r>
            <a:r>
              <a:rPr lang="en-US" altLang="en-US" sz="2800" dirty="0"/>
              <a:t> 2</a:t>
            </a:r>
            <a:r>
              <a:rPr lang="en-US" altLang="en-US" sz="2800" i="1" dirty="0"/>
              <a:t>x –</a:t>
            </a:r>
            <a:r>
              <a:rPr lang="en-US" altLang="en-US" sz="2800" dirty="0"/>
              <a:t> 1, which gives </a:t>
            </a:r>
            <a:r>
              <a:rPr lang="en-US" altLang="en-US" sz="2800" i="1" dirty="0"/>
              <a:t>du =</a:t>
            </a:r>
            <a:r>
              <a:rPr lang="en-US" altLang="en-US" sz="2800" dirty="0"/>
              <a:t> 2 </a:t>
            </a:r>
            <a:r>
              <a:rPr lang="en-US" altLang="en-US" sz="2800" i="1" dirty="0"/>
              <a:t>dx </a:t>
            </a:r>
            <a:r>
              <a:rPr lang="en-US" altLang="en-US" sz="2800" dirty="0">
                <a:sym typeface="Symbol" panose="05050102010706020507" pitchFamily="18" charset="2"/>
              </a:rPr>
              <a:t></a:t>
            </a:r>
            <a:r>
              <a:rPr lang="en-US" altLang="en-US" sz="2800" dirty="0"/>
              <a:t> </a:t>
            </a:r>
            <a:r>
              <a:rPr lang="en-US" altLang="en-US" sz="2800" i="1" dirty="0"/>
              <a:t>dx =</a:t>
            </a:r>
            <a:r>
              <a:rPr lang="en-US" altLang="en-US" sz="2800" dirty="0"/>
              <a:t> </a:t>
            </a:r>
            <a:r>
              <a:rPr lang="en-US" altLang="en-US" sz="2800" i="1" dirty="0"/>
              <a:t>du</a:t>
            </a:r>
            <a:r>
              <a:rPr lang="en-US" altLang="en-US" sz="2800" dirty="0"/>
              <a:t>/2.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76D98CE9-6072-4A5B-8744-84DBD3E685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/>
              <a:t>PARTIAL FRACTIONS</a:t>
            </a:r>
          </a:p>
        </p:txBody>
      </p:sp>
      <p:graphicFrame>
        <p:nvGraphicFramePr>
          <p:cNvPr id="81926" name="Object 6">
            <a:extLst>
              <a:ext uri="{FF2B5EF4-FFF2-40B4-BE49-F238E27FC236}">
                <a16:creationId xmlns:a16="http://schemas.microsoft.com/office/drawing/2014/main" id="{A1AEECC1-6BF4-4E62-930D-19D0D488E4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08160"/>
              </p:ext>
            </p:extLst>
          </p:nvPr>
        </p:nvGraphicFramePr>
        <p:xfrm>
          <a:off x="1559601" y="1482414"/>
          <a:ext cx="6365199" cy="2945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4" name="Equation" r:id="rId4" imgW="2361960" imgH="1104840" progId="Equation.DSMT4">
                  <p:embed/>
                </p:oleObj>
              </mc:Choice>
              <mc:Fallback>
                <p:oleObj name="Equation" r:id="rId4" imgW="2361960" imgH="11048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9601" y="1482414"/>
                        <a:ext cx="6365199" cy="29459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7" name="Text Box 7">
            <a:extLst>
              <a:ext uri="{FF2B5EF4-FFF2-40B4-BE49-F238E27FC236}">
                <a16:creationId xmlns:a16="http://schemas.microsoft.com/office/drawing/2014/main" id="{680E4F35-1C33-45CC-A932-530DCBB8B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4538" y="434975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00"/>
                </a:solidFill>
              </a:rPr>
              <a:t>Example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C1EE414E-F855-45E3-B441-10F6878EAD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835025"/>
            <a:ext cx="8686800" cy="5865813"/>
          </a:xfrm>
        </p:spPr>
        <p:txBody>
          <a:bodyPr/>
          <a:lstStyle/>
          <a:p>
            <a:r>
              <a:rPr lang="en-US" altLang="en-US" sz="2800" dirty="0"/>
              <a:t>Equation 2 is true for every value of </a:t>
            </a:r>
            <a:r>
              <a:rPr lang="en-US" altLang="en-US" sz="2800" i="1" dirty="0"/>
              <a:t>x </a:t>
            </a:r>
            <a:r>
              <a:rPr lang="en-US" altLang="en-US" sz="2800" dirty="0"/>
              <a:t>:</a:t>
            </a:r>
          </a:p>
          <a:p>
            <a:r>
              <a:rPr lang="en-US" altLang="en-US" sz="2800" i="1" dirty="0"/>
              <a:t>x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 + 2</a:t>
            </a:r>
            <a:r>
              <a:rPr lang="en-US" altLang="en-US" sz="2800" i="1" dirty="0"/>
              <a:t>x</a:t>
            </a:r>
            <a:r>
              <a:rPr lang="en-US" altLang="en-US" sz="2800" dirty="0"/>
              <a:t> – 1 = </a:t>
            </a:r>
            <a:r>
              <a:rPr lang="en-US" altLang="en-US" sz="2800" i="1" dirty="0"/>
              <a:t>A</a:t>
            </a:r>
            <a:r>
              <a:rPr lang="en-US" altLang="en-US" sz="2800" dirty="0"/>
              <a:t>(2</a:t>
            </a:r>
            <a:r>
              <a:rPr lang="en-US" altLang="en-US" sz="2800" i="1" dirty="0"/>
              <a:t>x</a:t>
            </a:r>
            <a:r>
              <a:rPr lang="en-US" altLang="en-US" sz="2800" dirty="0"/>
              <a:t> – 1)(</a:t>
            </a:r>
            <a:r>
              <a:rPr lang="en-US" altLang="en-US" sz="2800" i="1" dirty="0"/>
              <a:t>x</a:t>
            </a:r>
            <a:r>
              <a:rPr lang="en-US" altLang="en-US" sz="2800" dirty="0"/>
              <a:t> + 2) + </a:t>
            </a:r>
            <a:r>
              <a:rPr lang="en-US" altLang="en-US" sz="2800" i="1" dirty="0"/>
              <a:t>Bx</a:t>
            </a:r>
            <a:r>
              <a:rPr lang="en-US" altLang="en-US" sz="2800" dirty="0"/>
              <a:t>(</a:t>
            </a:r>
            <a:r>
              <a:rPr lang="en-US" altLang="en-US" sz="2800" i="1" dirty="0"/>
              <a:t>x</a:t>
            </a:r>
            <a:r>
              <a:rPr lang="en-US" altLang="en-US" sz="2800" dirty="0"/>
              <a:t> + 2) + </a:t>
            </a:r>
            <a:r>
              <a:rPr lang="en-US" altLang="en-US" sz="2800" i="1" dirty="0" err="1"/>
              <a:t>Cx</a:t>
            </a:r>
            <a:r>
              <a:rPr lang="en-US" altLang="en-US" sz="2800" dirty="0"/>
              <a:t>(2</a:t>
            </a:r>
            <a:r>
              <a:rPr lang="en-US" altLang="en-US" sz="2800" i="1" dirty="0"/>
              <a:t>x</a:t>
            </a:r>
            <a:r>
              <a:rPr lang="en-US" altLang="en-US" sz="2800" dirty="0"/>
              <a:t> – 1)</a:t>
            </a:r>
            <a:endParaRPr lang="en-US" altLang="en-US" sz="1600" dirty="0"/>
          </a:p>
          <a:p>
            <a:r>
              <a:rPr lang="en-US" altLang="en-US" sz="2800" dirty="0"/>
              <a:t>Let’s choose values of </a:t>
            </a:r>
            <a:r>
              <a:rPr lang="en-US" altLang="en-US" sz="2800" i="1" dirty="0"/>
              <a:t>x </a:t>
            </a:r>
            <a:r>
              <a:rPr lang="en-US" altLang="en-US" sz="2800" dirty="0"/>
              <a:t>that simplify the equation. </a:t>
            </a:r>
          </a:p>
          <a:p>
            <a:r>
              <a:rPr lang="en-US" altLang="en-US" sz="2800" dirty="0"/>
              <a:t>If </a:t>
            </a:r>
            <a:r>
              <a:rPr lang="en-US" altLang="en-US" sz="2800" i="1" dirty="0"/>
              <a:t>x = </a:t>
            </a:r>
            <a:r>
              <a:rPr lang="en-US" altLang="en-US" sz="2800" dirty="0"/>
              <a:t>0, the second and third terms on the right side vanish and the equation becomes –1 = –2</a:t>
            </a:r>
            <a:r>
              <a:rPr lang="en-US" altLang="en-US" sz="2800" i="1" dirty="0"/>
              <a:t>A</a:t>
            </a:r>
            <a:r>
              <a:rPr lang="en-US" altLang="en-US" sz="2800" dirty="0"/>
              <a:t>. </a:t>
            </a:r>
            <a:endParaRPr lang="en-US" altLang="en-US" sz="2400" dirty="0"/>
          </a:p>
          <a:p>
            <a:pPr lvl="1"/>
            <a:r>
              <a:rPr lang="en-US" altLang="en-US" dirty="0"/>
              <a:t>Hence, </a:t>
            </a:r>
            <a:r>
              <a:rPr lang="en-US" altLang="en-US" i="1" dirty="0"/>
              <a:t>A</a:t>
            </a:r>
            <a:r>
              <a:rPr lang="en-US" altLang="en-US" dirty="0"/>
              <a:t> = ½.</a:t>
            </a:r>
          </a:p>
          <a:p>
            <a:pPr marL="0" lvl="1" indent="0">
              <a:buNone/>
            </a:pPr>
            <a:r>
              <a:rPr lang="en-US" altLang="en-US" dirty="0"/>
              <a:t>Likewise, </a:t>
            </a:r>
            <a:r>
              <a:rPr lang="en-US" altLang="en-US" i="1" dirty="0"/>
              <a:t>x = </a:t>
            </a:r>
            <a:r>
              <a:rPr lang="en-US" altLang="en-US" dirty="0">
                <a:cs typeface="Arial" panose="020B0604020202020204" pitchFamily="34" charset="0"/>
              </a:rPr>
              <a:t>½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 </a:t>
            </a:r>
            <a:r>
              <a:rPr lang="en-US" altLang="en-US" dirty="0"/>
              <a:t>1/4 = 5</a:t>
            </a:r>
            <a:r>
              <a:rPr lang="en-US" altLang="en-US" i="1" dirty="0"/>
              <a:t>B</a:t>
            </a:r>
            <a:r>
              <a:rPr lang="en-US" altLang="en-US" dirty="0"/>
              <a:t>/4 and </a:t>
            </a:r>
            <a:r>
              <a:rPr lang="en-US" altLang="en-US" i="1" dirty="0"/>
              <a:t>x = </a:t>
            </a:r>
            <a:r>
              <a:rPr lang="en-US" altLang="en-US" dirty="0"/>
              <a:t>–2 </a:t>
            </a:r>
            <a:r>
              <a:rPr lang="en-US" altLang="en-US" dirty="0">
                <a:sym typeface="Symbol" panose="05050102010706020507" pitchFamily="18" charset="2"/>
              </a:rPr>
              <a:t></a:t>
            </a:r>
            <a:r>
              <a:rPr lang="en-US" altLang="en-US" dirty="0"/>
              <a:t> –1 = 10</a:t>
            </a:r>
            <a:r>
              <a:rPr lang="en-US" altLang="en-US" i="1" dirty="0"/>
              <a:t>C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Hence, </a:t>
            </a:r>
            <a:r>
              <a:rPr lang="en-US" altLang="en-US" i="1" dirty="0"/>
              <a:t>B</a:t>
            </a:r>
            <a:r>
              <a:rPr lang="en-US" altLang="en-US" dirty="0"/>
              <a:t> = 1/5 and </a:t>
            </a:r>
            <a:r>
              <a:rPr lang="en-US" altLang="en-US" i="1" dirty="0"/>
              <a:t>C = </a:t>
            </a:r>
            <a:r>
              <a:rPr lang="en-US" altLang="en-US" dirty="0"/>
              <a:t>–1/10.</a:t>
            </a:r>
          </a:p>
          <a:p>
            <a:pPr lvl="1"/>
            <a:endParaRPr lang="en-US" altLang="en-US" dirty="0"/>
          </a:p>
          <a:p>
            <a:endParaRPr lang="en-US" altLang="en-US" sz="2800" dirty="0"/>
          </a:p>
          <a:p>
            <a:endParaRPr lang="en-US" altLang="en-US" dirty="0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51D1E5AC-EAA2-4572-BACB-44A722820B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400800" cy="585788"/>
          </a:xfrm>
          <a:noFill/>
          <a:ln/>
        </p:spPr>
        <p:txBody>
          <a:bodyPr/>
          <a:lstStyle/>
          <a:p>
            <a:r>
              <a:rPr lang="en-US" altLang="en-US" dirty="0"/>
              <a:t>Alternative method to find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5FD657C9-0D5A-41B5-A161-3A06C5213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8613"/>
            <a:ext cx="8229600" cy="2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en-US" sz="4800" b="1" dirty="0">
                <a:solidFill>
                  <a:srgbClr val="800000"/>
                </a:solidFill>
              </a:rPr>
              <a:t>6.5</a:t>
            </a:r>
            <a:br>
              <a:rPr lang="en-US" altLang="en-US" sz="4000" b="1" dirty="0">
                <a:solidFill>
                  <a:srgbClr val="E45C00"/>
                </a:solidFill>
              </a:rPr>
            </a:br>
            <a:r>
              <a:rPr lang="en-US" altLang="en-US" sz="3600" b="1" dirty="0">
                <a:solidFill>
                  <a:srgbClr val="E45C00"/>
                </a:solidFill>
              </a:rPr>
              <a:t>Integration of Rational Functions </a:t>
            </a:r>
            <a:br>
              <a:rPr lang="en-US" altLang="en-US" sz="3600" b="1" dirty="0">
                <a:solidFill>
                  <a:srgbClr val="E45C00"/>
                </a:solidFill>
              </a:rPr>
            </a:br>
            <a:r>
              <a:rPr lang="en-US" altLang="en-US" sz="3600" b="1" dirty="0">
                <a:solidFill>
                  <a:srgbClr val="E45C00"/>
                </a:solidFill>
              </a:rPr>
              <a:t>by Partial Fractions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F7D5044F-9EEB-403E-AA00-E52ECBB3F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84175"/>
            <a:ext cx="6629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en-US" sz="2400" b="1">
                <a:solidFill>
                  <a:srgbClr val="E45C00"/>
                </a:solidFill>
              </a:rPr>
              <a:t>TECHNIQUES OF INTEGRATION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F796D5D4-578B-44FE-BBA6-D71C11286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657600"/>
            <a:ext cx="8305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ct val="130000"/>
              </a:lnSpc>
              <a:spcBef>
                <a:spcPct val="20000"/>
              </a:spcBef>
              <a:defRPr sz="3200">
                <a:solidFill>
                  <a:srgbClr val="8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AC4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AC4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800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50846DB3-4BC4-4817-86A3-D57493EA2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86200"/>
            <a:ext cx="86868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ct val="130000"/>
              </a:lnSpc>
              <a:spcBef>
                <a:spcPct val="20000"/>
              </a:spcBef>
              <a:defRPr sz="3200">
                <a:solidFill>
                  <a:srgbClr val="8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AC4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AC4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400"/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0B094536-73F1-476A-9F3A-EA2A62044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890963"/>
            <a:ext cx="81534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ct val="130000"/>
              </a:lnSpc>
              <a:spcBef>
                <a:spcPct val="20000"/>
              </a:spcBef>
              <a:defRPr sz="3200">
                <a:solidFill>
                  <a:srgbClr val="8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AC4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AC4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200"/>
          </a:p>
          <a:p>
            <a:pPr algn="ctr"/>
            <a:r>
              <a:rPr lang="en-US" altLang="en-US" sz="2400"/>
              <a:t>In this section, we will learn:</a:t>
            </a:r>
          </a:p>
          <a:p>
            <a:pPr algn="ctr"/>
            <a:r>
              <a:rPr lang="en-US" altLang="en-US" sz="2400"/>
              <a:t>How to integrate rational functions </a:t>
            </a:r>
          </a:p>
          <a:p>
            <a:pPr algn="ctr"/>
            <a:r>
              <a:rPr lang="en-US" altLang="en-US" sz="2400"/>
              <a:t>by reducing them to a sum of simpler fractions.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A76F92D7-53CF-48C9-A65A-57743F067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" y="643290"/>
            <a:ext cx="8963025" cy="6214710"/>
          </a:xfrm>
        </p:spPr>
        <p:txBody>
          <a:bodyPr/>
          <a:lstStyle/>
          <a:p>
            <a:pPr marL="457200" lvl="1" indent="0">
              <a:buNone/>
            </a:pPr>
            <a:endParaRPr lang="en-US" altLang="en-US" sz="2400" dirty="0"/>
          </a:p>
          <a:p>
            <a:pPr lvl="1"/>
            <a:endParaRPr lang="en-US" altLang="en-US" sz="2400" dirty="0"/>
          </a:p>
          <a:p>
            <a:pPr lvl="1"/>
            <a:endParaRPr lang="en-US" altLang="en-US" sz="2400" dirty="0"/>
          </a:p>
          <a:p>
            <a:pPr marL="344488" lvl="1"/>
            <a:r>
              <a:rPr lang="en-US" altLang="en-US" sz="2400" dirty="0"/>
              <a:t>Therefore: </a:t>
            </a:r>
          </a:p>
          <a:p>
            <a:pPr marL="344488" lvl="1"/>
            <a:r>
              <a:rPr lang="en-US" altLang="en-US" sz="2400" dirty="0"/>
              <a:t>We put </a:t>
            </a:r>
            <a:r>
              <a:rPr lang="en-US" altLang="en-US" sz="2400" i="1" dirty="0"/>
              <a:t>x = a </a:t>
            </a:r>
            <a:r>
              <a:rPr lang="en-US" altLang="en-US" sz="2400" dirty="0"/>
              <a:t>in the equation and get </a:t>
            </a:r>
            <a:r>
              <a:rPr lang="en-US" altLang="en-US" sz="2400" i="1" dirty="0"/>
              <a:t>A</a:t>
            </a:r>
            <a:r>
              <a:rPr lang="en-US" altLang="en-US" sz="2400" dirty="0"/>
              <a:t>(2</a:t>
            </a:r>
            <a:r>
              <a:rPr lang="en-US" altLang="en-US" sz="2400" i="1" dirty="0"/>
              <a:t>a</a:t>
            </a:r>
            <a:r>
              <a:rPr lang="en-US" altLang="en-US" sz="2400" dirty="0"/>
              <a:t>) = 1. So, </a:t>
            </a:r>
            <a:r>
              <a:rPr lang="en-US" altLang="en-US" sz="2400" i="1" dirty="0"/>
              <a:t>A =</a:t>
            </a:r>
            <a:r>
              <a:rPr lang="en-US" altLang="en-US" sz="2400" dirty="0"/>
              <a:t> 1/(2</a:t>
            </a:r>
            <a:r>
              <a:rPr lang="en-US" altLang="en-US" sz="2400" i="1" dirty="0"/>
              <a:t>a</a:t>
            </a:r>
            <a:r>
              <a:rPr lang="en-US" altLang="en-US" sz="2400" dirty="0"/>
              <a:t>). </a:t>
            </a:r>
          </a:p>
          <a:p>
            <a:pPr marL="344488" lvl="1"/>
            <a:r>
              <a:rPr lang="en-US" altLang="en-US" sz="2400" dirty="0"/>
              <a:t>If we put </a:t>
            </a:r>
            <a:r>
              <a:rPr lang="en-US" altLang="en-US" sz="2400" i="1" dirty="0"/>
              <a:t>x = </a:t>
            </a:r>
            <a:r>
              <a:rPr lang="en-US" altLang="en-US" sz="2000" dirty="0"/>
              <a:t>–</a:t>
            </a:r>
            <a:r>
              <a:rPr lang="en-US" altLang="en-US" sz="2400" i="1" dirty="0"/>
              <a:t>a</a:t>
            </a:r>
            <a:r>
              <a:rPr lang="en-US" altLang="en-US" sz="2400" dirty="0"/>
              <a:t>, we get </a:t>
            </a:r>
            <a:r>
              <a:rPr lang="en-US" altLang="en-US" sz="2400" i="1" dirty="0"/>
              <a:t>B</a:t>
            </a:r>
            <a:r>
              <a:rPr lang="en-US" altLang="en-US" sz="2400" dirty="0"/>
              <a:t>(</a:t>
            </a:r>
            <a:r>
              <a:rPr lang="en-US" altLang="en-US" sz="2000" dirty="0"/>
              <a:t>–</a:t>
            </a:r>
            <a:r>
              <a:rPr lang="en-US" altLang="en-US" sz="2400" dirty="0"/>
              <a:t>2</a:t>
            </a:r>
            <a:r>
              <a:rPr lang="en-US" altLang="en-US" sz="2400" i="1" dirty="0"/>
              <a:t>a</a:t>
            </a:r>
            <a:r>
              <a:rPr lang="en-US" altLang="en-US" sz="2400" dirty="0"/>
              <a:t>) = 1. So, </a:t>
            </a:r>
            <a:r>
              <a:rPr lang="en-US" altLang="en-US" sz="2400" i="1" dirty="0"/>
              <a:t>B =</a:t>
            </a:r>
            <a:r>
              <a:rPr lang="en-US" altLang="en-US" sz="2400" dirty="0"/>
              <a:t> </a:t>
            </a:r>
            <a:r>
              <a:rPr lang="en-US" altLang="en-US" sz="2000" dirty="0"/>
              <a:t>–</a:t>
            </a:r>
            <a:r>
              <a:rPr lang="en-US" altLang="en-US" sz="2400" dirty="0"/>
              <a:t>1/(2</a:t>
            </a:r>
            <a:r>
              <a:rPr lang="en-US" altLang="en-US" sz="2400" i="1" dirty="0"/>
              <a:t>a</a:t>
            </a:r>
            <a:r>
              <a:rPr lang="en-US" altLang="en-US" sz="2400" dirty="0"/>
              <a:t>). And</a:t>
            </a:r>
          </a:p>
          <a:p>
            <a:pPr marL="344488" lvl="1"/>
            <a:endParaRPr lang="en-US" altLang="en-US" sz="2400" dirty="0"/>
          </a:p>
          <a:p>
            <a:pPr marL="344488" lvl="1"/>
            <a:endParaRPr lang="en-US" altLang="en-US" sz="2400" dirty="0"/>
          </a:p>
          <a:p>
            <a:pPr marL="344488" lvl="1"/>
            <a:endParaRPr lang="en-US" altLang="en-US" sz="2400" dirty="0"/>
          </a:p>
          <a:p>
            <a:pPr marL="60325" lvl="1" indent="0">
              <a:buNone/>
            </a:pPr>
            <a:endParaRPr lang="en-US" altLang="en-US" sz="2400" dirty="0"/>
          </a:p>
          <a:p>
            <a:pPr marL="344488" lvl="1"/>
            <a:r>
              <a:rPr lang="en-US" altLang="en-US" sz="2400" dirty="0"/>
              <a:t>Since </a:t>
            </a:r>
            <a:r>
              <a:rPr lang="en-US" altLang="en-US" sz="2400" dirty="0">
                <a:latin typeface="Times New Roman" panose="02020603050405020304" pitchFamily="18" charset="0"/>
              </a:rPr>
              <a:t>l</a:t>
            </a:r>
            <a:r>
              <a:rPr lang="en-US" altLang="en-US" sz="2400" dirty="0"/>
              <a:t>n </a:t>
            </a:r>
            <a:r>
              <a:rPr lang="en-US" altLang="en-US" sz="2400" i="1" dirty="0"/>
              <a:t>x –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Times New Roman" panose="02020603050405020304" pitchFamily="18" charset="0"/>
              </a:rPr>
              <a:t>l</a:t>
            </a:r>
            <a:r>
              <a:rPr lang="en-US" altLang="en-US" sz="2400" dirty="0"/>
              <a:t>n </a:t>
            </a:r>
            <a:r>
              <a:rPr lang="en-US" altLang="en-US" sz="2400" i="1" dirty="0"/>
              <a:t>y =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Times New Roman" panose="02020603050405020304" pitchFamily="18" charset="0"/>
              </a:rPr>
              <a:t>l</a:t>
            </a:r>
            <a:r>
              <a:rPr lang="en-US" altLang="en-US" sz="2400" dirty="0"/>
              <a:t>n(</a:t>
            </a:r>
            <a:r>
              <a:rPr lang="en-US" altLang="en-US" sz="2400" i="1" dirty="0"/>
              <a:t>x</a:t>
            </a:r>
            <a:r>
              <a:rPr lang="en-US" altLang="en-US" sz="2400" dirty="0"/>
              <a:t>/</a:t>
            </a:r>
            <a:r>
              <a:rPr lang="en-US" altLang="en-US" sz="2400" i="1" dirty="0"/>
              <a:t>y</a:t>
            </a:r>
            <a:r>
              <a:rPr lang="en-US" altLang="en-US" sz="2400" dirty="0"/>
              <a:t>), we can write the integral as: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2C6F8A79-7412-4285-B791-1D00EF6DBD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/>
              <a:t>PARTIAL FRACTIONS</a:t>
            </a:r>
          </a:p>
        </p:txBody>
      </p:sp>
      <p:sp>
        <p:nvSpPr>
          <p:cNvPr id="90116" name="Text Box 4">
            <a:extLst>
              <a:ext uri="{FF2B5EF4-FFF2-40B4-BE49-F238E27FC236}">
                <a16:creationId xmlns:a16="http://schemas.microsoft.com/office/drawing/2014/main" id="{4D5B8084-1D44-48DB-8BD8-27B44D9DD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7156" y="377271"/>
            <a:ext cx="45172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800000"/>
                </a:solidFill>
              </a:rPr>
              <a:t>Example 3 			</a:t>
            </a:r>
            <a:r>
              <a:rPr lang="en-US" altLang="en-US" sz="2400" i="1" dirty="0"/>
              <a:t>a</a:t>
            </a:r>
            <a:r>
              <a:rPr lang="en-US" altLang="en-US" sz="2400" dirty="0"/>
              <a:t> </a:t>
            </a:r>
            <a:r>
              <a:rPr lang="en-US" altLang="en-US" sz="2400" dirty="0">
                <a:cs typeface="Arial" panose="020B0604020202020204" pitchFamily="34" charset="0"/>
              </a:rPr>
              <a:t>≠</a:t>
            </a:r>
            <a:r>
              <a:rPr lang="en-US" altLang="en-US" sz="2400" dirty="0"/>
              <a:t> 0</a:t>
            </a:r>
            <a:endParaRPr lang="en-US" altLang="en-US" sz="2400" b="1" dirty="0">
              <a:solidFill>
                <a:srgbClr val="800000"/>
              </a:solidFill>
            </a:endParaRPr>
          </a:p>
        </p:txBody>
      </p:sp>
      <p:graphicFrame>
        <p:nvGraphicFramePr>
          <p:cNvPr id="90117" name="Object 5">
            <a:extLst>
              <a:ext uri="{FF2B5EF4-FFF2-40B4-BE49-F238E27FC236}">
                <a16:creationId xmlns:a16="http://schemas.microsoft.com/office/drawing/2014/main" id="{17B587E9-2753-44DC-AF96-9A72EFB263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643131"/>
              </p:ext>
            </p:extLst>
          </p:nvPr>
        </p:nvGraphicFramePr>
        <p:xfrm>
          <a:off x="5670550" y="-59531"/>
          <a:ext cx="1949450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93" name="Equation" r:id="rId4" imgW="583920" imgH="393480" progId="Equation.DSMT4">
                  <p:embed/>
                </p:oleObj>
              </mc:Choice>
              <mc:Fallback>
                <p:oleObj name="Equation" r:id="rId4" imgW="58392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0550" y="-59531"/>
                        <a:ext cx="1949450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8" name="Object 6">
            <a:extLst>
              <a:ext uri="{FF2B5EF4-FFF2-40B4-BE49-F238E27FC236}">
                <a16:creationId xmlns:a16="http://schemas.microsoft.com/office/drawing/2014/main" id="{2DE705A2-AE10-4361-ADB1-3E06B998CB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069562"/>
              </p:ext>
            </p:extLst>
          </p:nvPr>
        </p:nvGraphicFramePr>
        <p:xfrm>
          <a:off x="288431" y="1045547"/>
          <a:ext cx="4662488" cy="823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94" name="Equation" r:id="rId6" imgW="2374560" imgH="419040" progId="Equation.DSMT4">
                  <p:embed/>
                </p:oleObj>
              </mc:Choice>
              <mc:Fallback>
                <p:oleObj name="Equation" r:id="rId6" imgW="237456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31" y="1045547"/>
                        <a:ext cx="4662488" cy="8230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9" name="Object 7">
            <a:extLst>
              <a:ext uri="{FF2B5EF4-FFF2-40B4-BE49-F238E27FC236}">
                <a16:creationId xmlns:a16="http://schemas.microsoft.com/office/drawing/2014/main" id="{3A8C5200-6F5A-47BD-9B46-38AD8C8006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719081"/>
              </p:ext>
            </p:extLst>
          </p:nvPr>
        </p:nvGraphicFramePr>
        <p:xfrm>
          <a:off x="2393429" y="1947495"/>
          <a:ext cx="3462338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95" name="Equation" r:id="rId8" imgW="1384200" imgH="203040" progId="Equation.DSMT4">
                  <p:embed/>
                </p:oleObj>
              </mc:Choice>
              <mc:Fallback>
                <p:oleObj name="Equation" r:id="rId8" imgW="138420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429" y="1947495"/>
                        <a:ext cx="3462338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DA722277-14D1-436B-8FF9-E4C6EA7CC0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194948"/>
              </p:ext>
            </p:extLst>
          </p:nvPr>
        </p:nvGraphicFramePr>
        <p:xfrm>
          <a:off x="1238250" y="3367941"/>
          <a:ext cx="4662488" cy="154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96" name="Equation" r:id="rId10" imgW="2527200" imgH="838080" progId="Equation.DSMT4">
                  <p:embed/>
                </p:oleObj>
              </mc:Choice>
              <mc:Fallback>
                <p:oleObj name="Equation" r:id="rId10" imgW="2527200" imgH="838080" progId="Equation.DSMT4">
                  <p:embed/>
                  <p:pic>
                    <p:nvPicPr>
                      <p:cNvPr id="176132" name="Object 4">
                        <a:extLst>
                          <a:ext uri="{FF2B5EF4-FFF2-40B4-BE49-F238E27FC236}">
                            <a16:creationId xmlns:a16="http://schemas.microsoft.com/office/drawing/2014/main" id="{D32CE026-35A6-43BD-86D6-73DE0B6493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3367941"/>
                        <a:ext cx="4662488" cy="1546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>
            <a:extLst>
              <a:ext uri="{FF2B5EF4-FFF2-40B4-BE49-F238E27FC236}">
                <a16:creationId xmlns:a16="http://schemas.microsoft.com/office/drawing/2014/main" id="{16C8A229-6C06-4CE5-B209-92BEDD9E10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276976"/>
              </p:ext>
            </p:extLst>
          </p:nvPr>
        </p:nvGraphicFramePr>
        <p:xfrm>
          <a:off x="2438400" y="5516003"/>
          <a:ext cx="3581400" cy="914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97" name="Equation" r:id="rId12" imgW="1688760" imgH="431640" progId="Equation.DSMT4">
                  <p:embed/>
                </p:oleObj>
              </mc:Choice>
              <mc:Fallback>
                <p:oleObj name="Equation" r:id="rId12" imgW="1688760" imgH="431640" progId="Equation.DSMT4">
                  <p:embed/>
                  <p:pic>
                    <p:nvPicPr>
                      <p:cNvPr id="94212" name="Object 4">
                        <a:extLst>
                          <a:ext uri="{FF2B5EF4-FFF2-40B4-BE49-F238E27FC236}">
                            <a16:creationId xmlns:a16="http://schemas.microsoft.com/office/drawing/2014/main" id="{17CB4676-EA84-4008-B149-6A74D777FD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516003"/>
                        <a:ext cx="3581400" cy="9140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88011C3C-1C80-4C7A-B5D1-CAC05B9D16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820738"/>
            <a:ext cx="8748713" cy="5865812"/>
          </a:xfrm>
        </p:spPr>
        <p:txBody>
          <a:bodyPr/>
          <a:lstStyle/>
          <a:p>
            <a:r>
              <a:rPr lang="en-US" altLang="en-US" sz="2400" i="1" dirty="0"/>
              <a:t>Q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 is a product of linear factors, some of which are repeated.</a:t>
            </a:r>
          </a:p>
          <a:p>
            <a:r>
              <a:rPr lang="en-US" altLang="en-US" sz="2400" dirty="0"/>
              <a:t>Suppose the first linear factor (</a:t>
            </a:r>
            <a:r>
              <a:rPr lang="en-US" altLang="en-US" sz="2400" i="1" dirty="0"/>
              <a:t>a</a:t>
            </a:r>
            <a:r>
              <a:rPr lang="en-US" altLang="en-US" sz="2400" baseline="-25000" dirty="0"/>
              <a:t>1</a:t>
            </a:r>
            <a:r>
              <a:rPr lang="en-US" altLang="en-US" sz="2400" i="1" dirty="0"/>
              <a:t>x +</a:t>
            </a:r>
            <a:r>
              <a:rPr lang="en-US" altLang="en-US" sz="2400" dirty="0"/>
              <a:t> </a:t>
            </a:r>
            <a:r>
              <a:rPr lang="en-US" altLang="en-US" sz="2400" i="1" dirty="0"/>
              <a:t>b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) is repeated </a:t>
            </a:r>
            <a:r>
              <a:rPr lang="en-US" altLang="en-US" sz="2400" i="1" dirty="0"/>
              <a:t>r </a:t>
            </a:r>
            <a:r>
              <a:rPr lang="en-US" altLang="en-US" sz="2400" dirty="0"/>
              <a:t>times.</a:t>
            </a:r>
          </a:p>
          <a:p>
            <a:r>
              <a:rPr lang="en-US" altLang="en-US" sz="2400" dirty="0"/>
              <a:t>That is, (</a:t>
            </a:r>
            <a:r>
              <a:rPr lang="en-US" altLang="en-US" sz="2400" i="1" dirty="0"/>
              <a:t>a</a:t>
            </a:r>
            <a:r>
              <a:rPr lang="en-US" altLang="en-US" sz="2400" baseline="-25000" dirty="0"/>
              <a:t>1</a:t>
            </a:r>
            <a:r>
              <a:rPr lang="en-US" altLang="en-US" sz="2400" i="1" dirty="0"/>
              <a:t>x +</a:t>
            </a:r>
            <a:r>
              <a:rPr lang="en-US" altLang="en-US" sz="2400" dirty="0"/>
              <a:t> </a:t>
            </a:r>
            <a:r>
              <a:rPr lang="en-US" altLang="en-US" sz="2400" i="1" dirty="0"/>
              <a:t>b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)</a:t>
            </a:r>
            <a:r>
              <a:rPr lang="en-US" altLang="en-US" sz="2400" i="1" baseline="30000" dirty="0"/>
              <a:t>r</a:t>
            </a:r>
            <a:r>
              <a:rPr lang="en-US" altLang="en-US" sz="2400" dirty="0"/>
              <a:t> occurs in the factorization</a:t>
            </a:r>
          </a:p>
          <a:p>
            <a:r>
              <a:rPr lang="en-US" altLang="en-US" sz="2400" dirty="0"/>
              <a:t>Then, instead of the single term </a:t>
            </a:r>
            <a:r>
              <a:rPr lang="en-US" altLang="en-US" sz="2400" i="1" dirty="0"/>
              <a:t>A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/(</a:t>
            </a:r>
            <a:r>
              <a:rPr lang="en-US" altLang="en-US" sz="2400" i="1" dirty="0"/>
              <a:t>a</a:t>
            </a:r>
            <a:r>
              <a:rPr lang="en-US" altLang="en-US" sz="2400" baseline="-25000" dirty="0"/>
              <a:t>1</a:t>
            </a:r>
            <a:r>
              <a:rPr lang="en-US" altLang="en-US" sz="2400" i="1" dirty="0"/>
              <a:t>x +</a:t>
            </a:r>
            <a:r>
              <a:rPr lang="en-US" altLang="en-US" sz="2400" dirty="0"/>
              <a:t> </a:t>
            </a:r>
            <a:r>
              <a:rPr lang="en-US" altLang="en-US" sz="2400" i="1" dirty="0"/>
              <a:t>b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), we would use:</a:t>
            </a:r>
          </a:p>
          <a:p>
            <a:endParaRPr lang="en-US" altLang="en-US" sz="4400" dirty="0"/>
          </a:p>
          <a:p>
            <a:r>
              <a:rPr lang="en-US" altLang="en-US" sz="2400" dirty="0"/>
              <a:t>For example: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r>
              <a:rPr lang="en-US" altLang="en-US" sz="2400" dirty="0"/>
              <a:t>However, this is too difficult to use as a solved example.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68FB0F9E-4D51-4997-A055-365150DF5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 dirty="0"/>
              <a:t>CASE 2: linear but with  r repeats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F0A177CC-0413-4649-9286-C33CFCC1A6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317257"/>
              </p:ext>
            </p:extLst>
          </p:nvPr>
        </p:nvGraphicFramePr>
        <p:xfrm>
          <a:off x="1885950" y="3077880"/>
          <a:ext cx="5372100" cy="991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00" name="Equation" r:id="rId4" imgW="2336760" imgH="431640" progId="Equation.DSMT4">
                  <p:embed/>
                </p:oleObj>
              </mc:Choice>
              <mc:Fallback>
                <p:oleObj name="Equation" r:id="rId4" imgW="2336760" imgH="431640" progId="Equation.DSMT4">
                  <p:embed/>
                  <p:pic>
                    <p:nvPicPr>
                      <p:cNvPr id="98308" name="Object 4">
                        <a:extLst>
                          <a:ext uri="{FF2B5EF4-FFF2-40B4-BE49-F238E27FC236}">
                            <a16:creationId xmlns:a16="http://schemas.microsoft.com/office/drawing/2014/main" id="{CCE3E4AF-A6E6-4E17-B84A-3AA68FC30E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3077880"/>
                        <a:ext cx="5372100" cy="9916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D089B37-20B4-46D8-A8B0-8FD9867649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029221"/>
              </p:ext>
            </p:extLst>
          </p:nvPr>
        </p:nvGraphicFramePr>
        <p:xfrm>
          <a:off x="630836" y="4518767"/>
          <a:ext cx="7141564" cy="113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01" name="Equation" r:id="rId6" imgW="2806560" imgH="444240" progId="Equation.DSMT4">
                  <p:embed/>
                </p:oleObj>
              </mc:Choice>
              <mc:Fallback>
                <p:oleObj name="Equation" r:id="rId6" imgW="2806560" imgH="444240" progId="Equation.DSMT4">
                  <p:embed/>
                  <p:pic>
                    <p:nvPicPr>
                      <p:cNvPr id="100356" name="Object 4">
                        <a:extLst>
                          <a:ext uri="{FF2B5EF4-FFF2-40B4-BE49-F238E27FC236}">
                            <a16:creationId xmlns:a16="http://schemas.microsoft.com/office/drawing/2014/main" id="{6C12B5B1-11F6-4035-8A28-9886CA8653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836" y="4518767"/>
                        <a:ext cx="7141564" cy="113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4A27DA48-DCC5-44ED-8E0E-0A41C9A3FC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2925" y="820738"/>
            <a:ext cx="8572500" cy="5865812"/>
          </a:xfrm>
        </p:spPr>
        <p:txBody>
          <a:bodyPr/>
          <a:lstStyle/>
          <a:p>
            <a:pPr marL="342900" lvl="1" indent="-342900"/>
            <a:r>
              <a:rPr lang="en-US" altLang="en-US" sz="2400" dirty="0"/>
              <a:t>The first step is to divide:</a:t>
            </a:r>
          </a:p>
          <a:p>
            <a:pPr marL="0" lvl="1" indent="0">
              <a:buNone/>
            </a:pPr>
            <a:endParaRPr lang="en-US" altLang="en-US" sz="4000" dirty="0"/>
          </a:p>
          <a:p>
            <a:pPr marL="284163" lvl="1"/>
            <a:endParaRPr lang="en-US" altLang="en-US" sz="2400" dirty="0"/>
          </a:p>
          <a:p>
            <a:pPr marL="284163" lvl="1"/>
            <a:r>
              <a:rPr lang="en-US" altLang="en-US" sz="2400" dirty="0"/>
              <a:t>We call our denominator Q(x).</a:t>
            </a:r>
          </a:p>
          <a:p>
            <a:pPr marL="284163" lvl="1"/>
            <a:r>
              <a:rPr lang="en-US" altLang="en-US" sz="2400" dirty="0"/>
              <a:t>Since </a:t>
            </a:r>
            <a:r>
              <a:rPr lang="en-US" altLang="en-US" sz="2400" i="1" dirty="0"/>
              <a:t>Q</a:t>
            </a:r>
            <a:r>
              <a:rPr lang="en-US" altLang="en-US" sz="2400" dirty="0"/>
              <a:t>(1) = 0, we know that </a:t>
            </a:r>
            <a:r>
              <a:rPr lang="en-US" altLang="en-US" sz="2400" i="1" dirty="0"/>
              <a:t>x –</a:t>
            </a:r>
            <a:r>
              <a:rPr lang="en-US" altLang="en-US" sz="2400" dirty="0"/>
              <a:t> 1 is a factor &amp; we obtain:</a:t>
            </a:r>
          </a:p>
          <a:p>
            <a:pPr lvl="1"/>
            <a:endParaRPr lang="en-US" altLang="en-US" sz="2400" dirty="0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4ECF8001-C188-417B-A31C-D5698BC4C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/>
              <a:t>PARTIAL FRACTIONS</a:t>
            </a:r>
          </a:p>
        </p:txBody>
      </p:sp>
      <p:sp>
        <p:nvSpPr>
          <p:cNvPr id="102404" name="Text Box 4">
            <a:extLst>
              <a:ext uri="{FF2B5EF4-FFF2-40B4-BE49-F238E27FC236}">
                <a16:creationId xmlns:a16="http://schemas.microsoft.com/office/drawing/2014/main" id="{0D70D93A-BB17-45FA-A8B7-AAB6B9182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4775" y="405389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800000"/>
                </a:solidFill>
              </a:rPr>
              <a:t>Example 4</a:t>
            </a:r>
          </a:p>
        </p:txBody>
      </p:sp>
      <p:graphicFrame>
        <p:nvGraphicFramePr>
          <p:cNvPr id="102405" name="Object 5">
            <a:extLst>
              <a:ext uri="{FF2B5EF4-FFF2-40B4-BE49-F238E27FC236}">
                <a16:creationId xmlns:a16="http://schemas.microsoft.com/office/drawing/2014/main" id="{76EEEBE0-000A-4E0F-BB8A-CCD66905CE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254452"/>
              </p:ext>
            </p:extLst>
          </p:nvPr>
        </p:nvGraphicFramePr>
        <p:xfrm>
          <a:off x="5895975" y="171450"/>
          <a:ext cx="3031512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8" name="Equation" r:id="rId4" imgW="1307880" imgH="419040" progId="Equation.DSMT4">
                  <p:embed/>
                </p:oleObj>
              </mc:Choice>
              <mc:Fallback>
                <p:oleObj name="Equation" r:id="rId4" imgW="130788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5" y="171450"/>
                        <a:ext cx="3031512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2406" name="Object 6">
                <a:extLst>
                  <a:ext uri="{FF2B5EF4-FFF2-40B4-BE49-F238E27FC236}">
                    <a16:creationId xmlns:a16="http://schemas.microsoft.com/office/drawing/2014/main" id="{AF64FD9A-6539-4357-A7F3-6360D69D6413}"/>
                  </a:ext>
                </a:extLst>
              </p:cNvPr>
              <p:cNvSpPr txBox="1"/>
              <p:nvPr/>
            </p:nvSpPr>
            <p:spPr bwMode="auto">
              <a:xfrm>
                <a:off x="1359108" y="1377951"/>
                <a:ext cx="7403892" cy="971550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sz="28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2800" i="1">
                          <a:solidFill>
                            <a:srgbClr val="AA44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solidFill>
                            <a:srgbClr val="AA44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solidFill>
                            <a:srgbClr val="AA4400"/>
                          </a:solidFill>
                          <a:latin typeface="Cambria Math" panose="02040503050406030204" pitchFamily="18" charset="0"/>
                        </a:rPr>
                        <m:t>+1+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8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2406" name="Object 6">
                <a:extLst>
                  <a:ext uri="{FF2B5EF4-FFF2-40B4-BE49-F238E27FC236}">
                    <a16:creationId xmlns:a16="http://schemas.microsoft.com/office/drawing/2014/main" id="{AF64FD9A-6539-4357-A7F3-6360D69D64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59108" y="1377951"/>
                <a:ext cx="7403892" cy="9715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8CA1DC5A-7F57-4783-BD69-B5AD4AB93F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33875"/>
              </p:ext>
            </p:extLst>
          </p:nvPr>
        </p:nvGraphicFramePr>
        <p:xfrm>
          <a:off x="1981200" y="3375025"/>
          <a:ext cx="5715000" cy="1916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9" name="Equation" r:id="rId7" imgW="2120760" imgH="711000" progId="Equation.DSMT4">
                  <p:embed/>
                </p:oleObj>
              </mc:Choice>
              <mc:Fallback>
                <p:oleObj name="Equation" r:id="rId7" imgW="2120760" imgH="711000" progId="Equation.DSMT4">
                  <p:embed/>
                  <p:pic>
                    <p:nvPicPr>
                      <p:cNvPr id="104452" name="Object 4">
                        <a:extLst>
                          <a:ext uri="{FF2B5EF4-FFF2-40B4-BE49-F238E27FC236}">
                            <a16:creationId xmlns:a16="http://schemas.microsoft.com/office/drawing/2014/main" id="{187FB48C-7E2A-46D1-BFC9-A0DC2B2FB8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375025"/>
                        <a:ext cx="5715000" cy="19167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uiExpand="1" build="p"/>
      <p:bldP spid="10240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2D4C994E-3ABB-4855-BA62-EC6D49D1F7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877888"/>
            <a:ext cx="8572500" cy="5865812"/>
          </a:xfrm>
        </p:spPr>
        <p:txBody>
          <a:bodyPr/>
          <a:lstStyle/>
          <a:p>
            <a:r>
              <a:rPr lang="en-US" altLang="en-US" sz="2400" dirty="0"/>
              <a:t>The linear factor </a:t>
            </a:r>
            <a:r>
              <a:rPr lang="en-US" altLang="en-US" sz="2400" i="1" dirty="0"/>
              <a:t>x –</a:t>
            </a:r>
            <a:r>
              <a:rPr lang="en-US" altLang="en-US" sz="2400" dirty="0"/>
              <a:t> 1 occurs twice.</a:t>
            </a:r>
          </a:p>
          <a:p>
            <a:r>
              <a:rPr lang="en-US" altLang="en-US" sz="2400" dirty="0"/>
              <a:t>So, the partial fraction decomposition is:</a:t>
            </a:r>
          </a:p>
          <a:p>
            <a:endParaRPr lang="en-US" altLang="en-US" sz="2800" dirty="0"/>
          </a:p>
          <a:p>
            <a:r>
              <a:rPr lang="en-US" altLang="en-US" sz="2400" dirty="0"/>
              <a:t>Clearing the denominators gives us: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r>
              <a:rPr lang="en-US" altLang="en-US" sz="2400" dirty="0"/>
              <a:t>Equating coefficients:</a:t>
            </a:r>
          </a:p>
          <a:p>
            <a:endParaRPr lang="en-US" altLang="en-US" sz="2400" dirty="0"/>
          </a:p>
          <a:p>
            <a:r>
              <a:rPr lang="en-US" altLang="en-US" sz="2400" i="1" dirty="0"/>
              <a:t>So A =</a:t>
            </a:r>
            <a:r>
              <a:rPr lang="en-US" altLang="en-US" sz="2400" dirty="0"/>
              <a:t> 1, </a:t>
            </a:r>
            <a:r>
              <a:rPr lang="en-US" altLang="en-US" sz="2400" i="1" dirty="0"/>
              <a:t>B =</a:t>
            </a:r>
            <a:r>
              <a:rPr lang="en-US" altLang="en-US" sz="2400" dirty="0"/>
              <a:t> 2 &amp; </a:t>
            </a:r>
            <a:r>
              <a:rPr lang="en-US" altLang="en-US" sz="2400" i="1" dirty="0"/>
              <a:t>C = -</a:t>
            </a:r>
            <a:r>
              <a:rPr lang="en-US" altLang="en-US" sz="2400" dirty="0"/>
              <a:t>1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dirty="0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5405DC6F-935F-4C94-86E9-695905F360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/>
              <a:t>PARTIAL FRACTIONS</a:t>
            </a:r>
          </a:p>
        </p:txBody>
      </p:sp>
      <p:graphicFrame>
        <p:nvGraphicFramePr>
          <p:cNvPr id="106506" name="Object 10">
            <a:extLst>
              <a:ext uri="{FF2B5EF4-FFF2-40B4-BE49-F238E27FC236}">
                <a16:creationId xmlns:a16="http://schemas.microsoft.com/office/drawing/2014/main" id="{82594F5E-DA10-43F5-969E-96F3030F26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887100"/>
              </p:ext>
            </p:extLst>
          </p:nvPr>
        </p:nvGraphicFramePr>
        <p:xfrm>
          <a:off x="1752600" y="1876411"/>
          <a:ext cx="4775342" cy="866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4" name="Equation" r:id="rId4" imgW="2311200" imgH="419040" progId="Equation.DSMT4">
                  <p:embed/>
                </p:oleObj>
              </mc:Choice>
              <mc:Fallback>
                <p:oleObj name="Equation" r:id="rId4" imgW="2311200" imgH="419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76411"/>
                        <a:ext cx="4775342" cy="8667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07" name="Text Box 11">
            <a:extLst>
              <a:ext uri="{FF2B5EF4-FFF2-40B4-BE49-F238E27FC236}">
                <a16:creationId xmlns:a16="http://schemas.microsoft.com/office/drawing/2014/main" id="{2CB32484-65DD-4479-A2B6-4FFCD71A6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4538" y="434975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00"/>
                </a:solidFill>
              </a:rPr>
              <a:t>Example 4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7F9BC04-2CFF-4053-83A1-8B176FC912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318600"/>
              </p:ext>
            </p:extLst>
          </p:nvPr>
        </p:nvGraphicFramePr>
        <p:xfrm>
          <a:off x="1331118" y="3108986"/>
          <a:ext cx="5455316" cy="100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5" name="Equation" r:id="rId6" imgW="2616120" imgH="482400" progId="Equation.DSMT4">
                  <p:embed/>
                </p:oleObj>
              </mc:Choice>
              <mc:Fallback>
                <p:oleObj name="Equation" r:id="rId6" imgW="2616120" imgH="482400" progId="Equation.DSMT4">
                  <p:embed/>
                  <p:pic>
                    <p:nvPicPr>
                      <p:cNvPr id="108549" name="Object 5">
                        <a:extLst>
                          <a:ext uri="{FF2B5EF4-FFF2-40B4-BE49-F238E27FC236}">
                            <a16:creationId xmlns:a16="http://schemas.microsoft.com/office/drawing/2014/main" id="{C134B3F5-E90E-4005-AC73-01FB022D52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118" y="3108986"/>
                        <a:ext cx="5455316" cy="100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58A3FFCE-B5C8-4B2C-9B64-3045B76CA2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746287"/>
              </p:ext>
            </p:extLst>
          </p:nvPr>
        </p:nvGraphicFramePr>
        <p:xfrm>
          <a:off x="4580744" y="4275368"/>
          <a:ext cx="2429656" cy="1597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6" name="Equation" r:id="rId8" imgW="965160" imgH="634680" progId="Equation.DSMT4">
                  <p:embed/>
                </p:oleObj>
              </mc:Choice>
              <mc:Fallback>
                <p:oleObj name="Equation" r:id="rId8" imgW="965160" imgH="634680" progId="Equation.DSMT4">
                  <p:embed/>
                  <p:pic>
                    <p:nvPicPr>
                      <p:cNvPr id="179204" name="Object 4">
                        <a:extLst>
                          <a:ext uri="{FF2B5EF4-FFF2-40B4-BE49-F238E27FC236}">
                            <a16:creationId xmlns:a16="http://schemas.microsoft.com/office/drawing/2014/main" id="{937B0D36-F70A-4523-B377-FB593F0231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0744" y="4275368"/>
                        <a:ext cx="2429656" cy="15972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5CDDC2BC-25D3-4FF9-B3BA-D5D130554E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248400" cy="585788"/>
          </a:xfrm>
        </p:spPr>
        <p:txBody>
          <a:bodyPr/>
          <a:lstStyle/>
          <a:p>
            <a:r>
              <a:rPr lang="en-US" altLang="en-US"/>
              <a:t>PARTIAL FRACTIONS</a:t>
            </a:r>
          </a:p>
        </p:txBody>
      </p:sp>
      <p:sp>
        <p:nvSpPr>
          <p:cNvPr id="180227" name="Rectangle 3">
            <a:extLst>
              <a:ext uri="{FF2B5EF4-FFF2-40B4-BE49-F238E27FC236}">
                <a16:creationId xmlns:a16="http://schemas.microsoft.com/office/drawing/2014/main" id="{805418F5-FB5F-494D-8CE5-B0DA91844C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877888"/>
            <a:ext cx="8572500" cy="5865812"/>
          </a:xfrm>
        </p:spPr>
        <p:txBody>
          <a:bodyPr/>
          <a:lstStyle/>
          <a:p>
            <a:r>
              <a:rPr lang="en-US" altLang="en-US"/>
              <a:t>Thus,</a:t>
            </a:r>
          </a:p>
        </p:txBody>
      </p:sp>
      <p:graphicFrame>
        <p:nvGraphicFramePr>
          <p:cNvPr id="180228" name="Object 4">
            <a:extLst>
              <a:ext uri="{FF2B5EF4-FFF2-40B4-BE49-F238E27FC236}">
                <a16:creationId xmlns:a16="http://schemas.microsoft.com/office/drawing/2014/main" id="{B0BF8C7D-6CD6-4A79-8A46-EA7A6A0F87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1650" y="1233488"/>
          <a:ext cx="7081838" cy="500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46" name="Equation" r:id="rId4" imgW="2514600" imgH="1777680" progId="Equation.DSMT4">
                  <p:embed/>
                </p:oleObj>
              </mc:Choice>
              <mc:Fallback>
                <p:oleObj name="Equation" r:id="rId4" imgW="2514600" imgH="17776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1233488"/>
                        <a:ext cx="7081838" cy="500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30" name="Text Box 6">
            <a:extLst>
              <a:ext uri="{FF2B5EF4-FFF2-40B4-BE49-F238E27FC236}">
                <a16:creationId xmlns:a16="http://schemas.microsoft.com/office/drawing/2014/main" id="{73C6F38A-D898-4EA6-8C64-A6BBB5A0E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4538" y="434975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00"/>
                </a:solidFill>
              </a:rPr>
              <a:t>Example 4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32053991-1A41-45A3-84A5-4B9A33575E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877888"/>
            <a:ext cx="8686800" cy="2017712"/>
          </a:xfrm>
        </p:spPr>
        <p:txBody>
          <a:bodyPr/>
          <a:lstStyle/>
          <a:p>
            <a:r>
              <a:rPr lang="en-US" altLang="en-US" sz="2800" dirty="0"/>
              <a:t>If </a:t>
            </a:r>
            <a:r>
              <a:rPr lang="en-US" altLang="en-US" sz="2800" i="1" dirty="0"/>
              <a:t>Q</a:t>
            </a:r>
            <a:r>
              <a:rPr lang="en-US" altLang="en-US" sz="2800" dirty="0"/>
              <a:t>(</a:t>
            </a:r>
            <a:r>
              <a:rPr lang="en-US" altLang="en-US" sz="2800" i="1" dirty="0"/>
              <a:t>x</a:t>
            </a:r>
            <a:r>
              <a:rPr lang="en-US" altLang="en-US" sz="2800" dirty="0"/>
              <a:t>) has the factor a</a:t>
            </a:r>
            <a:r>
              <a:rPr lang="en-US" altLang="en-US" sz="2800" i="1" dirty="0"/>
              <a:t>x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 + </a:t>
            </a:r>
            <a:r>
              <a:rPr lang="en-US" altLang="en-US" sz="2800" i="1" dirty="0"/>
              <a:t>bx +</a:t>
            </a:r>
            <a:r>
              <a:rPr lang="en-US" altLang="en-US" sz="2800" dirty="0"/>
              <a:t> </a:t>
            </a:r>
            <a:r>
              <a:rPr lang="en-US" altLang="en-US" sz="2800" i="1" dirty="0"/>
              <a:t>c,</a:t>
            </a:r>
            <a:r>
              <a:rPr lang="en-US" altLang="en-US" sz="2800" dirty="0"/>
              <a:t> where </a:t>
            </a:r>
            <a:r>
              <a:rPr lang="en-US" altLang="en-US" sz="2800" i="1" dirty="0"/>
              <a:t>b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 – 4</a:t>
            </a:r>
            <a:r>
              <a:rPr lang="en-US" altLang="en-US" sz="2800" i="1" dirty="0"/>
              <a:t>ac &lt;</a:t>
            </a:r>
            <a:r>
              <a:rPr lang="en-US" altLang="en-US" sz="2800" dirty="0"/>
              <a:t> 0, </a:t>
            </a:r>
            <a:br>
              <a:rPr lang="en-US" altLang="en-US" sz="2800" dirty="0"/>
            </a:br>
            <a:r>
              <a:rPr lang="en-US" altLang="en-US" sz="2800" dirty="0"/>
              <a:t>then we will have a term of the form:</a:t>
            </a:r>
            <a:br>
              <a:rPr lang="en-US" altLang="en-US" sz="2800" dirty="0"/>
            </a:br>
            <a:br>
              <a:rPr lang="en-US" altLang="en-US" dirty="0"/>
            </a:br>
            <a:endParaRPr lang="en-US" altLang="en-US" dirty="0"/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4659897F-4E75-41A8-B9E4-3680837126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78153" y="292100"/>
            <a:ext cx="7774353" cy="585788"/>
          </a:xfrm>
          <a:noFill/>
          <a:ln/>
        </p:spPr>
        <p:txBody>
          <a:bodyPr/>
          <a:lstStyle/>
          <a:p>
            <a:r>
              <a:rPr lang="en-US" altLang="en-US" dirty="0"/>
              <a:t>CASE 3: irreducible quadratic factors</a:t>
            </a:r>
            <a:r>
              <a:rPr lang="en-US" altLang="en-US" sz="2000" dirty="0"/>
              <a:t>, none repeated</a:t>
            </a:r>
            <a:endParaRPr lang="en-US" altLang="en-US" dirty="0"/>
          </a:p>
        </p:txBody>
      </p:sp>
      <p:sp>
        <p:nvSpPr>
          <p:cNvPr id="165892" name="Text Box 4">
            <a:extLst>
              <a:ext uri="{FF2B5EF4-FFF2-40B4-BE49-F238E27FC236}">
                <a16:creationId xmlns:a16="http://schemas.microsoft.com/office/drawing/2014/main" id="{9450B3FB-8BB6-4D60-B45D-4D3A1DF73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9025" y="435769"/>
            <a:ext cx="170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800000"/>
                </a:solidFill>
              </a:rPr>
              <a:t>Formula 9 </a:t>
            </a:r>
          </a:p>
        </p:txBody>
      </p:sp>
      <p:graphicFrame>
        <p:nvGraphicFramePr>
          <p:cNvPr id="165893" name="Object 5">
            <a:extLst>
              <a:ext uri="{FF2B5EF4-FFF2-40B4-BE49-F238E27FC236}">
                <a16:creationId xmlns:a16="http://schemas.microsoft.com/office/drawing/2014/main" id="{7C7025B6-BCB1-4934-A093-BED6A79DEE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535181"/>
              </p:ext>
            </p:extLst>
          </p:nvPr>
        </p:nvGraphicFramePr>
        <p:xfrm>
          <a:off x="3200400" y="2168525"/>
          <a:ext cx="2443162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12" name="Equation" r:id="rId4" imgW="761760" imgH="393480" progId="Equation.DSMT4">
                  <p:embed/>
                </p:oleObj>
              </mc:Choice>
              <mc:Fallback>
                <p:oleObj name="Equation" r:id="rId4" imgW="7617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168525"/>
                        <a:ext cx="2443162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D8CB68A-955A-4A8C-BCEE-8947DDC0C80D}"/>
              </a:ext>
            </a:extLst>
          </p:cNvPr>
          <p:cNvSpPr txBox="1"/>
          <p:nvPr/>
        </p:nvSpPr>
        <p:spPr>
          <a:xfrm>
            <a:off x="457200" y="3635535"/>
            <a:ext cx="7687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dirty="0">
                <a:solidFill>
                  <a:srgbClr val="800000"/>
                </a:solidFill>
              </a:rPr>
              <a:t>where </a:t>
            </a:r>
            <a:r>
              <a:rPr lang="en-US" altLang="en-US" sz="2800" i="1" dirty="0">
                <a:solidFill>
                  <a:srgbClr val="800000"/>
                </a:solidFill>
              </a:rPr>
              <a:t>A </a:t>
            </a:r>
            <a:r>
              <a:rPr lang="en-US" altLang="en-US" sz="2800" dirty="0">
                <a:solidFill>
                  <a:srgbClr val="800000"/>
                </a:solidFill>
              </a:rPr>
              <a:t>and </a:t>
            </a:r>
            <a:r>
              <a:rPr lang="en-US" altLang="en-US" sz="2800" i="1" dirty="0">
                <a:solidFill>
                  <a:srgbClr val="800000"/>
                </a:solidFill>
              </a:rPr>
              <a:t>B </a:t>
            </a:r>
            <a:r>
              <a:rPr lang="en-US" altLang="en-US" sz="2800" dirty="0">
                <a:solidFill>
                  <a:srgbClr val="800000"/>
                </a:solidFill>
              </a:rPr>
              <a:t>are constants to be determined.</a:t>
            </a:r>
            <a:endParaRPr lang="en-US" sz="28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8F229AB8-E608-4872-9AED-626560FCA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877888"/>
            <a:ext cx="8572500" cy="5865812"/>
          </a:xfrm>
        </p:spPr>
        <p:txBody>
          <a:bodyPr/>
          <a:lstStyle/>
          <a:p>
            <a:r>
              <a:rPr lang="en-US" altLang="en-US" sz="2800" dirty="0"/>
              <a:t>f(x) has a partial fraction decomposition:</a:t>
            </a:r>
          </a:p>
          <a:p>
            <a:endParaRPr lang="en-US" altLang="en-US" dirty="0"/>
          </a:p>
          <a:p>
            <a:endParaRPr lang="en-US" altLang="en-US" sz="1200" dirty="0"/>
          </a:p>
          <a:p>
            <a:r>
              <a:rPr lang="en-US" altLang="en-US" sz="2800" dirty="0"/>
              <a:t>Split each term with a quadratic denominator in 2. </a:t>
            </a:r>
          </a:p>
          <a:p>
            <a:pPr lvl="1"/>
            <a:r>
              <a:rPr lang="en-US" altLang="en-US" sz="2400" dirty="0"/>
              <a:t>One term will have a natural log (e.g., use u = 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+1)</a:t>
            </a:r>
          </a:p>
          <a:p>
            <a:pPr lvl="1"/>
            <a:r>
              <a:rPr lang="en-US" altLang="en-US" sz="2400" dirty="0"/>
              <a:t>Other term will make use of: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6E72FC20-0588-4B67-9D51-40FF016AE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934200" cy="585788"/>
          </a:xfrm>
          <a:noFill/>
          <a:ln/>
        </p:spPr>
        <p:txBody>
          <a:bodyPr/>
          <a:lstStyle/>
          <a:p>
            <a:r>
              <a:rPr lang="en-US" altLang="en-US" dirty="0"/>
              <a:t>CASE 3 example: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= </a:t>
            </a:r>
            <a:r>
              <a:rPr lang="en-US" altLang="en-US" i="1" dirty="0"/>
              <a:t>x</a:t>
            </a:r>
            <a:r>
              <a:rPr lang="en-US" altLang="en-US" dirty="0"/>
              <a:t>/[(</a:t>
            </a:r>
            <a:r>
              <a:rPr lang="en-US" altLang="en-US" i="1" dirty="0"/>
              <a:t>x –</a:t>
            </a:r>
            <a:r>
              <a:rPr lang="en-US" altLang="en-US" dirty="0"/>
              <a:t> 2)(</a:t>
            </a:r>
            <a:r>
              <a:rPr lang="en-US" altLang="en-US" i="1" dirty="0"/>
              <a:t>x</a:t>
            </a:r>
            <a:r>
              <a:rPr lang="en-US" altLang="en-US" baseline="30000" dirty="0"/>
              <a:t>2</a:t>
            </a:r>
            <a:r>
              <a:rPr lang="en-US" altLang="en-US" dirty="0"/>
              <a:t> + 1)(</a:t>
            </a:r>
            <a:r>
              <a:rPr lang="en-US" altLang="en-US" i="1" dirty="0"/>
              <a:t>x</a:t>
            </a:r>
            <a:r>
              <a:rPr lang="en-US" altLang="en-US" baseline="30000" dirty="0"/>
              <a:t>2</a:t>
            </a:r>
            <a:r>
              <a:rPr lang="en-US" altLang="en-US" dirty="0"/>
              <a:t> + 4)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4693" name="Object 5">
                <a:extLst>
                  <a:ext uri="{FF2B5EF4-FFF2-40B4-BE49-F238E27FC236}">
                    <a16:creationId xmlns:a16="http://schemas.microsoft.com/office/drawing/2014/main" id="{7B858589-F123-4EA6-8EBA-AE178CC5A40A}"/>
                  </a:ext>
                </a:extLst>
              </p:cNvPr>
              <p:cNvSpPr txBox="1"/>
              <p:nvPr/>
            </p:nvSpPr>
            <p:spPr bwMode="auto">
              <a:xfrm>
                <a:off x="190500" y="1521727"/>
                <a:ext cx="8572500" cy="1136651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−2)(</m:t>
                          </m:r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+1)(</m:t>
                          </m:r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+4)</m:t>
                          </m:r>
                        </m:den>
                      </m:f>
                      <m:r>
                        <a:rPr lang="en-US" sz="28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US" sz="28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𝐵𝑥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28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𝐷𝑥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14693" name="Object 5">
                <a:extLst>
                  <a:ext uri="{FF2B5EF4-FFF2-40B4-BE49-F238E27FC236}">
                    <a16:creationId xmlns:a16="http://schemas.microsoft.com/office/drawing/2014/main" id="{7B858589-F123-4EA6-8EBA-AE178CC5A4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500" y="1521727"/>
                <a:ext cx="8572500" cy="11366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41B32ABF-85CC-4DA7-912D-4D396F82AEA5}"/>
                  </a:ext>
                </a:extLst>
              </p:cNvPr>
              <p:cNvSpPr txBox="1"/>
              <p:nvPr/>
            </p:nvSpPr>
            <p:spPr bwMode="auto">
              <a:xfrm>
                <a:off x="1600200" y="4199623"/>
                <a:ext cx="4945366" cy="1136651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baseline="30000" smtClean="0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8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28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func>
                        <m:funcPr>
                          <m:ctrlP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 i="0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28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41B32ABF-85CC-4DA7-912D-4D396F82AE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00200" y="4199623"/>
                <a:ext cx="4945366" cy="11366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uiExpand="1" build="p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6C692D9E-4ECC-4476-857F-1E0627424D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2925" y="820738"/>
            <a:ext cx="8572500" cy="5865812"/>
          </a:xfrm>
        </p:spPr>
        <p:txBody>
          <a:bodyPr/>
          <a:lstStyle/>
          <a:p>
            <a:pPr marL="284163" lvl="1">
              <a:buNone/>
            </a:pPr>
            <a:r>
              <a:rPr lang="en-US" altLang="en-US" sz="2600" dirty="0"/>
              <a:t>As </a:t>
            </a:r>
            <a:r>
              <a:rPr lang="en-US" altLang="en-US" sz="2600" i="1" dirty="0"/>
              <a:t>x</a:t>
            </a:r>
            <a:r>
              <a:rPr lang="en-US" altLang="en-US" sz="2600" baseline="30000" dirty="0"/>
              <a:t>3</a:t>
            </a:r>
            <a:r>
              <a:rPr lang="en-US" altLang="en-US" sz="2600" dirty="0"/>
              <a:t> + 4</a:t>
            </a:r>
            <a:r>
              <a:rPr lang="en-US" altLang="en-US" sz="2600" i="1" dirty="0"/>
              <a:t>x =</a:t>
            </a:r>
            <a:r>
              <a:rPr lang="en-US" altLang="en-US" sz="2600" dirty="0"/>
              <a:t> </a:t>
            </a:r>
            <a:r>
              <a:rPr lang="en-US" altLang="en-US" sz="2600" i="1" dirty="0"/>
              <a:t>x</a:t>
            </a:r>
            <a:r>
              <a:rPr lang="en-US" altLang="en-US" sz="2600" dirty="0"/>
              <a:t>(</a:t>
            </a:r>
            <a:r>
              <a:rPr lang="en-US" altLang="en-US" sz="2600" i="1" dirty="0"/>
              <a:t>x</a:t>
            </a:r>
            <a:r>
              <a:rPr lang="en-US" altLang="en-US" sz="2600" baseline="30000" dirty="0"/>
              <a:t>2</a:t>
            </a:r>
            <a:r>
              <a:rPr lang="en-US" altLang="en-US" sz="2600" dirty="0"/>
              <a:t> + 4), we write:</a:t>
            </a:r>
          </a:p>
          <a:p>
            <a:pPr marL="284163" lvl="1"/>
            <a:endParaRPr lang="en-US" altLang="en-US" sz="2600" dirty="0"/>
          </a:p>
          <a:p>
            <a:pPr marL="284163" lvl="1"/>
            <a:endParaRPr lang="en-US" altLang="en-US" sz="2600" dirty="0"/>
          </a:p>
          <a:p>
            <a:pPr marL="0" lvl="1" indent="0">
              <a:buNone/>
            </a:pPr>
            <a:r>
              <a:rPr lang="en-US" altLang="en-US" dirty="0"/>
              <a:t>Multiplying by </a:t>
            </a:r>
            <a:r>
              <a:rPr lang="en-US" altLang="en-US" i="1" dirty="0"/>
              <a:t>x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baseline="30000" dirty="0"/>
              <a:t>2</a:t>
            </a:r>
            <a:r>
              <a:rPr lang="en-US" altLang="en-US" dirty="0"/>
              <a:t> + 4), we have: </a:t>
            </a:r>
          </a:p>
          <a:p>
            <a:pPr marL="284163" lvl="1"/>
            <a:endParaRPr lang="en-US" altLang="en-US" dirty="0"/>
          </a:p>
          <a:p>
            <a:pPr marL="284163" lvl="1"/>
            <a:endParaRPr lang="en-US" altLang="en-US" dirty="0"/>
          </a:p>
          <a:p>
            <a:pPr marL="284163" indent="-284163"/>
            <a:r>
              <a:rPr lang="en-US" altLang="en-US" sz="2800" dirty="0"/>
              <a:t>Equating coefficients, we obtain:</a:t>
            </a:r>
            <a:br>
              <a:rPr lang="en-US" altLang="en-US" sz="2800" i="1" dirty="0"/>
            </a:br>
            <a:r>
              <a:rPr lang="en-US" altLang="en-US" sz="2800" i="1" dirty="0"/>
              <a:t>A</a:t>
            </a:r>
            <a:r>
              <a:rPr lang="en-US" altLang="en-US" sz="2800" dirty="0"/>
              <a:t> + </a:t>
            </a:r>
            <a:r>
              <a:rPr lang="en-US" altLang="en-US" sz="2800" i="1" dirty="0"/>
              <a:t>B</a:t>
            </a:r>
            <a:r>
              <a:rPr lang="en-US" altLang="en-US" sz="2800" dirty="0"/>
              <a:t> = 2     </a:t>
            </a:r>
            <a:r>
              <a:rPr lang="en-US" altLang="en-US" sz="2800" i="1" dirty="0"/>
              <a:t>C</a:t>
            </a:r>
            <a:r>
              <a:rPr lang="en-US" altLang="en-US" sz="2800" dirty="0"/>
              <a:t> = –1     4</a:t>
            </a:r>
            <a:r>
              <a:rPr lang="en-US" altLang="en-US" sz="2800" i="1" dirty="0"/>
              <a:t>A</a:t>
            </a:r>
            <a:r>
              <a:rPr lang="en-US" altLang="en-US" sz="2800" dirty="0"/>
              <a:t> = 4</a:t>
            </a:r>
            <a:endParaRPr lang="en-US" altLang="en-US" sz="2400" dirty="0"/>
          </a:p>
          <a:p>
            <a:pPr marL="0" lvl="1" indent="0">
              <a:buNone/>
            </a:pPr>
            <a:r>
              <a:rPr lang="en-US" altLang="en-US" dirty="0"/>
              <a:t>Thus, </a:t>
            </a:r>
            <a:r>
              <a:rPr lang="en-US" altLang="en-US" i="1" dirty="0"/>
              <a:t>A =</a:t>
            </a:r>
            <a:r>
              <a:rPr lang="en-US" altLang="en-US" dirty="0"/>
              <a:t> 1, </a:t>
            </a:r>
            <a:r>
              <a:rPr lang="en-US" altLang="en-US" i="1" dirty="0"/>
              <a:t>B =</a:t>
            </a:r>
            <a:r>
              <a:rPr lang="en-US" altLang="en-US" dirty="0"/>
              <a:t> 1, and </a:t>
            </a:r>
            <a:r>
              <a:rPr lang="en-US" altLang="en-US" i="1" dirty="0"/>
              <a:t>C = </a:t>
            </a:r>
            <a:r>
              <a:rPr lang="en-US" altLang="en-US" dirty="0"/>
              <a:t>–1.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41B9BF48-0EED-4367-A7A4-3BC4CF3DEA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/>
              <a:t>PARTIAL FRACTIONS</a:t>
            </a:r>
          </a:p>
        </p:txBody>
      </p:sp>
      <p:sp>
        <p:nvSpPr>
          <p:cNvPr id="118788" name="Text Box 4">
            <a:extLst>
              <a:ext uri="{FF2B5EF4-FFF2-40B4-BE49-F238E27FC236}">
                <a16:creationId xmlns:a16="http://schemas.microsoft.com/office/drawing/2014/main" id="{BBDD3AFF-FA05-4408-A107-35C8275C9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0516" y="36076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800000"/>
                </a:solidFill>
              </a:rPr>
              <a:t>Example 5</a:t>
            </a:r>
          </a:p>
        </p:txBody>
      </p:sp>
      <p:graphicFrame>
        <p:nvGraphicFramePr>
          <p:cNvPr id="118789" name="Object 5">
            <a:extLst>
              <a:ext uri="{FF2B5EF4-FFF2-40B4-BE49-F238E27FC236}">
                <a16:creationId xmlns:a16="http://schemas.microsoft.com/office/drawing/2014/main" id="{609A0F97-2326-440D-B2BE-DD018067CE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619900"/>
              </p:ext>
            </p:extLst>
          </p:nvPr>
        </p:nvGraphicFramePr>
        <p:xfrm>
          <a:off x="5925555" y="34897"/>
          <a:ext cx="2753476" cy="1181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40" name="Equation" r:id="rId4" imgW="977760" imgH="419040" progId="Equation.DSMT4">
                  <p:embed/>
                </p:oleObj>
              </mc:Choice>
              <mc:Fallback>
                <p:oleObj name="Equation" r:id="rId4" imgW="97776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5555" y="34897"/>
                        <a:ext cx="2753476" cy="11810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1" name="Object 7">
            <a:extLst>
              <a:ext uri="{FF2B5EF4-FFF2-40B4-BE49-F238E27FC236}">
                <a16:creationId xmlns:a16="http://schemas.microsoft.com/office/drawing/2014/main" id="{6C668D79-018D-4686-BF73-362EF3CCAF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171969"/>
              </p:ext>
            </p:extLst>
          </p:nvPr>
        </p:nvGraphicFramePr>
        <p:xfrm>
          <a:off x="2743200" y="1254108"/>
          <a:ext cx="3396677" cy="966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41" name="Equation" r:id="rId6" imgW="1562040" imgH="444240" progId="Equation.DSMT4">
                  <p:embed/>
                </p:oleObj>
              </mc:Choice>
              <mc:Fallback>
                <p:oleObj name="Equation" r:id="rId6" imgW="156204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254108"/>
                        <a:ext cx="3396677" cy="966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13A42E33-9973-4F57-8B29-2F881C1A4C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024463"/>
              </p:ext>
            </p:extLst>
          </p:nvPr>
        </p:nvGraphicFramePr>
        <p:xfrm>
          <a:off x="1549753" y="2760915"/>
          <a:ext cx="5374482" cy="1210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42" name="Equation" r:id="rId8" imgW="2145960" imgH="482400" progId="Equation.DSMT4">
                  <p:embed/>
                </p:oleObj>
              </mc:Choice>
              <mc:Fallback>
                <p:oleObj name="Equation" r:id="rId8" imgW="2145960" imgH="482400" progId="Equation.DSMT4">
                  <p:embed/>
                  <p:pic>
                    <p:nvPicPr>
                      <p:cNvPr id="120837" name="Object 5">
                        <a:extLst>
                          <a:ext uri="{FF2B5EF4-FFF2-40B4-BE49-F238E27FC236}">
                            <a16:creationId xmlns:a16="http://schemas.microsoft.com/office/drawing/2014/main" id="{BF521545-18B8-4DE8-A44F-20CB9A7A50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753" y="2760915"/>
                        <a:ext cx="5374482" cy="12102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8DC2772D-65FD-4D1A-9B39-088CF5312B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2925" y="849313"/>
            <a:ext cx="8572500" cy="5865812"/>
          </a:xfrm>
        </p:spPr>
        <p:txBody>
          <a:bodyPr/>
          <a:lstStyle/>
          <a:p>
            <a:r>
              <a:rPr lang="en-US" altLang="en-US" dirty="0"/>
              <a:t>Hence,</a:t>
            </a:r>
            <a:endParaRPr lang="en-US" altLang="en-US" sz="1800" dirty="0"/>
          </a:p>
          <a:p>
            <a:r>
              <a:rPr lang="en-US" altLang="en-US" sz="2400" dirty="0"/>
              <a:t>In order to integrate 2</a:t>
            </a:r>
            <a:r>
              <a:rPr lang="en-US" altLang="en-US" sz="2400" baseline="30000" dirty="0"/>
              <a:t>nd</a:t>
            </a:r>
            <a:r>
              <a:rPr lang="en-US" altLang="en-US" sz="2400" dirty="0"/>
              <a:t> term, we split into two parts: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r>
              <a:rPr lang="en-US" altLang="en-US" sz="2400" dirty="0"/>
              <a:t>We make substitution </a:t>
            </a:r>
            <a:r>
              <a:rPr lang="en-US" altLang="en-US" sz="2400" i="1" dirty="0"/>
              <a:t>u =</a:t>
            </a:r>
            <a:r>
              <a:rPr lang="en-US" altLang="en-US" sz="2400" dirty="0"/>
              <a:t> </a:t>
            </a:r>
            <a:r>
              <a:rPr lang="en-US" altLang="en-US" sz="2400" i="1" dirty="0"/>
              <a:t>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+ 4 in the first of these integrals so that </a:t>
            </a:r>
            <a:r>
              <a:rPr lang="en-US" altLang="en-US" sz="2400" i="1" dirty="0"/>
              <a:t>du =</a:t>
            </a:r>
            <a:r>
              <a:rPr lang="en-US" altLang="en-US" sz="2400" dirty="0"/>
              <a:t> 2</a:t>
            </a:r>
            <a:r>
              <a:rPr lang="en-US" altLang="en-US" sz="2400" i="1" dirty="0"/>
              <a:t>x dx </a:t>
            </a:r>
            <a:r>
              <a:rPr lang="en-US" altLang="en-US" sz="2400" dirty="0"/>
              <a:t>and use tan</a:t>
            </a:r>
            <a:r>
              <a:rPr lang="en-US" altLang="en-US" sz="2400" baseline="30000" dirty="0"/>
              <a:t>-1</a:t>
            </a:r>
            <a:r>
              <a:rPr lang="en-US" altLang="en-US" sz="2400" dirty="0"/>
              <a:t> (formula *) for 2</a:t>
            </a:r>
            <a:r>
              <a:rPr lang="en-US" altLang="en-US" sz="2400" baseline="30000" dirty="0"/>
              <a:t>nd</a:t>
            </a:r>
            <a:r>
              <a:rPr lang="en-US" altLang="en-US" sz="2400" dirty="0"/>
              <a:t>, so:</a:t>
            </a:r>
          </a:p>
          <a:p>
            <a:endParaRPr lang="en-US" altLang="en-US" sz="2400" dirty="0"/>
          </a:p>
          <a:p>
            <a:endParaRPr lang="en-US" altLang="en-US" sz="3600" dirty="0"/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611DF68E-F004-4EDD-843D-A10D5802D3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/>
              <a:t>PARTIAL FRACTIONS</a:t>
            </a:r>
          </a:p>
        </p:txBody>
      </p:sp>
      <p:graphicFrame>
        <p:nvGraphicFramePr>
          <p:cNvPr id="122884" name="Object 4">
            <a:extLst>
              <a:ext uri="{FF2B5EF4-FFF2-40B4-BE49-F238E27FC236}">
                <a16:creationId xmlns:a16="http://schemas.microsoft.com/office/drawing/2014/main" id="{305929C7-468B-4237-981A-F884764B56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563509"/>
              </p:ext>
            </p:extLst>
          </p:nvPr>
        </p:nvGraphicFramePr>
        <p:xfrm>
          <a:off x="2445140" y="753115"/>
          <a:ext cx="4734329" cy="981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4" name="Equation" r:id="rId4" imgW="2145960" imgH="444240" progId="Equation.DSMT4">
                  <p:embed/>
                </p:oleObj>
              </mc:Choice>
              <mc:Fallback>
                <p:oleObj name="Equation" r:id="rId4" imgW="214596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5140" y="753115"/>
                        <a:ext cx="4734329" cy="981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87" name="Text Box 7">
            <a:extLst>
              <a:ext uri="{FF2B5EF4-FFF2-40B4-BE49-F238E27FC236}">
                <a16:creationId xmlns:a16="http://schemas.microsoft.com/office/drawing/2014/main" id="{C244EA31-070C-4DA0-8D34-10F7239B1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4538" y="434975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00"/>
                </a:solidFill>
              </a:rPr>
              <a:t>Example 5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12314B9-44A9-4A82-8BF5-BF38AA7FEF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571685"/>
              </p:ext>
            </p:extLst>
          </p:nvPr>
        </p:nvGraphicFramePr>
        <p:xfrm>
          <a:off x="1476804" y="2019774"/>
          <a:ext cx="5562600" cy="981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5" name="Equation" r:id="rId6" imgW="2234880" imgH="393480" progId="Equation.DSMT4">
                  <p:embed/>
                </p:oleObj>
              </mc:Choice>
              <mc:Fallback>
                <p:oleObj name="Equation" r:id="rId6" imgW="2234880" imgH="393480" progId="Equation.DSMT4">
                  <p:embed/>
                  <p:pic>
                    <p:nvPicPr>
                      <p:cNvPr id="182277" name="Object 5">
                        <a:extLst>
                          <a:ext uri="{FF2B5EF4-FFF2-40B4-BE49-F238E27FC236}">
                            <a16:creationId xmlns:a16="http://schemas.microsoft.com/office/drawing/2014/main" id="{4DFE34FB-7550-4674-9682-37130D5CA6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804" y="2019774"/>
                        <a:ext cx="5562600" cy="981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8448392D-51C8-40D3-8454-E780E73D80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909258"/>
              </p:ext>
            </p:extLst>
          </p:nvPr>
        </p:nvGraphicFramePr>
        <p:xfrm>
          <a:off x="1768723" y="4174061"/>
          <a:ext cx="5431982" cy="2446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6" name="Equation" r:id="rId8" imgW="2450880" imgH="1104840" progId="Equation.DSMT4">
                  <p:embed/>
                </p:oleObj>
              </mc:Choice>
              <mc:Fallback>
                <p:oleObj name="Equation" r:id="rId8" imgW="2450880" imgH="1104840" progId="Equation.DSMT4">
                  <p:embed/>
                  <p:pic>
                    <p:nvPicPr>
                      <p:cNvPr id="185348" name="Object 4">
                        <a:extLst>
                          <a:ext uri="{FF2B5EF4-FFF2-40B4-BE49-F238E27FC236}">
                            <a16:creationId xmlns:a16="http://schemas.microsoft.com/office/drawing/2014/main" id="{18D704D6-1134-4C6B-A96A-5C7EB954E0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723" y="4174061"/>
                        <a:ext cx="5431982" cy="24469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4A0E1E0E-46B8-4FC6-BDCD-A0BCCD96A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2925" y="820738"/>
            <a:ext cx="8572500" cy="5216524"/>
          </a:xfrm>
        </p:spPr>
        <p:txBody>
          <a:bodyPr/>
          <a:lstStyle/>
          <a:p>
            <a:pPr marL="342900" lvl="1" indent="-342900"/>
            <a:r>
              <a:rPr lang="en-US" altLang="en-US" sz="2400" dirty="0"/>
              <a:t>deg(num) </a:t>
            </a:r>
            <a:r>
              <a:rPr lang="en-US" altLang="en-US" sz="2400" dirty="0">
                <a:sym typeface="Symbol" panose="05050102010706020507" pitchFamily="18" charset="2"/>
              </a:rPr>
              <a:t> </a:t>
            </a:r>
            <a:r>
              <a:rPr lang="en-US" altLang="en-US" sz="2400" dirty="0"/>
              <a:t>deg(</a:t>
            </a:r>
            <a:r>
              <a:rPr lang="en-US" altLang="en-US" sz="2400" dirty="0" err="1"/>
              <a:t>denom</a:t>
            </a:r>
            <a:r>
              <a:rPr lang="en-US" altLang="en-US" sz="2400" dirty="0"/>
              <a:t>)</a:t>
            </a:r>
          </a:p>
          <a:p>
            <a:pPr marL="284163" lvl="1"/>
            <a:r>
              <a:rPr lang="en-US" altLang="en-US" sz="2400" dirty="0"/>
              <a:t>So we divide &amp; obtain:</a:t>
            </a:r>
          </a:p>
          <a:p>
            <a:pPr marL="0" lvl="1" indent="0">
              <a:buNone/>
            </a:pPr>
            <a:endParaRPr lang="en-US" altLang="en-US" sz="2400" dirty="0"/>
          </a:p>
          <a:p>
            <a:r>
              <a:rPr lang="en-US" altLang="en-US" sz="2400" dirty="0"/>
              <a:t>4</a:t>
            </a:r>
            <a:r>
              <a:rPr lang="en-US" altLang="en-US" sz="2400" i="1" dirty="0"/>
              <a:t>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– 4</a:t>
            </a:r>
            <a:r>
              <a:rPr lang="en-US" altLang="en-US" sz="2400" i="1" dirty="0"/>
              <a:t>x +</a:t>
            </a:r>
            <a:r>
              <a:rPr lang="en-US" altLang="en-US" sz="2400" dirty="0"/>
              <a:t> 3 is irreducible because </a:t>
            </a:r>
            <a:r>
              <a:rPr lang="en-US" altLang="en-US" sz="2400" i="1" dirty="0"/>
              <a:t>b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– 4</a:t>
            </a:r>
            <a:r>
              <a:rPr lang="en-US" altLang="en-US" sz="2400" i="1" dirty="0"/>
              <a:t>ac =</a:t>
            </a:r>
            <a:r>
              <a:rPr lang="en-US" altLang="en-US" sz="2400" dirty="0"/>
              <a:t> </a:t>
            </a:r>
            <a:r>
              <a:rPr lang="en-US" altLang="en-US" sz="2000" b="1" dirty="0"/>
              <a:t>–</a:t>
            </a:r>
            <a:r>
              <a:rPr lang="en-US" altLang="en-US" sz="2400" dirty="0"/>
              <a:t>32 &lt; 0.</a:t>
            </a:r>
            <a:endParaRPr lang="en-US" altLang="en-US" sz="2000" dirty="0"/>
          </a:p>
          <a:p>
            <a:pPr lvl="1"/>
            <a:r>
              <a:rPr lang="en-US" altLang="en-US" sz="2400" dirty="0"/>
              <a:t>This means it can’t be factored.</a:t>
            </a:r>
          </a:p>
          <a:p>
            <a:r>
              <a:rPr lang="en-US" altLang="en-US" sz="2400" dirty="0"/>
              <a:t>We complete the square in denominator as preliminary step:</a:t>
            </a:r>
          </a:p>
          <a:p>
            <a:endParaRPr lang="en-US" altLang="en-US" sz="2400" dirty="0"/>
          </a:p>
          <a:p>
            <a:r>
              <a:rPr lang="en-US" altLang="en-US" sz="2400" dirty="0"/>
              <a:t>Now substitute </a:t>
            </a:r>
            <a:r>
              <a:rPr lang="en-US" altLang="en-US" sz="2400" i="1" dirty="0"/>
              <a:t>u =</a:t>
            </a:r>
            <a:r>
              <a:rPr lang="en-US" altLang="en-US" sz="2400" dirty="0"/>
              <a:t> 2</a:t>
            </a:r>
            <a:r>
              <a:rPr lang="en-US" altLang="en-US" sz="2400" i="1" dirty="0"/>
              <a:t>x </a:t>
            </a:r>
            <a:r>
              <a:rPr lang="en-US" altLang="en-US" sz="2400" dirty="0"/>
              <a:t>– 1 [or </a:t>
            </a:r>
            <a:r>
              <a:rPr lang="en-US" altLang="en-US" sz="2400" i="1" dirty="0"/>
              <a:t>x </a:t>
            </a:r>
            <a:r>
              <a:rPr lang="en-US" altLang="en-US" sz="2400" dirty="0"/>
              <a:t>= ½(</a:t>
            </a:r>
            <a:r>
              <a:rPr lang="en-US" altLang="en-US" sz="2400" i="1" dirty="0"/>
              <a:t>u </a:t>
            </a:r>
            <a:r>
              <a:rPr lang="en-US" altLang="en-US" sz="2400" dirty="0"/>
              <a:t>+ 1)] and </a:t>
            </a:r>
            <a:r>
              <a:rPr lang="en-US" altLang="en-US" sz="2400" i="1" dirty="0"/>
              <a:t>du </a:t>
            </a:r>
            <a:r>
              <a:rPr lang="en-US" altLang="en-US" sz="2400" dirty="0"/>
              <a:t>= 2 </a:t>
            </a:r>
            <a:r>
              <a:rPr lang="en-US" altLang="en-US" sz="2400" i="1" dirty="0"/>
              <a:t>dx</a:t>
            </a:r>
            <a:r>
              <a:rPr lang="en-US" altLang="en-US" sz="2400" dirty="0"/>
              <a:t> so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pPr marL="284163" lvl="1"/>
            <a:endParaRPr lang="en-US" altLang="en-US" sz="2400" dirty="0"/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4A4A1582-1E0D-4849-B29A-44F185376D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/>
              <a:t>PARTIAL FRACTIONS</a:t>
            </a:r>
          </a:p>
        </p:txBody>
      </p:sp>
      <p:graphicFrame>
        <p:nvGraphicFramePr>
          <p:cNvPr id="126980" name="Object 4">
            <a:extLst>
              <a:ext uri="{FF2B5EF4-FFF2-40B4-BE49-F238E27FC236}">
                <a16:creationId xmlns:a16="http://schemas.microsoft.com/office/drawing/2014/main" id="{C35F1458-EF53-4BF2-9694-D0040CFC6A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871345"/>
              </p:ext>
            </p:extLst>
          </p:nvPr>
        </p:nvGraphicFramePr>
        <p:xfrm>
          <a:off x="6005513" y="0"/>
          <a:ext cx="2763691" cy="1114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22" name="Equation" r:id="rId4" imgW="1041120" imgH="419040" progId="Equation.DSMT4">
                  <p:embed/>
                </p:oleObj>
              </mc:Choice>
              <mc:Fallback>
                <p:oleObj name="Equation" r:id="rId4" imgW="104112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513" y="0"/>
                        <a:ext cx="2763691" cy="11140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6981" name="Object 5">
                <a:extLst>
                  <a:ext uri="{FF2B5EF4-FFF2-40B4-BE49-F238E27FC236}">
                    <a16:creationId xmlns:a16="http://schemas.microsoft.com/office/drawing/2014/main" id="{84B3BF58-D64C-4A46-88E4-DB195A4E769C}"/>
                  </a:ext>
                </a:extLst>
              </p:cNvPr>
              <p:cNvSpPr txBox="1"/>
              <p:nvPr/>
            </p:nvSpPr>
            <p:spPr bwMode="auto">
              <a:xfrm>
                <a:off x="4190923" y="1169675"/>
                <a:ext cx="4724399" cy="1114046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24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sz="24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  <m:r>
                        <a:rPr lang="en-US" sz="2400" i="1">
                          <a:solidFill>
                            <a:srgbClr val="AA4400"/>
                          </a:solidFill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sz="24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6981" name="Object 5">
                <a:extLst>
                  <a:ext uri="{FF2B5EF4-FFF2-40B4-BE49-F238E27FC236}">
                    <a16:creationId xmlns:a16="http://schemas.microsoft.com/office/drawing/2014/main" id="{84B3BF58-D64C-4A46-88E4-DB195A4E7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90923" y="1169675"/>
                <a:ext cx="4724399" cy="11140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6982" name="Text Box 6">
            <a:extLst>
              <a:ext uri="{FF2B5EF4-FFF2-40B4-BE49-F238E27FC236}">
                <a16:creationId xmlns:a16="http://schemas.microsoft.com/office/drawing/2014/main" id="{5A8F33CA-788B-43D6-A21B-2EB617DE9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6713" y="363538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800000"/>
                </a:solidFill>
              </a:rPr>
              <a:t>Example 6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1A742CA-C258-4F2B-BAD1-24C9EFB006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27659"/>
              </p:ext>
            </p:extLst>
          </p:nvPr>
        </p:nvGraphicFramePr>
        <p:xfrm>
          <a:off x="2092808" y="3673622"/>
          <a:ext cx="419623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23" name="Equation" r:id="rId7" imgW="1638000" imgH="228600" progId="Equation.DSMT4">
                  <p:embed/>
                </p:oleObj>
              </mc:Choice>
              <mc:Fallback>
                <p:oleObj name="Equation" r:id="rId7" imgW="1638000" imgH="2286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4AF1260-2984-4308-ACBF-302ACF917A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808" y="3673622"/>
                        <a:ext cx="419623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ject 4">
                <a:extLst>
                  <a:ext uri="{FF2B5EF4-FFF2-40B4-BE49-F238E27FC236}">
                    <a16:creationId xmlns:a16="http://schemas.microsoft.com/office/drawing/2014/main" id="{89F0C980-54D4-41A9-885B-586D70D32BB1}"/>
                  </a:ext>
                </a:extLst>
              </p:cNvPr>
              <p:cNvSpPr txBox="1"/>
              <p:nvPr/>
            </p:nvSpPr>
            <p:spPr bwMode="auto">
              <a:xfrm>
                <a:off x="128936" y="4731899"/>
                <a:ext cx="9015064" cy="1305363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400" i="1" smtClean="0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den>
                          </m:f>
                        </m:e>
                      </m:nary>
                      <m:r>
                        <a:rPr lang="en-US" sz="24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2400" i="1" smtClean="0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 smtClean="0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subHide m:val="on"/>
                          <m:supHide m:val="on"/>
                          <m:ctrlP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+1)−1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den>
                          </m:f>
                        </m:e>
                      </m:nary>
                      <m:r>
                        <a:rPr lang="en-US" sz="24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sz="24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nary>
                        <m:naryPr>
                          <m:subHide m:val="on"/>
                          <m:supHide m:val="on"/>
                          <m:ctrlP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den>
                          </m:f>
                        </m:e>
                      </m:nary>
                      <m:r>
                        <a:rPr lang="en-US" sz="24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0" name="Object 4">
                <a:extLst>
                  <a:ext uri="{FF2B5EF4-FFF2-40B4-BE49-F238E27FC236}">
                    <a16:creationId xmlns:a16="http://schemas.microsoft.com/office/drawing/2014/main" id="{89F0C980-54D4-41A9-885B-586D70D32B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8936" y="4731899"/>
                <a:ext cx="9015064" cy="130536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uiExpand="1" build="p"/>
      <p:bldP spid="126981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ED77083-1A3A-4854-AAE0-8DA91F3914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</p:spPr>
        <p:txBody>
          <a:bodyPr/>
          <a:lstStyle/>
          <a:p>
            <a:r>
              <a:rPr lang="en-US" altLang="en-US"/>
              <a:t>PARTIAL FRACTIONS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E2D8A89-6E55-4894-8A52-73C3BED79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877888"/>
            <a:ext cx="8572500" cy="5865812"/>
          </a:xfrm>
        </p:spPr>
        <p:txBody>
          <a:bodyPr/>
          <a:lstStyle/>
          <a:p>
            <a:r>
              <a:rPr lang="en-US" altLang="en-US" dirty="0"/>
              <a:t>We show how to integrate any rational function (a ratio of polynomials) by </a:t>
            </a:r>
            <a:br>
              <a:rPr lang="en-US" altLang="en-US" dirty="0"/>
            </a:br>
            <a:r>
              <a:rPr lang="en-US" altLang="en-US" dirty="0"/>
              <a:t>expressing it as a sum of simpler fractions, called partial fractions.</a:t>
            </a:r>
            <a:endParaRPr lang="en-US" altLang="en-US" sz="2400" dirty="0"/>
          </a:p>
          <a:p>
            <a:pPr lvl="1"/>
            <a:r>
              <a:rPr lang="en-US" altLang="en-US" sz="2400" dirty="0"/>
              <a:t>We already know how to integrate </a:t>
            </a:r>
            <a:br>
              <a:rPr lang="en-US" altLang="en-US" sz="2400" dirty="0"/>
            </a:br>
            <a:r>
              <a:rPr lang="en-US" altLang="en-US" sz="2400" dirty="0"/>
              <a:t>partial 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>
            <a:extLst>
              <a:ext uri="{FF2B5EF4-FFF2-40B4-BE49-F238E27FC236}">
                <a16:creationId xmlns:a16="http://schemas.microsoft.com/office/drawing/2014/main" id="{A1C1F172-B301-44B0-BEBD-C3FBE64170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 dirty="0"/>
              <a:t>PARTIAL FRACTIONS</a:t>
            </a:r>
          </a:p>
        </p:txBody>
      </p:sp>
      <p:graphicFrame>
        <p:nvGraphicFramePr>
          <p:cNvPr id="135174" name="Object 6">
            <a:extLst>
              <a:ext uri="{FF2B5EF4-FFF2-40B4-BE49-F238E27FC236}">
                <a16:creationId xmlns:a16="http://schemas.microsoft.com/office/drawing/2014/main" id="{A7FA96BA-6D9B-47A4-B548-FAB4364356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745159"/>
              </p:ext>
            </p:extLst>
          </p:nvPr>
        </p:nvGraphicFramePr>
        <p:xfrm>
          <a:off x="624590" y="1905000"/>
          <a:ext cx="8188325" cy="370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93" name="Equation" r:id="rId4" imgW="2920680" imgH="1320480" progId="Equation.DSMT4">
                  <p:embed/>
                </p:oleObj>
              </mc:Choice>
              <mc:Fallback>
                <p:oleObj name="Equation" r:id="rId4" imgW="2920680" imgH="1320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590" y="1905000"/>
                        <a:ext cx="8188325" cy="370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76" name="Text Box 8">
            <a:extLst>
              <a:ext uri="{FF2B5EF4-FFF2-40B4-BE49-F238E27FC236}">
                <a16:creationId xmlns:a16="http://schemas.microsoft.com/office/drawing/2014/main" id="{6B2DC403-E2CD-43C3-8134-DE8F340E9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999" y="434975"/>
            <a:ext cx="49530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800000"/>
                </a:solidFill>
              </a:rPr>
              <a:t>Example 6 taken to completion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E37A0754-FEAC-4E82-99A6-EE3AF29A0092}"/>
                  </a:ext>
                </a:extLst>
              </p:cNvPr>
              <p:cNvSpPr txBox="1"/>
              <p:nvPr/>
            </p:nvSpPr>
            <p:spPr bwMode="auto">
              <a:xfrm>
                <a:off x="-990600" y="1020763"/>
                <a:ext cx="9015064" cy="1305363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800" i="1" smtClean="0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28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28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den>
                          </m:f>
                        </m:e>
                      </m:nary>
                      <m:r>
                        <a:rPr lang="en-US" sz="28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28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nary>
                        <m:naryPr>
                          <m:subHide m:val="on"/>
                          <m:supHide m:val="on"/>
                          <m:ctrlP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den>
                          </m:f>
                        </m:e>
                      </m:nary>
                      <m:r>
                        <a:rPr lang="en-US" sz="28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E37A0754-FEAC-4E82-99A6-EE3AF29A00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990600" y="1020763"/>
                <a:ext cx="9015064" cy="13053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94DF1D46-057E-4944-B1F2-646EE0F04A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877888"/>
            <a:ext cx="8572500" cy="5865812"/>
          </a:xfrm>
        </p:spPr>
        <p:txBody>
          <a:bodyPr/>
          <a:lstStyle/>
          <a:p>
            <a:r>
              <a:rPr lang="en-US" altLang="en-US" sz="2800" dirty="0"/>
              <a:t>Given a partial fraction of the form:</a:t>
            </a:r>
          </a:p>
          <a:p>
            <a:endParaRPr lang="en-US" altLang="en-US" dirty="0"/>
          </a:p>
          <a:p>
            <a:r>
              <a:rPr lang="en-US" altLang="en-US" sz="2400" dirty="0"/>
              <a:t>Complete the square in the denominator. </a:t>
            </a:r>
          </a:p>
          <a:p>
            <a:r>
              <a:rPr lang="en-US" altLang="en-US" sz="2400" dirty="0"/>
              <a:t>Make a substitution that brings the integral into the form:</a:t>
            </a:r>
          </a:p>
          <a:p>
            <a:endParaRPr lang="en-US" altLang="en-US" dirty="0"/>
          </a:p>
          <a:p>
            <a:pPr marL="457200" lvl="1" indent="0">
              <a:buNone/>
            </a:pPr>
            <a:endParaRPr lang="en-US" altLang="en-US" sz="2400" dirty="0"/>
          </a:p>
          <a:p>
            <a:pPr marL="284163" lvl="1"/>
            <a:r>
              <a:rPr lang="en-US" altLang="en-US" sz="2400" dirty="0"/>
              <a:t>1</a:t>
            </a:r>
            <a:r>
              <a:rPr lang="en-US" altLang="en-US" sz="2400" baseline="30000" dirty="0"/>
              <a:t>st</a:t>
            </a:r>
            <a:r>
              <a:rPr lang="en-US" altLang="en-US" sz="2400" dirty="0"/>
              <a:t> integral is natural log </a:t>
            </a:r>
          </a:p>
          <a:p>
            <a:pPr marL="284163" lvl="1"/>
            <a:r>
              <a:rPr lang="en-US" altLang="en-US" sz="2400" dirty="0"/>
              <a:t>2</a:t>
            </a:r>
            <a:r>
              <a:rPr lang="en-US" altLang="en-US" sz="2400" baseline="30000" dirty="0"/>
              <a:t>nd</a:t>
            </a:r>
            <a:r>
              <a:rPr lang="en-US" altLang="en-US" sz="2400" dirty="0"/>
              <a:t> integral is inverse tan</a:t>
            </a:r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F7483758-D985-4E5F-B782-F269BDC31E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71475"/>
            <a:ext cx="8991600" cy="585788"/>
          </a:xfrm>
          <a:noFill/>
          <a:ln/>
        </p:spPr>
        <p:txBody>
          <a:bodyPr/>
          <a:lstStyle/>
          <a:p>
            <a:r>
              <a:rPr lang="en-US" altLang="en-US" dirty="0"/>
              <a:t>Integration from CASE 3: </a:t>
            </a:r>
            <a:r>
              <a:rPr lang="en-US" altLang="en-US" sz="2000" dirty="0"/>
              <a:t>irreducible quadratic factor</a:t>
            </a:r>
            <a:r>
              <a:rPr lang="en-US" altLang="en-US" sz="1800" dirty="0"/>
              <a:t>, </a:t>
            </a:r>
            <a:r>
              <a:rPr lang="en-US" altLang="en-US" sz="2000" dirty="0"/>
              <a:t>not repeated</a:t>
            </a:r>
            <a:endParaRPr lang="en-US" altLang="en-US" dirty="0"/>
          </a:p>
        </p:txBody>
      </p:sp>
      <p:graphicFrame>
        <p:nvGraphicFramePr>
          <p:cNvPr id="139268" name="Object 4">
            <a:extLst>
              <a:ext uri="{FF2B5EF4-FFF2-40B4-BE49-F238E27FC236}">
                <a16:creationId xmlns:a16="http://schemas.microsoft.com/office/drawing/2014/main" id="{C5CECF9B-CA4C-4DEB-BB05-B543921D3F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749419"/>
              </p:ext>
            </p:extLst>
          </p:nvPr>
        </p:nvGraphicFramePr>
        <p:xfrm>
          <a:off x="947738" y="3284537"/>
          <a:ext cx="7848600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94" name="Equation" r:id="rId4" imgW="2730240" imgH="393480" progId="Equation.DSMT4">
                  <p:embed/>
                </p:oleObj>
              </mc:Choice>
              <mc:Fallback>
                <p:oleObj name="Equation" r:id="rId4" imgW="273024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3284537"/>
                        <a:ext cx="7848600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940BC9D7-D5DD-4E79-89FA-000D89DA3E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097666"/>
              </p:ext>
            </p:extLst>
          </p:nvPr>
        </p:nvGraphicFramePr>
        <p:xfrm>
          <a:off x="2019300" y="1452433"/>
          <a:ext cx="5105400" cy="931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95" name="Equation" r:id="rId6" imgW="2158920" imgH="393480" progId="Equation.DSMT4">
                  <p:embed/>
                </p:oleObj>
              </mc:Choice>
              <mc:Fallback>
                <p:oleObj name="Equation" r:id="rId6" imgW="2158920" imgH="393480" progId="Equation.DSMT4">
                  <p:embed/>
                  <p:pic>
                    <p:nvPicPr>
                      <p:cNvPr id="137222" name="Object 6">
                        <a:extLst>
                          <a:ext uri="{FF2B5EF4-FFF2-40B4-BE49-F238E27FC236}">
                            <a16:creationId xmlns:a16="http://schemas.microsoft.com/office/drawing/2014/main" id="{F126908C-3F98-4388-9693-C0ECD427B0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1452433"/>
                        <a:ext cx="5105400" cy="9318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757C3DA8-F12D-4B9F-9EBB-92EA8144F9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820738"/>
            <a:ext cx="8734425" cy="5865812"/>
          </a:xfrm>
        </p:spPr>
        <p:txBody>
          <a:bodyPr/>
          <a:lstStyle/>
          <a:p>
            <a:r>
              <a:rPr lang="en-US" altLang="en-US" sz="2400" dirty="0"/>
              <a:t>Suppose </a:t>
            </a:r>
            <a:r>
              <a:rPr lang="en-US" altLang="en-US" sz="2400" i="1" dirty="0"/>
              <a:t>Q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 has factor  (</a:t>
            </a:r>
            <a:r>
              <a:rPr lang="en-US" altLang="en-US" sz="2400" i="1" dirty="0"/>
              <a:t>ax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+ </a:t>
            </a:r>
            <a:r>
              <a:rPr lang="en-US" altLang="en-US" sz="2400" i="1" dirty="0"/>
              <a:t>bx +</a:t>
            </a:r>
            <a:r>
              <a:rPr lang="en-US" altLang="en-US" sz="2400" dirty="0"/>
              <a:t> </a:t>
            </a:r>
            <a:r>
              <a:rPr lang="en-US" altLang="en-US" sz="2400" i="1" dirty="0"/>
              <a:t>c</a:t>
            </a:r>
            <a:r>
              <a:rPr lang="en-US" altLang="en-US" sz="2400" dirty="0"/>
              <a:t>)</a:t>
            </a:r>
            <a:r>
              <a:rPr lang="en-US" altLang="en-US" sz="2400" i="1" baseline="30000" dirty="0"/>
              <a:t>r</a:t>
            </a:r>
            <a:r>
              <a:rPr lang="en-US" altLang="en-US" sz="2400" dirty="0"/>
              <a:t>  where </a:t>
            </a:r>
            <a:r>
              <a:rPr lang="en-US" altLang="en-US" sz="2400" i="1" dirty="0"/>
              <a:t>b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– 4</a:t>
            </a:r>
            <a:r>
              <a:rPr lang="en-US" altLang="en-US" sz="2400" i="1" dirty="0"/>
              <a:t>ac &lt;</a:t>
            </a:r>
            <a:r>
              <a:rPr lang="en-US" altLang="en-US" sz="2400" dirty="0"/>
              <a:t> 0.</a:t>
            </a:r>
          </a:p>
          <a:p>
            <a:r>
              <a:rPr lang="en-US" altLang="en-US" sz="2400" dirty="0"/>
              <a:t>Then the additional terms are</a:t>
            </a:r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EF513CD3-3C48-4B25-A60E-207ACF2902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7696200" cy="585788"/>
          </a:xfrm>
          <a:noFill/>
          <a:ln/>
        </p:spPr>
        <p:txBody>
          <a:bodyPr/>
          <a:lstStyle/>
          <a:p>
            <a:r>
              <a:rPr lang="en-US" altLang="en-US" dirty="0"/>
              <a:t>CASE 4 repeated irreducible quadratic factor</a:t>
            </a:r>
          </a:p>
        </p:txBody>
      </p:sp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F73EBDB0-4DBE-4A3F-A163-C5EB0BB6B4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409947"/>
              </p:ext>
            </p:extLst>
          </p:nvPr>
        </p:nvGraphicFramePr>
        <p:xfrm>
          <a:off x="1170482" y="1905000"/>
          <a:ext cx="6803036" cy="911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36" name="Equation" r:id="rId4" imgW="3124080" imgH="419040" progId="Equation.DSMT4">
                  <p:embed/>
                </p:oleObj>
              </mc:Choice>
              <mc:Fallback>
                <p:oleObj name="Equation" r:id="rId4" imgW="3124080" imgH="419040" progId="Equation.DSMT4">
                  <p:embed/>
                  <p:pic>
                    <p:nvPicPr>
                      <p:cNvPr id="189445" name="Object 5">
                        <a:extLst>
                          <a:ext uri="{FF2B5EF4-FFF2-40B4-BE49-F238E27FC236}">
                            <a16:creationId xmlns:a16="http://schemas.microsoft.com/office/drawing/2014/main" id="{71FC6278-ABF9-489C-921C-CE77AEC68A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0482" y="1905000"/>
                        <a:ext cx="6803036" cy="9116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00F39E8E-5188-4421-A0C2-3C15D859A7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877887"/>
            <a:ext cx="8572500" cy="5608637"/>
          </a:xfrm>
        </p:spPr>
        <p:txBody>
          <a:bodyPr/>
          <a:lstStyle/>
          <a:p>
            <a:r>
              <a:rPr lang="en-US" altLang="en-US" sz="3400" dirty="0"/>
              <a:t>Find the </a:t>
            </a:r>
            <a:r>
              <a:rPr lang="en-US" altLang="en-US" sz="3400" b="1" dirty="0"/>
              <a:t>form</a:t>
            </a:r>
            <a:r>
              <a:rPr lang="en-US" altLang="en-US" sz="3400" dirty="0"/>
              <a:t> of the decomposition for:</a:t>
            </a:r>
          </a:p>
          <a:p>
            <a:endParaRPr lang="en-US" altLang="en-US" sz="3400" dirty="0"/>
          </a:p>
          <a:p>
            <a:r>
              <a:rPr lang="en-US" altLang="en-US" sz="3400" dirty="0"/>
              <a:t>Answer:</a:t>
            </a:r>
          </a:p>
          <a:p>
            <a:endParaRPr lang="en-US" altLang="en-US" sz="3400" dirty="0"/>
          </a:p>
          <a:p>
            <a:endParaRPr lang="en-US" altLang="en-US" sz="3400" dirty="0"/>
          </a:p>
          <a:p>
            <a:endParaRPr lang="en-US" altLang="en-US" sz="2800" dirty="0"/>
          </a:p>
          <a:p>
            <a:r>
              <a:rPr lang="en-US" altLang="en-US" sz="2800" dirty="0"/>
              <a:t>[The task of actually finding the coefficients would be best left to a CAS (computer algebra system).]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ABA315CC-9FE4-40AF-A856-30A2D7F322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 dirty="0"/>
              <a:t>Case 4 of PARTIAL FRACTIONS</a:t>
            </a:r>
          </a:p>
        </p:txBody>
      </p:sp>
      <p:sp>
        <p:nvSpPr>
          <p:cNvPr id="143364" name="Text Box 4">
            <a:extLst>
              <a:ext uri="{FF2B5EF4-FFF2-40B4-BE49-F238E27FC236}">
                <a16:creationId xmlns:a16="http://schemas.microsoft.com/office/drawing/2014/main" id="{F551C6DB-DF0B-4730-AA33-B6F12AEC2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63141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800000"/>
                </a:solidFill>
              </a:rPr>
              <a:t>Example 7</a:t>
            </a:r>
          </a:p>
        </p:txBody>
      </p:sp>
      <p:graphicFrame>
        <p:nvGraphicFramePr>
          <p:cNvPr id="143365" name="Object 5">
            <a:extLst>
              <a:ext uri="{FF2B5EF4-FFF2-40B4-BE49-F238E27FC236}">
                <a16:creationId xmlns:a16="http://schemas.microsoft.com/office/drawing/2014/main" id="{15241ABD-3DEF-42D5-A243-7A31BE2DF2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713072"/>
              </p:ext>
            </p:extLst>
          </p:nvPr>
        </p:nvGraphicFramePr>
        <p:xfrm>
          <a:off x="2553160" y="1484709"/>
          <a:ext cx="4152440" cy="1118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0" name="Equation" r:id="rId4" imgW="1650960" imgH="444240" progId="Equation.DSMT4">
                  <p:embed/>
                </p:oleObj>
              </mc:Choice>
              <mc:Fallback>
                <p:oleObj name="Equation" r:id="rId4" imgW="165096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3160" y="1484709"/>
                        <a:ext cx="4152440" cy="11183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ct 6">
                <a:extLst>
                  <a:ext uri="{FF2B5EF4-FFF2-40B4-BE49-F238E27FC236}">
                    <a16:creationId xmlns:a16="http://schemas.microsoft.com/office/drawing/2014/main" id="{6D17B6C2-7A65-4ABD-B0B4-84EE352AA03D}"/>
                  </a:ext>
                </a:extLst>
              </p:cNvPr>
              <p:cNvSpPr txBox="1"/>
              <p:nvPr/>
            </p:nvSpPr>
            <p:spPr bwMode="auto">
              <a:xfrm>
                <a:off x="552762" y="3130549"/>
                <a:ext cx="8572500" cy="2286000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8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sz="28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𝐶𝑥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2800" i="1" dirty="0">
                  <a:solidFill>
                    <a:srgbClr val="7E0000"/>
                  </a:solidFill>
                  <a:latin typeface="Cambria Math" panose="02040503050406030204" pitchFamily="18" charset="0"/>
                </a:endParaRPr>
              </a:p>
              <a:p>
                <a:endParaRPr lang="en-US" sz="2800" i="1" dirty="0">
                  <a:solidFill>
                    <a:srgbClr val="7E0000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sz="2800" dirty="0">
                    <a:solidFill>
                      <a:srgbClr val="7E0000"/>
                    </a:solidFill>
                  </a:rPr>
                  <a:t>                              </a:t>
                </a:r>
                <a14:m>
                  <m:oMath xmlns:m="http://schemas.openxmlformats.org/officeDocument/2006/math">
                    <m:r>
                      <a:rPr lang="en-US" sz="3900" b="0" i="1">
                        <a:solidFill>
                          <a:srgbClr val="7E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900" i="1">
                            <a:solidFill>
                              <a:srgbClr val="7E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900" b="0" i="1">
                            <a:solidFill>
                              <a:srgbClr val="7E0000"/>
                            </a:solidFill>
                            <a:latin typeface="Cambria Math" panose="02040503050406030204" pitchFamily="18" charset="0"/>
                          </a:rPr>
                          <m:t>𝐸𝑥</m:t>
                        </m:r>
                        <m:r>
                          <a:rPr lang="en-US" sz="3900" b="0" i="1">
                            <a:solidFill>
                              <a:srgbClr val="7E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900" b="0" i="1">
                            <a:solidFill>
                              <a:srgbClr val="7E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sSup>
                          <m:sSupPr>
                            <m:ctrlPr>
                              <a:rPr lang="en-US" sz="3900" i="1">
                                <a:solidFill>
                                  <a:srgbClr val="7E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900" b="0" i="1">
                                <a:solidFill>
                                  <a:srgbClr val="7E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900" b="0" i="1">
                                <a:solidFill>
                                  <a:srgbClr val="7E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900" b="0" i="1">
                            <a:solidFill>
                              <a:srgbClr val="7E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US" sz="3900" b="0" i="1">
                        <a:solidFill>
                          <a:srgbClr val="7E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900" i="1">
                            <a:solidFill>
                              <a:srgbClr val="7E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900" b="0" i="1">
                            <a:solidFill>
                              <a:srgbClr val="7E0000"/>
                            </a:solidFill>
                            <a:latin typeface="Cambria Math" panose="02040503050406030204" pitchFamily="18" charset="0"/>
                          </a:rPr>
                          <m:t>𝐺𝑥</m:t>
                        </m:r>
                        <m:r>
                          <a:rPr lang="en-US" sz="3900" b="0" i="1">
                            <a:solidFill>
                              <a:srgbClr val="7E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900" b="0" i="1">
                            <a:solidFill>
                              <a:srgbClr val="7E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3900" b="0" i="1">
                            <a:solidFill>
                              <a:srgbClr val="7E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3900" i="1">
                                <a:solidFill>
                                  <a:srgbClr val="7E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900" b="0" i="1">
                                <a:solidFill>
                                  <a:srgbClr val="7E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900" b="0" i="1">
                                <a:solidFill>
                                  <a:srgbClr val="7E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900" b="0" i="1">
                            <a:solidFill>
                              <a:srgbClr val="7E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  <m:sSup>
                          <m:sSupPr>
                            <m:ctrlPr>
                              <a:rPr lang="en-US" sz="3900" i="1">
                                <a:solidFill>
                                  <a:srgbClr val="7E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900" b="0" i="1">
                                <a:solidFill>
                                  <a:srgbClr val="7E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900" b="0" i="1">
                                <a:solidFill>
                                  <a:srgbClr val="7E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900" b="0" i="1">
                        <a:solidFill>
                          <a:srgbClr val="7E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900" i="1">
                            <a:solidFill>
                              <a:srgbClr val="7E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900" b="0" i="1">
                            <a:solidFill>
                              <a:srgbClr val="7E0000"/>
                            </a:solidFill>
                            <a:latin typeface="Cambria Math" panose="02040503050406030204" pitchFamily="18" charset="0"/>
                          </a:rPr>
                          <m:t>𝐼𝑥</m:t>
                        </m:r>
                        <m:r>
                          <a:rPr lang="en-US" sz="3900" b="0" i="1">
                            <a:solidFill>
                              <a:srgbClr val="7E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900" b="0" i="1">
                            <a:solidFill>
                              <a:srgbClr val="7E0000"/>
                            </a:solidFill>
                            <a:latin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en-US" sz="3900" b="0" i="1">
                            <a:solidFill>
                              <a:srgbClr val="7E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3900" i="1">
                                <a:solidFill>
                                  <a:srgbClr val="7E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900" b="0" i="1">
                                <a:solidFill>
                                  <a:srgbClr val="7E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900" b="0" i="1">
                                <a:solidFill>
                                  <a:srgbClr val="7E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900" b="0" i="1">
                            <a:solidFill>
                              <a:srgbClr val="7E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  <m:sSup>
                          <m:sSupPr>
                            <m:ctrlPr>
                              <a:rPr lang="en-US" sz="3900" i="1">
                                <a:solidFill>
                                  <a:srgbClr val="7E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900" b="0" i="1">
                                <a:solidFill>
                                  <a:srgbClr val="7E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900" b="0" i="1">
                                <a:solidFill>
                                  <a:srgbClr val="7E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6" name="Object 6">
                <a:extLst>
                  <a:ext uri="{FF2B5EF4-FFF2-40B4-BE49-F238E27FC236}">
                    <a16:creationId xmlns:a16="http://schemas.microsoft.com/office/drawing/2014/main" id="{6D17B6C2-7A65-4ABD-B0B4-84EE352AA0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2762" y="3130549"/>
                <a:ext cx="8572500" cy="22860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757C3DA8-F12D-4B9F-9EBB-92EA8144F9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820738"/>
            <a:ext cx="8734425" cy="5865812"/>
          </a:xfrm>
        </p:spPr>
        <p:txBody>
          <a:bodyPr/>
          <a:lstStyle/>
          <a:p>
            <a:r>
              <a:rPr lang="en-US" altLang="en-US" sz="2400" dirty="0"/>
              <a:t>If </a:t>
            </a:r>
            <a:r>
              <a:rPr lang="en-US" altLang="en-US" sz="2400" i="1" dirty="0"/>
              <a:t>Q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 has factor  (</a:t>
            </a:r>
            <a:r>
              <a:rPr lang="en-US" altLang="en-US" sz="2400" i="1" dirty="0"/>
              <a:t>ax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+ </a:t>
            </a:r>
            <a:r>
              <a:rPr lang="en-US" altLang="en-US" sz="2400" i="1" dirty="0"/>
              <a:t>bx +</a:t>
            </a:r>
            <a:r>
              <a:rPr lang="en-US" altLang="en-US" sz="2400" dirty="0"/>
              <a:t> </a:t>
            </a:r>
            <a:r>
              <a:rPr lang="en-US" altLang="en-US" sz="2400" i="1" dirty="0"/>
              <a:t>c</a:t>
            </a:r>
            <a:r>
              <a:rPr lang="en-US" altLang="en-US" sz="2400" dirty="0"/>
              <a:t>)</a:t>
            </a:r>
            <a:r>
              <a:rPr lang="en-US" altLang="en-US" sz="2400" i="1" baseline="30000" dirty="0"/>
              <a:t>r</a:t>
            </a:r>
            <a:r>
              <a:rPr lang="en-US" altLang="en-US" sz="2400" dirty="0"/>
              <a:t>  where </a:t>
            </a:r>
            <a:r>
              <a:rPr lang="en-US" altLang="en-US" sz="2400" i="1" dirty="0"/>
              <a:t>b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– 4</a:t>
            </a:r>
            <a:r>
              <a:rPr lang="en-US" altLang="en-US" sz="2400" i="1" dirty="0"/>
              <a:t>ac &lt;</a:t>
            </a:r>
            <a:r>
              <a:rPr lang="en-US" altLang="en-US" sz="2400" dirty="0"/>
              <a:t> 0.</a:t>
            </a:r>
          </a:p>
          <a:p>
            <a:r>
              <a:rPr lang="en-US" altLang="en-US" sz="2400" dirty="0"/>
              <a:t>Then the additional terms are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r>
              <a:rPr lang="en-US" altLang="en-US" sz="2400" dirty="0"/>
              <a:t>If b</a:t>
            </a:r>
            <a:r>
              <a:rPr lang="en-US" altLang="en-US" sz="2400" dirty="0">
                <a:sym typeface="Symbol" panose="05050102010706020507" pitchFamily="18" charset="2"/>
              </a:rPr>
              <a:t>0, then as a preliminary step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400" dirty="0"/>
              <a:t>complete the square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400" dirty="0"/>
              <a:t>make the u-substitution already demonstrated (effectively eliminating linear term in the denominator).</a:t>
            </a:r>
          </a:p>
          <a:p>
            <a:pPr indent="0"/>
            <a:r>
              <a:rPr lang="en-US" altLang="en-US" sz="2400" dirty="0"/>
              <a:t>Due to this transformation, our sole example will be with b = 0.</a:t>
            </a:r>
            <a:endParaRPr lang="en-US" altLang="en-US" sz="2800" dirty="0"/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EF513CD3-3C48-4B25-A60E-207ACF2902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7696200" cy="585788"/>
          </a:xfrm>
          <a:noFill/>
          <a:ln/>
        </p:spPr>
        <p:txBody>
          <a:bodyPr/>
          <a:lstStyle/>
          <a:p>
            <a:r>
              <a:rPr lang="en-US" altLang="en-US" dirty="0"/>
              <a:t>CASE 4 repeated irreducible quadratic factor (cont.)</a:t>
            </a:r>
          </a:p>
        </p:txBody>
      </p:sp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F73EBDB0-4DBE-4A3F-A163-C5EB0BB6B4C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170482" y="1905000"/>
          <a:ext cx="6803036" cy="911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27" name="Equation" r:id="rId4" imgW="3124080" imgH="419040" progId="Equation.DSMT4">
                  <p:embed/>
                </p:oleObj>
              </mc:Choice>
              <mc:Fallback>
                <p:oleObj name="Equation" r:id="rId4" imgW="3124080" imgH="419040" progId="Equation.DSMT4">
                  <p:embed/>
                  <p:pic>
                    <p:nvPicPr>
                      <p:cNvPr id="4" name="Object 5">
                        <a:extLst>
                          <a:ext uri="{FF2B5EF4-FFF2-40B4-BE49-F238E27FC236}">
                            <a16:creationId xmlns:a16="http://schemas.microsoft.com/office/drawing/2014/main" id="{F73EBDB0-4DBE-4A3F-A163-C5EB0BB6B4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0482" y="1905000"/>
                        <a:ext cx="6803036" cy="9116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061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C3BEA0A3-089C-40CF-A3B0-1DADA049F7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2925" y="820738"/>
            <a:ext cx="8572500" cy="5865812"/>
          </a:xfrm>
        </p:spPr>
        <p:txBody>
          <a:bodyPr/>
          <a:lstStyle/>
          <a:p>
            <a:r>
              <a:rPr lang="en-US" altLang="en-US" sz="4000" dirty="0"/>
              <a:t>Evaluate</a:t>
            </a:r>
          </a:p>
          <a:p>
            <a:pPr marL="457200" lvl="1" indent="0">
              <a:buNone/>
            </a:pPr>
            <a:endParaRPr lang="en-US" altLang="en-US" sz="2600" dirty="0"/>
          </a:p>
          <a:p>
            <a:pPr lvl="1"/>
            <a:r>
              <a:rPr lang="en-US" altLang="en-US" sz="2600" dirty="0"/>
              <a:t>The form of the partial fraction decomposition is: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0AC9E7A6-7B1F-4283-ADAA-06E3CC9797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/>
              <a:t>PARTIAL FRACTIONS</a:t>
            </a:r>
          </a:p>
        </p:txBody>
      </p:sp>
      <p:graphicFrame>
        <p:nvGraphicFramePr>
          <p:cNvPr id="145413" name="Object 5">
            <a:extLst>
              <a:ext uri="{FF2B5EF4-FFF2-40B4-BE49-F238E27FC236}">
                <a16:creationId xmlns:a16="http://schemas.microsoft.com/office/drawing/2014/main" id="{95AF6332-F4A2-4B97-9764-D736157714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05100" y="790575"/>
          <a:ext cx="3767138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49" name="Equation" r:id="rId4" imgW="1218960" imgH="444240" progId="Equation.DSMT4">
                  <p:embed/>
                </p:oleObj>
              </mc:Choice>
              <mc:Fallback>
                <p:oleObj name="Equation" r:id="rId4" imgW="121896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790575"/>
                        <a:ext cx="3767138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5" name="Object 7">
            <a:extLst>
              <a:ext uri="{FF2B5EF4-FFF2-40B4-BE49-F238E27FC236}">
                <a16:creationId xmlns:a16="http://schemas.microsoft.com/office/drawing/2014/main" id="{60E728D5-EFAE-4189-B389-49C60F21B9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526421"/>
              </p:ext>
            </p:extLst>
          </p:nvPr>
        </p:nvGraphicFramePr>
        <p:xfrm>
          <a:off x="1552575" y="2836862"/>
          <a:ext cx="65532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0" name="Equation" r:id="rId6" imgW="2463480" imgH="444240" progId="Equation.DSMT4">
                  <p:embed/>
                </p:oleObj>
              </mc:Choice>
              <mc:Fallback>
                <p:oleObj name="Equation" r:id="rId6" imgW="246348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575" y="2836862"/>
                        <a:ext cx="6553200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16" name="Text Box 8">
            <a:extLst>
              <a:ext uri="{FF2B5EF4-FFF2-40B4-BE49-F238E27FC236}">
                <a16:creationId xmlns:a16="http://schemas.microsoft.com/office/drawing/2014/main" id="{7BAB99F7-D2D7-4F2E-A693-961AE92FE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4538" y="434975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00"/>
                </a:solidFill>
              </a:rPr>
              <a:t>Example 8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1DF65D7B-D09D-4E8F-8B43-FCFD79139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7213" y="877888"/>
            <a:ext cx="8572500" cy="5865812"/>
          </a:xfrm>
        </p:spPr>
        <p:txBody>
          <a:bodyPr/>
          <a:lstStyle/>
          <a:p>
            <a:r>
              <a:rPr lang="en-US" altLang="en-US" dirty="0"/>
              <a:t>Multiplying by </a:t>
            </a:r>
            <a:r>
              <a:rPr lang="en-US" altLang="en-US" i="1" dirty="0"/>
              <a:t>x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baseline="30000" dirty="0"/>
              <a:t>2</a:t>
            </a:r>
            <a:r>
              <a:rPr lang="en-US" altLang="en-US" dirty="0"/>
              <a:t> + 1)</a:t>
            </a:r>
            <a:r>
              <a:rPr lang="en-US" altLang="en-US" baseline="30000" dirty="0"/>
              <a:t>2</a:t>
            </a:r>
            <a:r>
              <a:rPr lang="en-US" altLang="en-US" dirty="0"/>
              <a:t>, we have:</a:t>
            </a:r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A88A14D8-B64A-491C-B1FB-0DC88304F8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/>
              <a:t>PARTIAL FRACTIONS</a:t>
            </a:r>
          </a:p>
        </p:txBody>
      </p:sp>
      <p:graphicFrame>
        <p:nvGraphicFramePr>
          <p:cNvPr id="147460" name="Object 4">
            <a:extLst>
              <a:ext uri="{FF2B5EF4-FFF2-40B4-BE49-F238E27FC236}">
                <a16:creationId xmlns:a16="http://schemas.microsoft.com/office/drawing/2014/main" id="{B3D03055-3B4D-43C5-A86F-71134A94A4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456700"/>
              </p:ext>
            </p:extLst>
          </p:nvPr>
        </p:nvGraphicFramePr>
        <p:xfrm>
          <a:off x="540974" y="1752600"/>
          <a:ext cx="8405813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9" name="Equation" r:id="rId4" imgW="3225600" imgH="965160" progId="Equation.DSMT4">
                  <p:embed/>
                </p:oleObj>
              </mc:Choice>
              <mc:Fallback>
                <p:oleObj name="Equation" r:id="rId4" imgW="3225600" imgH="965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74" y="1752600"/>
                        <a:ext cx="8405813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2" name="Text Box 6">
            <a:extLst>
              <a:ext uri="{FF2B5EF4-FFF2-40B4-BE49-F238E27FC236}">
                <a16:creationId xmlns:a16="http://schemas.microsoft.com/office/drawing/2014/main" id="{248E0235-C234-4C5D-994D-8A32061A1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4538" y="434975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00"/>
                </a:solidFill>
              </a:rPr>
              <a:t>Example 8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CA0C76E4-4A75-4C94-8935-53D4F51F66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877888"/>
            <a:ext cx="8572500" cy="5865812"/>
          </a:xfrm>
        </p:spPr>
        <p:txBody>
          <a:bodyPr/>
          <a:lstStyle/>
          <a:p>
            <a:r>
              <a:rPr lang="en-US" altLang="en-US" dirty="0"/>
              <a:t>If we equate coefficients, </a:t>
            </a:r>
            <a:br>
              <a:rPr lang="en-US" altLang="en-US" dirty="0"/>
            </a:br>
            <a:r>
              <a:rPr lang="en-US" altLang="en-US" dirty="0"/>
              <a:t>we get the system</a:t>
            </a:r>
          </a:p>
          <a:p>
            <a:endParaRPr lang="en-US" altLang="en-US" dirty="0"/>
          </a:p>
          <a:p>
            <a:pPr marL="457200" lvl="1" indent="0">
              <a:buNone/>
            </a:pPr>
            <a:endParaRPr lang="en-US" altLang="en-US" sz="2600" dirty="0"/>
          </a:p>
          <a:p>
            <a:pPr lvl="1"/>
            <a:r>
              <a:rPr lang="en-US" altLang="en-US" sz="2600" dirty="0"/>
              <a:t>This has the solution </a:t>
            </a:r>
            <a:br>
              <a:rPr lang="en-US" altLang="en-US" sz="2600" dirty="0"/>
            </a:br>
            <a:r>
              <a:rPr lang="en-US" altLang="en-US" sz="2600" dirty="0"/>
              <a:t>			</a:t>
            </a:r>
            <a:r>
              <a:rPr lang="en-US" altLang="en-US" sz="2600" i="1" dirty="0"/>
              <a:t>A</a:t>
            </a:r>
            <a:r>
              <a:rPr lang="en-US" altLang="en-US" sz="2600" dirty="0"/>
              <a:t> = 1, </a:t>
            </a:r>
            <a:r>
              <a:rPr lang="en-US" altLang="en-US" sz="2600" i="1" dirty="0"/>
              <a:t>B</a:t>
            </a:r>
            <a:r>
              <a:rPr lang="en-US" altLang="en-US" sz="2600" dirty="0"/>
              <a:t> = </a:t>
            </a:r>
            <a:r>
              <a:rPr lang="en-US" altLang="en-US" sz="2400" dirty="0"/>
              <a:t>–</a:t>
            </a:r>
            <a:r>
              <a:rPr lang="en-US" altLang="en-US" sz="2600" dirty="0"/>
              <a:t>1, </a:t>
            </a:r>
            <a:r>
              <a:rPr lang="en-US" altLang="en-US" sz="2600" i="1" dirty="0"/>
              <a:t>C</a:t>
            </a:r>
            <a:r>
              <a:rPr lang="en-US" altLang="en-US" sz="2600" dirty="0"/>
              <a:t> = </a:t>
            </a:r>
            <a:r>
              <a:rPr lang="en-US" altLang="en-US" sz="2400" dirty="0"/>
              <a:t>–</a:t>
            </a:r>
            <a:r>
              <a:rPr lang="en-US" altLang="en-US" sz="2600" dirty="0"/>
              <a:t>1, </a:t>
            </a:r>
            <a:r>
              <a:rPr lang="en-US" altLang="en-US" sz="2600" i="1" dirty="0"/>
              <a:t>D</a:t>
            </a:r>
            <a:r>
              <a:rPr lang="en-US" altLang="en-US" sz="2600" dirty="0"/>
              <a:t> = 1, </a:t>
            </a:r>
            <a:r>
              <a:rPr lang="en-US" altLang="en-US" sz="2600" i="1" dirty="0"/>
              <a:t>E</a:t>
            </a:r>
            <a:r>
              <a:rPr lang="en-US" altLang="en-US" sz="2600" dirty="0"/>
              <a:t> = 0.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534EA5F7-0998-4009-85F0-8B6745F810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/>
              <a:t>PARTIAL FRACTIONS</a:t>
            </a:r>
          </a:p>
        </p:txBody>
      </p:sp>
      <p:graphicFrame>
        <p:nvGraphicFramePr>
          <p:cNvPr id="149508" name="Object 4">
            <a:extLst>
              <a:ext uri="{FF2B5EF4-FFF2-40B4-BE49-F238E27FC236}">
                <a16:creationId xmlns:a16="http://schemas.microsoft.com/office/drawing/2014/main" id="{EAB5C14D-F16A-46A3-9DBB-66F1A32E59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098035"/>
              </p:ext>
            </p:extLst>
          </p:nvPr>
        </p:nvGraphicFramePr>
        <p:xfrm>
          <a:off x="5940425" y="371475"/>
          <a:ext cx="2617787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9" name="Equation" r:id="rId4" imgW="952200" imgH="1079280" progId="Equation.DSMT4">
                  <p:embed/>
                </p:oleObj>
              </mc:Choice>
              <mc:Fallback>
                <p:oleObj name="Equation" r:id="rId4" imgW="952200" imgH="1079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371475"/>
                        <a:ext cx="2617787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511" name="Text Box 7">
            <a:extLst>
              <a:ext uri="{FF2B5EF4-FFF2-40B4-BE49-F238E27FC236}">
                <a16:creationId xmlns:a16="http://schemas.microsoft.com/office/drawing/2014/main" id="{9448CF9C-7AC5-4C84-91F3-D720923FF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7638" y="396082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800000"/>
                </a:solidFill>
              </a:rPr>
              <a:t>Example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BECEA476-FCC6-48F4-B51E-ECDB3AEE83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877888"/>
            <a:ext cx="8572500" cy="5865812"/>
          </a:xfrm>
        </p:spPr>
        <p:txBody>
          <a:bodyPr/>
          <a:lstStyle/>
          <a:p>
            <a:r>
              <a:rPr lang="en-US" altLang="en-US"/>
              <a:t>Thus,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80200CDD-99DF-4BF2-A432-7C1B746C5B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/>
              <a:t>PARTIAL FRACTIONS</a:t>
            </a:r>
          </a:p>
        </p:txBody>
      </p:sp>
      <p:graphicFrame>
        <p:nvGraphicFramePr>
          <p:cNvPr id="151557" name="Object 5">
            <a:extLst>
              <a:ext uri="{FF2B5EF4-FFF2-40B4-BE49-F238E27FC236}">
                <a16:creationId xmlns:a16="http://schemas.microsoft.com/office/drawing/2014/main" id="{B12A6832-7F16-468C-80A6-A53F5282B8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8650" y="1557338"/>
          <a:ext cx="7543800" cy="485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75" name="Equation" r:id="rId4" imgW="2806560" imgH="1803240" progId="Equation.DSMT4">
                  <p:embed/>
                </p:oleObj>
              </mc:Choice>
              <mc:Fallback>
                <p:oleObj name="Equation" r:id="rId4" imgW="2806560" imgH="1803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1557338"/>
                        <a:ext cx="7543800" cy="485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59" name="Text Box 7">
            <a:extLst>
              <a:ext uri="{FF2B5EF4-FFF2-40B4-BE49-F238E27FC236}">
                <a16:creationId xmlns:a16="http://schemas.microsoft.com/office/drawing/2014/main" id="{22E16BF9-368C-4513-9810-C2A23D3EA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4538" y="434975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800000"/>
                </a:solidFill>
              </a:rPr>
              <a:t>Example 8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78B780A-5B44-4227-A181-83E39B7D9C3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09600" y="371475"/>
                <a:ext cx="7696200" cy="585788"/>
              </a:xfrm>
            </p:spPr>
            <p:txBody>
              <a:bodyPr/>
              <a:lstStyle/>
              <a:p>
                <a:r>
                  <a:rPr lang="en-US" sz="2800" dirty="0"/>
                  <a:t>Integrating terms of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/</m:t>
                        </m:r>
                        <m:d>
                          <m:d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  <m:sSup>
                              <m:sSupPr>
                                <m:ctrlP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</m:d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sup>
                    </m:sSup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78B780A-5B44-4227-A181-83E39B7D9C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09600" y="371475"/>
                <a:ext cx="7696200" cy="585788"/>
              </a:xfrm>
              <a:blipFill>
                <a:blip r:embed="rId2"/>
                <a:stretch>
                  <a:fillRect l="-1584" t="-2083" b="-26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918FF57-ACD7-4C3B-8852-48E7549514F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877888"/>
                <a:ext cx="8915400" cy="5865812"/>
              </a:xfrm>
            </p:spPr>
            <p:txBody>
              <a:bodyPr/>
              <a:lstStyle/>
              <a:p>
                <a:r>
                  <a:rPr lang="en-US" dirty="0"/>
                  <a:t>In example 8, once the coefficients A, B, etc. were determined, there was no such term (E=0).</a:t>
                </a:r>
              </a:p>
              <a:p>
                <a:r>
                  <a:rPr lang="en-US" dirty="0"/>
                  <a:t>However, if we did have one, then use the trig substitution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rad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tan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dirty="0"/>
                  <a:t> as a first step.</a:t>
                </a:r>
              </a:p>
              <a:p>
                <a:r>
                  <a:rPr lang="en-US" sz="2800" dirty="0"/>
                  <a:t>(This is not in our textbook, but was suggested by the step by step feature in http://www.wolframalpha.com/.)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918FF57-ACD7-4C3B-8852-48E7549514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877888"/>
                <a:ext cx="8915400" cy="5865812"/>
              </a:xfrm>
              <a:blipFill>
                <a:blip r:embed="rId3"/>
                <a:stretch>
                  <a:fillRect l="-1778" r="-1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660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>
            <a:extLst>
              <a:ext uri="{FF2B5EF4-FFF2-40B4-BE49-F238E27FC236}">
                <a16:creationId xmlns:a16="http://schemas.microsoft.com/office/drawing/2014/main" id="{9AB258DD-A3DC-43C2-AB19-28D97B1D2D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877888"/>
            <a:ext cx="8572500" cy="5865812"/>
          </a:xfrm>
        </p:spPr>
        <p:txBody>
          <a:bodyPr/>
          <a:lstStyle/>
          <a:p>
            <a:r>
              <a:rPr lang="en-US" altLang="en-US" dirty="0"/>
              <a:t>To illustrate method, observe that by taking the difference of the fractions 2/(</a:t>
            </a:r>
            <a:r>
              <a:rPr lang="en-US" altLang="en-US" i="1" dirty="0"/>
              <a:t>x –</a:t>
            </a:r>
            <a:r>
              <a:rPr lang="en-US" altLang="en-US" dirty="0"/>
              <a:t> 1) and 1/(</a:t>
            </a:r>
            <a:r>
              <a:rPr lang="en-US" altLang="en-US" i="1" dirty="0"/>
              <a:t>x –</a:t>
            </a:r>
            <a:r>
              <a:rPr lang="en-US" altLang="en-US" dirty="0"/>
              <a:t> 2) to a common denominator, we obtain: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5B88D069-DE26-4001-A440-8DC12DD674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/>
              <a:t>INTEGRATION BY PARTIAL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2" name="Object 6">
                <a:extLst>
                  <a:ext uri="{FF2B5EF4-FFF2-40B4-BE49-F238E27FC236}">
                    <a16:creationId xmlns:a16="http://schemas.microsoft.com/office/drawing/2014/main" id="{75BC84B9-C908-474C-BDF6-72187CA962B6}"/>
                  </a:ext>
                </a:extLst>
              </p:cNvPr>
              <p:cNvSpPr txBox="1"/>
              <p:nvPr/>
            </p:nvSpPr>
            <p:spPr bwMode="auto">
              <a:xfrm>
                <a:off x="1676400" y="3048000"/>
                <a:ext cx="5791200" cy="24971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US" sz="28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+2)−(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−1)(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                            </m:t>
                      </m:r>
                      <m:r>
                        <a:rPr lang="en-US" sz="28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9702" name="Object 6">
                <a:extLst>
                  <a:ext uri="{FF2B5EF4-FFF2-40B4-BE49-F238E27FC236}">
                    <a16:creationId xmlns:a16="http://schemas.microsoft.com/office/drawing/2014/main" id="{75BC84B9-C908-474C-BDF6-72187CA962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76400" y="3048000"/>
                <a:ext cx="5791200" cy="24971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16D445DF-3B49-483A-975F-8E2904B2CA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5025"/>
            <a:ext cx="9158288" cy="5865813"/>
          </a:xfrm>
        </p:spPr>
        <p:txBody>
          <a:bodyPr/>
          <a:lstStyle/>
          <a:p>
            <a:r>
              <a:rPr lang="en-US" altLang="en-US" dirty="0"/>
              <a:t>Sometimes partial fractions can be avoided when integrating a rational function. </a:t>
            </a:r>
          </a:p>
          <a:p>
            <a:r>
              <a:rPr lang="en-US" altLang="en-US" dirty="0"/>
              <a:t>If </a:t>
            </a:r>
            <a:r>
              <a:rPr lang="en-US" altLang="en-US" i="1" dirty="0"/>
              <a:t>u =</a:t>
            </a:r>
            <a:r>
              <a:rPr lang="en-US" altLang="en-US" dirty="0"/>
              <a:t> </a:t>
            </a:r>
            <a:r>
              <a:rPr lang="en-US" altLang="en-US" i="1" dirty="0"/>
              <a:t>x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baseline="30000" dirty="0"/>
              <a:t>2</a:t>
            </a:r>
            <a:r>
              <a:rPr lang="en-US" altLang="en-US" dirty="0"/>
              <a:t> + 3) = </a:t>
            </a:r>
            <a:r>
              <a:rPr lang="en-US" altLang="en-US" i="1" dirty="0"/>
              <a:t>x</a:t>
            </a:r>
            <a:r>
              <a:rPr lang="en-US" altLang="en-US" baseline="30000" dirty="0"/>
              <a:t>3</a:t>
            </a:r>
            <a:r>
              <a:rPr lang="en-US" altLang="en-US" dirty="0"/>
              <a:t> + 3</a:t>
            </a:r>
            <a:r>
              <a:rPr lang="en-US" altLang="en-US" i="1" dirty="0"/>
              <a:t>x</a:t>
            </a:r>
            <a:r>
              <a:rPr lang="en-US" altLang="en-US" dirty="0"/>
              <a:t>, then </a:t>
            </a:r>
            <a:r>
              <a:rPr lang="en-US" altLang="en-US" i="1" dirty="0"/>
              <a:t>du =</a:t>
            </a:r>
            <a:r>
              <a:rPr lang="en-US" altLang="en-US" dirty="0"/>
              <a:t> (3</a:t>
            </a:r>
            <a:r>
              <a:rPr lang="en-US" altLang="en-US" i="1" dirty="0"/>
              <a:t>x</a:t>
            </a:r>
            <a:r>
              <a:rPr lang="en-US" altLang="en-US" baseline="30000" dirty="0"/>
              <a:t>2</a:t>
            </a:r>
            <a:r>
              <a:rPr lang="en-US" altLang="en-US" dirty="0"/>
              <a:t> + 3) </a:t>
            </a:r>
            <a:r>
              <a:rPr lang="en-US" altLang="en-US" i="1" dirty="0"/>
              <a:t>dx </a:t>
            </a:r>
            <a:r>
              <a:rPr lang="en-US" altLang="en-US" dirty="0"/>
              <a:t>and so</a:t>
            </a:r>
          </a:p>
          <a:p>
            <a:endParaRPr lang="en-US" altLang="en-US" sz="3600" dirty="0"/>
          </a:p>
          <a:p>
            <a:endParaRPr lang="en-US" altLang="en-US" sz="3600" dirty="0"/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F424AD16-77C3-4089-B31F-8087099D04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871" y="324448"/>
            <a:ext cx="6096000" cy="585788"/>
          </a:xfrm>
          <a:noFill/>
          <a:ln/>
        </p:spPr>
        <p:txBody>
          <a:bodyPr/>
          <a:lstStyle/>
          <a:p>
            <a:r>
              <a:rPr lang="en-US" altLang="en-US" dirty="0"/>
              <a:t>AVOIDING PARTIAL FRACTIONS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CA32BE89-A081-47C5-8D36-A41F9CC02D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624477"/>
              </p:ext>
            </p:extLst>
          </p:nvPr>
        </p:nvGraphicFramePr>
        <p:xfrm>
          <a:off x="6903244" y="0"/>
          <a:ext cx="2057400" cy="1058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62" name="Equation" r:id="rId4" imgW="863280" imgH="444240" progId="Equation.DSMT4">
                  <p:embed/>
                </p:oleObj>
              </mc:Choice>
              <mc:Fallback>
                <p:oleObj name="Equation" r:id="rId4" imgW="863280" imgH="444240" progId="Equation.DSMT4">
                  <p:embed/>
                  <p:pic>
                    <p:nvPicPr>
                      <p:cNvPr id="155652" name="Object 4">
                        <a:extLst>
                          <a:ext uri="{FF2B5EF4-FFF2-40B4-BE49-F238E27FC236}">
                            <a16:creationId xmlns:a16="http://schemas.microsoft.com/office/drawing/2014/main" id="{19035963-C5D7-4589-AB0B-20A8BAF16C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3244" y="0"/>
                        <a:ext cx="2057400" cy="1058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F1E98E23-8564-471A-9503-ADA699F890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655323"/>
              </p:ext>
            </p:extLst>
          </p:nvPr>
        </p:nvGraphicFramePr>
        <p:xfrm>
          <a:off x="1905000" y="3100075"/>
          <a:ext cx="5827713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63" name="Equation" r:id="rId6" imgW="2019240" imgH="444240" progId="Equation.DSMT4">
                  <p:embed/>
                </p:oleObj>
              </mc:Choice>
              <mc:Fallback>
                <p:oleObj name="Equation" r:id="rId6" imgW="2019240" imgH="444240" progId="Equation.DSMT4">
                  <p:embed/>
                  <p:pic>
                    <p:nvPicPr>
                      <p:cNvPr id="194565" name="Object 5">
                        <a:extLst>
                          <a:ext uri="{FF2B5EF4-FFF2-40B4-BE49-F238E27FC236}">
                            <a16:creationId xmlns:a16="http://schemas.microsoft.com/office/drawing/2014/main" id="{60C60E13-DB09-4BC3-A84A-E191B2240C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100075"/>
                        <a:ext cx="5827713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7">
            <a:extLst>
              <a:ext uri="{FF2B5EF4-FFF2-40B4-BE49-F238E27FC236}">
                <a16:creationId xmlns:a16="http://schemas.microsoft.com/office/drawing/2014/main" id="{74BF2929-ECE0-492C-8979-46CF50719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4444" y="351137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800000"/>
                </a:solidFill>
              </a:rPr>
              <a:t>Example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C3CB1CFF-3EC2-42BF-994E-29A82ED82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877888"/>
            <a:ext cx="8763000" cy="5865812"/>
          </a:xfrm>
        </p:spPr>
        <p:txBody>
          <a:bodyPr/>
          <a:lstStyle/>
          <a:p>
            <a:r>
              <a:rPr lang="en-US" altLang="en-US" sz="2400" dirty="0"/>
              <a:t>Nonrational functions at times can be changed into rational functions by means of appropriate substitutions.</a:t>
            </a:r>
            <a:r>
              <a:rPr lang="en-US" altLang="en-US" sz="2000" dirty="0"/>
              <a:t> </a:t>
            </a:r>
            <a:endParaRPr lang="en-US" altLang="en-US" sz="1600" dirty="0"/>
          </a:p>
          <a:p>
            <a:pPr marL="292100" lvl="1" indent="-292100"/>
            <a:r>
              <a:rPr lang="en-US" altLang="en-US" sz="2400" dirty="0"/>
              <a:t>If integrand contains </a:t>
            </a:r>
            <a:r>
              <a:rPr lang="en-US" altLang="en-US" sz="2400" i="1" baseline="30000" dirty="0" err="1"/>
              <a:t>n</a:t>
            </a:r>
            <a:r>
              <a:rPr lang="en-US" altLang="en-US" sz="2400" i="1" dirty="0" err="1">
                <a:cs typeface="Arial" panose="020B0604020202020204" pitchFamily="34" charset="0"/>
              </a:rPr>
              <a:t>√g</a:t>
            </a:r>
            <a:r>
              <a:rPr lang="en-US" altLang="en-US" sz="2400" dirty="0">
                <a:cs typeface="Arial" panose="020B0604020202020204" pitchFamily="34" charset="0"/>
              </a:rPr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), try the substitution </a:t>
            </a:r>
            <a:r>
              <a:rPr lang="en-US" altLang="en-US" sz="2400" i="1" dirty="0"/>
              <a:t>u = </a:t>
            </a:r>
            <a:r>
              <a:rPr lang="en-US" altLang="en-US" sz="2400" i="1" baseline="30000" dirty="0" err="1"/>
              <a:t>n</a:t>
            </a:r>
            <a:r>
              <a:rPr lang="en-US" altLang="en-US" sz="2400" i="1" dirty="0" err="1">
                <a:cs typeface="Arial" panose="020B0604020202020204" pitchFamily="34" charset="0"/>
              </a:rPr>
              <a:t>√g</a:t>
            </a:r>
            <a:r>
              <a:rPr lang="en-US" altLang="en-US" sz="2400" dirty="0">
                <a:cs typeface="Arial" panose="020B0604020202020204" pitchFamily="34" charset="0"/>
              </a:rPr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).</a:t>
            </a:r>
          </a:p>
          <a:p>
            <a:pPr marL="284163" lvl="1"/>
            <a:r>
              <a:rPr lang="en-US" altLang="en-US" sz="2400" dirty="0"/>
              <a:t>Let                    	 then </a:t>
            </a:r>
            <a:r>
              <a:rPr lang="en-US" altLang="en-US" sz="2400" i="1" dirty="0"/>
              <a:t>u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= </a:t>
            </a:r>
            <a:r>
              <a:rPr lang="en-US" altLang="en-US" sz="2400" i="1" dirty="0"/>
              <a:t>x +</a:t>
            </a:r>
            <a:r>
              <a:rPr lang="en-US" altLang="en-US" sz="2400" dirty="0"/>
              <a:t> 4,  </a:t>
            </a:r>
            <a:r>
              <a:rPr lang="en-US" altLang="en-US" sz="2400" i="1" dirty="0"/>
              <a:t>x =</a:t>
            </a:r>
            <a:r>
              <a:rPr lang="en-US" altLang="en-US" sz="2400" dirty="0"/>
              <a:t> </a:t>
            </a:r>
            <a:r>
              <a:rPr lang="en-US" altLang="en-US" sz="2400" i="1" dirty="0"/>
              <a:t>u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– 4 &amp; </a:t>
            </a:r>
            <a:r>
              <a:rPr lang="en-US" altLang="en-US" sz="2400" i="1" dirty="0"/>
              <a:t>dx </a:t>
            </a:r>
            <a:r>
              <a:rPr lang="en-US" altLang="en-US" sz="2400" dirty="0"/>
              <a:t>= 2</a:t>
            </a:r>
            <a:r>
              <a:rPr lang="en-US" altLang="en-US" sz="2400" i="1" dirty="0"/>
              <a:t>u du</a:t>
            </a:r>
          </a:p>
          <a:p>
            <a:pPr marL="284163" lvl="1"/>
            <a:endParaRPr lang="en-US" altLang="en-US" sz="2400" i="1" dirty="0"/>
          </a:p>
          <a:p>
            <a:pPr marL="0" lvl="1" indent="0">
              <a:buNone/>
            </a:pPr>
            <a:endParaRPr lang="en-US" altLang="en-US" sz="2400" i="1" dirty="0"/>
          </a:p>
          <a:p>
            <a:pPr marL="0" lvl="1" indent="0">
              <a:buNone/>
            </a:pPr>
            <a:r>
              <a:rPr lang="en-US" altLang="en-US" sz="2400" dirty="0"/>
              <a:t>We evaluate integral by factoring </a:t>
            </a:r>
            <a:r>
              <a:rPr lang="en-US" altLang="en-US" sz="2400" i="1" dirty="0"/>
              <a:t>u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– 4 as (</a:t>
            </a:r>
            <a:r>
              <a:rPr lang="en-US" altLang="en-US" sz="2400" i="1" dirty="0"/>
              <a:t>u –</a:t>
            </a:r>
            <a:r>
              <a:rPr lang="en-US" altLang="en-US" sz="2400" dirty="0"/>
              <a:t> 2)(</a:t>
            </a:r>
            <a:r>
              <a:rPr lang="en-US" altLang="en-US" sz="2400" i="1" dirty="0"/>
              <a:t>u </a:t>
            </a:r>
            <a:r>
              <a:rPr lang="en-US" altLang="en-US" sz="2400" dirty="0"/>
              <a:t>+ 2) </a:t>
            </a:r>
            <a:br>
              <a:rPr lang="en-US" altLang="en-US" sz="2400" dirty="0"/>
            </a:br>
            <a:r>
              <a:rPr lang="en-US" altLang="en-US" sz="2400" dirty="0"/>
              <a:t>and use partial fractions (example 3 with a = 2).</a:t>
            </a: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11BCB51C-FC09-4E19-94B5-C9064E1239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33791"/>
            <a:ext cx="6096000" cy="585788"/>
          </a:xfrm>
          <a:noFill/>
          <a:ln/>
        </p:spPr>
        <p:txBody>
          <a:bodyPr/>
          <a:lstStyle/>
          <a:p>
            <a:r>
              <a:rPr lang="en-US" altLang="en-US" dirty="0"/>
              <a:t>RATIONALIZING SUBSTITUTIONS</a:t>
            </a:r>
          </a:p>
        </p:txBody>
      </p:sp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5A41340D-7B4C-4577-B5FF-DD23959A00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863305"/>
              </p:ext>
            </p:extLst>
          </p:nvPr>
        </p:nvGraphicFramePr>
        <p:xfrm>
          <a:off x="7010400" y="0"/>
          <a:ext cx="1828800" cy="1069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88" name="Equation" r:id="rId4" imgW="736560" imgH="431640" progId="Equation.DSMT4">
                  <p:embed/>
                </p:oleObj>
              </mc:Choice>
              <mc:Fallback>
                <p:oleObj name="Equation" r:id="rId4" imgW="736560" imgH="431640" progId="Equation.DSMT4">
                  <p:embed/>
                  <p:pic>
                    <p:nvPicPr>
                      <p:cNvPr id="159749" name="Object 5">
                        <a:extLst>
                          <a:ext uri="{FF2B5EF4-FFF2-40B4-BE49-F238E27FC236}">
                            <a16:creationId xmlns:a16="http://schemas.microsoft.com/office/drawing/2014/main" id="{3E259685-D6D0-470D-A079-1034EF74B5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0"/>
                        <a:ext cx="1828800" cy="1069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08E265ED-45B5-49C5-984D-DA2EAE29FC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491198"/>
              </p:ext>
            </p:extLst>
          </p:nvPr>
        </p:nvGraphicFramePr>
        <p:xfrm>
          <a:off x="1295400" y="2282031"/>
          <a:ext cx="16954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89" name="Equation" r:id="rId6" imgW="685800" imgH="228600" progId="Equation.DSMT4">
                  <p:embed/>
                </p:oleObj>
              </mc:Choice>
              <mc:Fallback>
                <p:oleObj name="Equation" r:id="rId6" imgW="685800" imgH="228600" progId="Equation.DSMT4">
                  <p:embed/>
                  <p:pic>
                    <p:nvPicPr>
                      <p:cNvPr id="159750" name="Object 6">
                        <a:extLst>
                          <a:ext uri="{FF2B5EF4-FFF2-40B4-BE49-F238E27FC236}">
                            <a16:creationId xmlns:a16="http://schemas.microsoft.com/office/drawing/2014/main" id="{4AAAE965-839A-4039-B64B-95DE0EB6F3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282031"/>
                        <a:ext cx="169545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E45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7">
                <a:extLst>
                  <a:ext uri="{FF2B5EF4-FFF2-40B4-BE49-F238E27FC236}">
                    <a16:creationId xmlns:a16="http://schemas.microsoft.com/office/drawing/2014/main" id="{6038B922-A2AB-4DB6-95B1-E65B4CD41DE4}"/>
                  </a:ext>
                </a:extLst>
              </p:cNvPr>
              <p:cNvSpPr txBox="1"/>
              <p:nvPr/>
            </p:nvSpPr>
            <p:spPr bwMode="auto">
              <a:xfrm>
                <a:off x="-56213" y="2820851"/>
                <a:ext cx="9144000" cy="941680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400" i="1" smtClean="0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srgbClr val="AA44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solidFill>
                                        <a:srgbClr val="AA44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solidFill>
                                        <a:srgbClr val="AA4400"/>
                                      </a:solidFill>
                                      <a:latin typeface="Cambria Math" panose="02040503050406030204" pitchFamily="18" charset="0"/>
                                    </a:rPr>
                                    <m:t>+4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  <m:r>
                        <a:rPr lang="en-US" sz="2400" i="1">
                          <a:solidFill>
                            <a:srgbClr val="AA440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2400" i="1">
                          <a:solidFill>
                            <a:srgbClr val="AA44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sz="24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AA44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AA44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AA44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den>
                          </m:f>
                        </m:e>
                      </m:nary>
                      <m:r>
                        <a:rPr lang="en-US" sz="2400" i="1">
                          <a:solidFill>
                            <a:srgbClr val="AA44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i="1">
                          <a:solidFill>
                            <a:srgbClr val="AA44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solidFill>
                            <a:srgbClr val="AA44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solidFill>
                            <a:srgbClr val="AA44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solidFill>
                            <a:srgbClr val="AA44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i="1">
                          <a:solidFill>
                            <a:srgbClr val="AA44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sz="24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AA44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AA44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AA44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AA44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AA44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AA44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den>
                          </m:f>
                        </m:e>
                      </m:nary>
                      <m:r>
                        <a:rPr lang="en-US" sz="2400" i="1">
                          <a:solidFill>
                            <a:srgbClr val="AA44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400" i="1" smtClean="0">
                          <a:solidFill>
                            <a:srgbClr val="AA44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i="1">
                          <a:solidFill>
                            <a:srgbClr val="AA44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sz="2400" i="1">
                              <a:solidFill>
                                <a:srgbClr val="AA44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AA4400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AA44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AA44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AA44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AA44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AA44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b="0" i="1" smtClean="0">
                                      <a:solidFill>
                                        <a:srgbClr val="AA44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2400" i="1">
                          <a:solidFill>
                            <a:srgbClr val="AA4400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Object 7">
                <a:extLst>
                  <a:ext uri="{FF2B5EF4-FFF2-40B4-BE49-F238E27FC236}">
                    <a16:creationId xmlns:a16="http://schemas.microsoft.com/office/drawing/2014/main" id="{6038B922-A2AB-4DB6-95B1-E65B4CD41D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56213" y="2820851"/>
                <a:ext cx="9144000" cy="94168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4">
                <a:extLst>
                  <a:ext uri="{FF2B5EF4-FFF2-40B4-BE49-F238E27FC236}">
                    <a16:creationId xmlns:a16="http://schemas.microsoft.com/office/drawing/2014/main" id="{71FB008E-F027-43D6-86C7-25BBF472DD33}"/>
                  </a:ext>
                </a:extLst>
              </p:cNvPr>
              <p:cNvSpPr txBox="1"/>
              <p:nvPr/>
            </p:nvSpPr>
            <p:spPr bwMode="auto">
              <a:xfrm>
                <a:off x="228600" y="4515372"/>
                <a:ext cx="8839200" cy="1971153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400" i="1" smtClean="0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+4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  <m:r>
                        <a:rPr lang="en-US" sz="24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24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+8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𝑑𝑢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7E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7E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7E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den>
                              </m:f>
                            </m:e>
                          </m:nary>
                        </m:e>
                      </m:nary>
                      <m:r>
                        <a:rPr lang="en-US" sz="24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4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24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                           </m:t>
                      </m:r>
                      <m:r>
                        <a:rPr lang="en-US" sz="24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rad>
                      <m:r>
                        <a:rPr lang="en-US" sz="24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solidFill>
                                    <a:srgbClr val="7E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2400" i="1">
                                          <a:solidFill>
                                            <a:srgbClr val="7E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7E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400" i="1">
                                          <a:solidFill>
                                            <a:srgbClr val="7E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+4</m:t>
                                      </m:r>
                                    </m:e>
                                  </m:rad>
                                  <m: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>
                                          <a:solidFill>
                                            <a:srgbClr val="7E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7E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400" i="1">
                                          <a:solidFill>
                                            <a:srgbClr val="7E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+4</m:t>
                                      </m:r>
                                    </m:e>
                                  </m:rad>
                                  <m:r>
                                    <a:rPr lang="en-US" sz="2400" i="1">
                                      <a:solidFill>
                                        <a:srgbClr val="7E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24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solidFill>
                            <a:srgbClr val="7E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Object 4">
                <a:extLst>
                  <a:ext uri="{FF2B5EF4-FFF2-40B4-BE49-F238E27FC236}">
                    <a16:creationId xmlns:a16="http://schemas.microsoft.com/office/drawing/2014/main" id="{71FB008E-F027-43D6-86C7-25BBF472DD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4515372"/>
                <a:ext cx="8839200" cy="19711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7">
            <a:extLst>
              <a:ext uri="{FF2B5EF4-FFF2-40B4-BE49-F238E27FC236}">
                <a16:creationId xmlns:a16="http://schemas.microsoft.com/office/drawing/2014/main" id="{B014E2E7-66E7-4BA1-A297-72C0929A8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14129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800000"/>
                </a:solidFill>
              </a:rPr>
              <a:t>Example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uiExpand="1" build="p"/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>
            <a:extLst>
              <a:ext uri="{FF2B5EF4-FFF2-40B4-BE49-F238E27FC236}">
                <a16:creationId xmlns:a16="http://schemas.microsoft.com/office/drawing/2014/main" id="{189AFCD0-FB49-44E2-87B5-0FB81CB30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If we now reverse the procedure, we see </a:t>
            </a:r>
            <a:br>
              <a:rPr lang="en-US" altLang="en-US"/>
            </a:br>
            <a:r>
              <a:rPr lang="en-US" altLang="en-US"/>
              <a:t>how to integrate the function on the right side of this equation: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B55D3F2B-63C6-4B9C-9DD4-095A2D4AD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/>
              <a:t>INTEGRATION BY PARTIAL FRACTIONS</a:t>
            </a:r>
          </a:p>
        </p:txBody>
      </p:sp>
      <p:graphicFrame>
        <p:nvGraphicFramePr>
          <p:cNvPr id="40965" name="Object 5">
            <a:extLst>
              <a:ext uri="{FF2B5EF4-FFF2-40B4-BE49-F238E27FC236}">
                <a16:creationId xmlns:a16="http://schemas.microsoft.com/office/drawing/2014/main" id="{6F660768-7D0F-4B2C-8464-8589BE96B2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581733"/>
              </p:ext>
            </p:extLst>
          </p:nvPr>
        </p:nvGraphicFramePr>
        <p:xfrm>
          <a:off x="923925" y="2848769"/>
          <a:ext cx="7867650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1" name="Equation" r:id="rId4" imgW="2590560" imgH="660240" progId="Equation.DSMT4">
                  <p:embed/>
                </p:oleObj>
              </mc:Choice>
              <mc:Fallback>
                <p:oleObj name="Equation" r:id="rId4" imgW="2590560" imgH="660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2848769"/>
                        <a:ext cx="7867650" cy="200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B02A77E2-383D-4D25-B0B7-0C8EC93464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877888"/>
            <a:ext cx="8572500" cy="5865812"/>
          </a:xfrm>
        </p:spPr>
        <p:txBody>
          <a:bodyPr/>
          <a:lstStyle/>
          <a:p>
            <a:r>
              <a:rPr lang="en-US" altLang="en-US" dirty="0"/>
              <a:t>To see how the method of partial fractions works in general, let’s consider a rational function</a:t>
            </a:r>
          </a:p>
          <a:p>
            <a:endParaRPr lang="en-US" altLang="en-US" dirty="0"/>
          </a:p>
          <a:p>
            <a:r>
              <a:rPr lang="en-US" altLang="en-US" dirty="0"/>
              <a:t>where </a:t>
            </a:r>
            <a:r>
              <a:rPr lang="en-US" altLang="en-US" i="1" dirty="0"/>
              <a:t>P </a:t>
            </a:r>
            <a:r>
              <a:rPr lang="en-US" altLang="en-US" dirty="0"/>
              <a:t>and </a:t>
            </a:r>
            <a:r>
              <a:rPr lang="en-US" altLang="en-US" i="1" dirty="0"/>
              <a:t>Q</a:t>
            </a:r>
            <a:r>
              <a:rPr lang="en-US" altLang="en-US" dirty="0"/>
              <a:t> are polynomials.</a:t>
            </a:r>
            <a:endParaRPr lang="en-US" altLang="en-US" sz="2800" dirty="0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AC60DBD9-84FF-4628-975A-A92E242F5F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/>
              <a:t>INTEGRATION BY PARTIAL FRACTIONS</a:t>
            </a:r>
          </a:p>
        </p:txBody>
      </p:sp>
      <p:graphicFrame>
        <p:nvGraphicFramePr>
          <p:cNvPr id="49156" name="Object 4">
            <a:extLst>
              <a:ext uri="{FF2B5EF4-FFF2-40B4-BE49-F238E27FC236}">
                <a16:creationId xmlns:a16="http://schemas.microsoft.com/office/drawing/2014/main" id="{B65FA042-1F48-4A36-BD52-A4421E811C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985176"/>
              </p:ext>
            </p:extLst>
          </p:nvPr>
        </p:nvGraphicFramePr>
        <p:xfrm>
          <a:off x="3048000" y="2362200"/>
          <a:ext cx="2566987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2" name="Equation" r:id="rId4" imgW="812520" imgH="419040" progId="Equation.DSMT4">
                  <p:embed/>
                </p:oleObj>
              </mc:Choice>
              <mc:Fallback>
                <p:oleObj name="Equation" r:id="rId4" imgW="81252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362200"/>
                        <a:ext cx="2566987" cy="1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F7719BB3-4CDF-4570-9DE9-2EB77E1114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7467600" cy="585788"/>
          </a:xfrm>
        </p:spPr>
        <p:txBody>
          <a:bodyPr/>
          <a:lstStyle/>
          <a:p>
            <a:r>
              <a:rPr lang="en-US" altLang="en-US"/>
              <a:t>PROPER FUNCTION</a:t>
            </a:r>
          </a:p>
        </p:txBody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487D9BB3-290D-49AC-ACDD-0F7269B9D9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877888"/>
            <a:ext cx="8572500" cy="5865812"/>
          </a:xfrm>
        </p:spPr>
        <p:txBody>
          <a:bodyPr/>
          <a:lstStyle/>
          <a:p>
            <a:r>
              <a:rPr lang="en-US" altLang="en-US" dirty="0"/>
              <a:t>It’s possible to express </a:t>
            </a:r>
            <a:r>
              <a:rPr lang="en-US" altLang="en-US" i="1" dirty="0"/>
              <a:t>f </a:t>
            </a:r>
            <a:r>
              <a:rPr lang="en-US" altLang="en-US" dirty="0"/>
              <a:t>as a sum of </a:t>
            </a:r>
            <a:br>
              <a:rPr lang="en-US" altLang="en-US" dirty="0"/>
            </a:br>
            <a:r>
              <a:rPr lang="en-US" altLang="en-US" dirty="0"/>
              <a:t>simpler fractions if the degree of </a:t>
            </a:r>
            <a:r>
              <a:rPr lang="en-US" altLang="en-US" i="1" dirty="0"/>
              <a:t>P </a:t>
            </a:r>
            <a:r>
              <a:rPr lang="en-US" altLang="en-US" dirty="0"/>
              <a:t>is less </a:t>
            </a:r>
            <a:br>
              <a:rPr lang="en-US" altLang="en-US" dirty="0"/>
            </a:br>
            <a:r>
              <a:rPr lang="en-US" altLang="en-US" dirty="0"/>
              <a:t>than the degree of </a:t>
            </a:r>
            <a:r>
              <a:rPr lang="en-US" altLang="en-US" i="1" dirty="0"/>
              <a:t>Q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Such a rational function is called proper.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9318A7FE-343B-4D10-B2AF-614B3E0DC7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877888"/>
            <a:ext cx="8572500" cy="5865812"/>
          </a:xfrm>
        </p:spPr>
        <p:txBody>
          <a:bodyPr/>
          <a:lstStyle/>
          <a:p>
            <a:r>
              <a:rPr lang="en-US" altLang="en-US" dirty="0"/>
              <a:t>Recall that, if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where </a:t>
            </a:r>
            <a:r>
              <a:rPr lang="en-US" altLang="en-US" i="1" dirty="0"/>
              <a:t>a</a:t>
            </a:r>
            <a:r>
              <a:rPr lang="en-US" altLang="en-US" i="1" baseline="-25000" dirty="0"/>
              <a:t>n</a:t>
            </a:r>
            <a:r>
              <a:rPr lang="en-US" altLang="en-US" i="1" dirty="0"/>
              <a:t> </a:t>
            </a:r>
            <a:r>
              <a:rPr lang="en-US" altLang="en-US" i="1" dirty="0">
                <a:cs typeface="Arial" panose="020B0604020202020204" pitchFamily="34" charset="0"/>
              </a:rPr>
              <a:t>≠</a:t>
            </a:r>
            <a:r>
              <a:rPr lang="en-US" altLang="en-US" dirty="0"/>
              <a:t> 0,</a:t>
            </a:r>
          </a:p>
          <a:p>
            <a:r>
              <a:rPr lang="en-US" altLang="en-US" dirty="0"/>
              <a:t>then the degree of </a:t>
            </a:r>
            <a:r>
              <a:rPr lang="en-US" altLang="en-US" i="1" dirty="0"/>
              <a:t>P </a:t>
            </a:r>
            <a:r>
              <a:rPr lang="en-US" altLang="en-US" dirty="0"/>
              <a:t>is </a:t>
            </a:r>
            <a:r>
              <a:rPr lang="en-US" altLang="en-US" i="1" dirty="0"/>
              <a:t>n </a:t>
            </a:r>
            <a:r>
              <a:rPr lang="en-US" altLang="en-US" dirty="0"/>
              <a:t>and</a:t>
            </a:r>
          </a:p>
          <a:p>
            <a:r>
              <a:rPr lang="en-US" altLang="en-US" dirty="0"/>
              <a:t>we write deg(</a:t>
            </a:r>
            <a:r>
              <a:rPr lang="en-US" altLang="en-US" i="1" dirty="0"/>
              <a:t>P</a:t>
            </a:r>
            <a:r>
              <a:rPr lang="en-US" altLang="en-US" dirty="0"/>
              <a:t>) = </a:t>
            </a:r>
            <a:r>
              <a:rPr lang="en-US" altLang="en-US" i="1" dirty="0"/>
              <a:t>n.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43763E3A-4796-4513-9E3F-C8C823DE3F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/>
              <a:t>DEGREE OF </a:t>
            </a:r>
            <a:r>
              <a:rPr lang="en-US" altLang="en-US" i="1"/>
              <a:t>P</a:t>
            </a:r>
          </a:p>
        </p:txBody>
      </p:sp>
      <p:graphicFrame>
        <p:nvGraphicFramePr>
          <p:cNvPr id="51204" name="Object 4">
            <a:extLst>
              <a:ext uri="{FF2B5EF4-FFF2-40B4-BE49-F238E27FC236}">
                <a16:creationId xmlns:a16="http://schemas.microsoft.com/office/drawing/2014/main" id="{BE11C0B8-7DB5-4FC6-839B-D444F5A099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8713" y="1949450"/>
          <a:ext cx="72390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0" name="Equation" r:id="rId4" imgW="2197080" imgH="253800" progId="Equation.DSMT4">
                  <p:embed/>
                </p:oleObj>
              </mc:Choice>
              <mc:Fallback>
                <p:oleObj name="Equation" r:id="rId4" imgW="21970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713" y="1949450"/>
                        <a:ext cx="723900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85CD9F4C-D116-4AE8-A351-E36501E60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877888"/>
            <a:ext cx="8572500" cy="5865812"/>
          </a:xfrm>
        </p:spPr>
        <p:txBody>
          <a:bodyPr/>
          <a:lstStyle/>
          <a:p>
            <a:r>
              <a:rPr lang="en-US" altLang="en-US" dirty="0"/>
              <a:t>If </a:t>
            </a:r>
            <a:r>
              <a:rPr lang="en-US" altLang="en-US" i="1" dirty="0"/>
              <a:t>f </a:t>
            </a:r>
            <a:r>
              <a:rPr lang="en-US" altLang="en-US" dirty="0"/>
              <a:t>is improper (deg(</a:t>
            </a:r>
            <a:r>
              <a:rPr lang="en-US" altLang="en-US" i="1" dirty="0"/>
              <a:t>P</a:t>
            </a:r>
            <a:r>
              <a:rPr lang="en-US" altLang="en-US" dirty="0"/>
              <a:t>) </a:t>
            </a:r>
            <a:r>
              <a:rPr lang="en-US" altLang="en-US" dirty="0">
                <a:cs typeface="Arial" panose="020B0604020202020204" pitchFamily="34" charset="0"/>
              </a:rPr>
              <a:t>≥</a:t>
            </a:r>
            <a:r>
              <a:rPr lang="en-US" altLang="en-US" dirty="0"/>
              <a:t> deg(</a:t>
            </a:r>
            <a:r>
              <a:rPr lang="en-US" altLang="en-US" i="1" dirty="0"/>
              <a:t>Q</a:t>
            </a:r>
            <a:r>
              <a:rPr lang="en-US" altLang="en-US" dirty="0"/>
              <a:t>)),</a:t>
            </a:r>
          </a:p>
          <a:p>
            <a:pPr lvl="1"/>
            <a:r>
              <a:rPr lang="en-US" altLang="en-US" dirty="0"/>
              <a:t>divide Q into P as a preliminary step</a:t>
            </a:r>
          </a:p>
          <a:p>
            <a:pPr lvl="1"/>
            <a:r>
              <a:rPr lang="en-US" altLang="en-US" dirty="0"/>
              <a:t>using long division</a:t>
            </a:r>
            <a:endParaRPr lang="en-US" altLang="en-US" sz="2200" dirty="0"/>
          </a:p>
          <a:p>
            <a:pPr lvl="1"/>
            <a:r>
              <a:rPr lang="en-US" altLang="en-US" sz="2400" dirty="0"/>
              <a:t>Result will have remainder </a:t>
            </a:r>
            <a:r>
              <a:rPr lang="en-US" altLang="en-US" sz="2400" i="1" dirty="0"/>
              <a:t>R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 where deg(</a:t>
            </a:r>
            <a:r>
              <a:rPr lang="en-US" altLang="en-US" sz="2400" i="1" dirty="0"/>
              <a:t>R</a:t>
            </a:r>
            <a:r>
              <a:rPr lang="en-US" altLang="en-US" sz="2400" dirty="0"/>
              <a:t>) &lt; deg(</a:t>
            </a:r>
            <a:r>
              <a:rPr lang="en-US" altLang="en-US" sz="2400" i="1" dirty="0"/>
              <a:t>Q</a:t>
            </a:r>
            <a:r>
              <a:rPr lang="en-US" altLang="en-US" sz="2400" dirty="0"/>
              <a:t>).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07806B6-B434-4BFB-8018-310CBD432C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/>
          <a:lstStyle/>
          <a:p>
            <a:r>
              <a:rPr lang="en-US" altLang="en-US"/>
              <a:t>PARTIAL FRACTIONS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AEDB1280-161F-4C7E-A221-7342FEFE56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906003"/>
              </p:ext>
            </p:extLst>
          </p:nvPr>
        </p:nvGraphicFramePr>
        <p:xfrm>
          <a:off x="2052637" y="3427751"/>
          <a:ext cx="5038725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04" name="Equation" r:id="rId4" imgW="1701720" imgH="419040" progId="Equation.DSMT4">
                  <p:embed/>
                </p:oleObj>
              </mc:Choice>
              <mc:Fallback>
                <p:oleObj name="Equation" r:id="rId4" imgW="1701720" imgH="419040" progId="Equation.DSMT4">
                  <p:embed/>
                  <p:pic>
                    <p:nvPicPr>
                      <p:cNvPr id="55300" name="Object 4">
                        <a:extLst>
                          <a:ext uri="{FF2B5EF4-FFF2-40B4-BE49-F238E27FC236}">
                            <a16:creationId xmlns:a16="http://schemas.microsoft.com/office/drawing/2014/main" id="{82FF61A6-B60C-4BE7-ABD7-53769E74D0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7" y="3427751"/>
                        <a:ext cx="5038725" cy="124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uiExpand="1" build="p"/>
    </p:bldLst>
  </p:timing>
</p:sld>
</file>

<file path=ppt/theme/theme1.xml><?xml version="1.0" encoding="utf-8"?>
<a:theme xmlns:a="http://schemas.openxmlformats.org/drawingml/2006/main" name="calc">
  <a:themeElements>
    <a:clrScheme name="cal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l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E45C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E45C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l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calc</Template>
  <TotalTime>2395</TotalTime>
  <Words>1711</Words>
  <Application>Microsoft Office PowerPoint</Application>
  <PresentationFormat>On-screen Show (4:3)</PresentationFormat>
  <Paragraphs>308</Paragraphs>
  <Slides>41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Cambria Math</vt:lpstr>
      <vt:lpstr>Symbol</vt:lpstr>
      <vt:lpstr>Times New Roman</vt:lpstr>
      <vt:lpstr>Wingdings</vt:lpstr>
      <vt:lpstr>calc</vt:lpstr>
      <vt:lpstr>Equation</vt:lpstr>
      <vt:lpstr>PowerPoint Presentation</vt:lpstr>
      <vt:lpstr>PowerPoint Presentation</vt:lpstr>
      <vt:lpstr>PARTIAL FRACTIONS</vt:lpstr>
      <vt:lpstr>INTEGRATION BY PARTIAL FRACTIONS</vt:lpstr>
      <vt:lpstr>INTEGRATION BY PARTIAL FRACTIONS</vt:lpstr>
      <vt:lpstr>INTEGRATION BY PARTIAL FRACTIONS</vt:lpstr>
      <vt:lpstr>PROPER FUNCTION</vt:lpstr>
      <vt:lpstr>DEGREE OF P</vt:lpstr>
      <vt:lpstr>PARTIAL FRACTIONS</vt:lpstr>
      <vt:lpstr>PARTIAL FRACTIONS</vt:lpstr>
      <vt:lpstr>PARTIAL FRACTIONS</vt:lpstr>
      <vt:lpstr>FACTORISATION OF Q(x)</vt:lpstr>
      <vt:lpstr>FACTORISATION OF Q(x)</vt:lpstr>
      <vt:lpstr>FACTORISATION OF Q(x)</vt:lpstr>
      <vt:lpstr>CASE 1 Q(x) is product of distinct linear factors</vt:lpstr>
      <vt:lpstr>PARTIAL FRACTIONS</vt:lpstr>
      <vt:lpstr>PARTIAL FRACTIONS</vt:lpstr>
      <vt:lpstr>PARTIAL FRACTIONS</vt:lpstr>
      <vt:lpstr>Alternative method to find coefficients</vt:lpstr>
      <vt:lpstr>PARTIAL FRACTIONS</vt:lpstr>
      <vt:lpstr>CASE 2: linear but with  r repeats</vt:lpstr>
      <vt:lpstr>PARTIAL FRACTIONS</vt:lpstr>
      <vt:lpstr>PARTIAL FRACTIONS</vt:lpstr>
      <vt:lpstr>PARTIAL FRACTIONS</vt:lpstr>
      <vt:lpstr>CASE 3: irreducible quadratic factors, none repeated</vt:lpstr>
      <vt:lpstr>CASE 3 example: f(x) = x/[(x – 2)(x2 + 1)(x2 + 4)</vt:lpstr>
      <vt:lpstr>PARTIAL FRACTIONS</vt:lpstr>
      <vt:lpstr>PARTIAL FRACTIONS</vt:lpstr>
      <vt:lpstr>PARTIAL FRACTIONS</vt:lpstr>
      <vt:lpstr>PARTIAL FRACTIONS</vt:lpstr>
      <vt:lpstr>Integration from CASE 3: irreducible quadratic factor, not repeated</vt:lpstr>
      <vt:lpstr>CASE 4 repeated irreducible quadratic factor</vt:lpstr>
      <vt:lpstr>Case 4 of PARTIAL FRACTIONS</vt:lpstr>
      <vt:lpstr>CASE 4 repeated irreducible quadratic factor (cont.)</vt:lpstr>
      <vt:lpstr>PARTIAL FRACTIONS</vt:lpstr>
      <vt:lpstr>PARTIAL FRACTIONS</vt:lpstr>
      <vt:lpstr>PARTIAL FRACTIONS</vt:lpstr>
      <vt:lpstr>PARTIAL FRACTIONS</vt:lpstr>
      <vt:lpstr>Integrating terms of form 〖1/(ax^2+b)〗^r;r&gt;1</vt:lpstr>
      <vt:lpstr>AVOIDING PARTIAL FRACTIONS</vt:lpstr>
      <vt:lpstr>RATIONALIZING SUBSTITUTIONS</vt:lpstr>
    </vt:vector>
  </TitlesOfParts>
  <Company>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</dc:creator>
  <cp:lastModifiedBy>Next Step</cp:lastModifiedBy>
  <cp:revision>525</cp:revision>
  <dcterms:created xsi:type="dcterms:W3CDTF">2007-01-13T07:19:09Z</dcterms:created>
  <dcterms:modified xsi:type="dcterms:W3CDTF">2018-10-05T15:09:05Z</dcterms:modified>
</cp:coreProperties>
</file>