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4"/>
  </p:notesMasterIdLst>
  <p:sldIdLst>
    <p:sldId id="258" r:id="rId2"/>
    <p:sldId id="259" r:id="rId3"/>
    <p:sldId id="262" r:id="rId4"/>
    <p:sldId id="310" r:id="rId5"/>
    <p:sldId id="263" r:id="rId6"/>
    <p:sldId id="314" r:id="rId7"/>
    <p:sldId id="264" r:id="rId8"/>
    <p:sldId id="261" r:id="rId9"/>
    <p:sldId id="260" r:id="rId10"/>
    <p:sldId id="295" r:id="rId11"/>
    <p:sldId id="267" r:id="rId12"/>
    <p:sldId id="269" r:id="rId13"/>
    <p:sldId id="311" r:id="rId14"/>
    <p:sldId id="270" r:id="rId15"/>
    <p:sldId id="272" r:id="rId16"/>
    <p:sldId id="273" r:id="rId17"/>
    <p:sldId id="274" r:id="rId18"/>
    <p:sldId id="275" r:id="rId19"/>
    <p:sldId id="276" r:id="rId20"/>
    <p:sldId id="278" r:id="rId21"/>
    <p:sldId id="280" r:id="rId22"/>
    <p:sldId id="281" r:id="rId23"/>
    <p:sldId id="297" r:id="rId24"/>
    <p:sldId id="312" r:id="rId25"/>
    <p:sldId id="299" r:id="rId26"/>
    <p:sldId id="286" r:id="rId27"/>
    <p:sldId id="288" r:id="rId28"/>
    <p:sldId id="309" r:id="rId29"/>
    <p:sldId id="290" r:id="rId30"/>
    <p:sldId id="291" r:id="rId31"/>
    <p:sldId id="292" r:id="rId32"/>
    <p:sldId id="293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EA5E304-FBC5-43E7-9458-EFC2464F9262}">
          <p14:sldIdLst>
            <p14:sldId id="258"/>
            <p14:sldId id="259"/>
            <p14:sldId id="262"/>
            <p14:sldId id="310"/>
            <p14:sldId id="263"/>
            <p14:sldId id="314"/>
            <p14:sldId id="264"/>
            <p14:sldId id="261"/>
            <p14:sldId id="260"/>
            <p14:sldId id="295"/>
            <p14:sldId id="267"/>
            <p14:sldId id="269"/>
            <p14:sldId id="311"/>
            <p14:sldId id="270"/>
            <p14:sldId id="272"/>
            <p14:sldId id="273"/>
            <p14:sldId id="274"/>
            <p14:sldId id="275"/>
            <p14:sldId id="276"/>
            <p14:sldId id="278"/>
            <p14:sldId id="280"/>
            <p14:sldId id="281"/>
            <p14:sldId id="297"/>
            <p14:sldId id="312"/>
            <p14:sldId id="299"/>
            <p14:sldId id="286"/>
            <p14:sldId id="288"/>
            <p14:sldId id="309"/>
            <p14:sldId id="290"/>
            <p14:sldId id="291"/>
            <p14:sldId id="292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720">
          <p15:clr>
            <a:srgbClr val="A4A3A4"/>
          </p15:clr>
        </p15:guide>
        <p15:guide id="2" pos="4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5C00"/>
    <a:srgbClr val="FFD8BD"/>
    <a:srgbClr val="AC4600"/>
    <a:srgbClr val="800000"/>
    <a:srgbClr val="CC6600"/>
    <a:srgbClr val="CC0000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preferSingleView="1">
    <p:restoredLeft sz="16530" autoAdjust="0"/>
    <p:restoredTop sz="94575" autoAdjust="0"/>
  </p:normalViewPr>
  <p:slideViewPr>
    <p:cSldViewPr>
      <p:cViewPr varScale="1">
        <p:scale>
          <a:sx n="64" d="100"/>
          <a:sy n="64" d="100"/>
        </p:scale>
        <p:origin x="546" y="78"/>
      </p:cViewPr>
      <p:guideLst>
        <p:guide orient="horz" pos="720"/>
        <p:guide pos="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AFC1D9A4-BF3F-401C-B27E-3E8F74E1E55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005FB87B-127B-436D-9415-6F71F248F40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421FB7DC-F3FB-43F9-B726-A071C1D0ECD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2AAAFB40-40A8-40D3-91DD-D8F9B9DC6CC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1750" name="Rectangle 6">
            <a:extLst>
              <a:ext uri="{FF2B5EF4-FFF2-40B4-BE49-F238E27FC236}">
                <a16:creationId xmlns:a16="http://schemas.microsoft.com/office/drawing/2014/main" id="{998A8FEF-D167-44D8-83FD-79F7F311BEA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1751" name="Rectangle 7">
            <a:extLst>
              <a:ext uri="{FF2B5EF4-FFF2-40B4-BE49-F238E27FC236}">
                <a16:creationId xmlns:a16="http://schemas.microsoft.com/office/drawing/2014/main" id="{5E9F51E2-354F-433D-80B5-C9781B24FE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7959C13-35CA-4AE6-ACB9-34D63271FD8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B426900-0FF6-44E1-BA1E-1FB6605688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46B92C-4458-4DDF-A91F-D4A41C9C524F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7006BEAB-858A-44DA-97AC-34991393B5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32CC2655-91D2-4CFB-8C0A-F7D255011B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EC7351E-8E71-40BC-A619-1EA4F99915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79EF46-31E5-4D94-AE6F-E82FA438D484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A0C516E9-2D1E-42BB-9C0D-A4C7C5CC29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D15C2687-262A-4EAD-8D12-2E5AA08E53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B32E4E9-46A5-48D5-B360-678D736844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64A43D-ACBA-4FA9-AD4D-745FAA282EFE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C233BD36-5D31-4BB4-981D-BD04EEC7DA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E607C0D7-A94C-4B8D-AB23-72DA260263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B6CF430-B1BF-44CE-A5D9-AD886C45DC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A86D72-0D26-4BA7-A727-959165435992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C33BE103-F5AB-4725-B7D6-B9B715FAF8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CA5A6086-77FC-452E-B6C1-51E4317714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4F648D6-0639-4E18-A53B-422AB27AA7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F9F331-8F4B-4A95-9DA2-19E127CBF6AD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4EF492FF-03F5-4A4E-938B-CDC28DE118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067EAA5E-F9A6-41AE-85FF-D138308A71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25EE543-D646-403D-AFA3-AE48D5902A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E513D3-7A59-4D21-A30A-1A76C9B356D6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D63CF6C3-DFF9-4B99-AFC9-47119964E9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FB305746-37F2-487F-B871-5976A80F11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6136791-E7BD-4E59-88D5-B18054557F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541D22-F71A-4128-B3A3-F995B83BC98A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D2395DAE-658F-46BD-B4DF-641F11DB23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E8AAD9B3-18D4-45A3-9AB0-08AFF503D2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1C8BF5B-47A6-4C81-9F84-6D3FBBF453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3D761A-8738-460F-B6C9-887F0AE93ACC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D9BCAEFA-8B6B-45B7-9E3F-0223B96935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ABAA00FD-CB6C-44DE-A647-E888254417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2AED857-7747-462E-A64D-0A7CBC4717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89AA5C-8EBD-48A2-B26F-2099A69559E0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0CBD7B71-B047-4062-9E5C-D5B1563DE8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CFF4AA60-E733-4C14-949C-01924FA8EA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E54FDB0-BA48-4CEF-A552-59B52F987B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FD8C94-3944-4FDC-8002-05485FDD01F6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5090295D-B152-4AD1-9E32-270D830A72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210F12ED-AC65-4CFF-9AD5-FFA97D5011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D0C03D6-E72E-4A36-8C3E-5CE7C91F98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1DA885-E949-4B97-8B24-A0CCAC5F444F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80D93629-AEB6-43E6-B494-DD63DB6A87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FF0FD611-845D-4055-8CC2-8BB5E78102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D58FF30-FB1B-4F69-8D7F-69D290C404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6E543B-0BA8-4AEE-9061-3827F888F829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1411F150-FF1F-407F-A9F3-035BE17DDC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A76C51F6-18BC-44F8-A8D2-3375E92BF7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FCED41E-3430-4A3E-8E16-5E1BC94641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D9FA5D-D228-4D00-AA87-4EAEF3B3107D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id="{20D3E594-7A0C-421B-B474-43FFF9CF68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0CBC1ADD-3119-48B7-A94D-EFF76FF464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BEE0B53-BB86-45D9-8336-4DB73BEAE9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A65492-F706-4FE8-AB18-CDAB96AA2583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id="{A223C3DA-E64E-40F0-93A1-8DE6549A53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DF292172-FBED-4EF5-9E81-A57FA635A4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0D57CC5-88DB-4604-896C-46DEB38418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69BBD7-6A53-45F1-B443-5419E4985CFA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113666" name="Rectangle 2">
            <a:extLst>
              <a:ext uri="{FF2B5EF4-FFF2-40B4-BE49-F238E27FC236}">
                <a16:creationId xmlns:a16="http://schemas.microsoft.com/office/drawing/2014/main" id="{56E21CDB-D79B-4F78-A378-ED701ACD27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DB02DAF7-183E-462A-BEC1-41F58A7130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614333D-CD6C-40AB-87CF-035D1E2036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F24C0E-A846-4F3E-B59C-CD166CE2054D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144386" name="Rectangle 2">
            <a:extLst>
              <a:ext uri="{FF2B5EF4-FFF2-40B4-BE49-F238E27FC236}">
                <a16:creationId xmlns:a16="http://schemas.microsoft.com/office/drawing/2014/main" id="{0FA49166-B494-411E-90FB-7232B1D9D2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B63D6D11-C21E-441F-97BA-7D52B35887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C40AABE-5FE4-4872-BE63-A97AB27E82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398379-BB60-4F00-A3FA-37B1E21FB314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117762" name="Rectangle 2">
            <a:extLst>
              <a:ext uri="{FF2B5EF4-FFF2-40B4-BE49-F238E27FC236}">
                <a16:creationId xmlns:a16="http://schemas.microsoft.com/office/drawing/2014/main" id="{851FBFA2-29E9-4EC1-81CC-904ABE99EA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8645060B-BC55-4763-B19A-02D407B3DD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53A1C73-482D-44C8-B1E3-D569D6C0B0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837FE9-06EF-4FB0-BC94-A49EC6AB9A0B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87042" name="Rectangle 2">
            <a:extLst>
              <a:ext uri="{FF2B5EF4-FFF2-40B4-BE49-F238E27FC236}">
                <a16:creationId xmlns:a16="http://schemas.microsoft.com/office/drawing/2014/main" id="{5C3F03FD-BD28-4BFF-9B18-4E5CA2325D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1B98660E-5267-4258-A381-0C98B5D7B6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1BB1B48-EE02-44E8-AFA4-BACE73EA0B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557880-C4BC-4A83-8F71-59FD13A38E48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91138" name="Rectangle 2">
            <a:extLst>
              <a:ext uri="{FF2B5EF4-FFF2-40B4-BE49-F238E27FC236}">
                <a16:creationId xmlns:a16="http://schemas.microsoft.com/office/drawing/2014/main" id="{67F9A34C-6D01-4501-A979-1B87C99344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EF92A0DA-1731-4975-90E1-31022F326D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ECFC041-A3B6-4592-8D59-74705D67CD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F6A6FB-2722-4758-B83F-219AF6EF4119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145410" name="Rectangle 2">
            <a:extLst>
              <a:ext uri="{FF2B5EF4-FFF2-40B4-BE49-F238E27FC236}">
                <a16:creationId xmlns:a16="http://schemas.microsoft.com/office/drawing/2014/main" id="{87A30055-27E0-4440-A236-290F57FEDC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>
            <a:extLst>
              <a:ext uri="{FF2B5EF4-FFF2-40B4-BE49-F238E27FC236}">
                <a16:creationId xmlns:a16="http://schemas.microsoft.com/office/drawing/2014/main" id="{E67C29C6-BEC0-480B-B8AD-B98DBA906A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21F9F84-DB05-4405-A2BE-1DDF81FE64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4D4BC5-0936-4017-A7E1-4F7EAF7248E2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95234" name="Rectangle 2">
            <a:extLst>
              <a:ext uri="{FF2B5EF4-FFF2-40B4-BE49-F238E27FC236}">
                <a16:creationId xmlns:a16="http://schemas.microsoft.com/office/drawing/2014/main" id="{810CE370-19ED-48B6-B6EE-150AB15252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C1E527A3-CD11-4AAE-ADDD-7DF2F03D26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060DD0F-E2AB-42DD-BE22-A8C505B62A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7EB7B4-00D4-4BED-A2AE-A1368D998991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97282" name="Rectangle 2">
            <a:extLst>
              <a:ext uri="{FF2B5EF4-FFF2-40B4-BE49-F238E27FC236}">
                <a16:creationId xmlns:a16="http://schemas.microsoft.com/office/drawing/2014/main" id="{5B51F5C5-F572-4BF2-8D57-58FAA86D76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1E66B2E3-9519-4543-9BBE-EF6F48A6B7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9865F88-E137-4B0B-828D-B0FC6BDB03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AA68BA-13EF-486A-AF81-9FC11478BA7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D1061EA7-329B-44D8-A86B-5D9F287926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A00E000D-F15E-4AE8-9B54-57998AF935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A00A23E-C664-4203-818A-22A88F50E5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A381C4-454B-48CD-92EF-B3AE5D490E10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99330" name="Rectangle 2">
            <a:extLst>
              <a:ext uri="{FF2B5EF4-FFF2-40B4-BE49-F238E27FC236}">
                <a16:creationId xmlns:a16="http://schemas.microsoft.com/office/drawing/2014/main" id="{2C75C433-51D6-442F-8166-3B92F0DD12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2B9D7372-0EAE-41B9-A67B-A2B15459D0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2A0DA91-9F5F-421C-930F-7A19320122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EF73CE-D249-49CF-AF0B-00D4B9FEAD60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101378" name="Rectangle 2">
            <a:extLst>
              <a:ext uri="{FF2B5EF4-FFF2-40B4-BE49-F238E27FC236}">
                <a16:creationId xmlns:a16="http://schemas.microsoft.com/office/drawing/2014/main" id="{1175CF0B-B269-4578-8886-8C659AFD37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D0DB26A8-9114-429C-8810-FF718A7541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1CDA695-61C3-417D-8A2B-1215A4FF02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FABCAB-3833-48C8-949C-BE84322943B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34146" name="Rectangle 2">
            <a:extLst>
              <a:ext uri="{FF2B5EF4-FFF2-40B4-BE49-F238E27FC236}">
                <a16:creationId xmlns:a16="http://schemas.microsoft.com/office/drawing/2014/main" id="{E77F7F13-774A-4528-957B-B919874317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D5106B89-BB2C-4916-9269-3FC912FA27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F48AC73-1B4B-4732-ADCF-A016F87BD2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365B60-611A-49C5-8DCF-2CEA5E652D47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F4E568D9-80CB-4D12-9C06-1C00958CFE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69088D99-46DD-4EFC-B899-376058A802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35F74BF-D610-4195-B115-EA9A0F80B5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0247C7-F354-43B9-BE50-AEB87446114F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B8FAE1C0-407F-4328-93D4-141DFA7BD2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99561CFD-3883-4A56-A5C6-0243A60AC2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3A40449-E248-41EB-A8EB-7CD80DA0E7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312FEB-16D0-4901-B4A3-6E87BA3B8EA4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3DC58B6A-A445-4A7C-9B64-820A53EF67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B3AEEE89-3150-4DE8-930C-08672A3580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CHECK LATER.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713B59E-4F88-4F41-9239-78086A6430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78D214-1638-4987-83D8-87DDD1238F33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2548083B-2993-4229-8C51-0F57FC7A20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24336E15-43AF-463A-95AE-14AC9E10B6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1FC9234-191D-4BE4-87B2-439DB11EF6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FB1FE3-648C-4CCA-9AE4-02E7C0825D44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09570" name="Rectangle 2">
            <a:extLst>
              <a:ext uri="{FF2B5EF4-FFF2-40B4-BE49-F238E27FC236}">
                <a16:creationId xmlns:a16="http://schemas.microsoft.com/office/drawing/2014/main" id="{89474E4F-1B45-4489-B3D8-C0307061F9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360BF7B9-3A3B-4781-8431-7FF4C39814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C00CB-60A3-46C7-B4E7-C3E9DDA015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9EF2D6-1C60-433D-8355-251E37EAE4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70006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F1D4E-0355-41F6-B2E9-05EC2CD49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8F7ACC-814A-40F6-91F9-7D1C8CC81C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7192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6AB11D-B26B-48D0-B897-D5C5DB3161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00875" y="371475"/>
            <a:ext cx="2143125" cy="63722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899E5E-F428-4D98-B81B-62C6ACC7C3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71500" y="371475"/>
            <a:ext cx="6276975" cy="63722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93068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51BABB4-B6DB-4AE4-95FA-4DF352707634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571500" y="371475"/>
            <a:ext cx="8572500" cy="63722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3305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51A73-9A66-4639-9E5F-952E9EDE9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1D579-CF58-4C44-97CE-56EDD959F3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72484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6B781-7262-4D70-972A-D17038AF7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E9C92C-2F14-4D72-B145-B48DA85A5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6689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EE1F3-1532-49AE-954D-EDDBEB4A6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51D51-E10A-449A-9C61-96F531518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1500" y="877888"/>
            <a:ext cx="4210050" cy="58658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DEFD98-5BE3-4BCF-9555-7E0ABB4F03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33950" y="877888"/>
            <a:ext cx="4210050" cy="58658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1604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B2ECB-0376-4823-BF48-CDD50F453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1EBDA8-6265-44A2-A23A-206B82A3E5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DFC296-1AC5-41CB-AAA6-CD9683A208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F657B5-7EE0-47D6-93AB-9E8768D0C0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FA02CD-9E54-4D82-8BE1-FFDB95D883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5082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24937-315E-4335-9D11-1B6D85715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9874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8025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03C9C-CD9C-4507-A5AB-B6CBF6BD1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6C99F-B6DF-4E40-B9ED-81FF7EB8D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24E02F-E4BE-45B0-8D8D-E8D0D72B8C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1905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C01FB-EC63-41DE-B532-CA0C8C350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E88FF1-90D5-4D19-84FC-5D1BC9B196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645D3B-1B7F-4867-AE9F-1724968F63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543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al1a">
            <a:extLst>
              <a:ext uri="{FF2B5EF4-FFF2-40B4-BE49-F238E27FC236}">
                <a16:creationId xmlns:a16="http://schemas.microsoft.com/office/drawing/2014/main" id="{E774828F-F639-4196-8C24-EE79569408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3">
            <a:extLst>
              <a:ext uri="{FF2B5EF4-FFF2-40B4-BE49-F238E27FC236}">
                <a16:creationId xmlns:a16="http://schemas.microsoft.com/office/drawing/2014/main" id="{0368A04C-B9FB-48A8-8446-1921D85B07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71475"/>
            <a:ext cx="533400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10E0922-8AF9-4EB5-9D01-E17F105E67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877888"/>
            <a:ext cx="8572500" cy="586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2400" b="1" kern="1200">
          <a:solidFill>
            <a:srgbClr val="E45C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E45C00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E45C00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E45C00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E45C00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E45C00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E45C00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E45C00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E45C00"/>
          </a:solidFill>
          <a:latin typeface="Arial" panose="020B0604020202020204" pitchFamily="34" charset="0"/>
        </a:defRPr>
      </a:lvl9pPr>
    </p:titleStyle>
    <p:bodyStyle>
      <a:lvl1pPr indent="3175" algn="l" rtl="0" fontAlgn="base">
        <a:lnSpc>
          <a:spcPct val="130000"/>
        </a:lnSpc>
        <a:spcBef>
          <a:spcPct val="20000"/>
        </a:spcBef>
        <a:spcAft>
          <a:spcPct val="0"/>
        </a:spcAft>
        <a:defRPr sz="3200" kern="1200">
          <a:solidFill>
            <a:srgbClr val="800000"/>
          </a:solidFill>
          <a:latin typeface="+mn-lt"/>
          <a:ea typeface="+mn-ea"/>
          <a:cs typeface="+mn-cs"/>
        </a:defRPr>
      </a:lvl1pPr>
      <a:lvl2pPr marL="741363" indent="-284163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 kern="1200">
          <a:solidFill>
            <a:srgbClr val="AC4600"/>
          </a:solidFill>
          <a:latin typeface="+mn-lt"/>
          <a:ea typeface="+mn-ea"/>
          <a:cs typeface="+mn-cs"/>
        </a:defRPr>
      </a:lvl2pPr>
      <a:lvl3pPr marL="1431925" indent="-228600" algn="l" rtl="0" fontAlgn="base">
        <a:spcBef>
          <a:spcPct val="20000"/>
        </a:spcBef>
        <a:spcAft>
          <a:spcPct val="0"/>
        </a:spcAft>
        <a:defRPr sz="2800" kern="1200">
          <a:solidFill>
            <a:srgbClr val="AC4600"/>
          </a:solidFill>
          <a:latin typeface="+mn-lt"/>
          <a:ea typeface="+mn-ea"/>
          <a:cs typeface="+mn-cs"/>
        </a:defRPr>
      </a:lvl3pPr>
      <a:lvl4pPr marL="1774825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17725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4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5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8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1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2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3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7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8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33.wmf"/><Relationship Id="rId5" Type="http://schemas.openxmlformats.org/officeDocument/2006/relationships/image" Target="../media/image30.wmf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9.bin"/><Relationship Id="rId9" Type="http://schemas.openxmlformats.org/officeDocument/2006/relationships/image" Target="../media/image32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3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6.jpeg"/><Relationship Id="rId5" Type="http://schemas.openxmlformats.org/officeDocument/2006/relationships/image" Target="../media/image35.wmf"/><Relationship Id="rId4" Type="http://schemas.openxmlformats.org/officeDocument/2006/relationships/oleObject" Target="../embeddings/oleObject34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37.wmf"/><Relationship Id="rId4" Type="http://schemas.openxmlformats.org/officeDocument/2006/relationships/oleObject" Target="../embeddings/oleObject35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38.wmf"/><Relationship Id="rId4" Type="http://schemas.openxmlformats.org/officeDocument/2006/relationships/oleObject" Target="../embeddings/oleObject36.bin"/><Relationship Id="rId9" Type="http://schemas.openxmlformats.org/officeDocument/2006/relationships/image" Target="../media/image40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41.wmf"/><Relationship Id="rId4" Type="http://schemas.openxmlformats.org/officeDocument/2006/relationships/oleObject" Target="../embeddings/oleObject39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notesSlide" Target="../notesSlides/notesSlide31.xml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4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7" name="Picture 13" descr="calchap7">
            <a:extLst>
              <a:ext uri="{FF2B5EF4-FFF2-40B4-BE49-F238E27FC236}">
                <a16:creationId xmlns:a16="http://schemas.microsoft.com/office/drawing/2014/main" id="{1BD09571-1E68-4D34-B604-75388D12B8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71475"/>
            <a:ext cx="8229600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8" name="Text Box 4">
            <a:extLst>
              <a:ext uri="{FF2B5EF4-FFF2-40B4-BE49-F238E27FC236}">
                <a16:creationId xmlns:a16="http://schemas.microsoft.com/office/drawing/2014/main" id="{BDEFE385-4A97-41D0-9B96-3D8A11DCA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21336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1509" name="Text Box 5">
            <a:extLst>
              <a:ext uri="{FF2B5EF4-FFF2-40B4-BE49-F238E27FC236}">
                <a16:creationId xmlns:a16="http://schemas.microsoft.com/office/drawing/2014/main" id="{3144A6AA-E4DE-44A8-8E5C-D62B417F1D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792163"/>
            <a:ext cx="16764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0" dirty="0">
                <a:solidFill>
                  <a:srgbClr val="FFD8BD"/>
                </a:solidFill>
              </a:rPr>
              <a:t>6</a:t>
            </a:r>
          </a:p>
        </p:txBody>
      </p:sp>
      <p:sp>
        <p:nvSpPr>
          <p:cNvPr id="21518" name="Text Box 14">
            <a:extLst>
              <a:ext uri="{FF2B5EF4-FFF2-40B4-BE49-F238E27FC236}">
                <a16:creationId xmlns:a16="http://schemas.microsoft.com/office/drawing/2014/main" id="{B9E5154C-E204-449D-BAF9-337EED61E4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471863"/>
            <a:ext cx="541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>
                <a:solidFill>
                  <a:srgbClr val="FFD8B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TECHNIQUES OF INTEGRATION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4A126C52-6C6B-491D-BF06-708C49F1D9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400"/>
              <a:t>The Product Rule states that, if </a:t>
            </a:r>
            <a:r>
              <a:rPr lang="en-US" altLang="en-US" sz="3400" i="1"/>
              <a:t>f </a:t>
            </a:r>
            <a:r>
              <a:rPr lang="en-US" altLang="en-US" sz="3400"/>
              <a:t>and </a:t>
            </a:r>
            <a:r>
              <a:rPr lang="en-US" altLang="en-US" sz="3400" i="1"/>
              <a:t>g </a:t>
            </a:r>
            <a:br>
              <a:rPr lang="en-US" altLang="en-US" sz="3400" i="1"/>
            </a:br>
            <a:r>
              <a:rPr lang="en-US" altLang="en-US" sz="3400"/>
              <a:t>are differentiable functions, then </a:t>
            </a:r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0D9C7870-CD97-4571-805D-F77766E9B4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INTEGRATION BY PARTS</a:t>
            </a:r>
          </a:p>
        </p:txBody>
      </p:sp>
      <p:graphicFrame>
        <p:nvGraphicFramePr>
          <p:cNvPr id="108548" name="Object 4">
            <a:extLst>
              <a:ext uri="{FF2B5EF4-FFF2-40B4-BE49-F238E27FC236}">
                <a16:creationId xmlns:a16="http://schemas.microsoft.com/office/drawing/2014/main" id="{0C167BBC-B553-4FFD-A701-2FD3B51A4A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1834320"/>
              </p:ext>
            </p:extLst>
          </p:nvPr>
        </p:nvGraphicFramePr>
        <p:xfrm>
          <a:off x="630836" y="2410984"/>
          <a:ext cx="7225069" cy="1170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60" name="Equation" r:id="rId4" imgW="2425680" imgH="393480" progId="Equation.DSMT4">
                  <p:embed/>
                </p:oleObj>
              </mc:Choice>
              <mc:Fallback>
                <p:oleObj name="Equation" r:id="rId4" imgW="242568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836" y="2410984"/>
                        <a:ext cx="7225069" cy="11704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FFC9B880-DAAB-4DFF-830B-D4ADB00271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In the notation for indefinite integrals, </a:t>
            </a:r>
          </a:p>
          <a:p>
            <a:endParaRPr lang="en-US" altLang="en-US" dirty="0"/>
          </a:p>
          <a:p>
            <a:pPr algn="ctr"/>
            <a:r>
              <a:rPr lang="en-US" altLang="en-US" dirty="0"/>
              <a:t>or </a:t>
            </a:r>
          </a:p>
          <a:p>
            <a:pPr algn="ctr"/>
            <a:endParaRPr lang="en-US" altLang="en-US" dirty="0"/>
          </a:p>
          <a:p>
            <a:pPr algn="ctr"/>
            <a:r>
              <a:rPr lang="en-US" altLang="en-US" dirty="0"/>
              <a:t>We rearrange this equation as:</a:t>
            </a:r>
          </a:p>
          <a:p>
            <a:pPr algn="ctr"/>
            <a:endParaRPr lang="en-US" altLang="en-US" dirty="0"/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4E2EEB76-9C38-4E01-B183-3B9A7ADA37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71475"/>
            <a:ext cx="5410200" cy="585788"/>
          </a:xfrm>
          <a:noFill/>
          <a:ln/>
        </p:spPr>
        <p:txBody>
          <a:bodyPr/>
          <a:lstStyle/>
          <a:p>
            <a:r>
              <a:rPr lang="en-US" altLang="en-US" dirty="0"/>
              <a:t>INTEGRATION BY PARTS formula 1</a:t>
            </a:r>
          </a:p>
        </p:txBody>
      </p:sp>
      <p:graphicFrame>
        <p:nvGraphicFramePr>
          <p:cNvPr id="47108" name="Object 4">
            <a:extLst>
              <a:ext uri="{FF2B5EF4-FFF2-40B4-BE49-F238E27FC236}">
                <a16:creationId xmlns:a16="http://schemas.microsoft.com/office/drawing/2014/main" id="{4C47F838-9C3B-4FBA-A446-8E5D06BF2B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6438505"/>
              </p:ext>
            </p:extLst>
          </p:nvPr>
        </p:nvGraphicFramePr>
        <p:xfrm>
          <a:off x="914400" y="1608137"/>
          <a:ext cx="6877050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2" name="Equation" r:id="rId4" imgW="2489040" imgH="279360" progId="Equation.DSMT4">
                  <p:embed/>
                </p:oleObj>
              </mc:Choice>
              <mc:Fallback>
                <p:oleObj name="Equation" r:id="rId4" imgW="2489040" imgH="2793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608137"/>
                        <a:ext cx="6877050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0" name="Object 6">
            <a:extLst>
              <a:ext uri="{FF2B5EF4-FFF2-40B4-BE49-F238E27FC236}">
                <a16:creationId xmlns:a16="http://schemas.microsoft.com/office/drawing/2014/main" id="{C4600EC0-2887-4968-BCC7-2DFAA631E8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091859"/>
              </p:ext>
            </p:extLst>
          </p:nvPr>
        </p:nvGraphicFramePr>
        <p:xfrm>
          <a:off x="915649" y="2932764"/>
          <a:ext cx="7416800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3" name="Equation" r:id="rId6" imgW="2641320" imgH="279360" progId="Equation.DSMT4">
                  <p:embed/>
                </p:oleObj>
              </mc:Choice>
              <mc:Fallback>
                <p:oleObj name="Equation" r:id="rId6" imgW="2641320" imgH="2793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5649" y="2932764"/>
                        <a:ext cx="7416800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ECF13895-F297-4909-8CEE-CA8FA3712C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0598548"/>
              </p:ext>
            </p:extLst>
          </p:nvPr>
        </p:nvGraphicFramePr>
        <p:xfrm>
          <a:off x="609600" y="4514903"/>
          <a:ext cx="8305800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4" name="Equation" r:id="rId8" imgW="2628720" imgH="279360" progId="Equation.DSMT4">
                  <p:embed/>
                </p:oleObj>
              </mc:Choice>
              <mc:Fallback>
                <p:oleObj name="Equation" r:id="rId8" imgW="2628720" imgH="279360" progId="Equation.DSMT4">
                  <p:embed/>
                  <p:pic>
                    <p:nvPicPr>
                      <p:cNvPr id="49156" name="Object 4">
                        <a:extLst>
                          <a:ext uri="{FF2B5EF4-FFF2-40B4-BE49-F238E27FC236}">
                            <a16:creationId xmlns:a16="http://schemas.microsoft.com/office/drawing/2014/main" id="{33776940-89B2-4F54-A0D9-5E55B57D435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514903"/>
                        <a:ext cx="8305800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E45C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231A631C-220E-44F5-B1E8-165EE900B1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4603" y="992188"/>
            <a:ext cx="8572500" cy="5865812"/>
          </a:xfrm>
        </p:spPr>
        <p:txBody>
          <a:bodyPr/>
          <a:lstStyle/>
          <a:p>
            <a:r>
              <a:rPr lang="en-US" altLang="en-US" sz="3600" dirty="0"/>
              <a:t>The last equation is the formula for </a:t>
            </a:r>
            <a:br>
              <a:rPr lang="en-US" altLang="en-US" sz="3600" dirty="0"/>
            </a:br>
            <a:r>
              <a:rPr lang="en-US" altLang="en-US" sz="3600" dirty="0"/>
              <a:t>integration by parts.</a:t>
            </a:r>
            <a:r>
              <a:rPr lang="en-US" altLang="en-US" sz="3400" dirty="0"/>
              <a:t> </a:t>
            </a:r>
            <a:endParaRPr lang="en-US" altLang="en-US" dirty="0"/>
          </a:p>
          <a:p>
            <a:pPr lvl="1"/>
            <a:r>
              <a:rPr lang="en-US" altLang="en-US" dirty="0"/>
              <a:t>It is easier remembered as: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We derive this on the next slide.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F66E1641-EC6C-4C90-B181-FF62D326AB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71475"/>
            <a:ext cx="5562600" cy="585788"/>
          </a:xfrm>
          <a:noFill/>
          <a:ln/>
        </p:spPr>
        <p:txBody>
          <a:bodyPr/>
          <a:lstStyle/>
          <a:p>
            <a:r>
              <a:rPr lang="en-US" altLang="en-US" dirty="0"/>
              <a:t>INTEGRATION BY PARTS  formula 2</a:t>
            </a:r>
          </a:p>
        </p:txBody>
      </p:sp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3135A1B3-318C-4F34-A42D-A228213647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8428161"/>
              </p:ext>
            </p:extLst>
          </p:nvPr>
        </p:nvGraphicFramePr>
        <p:xfrm>
          <a:off x="2286000" y="3048000"/>
          <a:ext cx="4233863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5" name="Equation" r:id="rId4" imgW="1143000" imgH="279360" progId="Equation.DSMT4">
                  <p:embed/>
                </p:oleObj>
              </mc:Choice>
              <mc:Fallback>
                <p:oleObj name="Equation" r:id="rId4" imgW="1143000" imgH="279360" progId="Equation.DSMT4">
                  <p:embed/>
                  <p:pic>
                    <p:nvPicPr>
                      <p:cNvPr id="121860" name="Object 4">
                        <a:extLst>
                          <a:ext uri="{FF2B5EF4-FFF2-40B4-BE49-F238E27FC236}">
                            <a16:creationId xmlns:a16="http://schemas.microsoft.com/office/drawing/2014/main" id="{CD2F3F9D-A629-4602-AA3E-ACB742BF5A9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048000"/>
                        <a:ext cx="4233863" cy="1036638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E45C00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3">
            <a:extLst>
              <a:ext uri="{FF2B5EF4-FFF2-40B4-BE49-F238E27FC236}">
                <a16:creationId xmlns:a16="http://schemas.microsoft.com/office/drawing/2014/main" id="{6B5D9097-23EC-447F-BBBF-4AE9675689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55625" y="792163"/>
            <a:ext cx="8572500" cy="5865812"/>
          </a:xfrm>
        </p:spPr>
        <p:txBody>
          <a:bodyPr/>
          <a:lstStyle/>
          <a:p>
            <a:r>
              <a:rPr lang="en-US" altLang="en-US" dirty="0"/>
              <a:t>Let </a:t>
            </a:r>
            <a:r>
              <a:rPr lang="en-US" altLang="en-US" i="1" dirty="0"/>
              <a:t>u =</a:t>
            </a:r>
            <a:r>
              <a:rPr lang="en-US" altLang="en-US" dirty="0"/>
              <a:t> </a:t>
            </a:r>
            <a:r>
              <a:rPr lang="en-US" altLang="en-US" i="1" dirty="0"/>
              <a:t>f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</a:t>
            </a:r>
            <a:r>
              <a:rPr lang="en-US" altLang="en-US" i="1" dirty="0"/>
              <a:t> </a:t>
            </a:r>
            <a:r>
              <a:rPr lang="en-US" altLang="en-US" dirty="0"/>
              <a:t>and </a:t>
            </a:r>
            <a:r>
              <a:rPr lang="en-US" altLang="en-US" i="1" dirty="0"/>
              <a:t>v =</a:t>
            </a:r>
            <a:r>
              <a:rPr lang="en-US" altLang="en-US" dirty="0"/>
              <a:t> </a:t>
            </a:r>
            <a:r>
              <a:rPr lang="en-US" altLang="en-US" i="1" dirty="0"/>
              <a:t>g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).</a:t>
            </a:r>
            <a:endParaRPr lang="en-US" altLang="en-US" sz="2800" dirty="0"/>
          </a:p>
          <a:p>
            <a:pPr lvl="1"/>
            <a:r>
              <a:rPr lang="en-US" altLang="en-US" dirty="0"/>
              <a:t>Then, the differentials are: </a:t>
            </a:r>
            <a:br>
              <a:rPr lang="en-US" altLang="en-US" dirty="0"/>
            </a:br>
            <a:r>
              <a:rPr lang="en-US" altLang="en-US" dirty="0"/>
              <a:t>		</a:t>
            </a:r>
            <a:r>
              <a:rPr lang="en-US" altLang="en-US" i="1" dirty="0"/>
              <a:t>du =</a:t>
            </a:r>
            <a:r>
              <a:rPr lang="en-US" altLang="en-US" dirty="0"/>
              <a:t> </a:t>
            </a:r>
            <a:r>
              <a:rPr lang="en-US" altLang="en-US" i="1" dirty="0"/>
              <a:t>f’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 </a:t>
            </a:r>
            <a:r>
              <a:rPr lang="en-US" altLang="en-US" i="1" dirty="0"/>
              <a:t>dx   </a:t>
            </a:r>
            <a:r>
              <a:rPr lang="en-US" altLang="en-US" dirty="0"/>
              <a:t>and   </a:t>
            </a:r>
            <a:r>
              <a:rPr lang="en-US" altLang="en-US" i="1" dirty="0"/>
              <a:t>dv =</a:t>
            </a:r>
            <a:r>
              <a:rPr lang="en-US" altLang="en-US" dirty="0"/>
              <a:t> </a:t>
            </a:r>
            <a:r>
              <a:rPr lang="en-US" altLang="en-US" i="1" dirty="0"/>
              <a:t>g’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 </a:t>
            </a:r>
            <a:r>
              <a:rPr lang="en-US" altLang="en-US" i="1" dirty="0"/>
              <a:t>dx</a:t>
            </a:r>
          </a:p>
          <a:p>
            <a:pPr lvl="1"/>
            <a:r>
              <a:rPr lang="en-US" altLang="en-US" dirty="0"/>
              <a:t>Now make the substitutions</a:t>
            </a:r>
          </a:p>
          <a:p>
            <a:pPr lvl="1"/>
            <a:endParaRPr lang="en-US" altLang="en-US" i="1" dirty="0"/>
          </a:p>
          <a:p>
            <a:pPr lvl="1"/>
            <a:endParaRPr lang="en-US" altLang="en-US" dirty="0"/>
          </a:p>
        </p:txBody>
      </p:sp>
      <p:sp>
        <p:nvSpPr>
          <p:cNvPr id="131076" name="Rectangle 4">
            <a:extLst>
              <a:ext uri="{FF2B5EF4-FFF2-40B4-BE49-F238E27FC236}">
                <a16:creationId xmlns:a16="http://schemas.microsoft.com/office/drawing/2014/main" id="{E1EDBD6E-0C34-4588-95F7-437BF8EB81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INTEGRATION BY PARTS</a:t>
            </a:r>
          </a:p>
        </p:txBody>
      </p:sp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2C093824-34BC-4385-96C7-9481072BB7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1908074"/>
              </p:ext>
            </p:extLst>
          </p:nvPr>
        </p:nvGraphicFramePr>
        <p:xfrm>
          <a:off x="1458309" y="3088481"/>
          <a:ext cx="6767131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94" name="Equation" r:id="rId4" imgW="2628720" imgH="279360" progId="Equation.DSMT4">
                  <p:embed/>
                </p:oleObj>
              </mc:Choice>
              <mc:Fallback>
                <p:oleObj name="Equation" r:id="rId4" imgW="2628720" imgH="279360" progId="Equation.DSMT4">
                  <p:embed/>
                  <p:pic>
                    <p:nvPicPr>
                      <p:cNvPr id="6" name="Object 4">
                        <a:extLst>
                          <a:ext uri="{FF2B5EF4-FFF2-40B4-BE49-F238E27FC236}">
                            <a16:creationId xmlns:a16="http://schemas.microsoft.com/office/drawing/2014/main" id="{ECF13895-F297-4909-8CEE-CA8FA3712CE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8309" y="3088481"/>
                        <a:ext cx="6767131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DCE6215-7C04-47DA-9F56-AD6EC20B36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9197678"/>
              </p:ext>
            </p:extLst>
          </p:nvPr>
        </p:nvGraphicFramePr>
        <p:xfrm>
          <a:off x="1905000" y="3807618"/>
          <a:ext cx="5780691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95" name="Equation" r:id="rId6" imgW="1143000" imgH="279360" progId="Equation.DSMT4">
                  <p:embed/>
                </p:oleObj>
              </mc:Choice>
              <mc:Fallback>
                <p:oleObj name="Equation" r:id="rId6" imgW="1143000" imgH="279360" progId="Equation.DSMT4">
                  <p:embed/>
                  <p:pic>
                    <p:nvPicPr>
                      <p:cNvPr id="121860" name="Object 4">
                        <a:extLst>
                          <a:ext uri="{FF2B5EF4-FFF2-40B4-BE49-F238E27FC236}">
                            <a16:creationId xmlns:a16="http://schemas.microsoft.com/office/drawing/2014/main" id="{CD2F3F9D-A629-4602-AA3E-ACB742BF5A9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807618"/>
                        <a:ext cx="5780691" cy="1036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8AE66D59-380E-4D13-A418-0E403FE602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55625" y="835025"/>
            <a:ext cx="8572500" cy="5865813"/>
          </a:xfrm>
        </p:spPr>
        <p:txBody>
          <a:bodyPr/>
          <a:lstStyle/>
          <a:p>
            <a:r>
              <a:rPr lang="en-US" altLang="en-US" sz="4000" dirty="0"/>
              <a:t>Find </a:t>
            </a:r>
            <a:r>
              <a:rPr lang="en-US" altLang="en-US" sz="4000" b="1" i="1" dirty="0">
                <a:cs typeface="Arial" panose="020B0604020202020204" pitchFamily="34" charset="0"/>
              </a:rPr>
              <a:t>∫ </a:t>
            </a:r>
            <a:r>
              <a:rPr lang="en-US" altLang="en-US" sz="4000" i="1" dirty="0"/>
              <a:t>x </a:t>
            </a:r>
            <a:r>
              <a:rPr lang="en-US" altLang="en-US" sz="4000" dirty="0"/>
              <a:t>sin</a:t>
            </a:r>
            <a:r>
              <a:rPr lang="en-US" altLang="en-US" sz="4000" i="1" dirty="0"/>
              <a:t> x dx</a:t>
            </a:r>
            <a:endParaRPr lang="en-US" altLang="en-US" sz="2600" dirty="0"/>
          </a:p>
          <a:p>
            <a:pPr lvl="1"/>
            <a:r>
              <a:rPr lang="en-US" altLang="en-US" sz="2600" dirty="0"/>
              <a:t>If we choose </a:t>
            </a:r>
            <a:r>
              <a:rPr lang="en-US" altLang="en-US" sz="2600" i="1" dirty="0"/>
              <a:t>f</a:t>
            </a:r>
            <a:r>
              <a:rPr lang="en-US" altLang="en-US" sz="2600" dirty="0"/>
              <a:t>(</a:t>
            </a:r>
            <a:r>
              <a:rPr lang="en-US" altLang="en-US" sz="2600" i="1" dirty="0"/>
              <a:t>x</a:t>
            </a:r>
            <a:r>
              <a:rPr lang="en-US" altLang="en-US" sz="2600" dirty="0"/>
              <a:t>) = </a:t>
            </a:r>
            <a:r>
              <a:rPr lang="en-US" altLang="en-US" sz="2600" i="1" dirty="0"/>
              <a:t>x</a:t>
            </a:r>
            <a:r>
              <a:rPr lang="en-US" altLang="en-US" sz="2600" dirty="0"/>
              <a:t> and </a:t>
            </a:r>
            <a:r>
              <a:rPr lang="en-US" altLang="en-US" sz="2600" i="1" dirty="0"/>
              <a:t>g’</a:t>
            </a:r>
            <a:r>
              <a:rPr lang="en-US" altLang="en-US" sz="2600" dirty="0"/>
              <a:t>(</a:t>
            </a:r>
            <a:r>
              <a:rPr lang="en-US" altLang="en-US" sz="2600" i="1" dirty="0"/>
              <a:t>x</a:t>
            </a:r>
            <a:r>
              <a:rPr lang="en-US" altLang="en-US" sz="2600" dirty="0"/>
              <a:t>) = sin </a:t>
            </a:r>
            <a:r>
              <a:rPr lang="en-US" altLang="en-US" sz="2600" i="1" dirty="0"/>
              <a:t>x.</a:t>
            </a:r>
            <a:endParaRPr lang="en-US" altLang="en-US" sz="2600" dirty="0"/>
          </a:p>
          <a:p>
            <a:pPr lvl="1"/>
            <a:r>
              <a:rPr lang="en-US" altLang="en-US" sz="2600" dirty="0"/>
              <a:t>Then, </a:t>
            </a:r>
            <a:r>
              <a:rPr lang="en-US" altLang="en-US" sz="2600" i="1" dirty="0"/>
              <a:t>f’</a:t>
            </a:r>
            <a:r>
              <a:rPr lang="en-US" altLang="en-US" sz="2600" dirty="0"/>
              <a:t>(</a:t>
            </a:r>
            <a:r>
              <a:rPr lang="en-US" altLang="en-US" sz="2600" i="1" dirty="0"/>
              <a:t>x</a:t>
            </a:r>
            <a:r>
              <a:rPr lang="en-US" altLang="en-US" sz="2600" dirty="0"/>
              <a:t>) = 1 and </a:t>
            </a:r>
            <a:r>
              <a:rPr lang="en-US" altLang="en-US" sz="2600" i="1" dirty="0"/>
              <a:t>g</a:t>
            </a:r>
            <a:r>
              <a:rPr lang="en-US" altLang="en-US" sz="2600" dirty="0"/>
              <a:t>(</a:t>
            </a:r>
            <a:r>
              <a:rPr lang="en-US" altLang="en-US" sz="2600" i="1" dirty="0"/>
              <a:t>x</a:t>
            </a:r>
            <a:r>
              <a:rPr lang="en-US" altLang="en-US" sz="2600" dirty="0"/>
              <a:t>) =  –cos </a:t>
            </a:r>
            <a:r>
              <a:rPr lang="en-US" altLang="en-US" sz="2600" i="1" dirty="0"/>
              <a:t>x</a:t>
            </a:r>
            <a:r>
              <a:rPr lang="en-US" altLang="en-US" sz="2600" dirty="0"/>
              <a:t>.</a:t>
            </a:r>
          </a:p>
          <a:p>
            <a:pPr lvl="1"/>
            <a:r>
              <a:rPr lang="en-US" altLang="en-US" sz="2600" dirty="0"/>
              <a:t>For</a:t>
            </a:r>
            <a:r>
              <a:rPr lang="en-US" altLang="en-US" sz="2600" i="1" dirty="0"/>
              <a:t> g</a:t>
            </a:r>
            <a:r>
              <a:rPr lang="en-US" altLang="en-US" sz="2600" dirty="0"/>
              <a:t>, we can choose any antiderivative of </a:t>
            </a:r>
            <a:r>
              <a:rPr lang="en-US" altLang="en-US" sz="2600" i="1" dirty="0"/>
              <a:t>g’.</a:t>
            </a:r>
          </a:p>
          <a:p>
            <a:pPr lvl="1"/>
            <a:endParaRPr lang="en-US" altLang="en-US" sz="2600" i="1" dirty="0"/>
          </a:p>
          <a:p>
            <a:pPr lvl="1"/>
            <a:endParaRPr lang="en-US" altLang="en-US" sz="2600" i="1" dirty="0"/>
          </a:p>
          <a:p>
            <a:pPr lvl="1"/>
            <a:endParaRPr lang="en-US" altLang="en-US" sz="2600" i="1" dirty="0"/>
          </a:p>
          <a:p>
            <a:pPr lvl="1"/>
            <a:endParaRPr lang="en-US" altLang="en-US" sz="2600" i="1" dirty="0"/>
          </a:p>
          <a:p>
            <a:pPr lvl="1"/>
            <a:endParaRPr lang="en-US" altLang="en-US" sz="2600" i="1" dirty="0"/>
          </a:p>
          <a:p>
            <a:pPr lvl="1"/>
            <a:endParaRPr lang="en-US" altLang="en-US" sz="2600" i="1" dirty="0"/>
          </a:p>
          <a:p>
            <a:pPr lvl="1"/>
            <a:r>
              <a:rPr lang="en-US" altLang="en-US" dirty="0"/>
              <a:t>It’s wise to check the answer by differentiating it.</a:t>
            </a:r>
            <a:endParaRPr lang="en-US" altLang="en-US" sz="2600" i="1" dirty="0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76E6E2B4-8C27-427D-97AA-C61944C6E2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INTEGRATION BY PARTS</a:t>
            </a:r>
          </a:p>
        </p:txBody>
      </p:sp>
      <p:sp>
        <p:nvSpPr>
          <p:cNvPr id="53252" name="Text Box 4">
            <a:extLst>
              <a:ext uri="{FF2B5EF4-FFF2-40B4-BE49-F238E27FC236}">
                <a16:creationId xmlns:a16="http://schemas.microsoft.com/office/drawing/2014/main" id="{41F9F5DB-4304-42DD-8574-AB6B282E6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2638" y="444500"/>
            <a:ext cx="3128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800000"/>
                </a:solidFill>
              </a:rPr>
              <a:t>E. g. 1—Solution 1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48C4E9F-34B9-437C-830C-78310AFFAE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2320355"/>
              </p:ext>
            </p:extLst>
          </p:nvPr>
        </p:nvGraphicFramePr>
        <p:xfrm>
          <a:off x="1260475" y="3134922"/>
          <a:ext cx="5826125" cy="2698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2" name="Equation" r:id="rId4" imgW="2412720" imgH="1117440" progId="Equation.DSMT4">
                  <p:embed/>
                </p:oleObj>
              </mc:Choice>
              <mc:Fallback>
                <p:oleObj name="Equation" r:id="rId4" imgW="2412720" imgH="1117440" progId="Equation.DSMT4">
                  <p:embed/>
                  <p:pic>
                    <p:nvPicPr>
                      <p:cNvPr id="55300" name="Object 4">
                        <a:extLst>
                          <a:ext uri="{FF2B5EF4-FFF2-40B4-BE49-F238E27FC236}">
                            <a16:creationId xmlns:a16="http://schemas.microsoft.com/office/drawing/2014/main" id="{FD0B7B1D-1631-4E2F-BC7E-1A14CEA7E35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0475" y="3134922"/>
                        <a:ext cx="5826125" cy="26987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A513E836-9D1A-4E21-8F61-E7FD26B1A8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0766" y="861283"/>
            <a:ext cx="8572500" cy="5865812"/>
          </a:xfrm>
        </p:spPr>
        <p:txBody>
          <a:bodyPr/>
          <a:lstStyle/>
          <a:p>
            <a:r>
              <a:rPr lang="en-US" altLang="en-US" sz="2800" dirty="0"/>
              <a:t>Let</a:t>
            </a:r>
          </a:p>
          <a:p>
            <a:r>
              <a:rPr lang="en-US" altLang="en-US" sz="2800" dirty="0"/>
              <a:t>Then,</a:t>
            </a:r>
          </a:p>
          <a:p>
            <a:r>
              <a:rPr lang="en-US" altLang="en-US" sz="2800" dirty="0"/>
              <a:t>Using Formula 2, we have:</a:t>
            </a:r>
          </a:p>
          <a:p>
            <a:endParaRPr lang="en-US" altLang="en-US" sz="4400" dirty="0"/>
          </a:p>
          <a:p>
            <a:endParaRPr lang="en-US" altLang="en-US" sz="2800" dirty="0"/>
          </a:p>
          <a:p>
            <a:endParaRPr lang="en-US" altLang="en-US" sz="2800" dirty="0"/>
          </a:p>
          <a:p>
            <a:r>
              <a:rPr lang="en-US" altLang="en-US" sz="2800" dirty="0"/>
              <a:t>In words: the integral of the top row is the diagonal minus the integral of the bottom row.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288DE259-9E9F-4064-89A7-3B40F472F6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INTEGRATION BY PARTS</a:t>
            </a:r>
          </a:p>
        </p:txBody>
      </p:sp>
      <p:graphicFrame>
        <p:nvGraphicFramePr>
          <p:cNvPr id="57348" name="Object 4">
            <a:extLst>
              <a:ext uri="{FF2B5EF4-FFF2-40B4-BE49-F238E27FC236}">
                <a16:creationId xmlns:a16="http://schemas.microsoft.com/office/drawing/2014/main" id="{3C59E075-AA9F-40DD-BB91-CB07171019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7459158"/>
              </p:ext>
            </p:extLst>
          </p:nvPr>
        </p:nvGraphicFramePr>
        <p:xfrm>
          <a:off x="1631430" y="861283"/>
          <a:ext cx="434340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87" name="Equation" r:id="rId4" imgW="1473120" imgH="203040" progId="Equation.DSMT4">
                  <p:embed/>
                </p:oleObj>
              </mc:Choice>
              <mc:Fallback>
                <p:oleObj name="Equation" r:id="rId4" imgW="147312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1430" y="861283"/>
                        <a:ext cx="4343400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9" name="Object 5">
            <a:extLst>
              <a:ext uri="{FF2B5EF4-FFF2-40B4-BE49-F238E27FC236}">
                <a16:creationId xmlns:a16="http://schemas.microsoft.com/office/drawing/2014/main" id="{72B1258E-E3F4-46E9-80B5-E975F7081B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8061066"/>
              </p:ext>
            </p:extLst>
          </p:nvPr>
        </p:nvGraphicFramePr>
        <p:xfrm>
          <a:off x="390147" y="2665541"/>
          <a:ext cx="8313737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88" name="Equation" r:id="rId6" imgW="3124080" imgH="939600" progId="Equation.DSMT4">
                  <p:embed/>
                </p:oleObj>
              </mc:Choice>
              <mc:Fallback>
                <p:oleObj name="Equation" r:id="rId6" imgW="3124080" imgH="939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147" y="2665541"/>
                        <a:ext cx="8313737" cy="249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2" name="Text Box 8">
            <a:extLst>
              <a:ext uri="{FF2B5EF4-FFF2-40B4-BE49-F238E27FC236}">
                <a16:creationId xmlns:a16="http://schemas.microsoft.com/office/drawing/2014/main" id="{464B5F5C-D940-44B0-84DC-FE7AE9AF2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2638" y="444500"/>
            <a:ext cx="3128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800000"/>
                </a:solidFill>
              </a:rPr>
              <a:t>E. g. 1—Solution 2</a:t>
            </a:r>
          </a:p>
        </p:txBody>
      </p:sp>
      <p:graphicFrame>
        <p:nvGraphicFramePr>
          <p:cNvPr id="57353" name="Object 9">
            <a:extLst>
              <a:ext uri="{FF2B5EF4-FFF2-40B4-BE49-F238E27FC236}">
                <a16:creationId xmlns:a16="http://schemas.microsoft.com/office/drawing/2014/main" id="{46E880C3-DCE6-44E2-8D91-901E52E355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1837400"/>
              </p:ext>
            </p:extLst>
          </p:nvPr>
        </p:nvGraphicFramePr>
        <p:xfrm>
          <a:off x="1898130" y="1597883"/>
          <a:ext cx="39497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89" name="Equation" r:id="rId8" imgW="1346040" imgH="203040" progId="Equation.DSMT4">
                  <p:embed/>
                </p:oleObj>
              </mc:Choice>
              <mc:Fallback>
                <p:oleObj name="Equation" r:id="rId8" imgW="1346040" imgH="2030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8130" y="1597883"/>
                        <a:ext cx="394970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E0F81FB-3E0E-498E-9804-B0A65C1C8E96}"/>
              </a:ext>
            </a:extLst>
          </p:cNvPr>
          <p:cNvCxnSpPr/>
          <p:nvPr/>
        </p:nvCxnSpPr>
        <p:spPr bwMode="auto">
          <a:xfrm>
            <a:off x="1712392" y="1461358"/>
            <a:ext cx="4262438" cy="0"/>
          </a:xfrm>
          <a:prstGeom prst="line">
            <a:avLst/>
          </a:prstGeom>
          <a:noFill/>
          <a:ln w="9525" cap="flat" cmpd="sng" algn="ctr">
            <a:solidFill>
              <a:srgbClr val="E45C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0F8F63B-CD33-49AC-9C84-7A5216417121}"/>
              </a:ext>
            </a:extLst>
          </p:cNvPr>
          <p:cNvCxnSpPr>
            <a:cxnSpLocks/>
          </p:cNvCxnSpPr>
          <p:nvPr/>
        </p:nvCxnSpPr>
        <p:spPr bwMode="auto">
          <a:xfrm>
            <a:off x="3541192" y="861283"/>
            <a:ext cx="0" cy="1244600"/>
          </a:xfrm>
          <a:prstGeom prst="line">
            <a:avLst/>
          </a:prstGeom>
          <a:noFill/>
          <a:ln w="9525" cap="flat" cmpd="sng" algn="ctr">
            <a:solidFill>
              <a:srgbClr val="E45C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D75686E5-F681-447F-B60C-CD0E37674B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5788" y="877888"/>
            <a:ext cx="8572500" cy="5865812"/>
          </a:xfrm>
        </p:spPr>
        <p:txBody>
          <a:bodyPr/>
          <a:lstStyle/>
          <a:p>
            <a:r>
              <a:rPr lang="en-US" altLang="en-US" sz="3400" dirty="0"/>
              <a:t>Our aim in using integration by parts is </a:t>
            </a:r>
            <a:br>
              <a:rPr lang="en-US" altLang="en-US" sz="3400" dirty="0"/>
            </a:br>
            <a:r>
              <a:rPr lang="en-US" altLang="en-US" sz="3400" dirty="0"/>
              <a:t>to obtain a simpler integral than the one </a:t>
            </a:r>
            <a:br>
              <a:rPr lang="en-US" altLang="en-US" sz="3400" dirty="0"/>
            </a:br>
            <a:r>
              <a:rPr lang="en-US" altLang="en-US" sz="3400" dirty="0"/>
              <a:t>we started with.</a:t>
            </a:r>
            <a:endParaRPr lang="en-US" altLang="en-US" dirty="0"/>
          </a:p>
          <a:p>
            <a:pPr lvl="1"/>
            <a:r>
              <a:rPr lang="en-US" altLang="en-US" sz="2600" dirty="0"/>
              <a:t>Thus, in Example 1, we started with </a:t>
            </a:r>
            <a:r>
              <a:rPr lang="en-US" altLang="en-US" sz="3400" b="1" dirty="0">
                <a:cs typeface="Arial" panose="020B0604020202020204" pitchFamily="34" charset="0"/>
              </a:rPr>
              <a:t>∫</a:t>
            </a:r>
            <a:r>
              <a:rPr lang="en-US" altLang="en-US" sz="2600" b="1" i="1" dirty="0">
                <a:cs typeface="Arial" panose="020B0604020202020204" pitchFamily="34" charset="0"/>
              </a:rPr>
              <a:t> </a:t>
            </a:r>
            <a:r>
              <a:rPr lang="en-US" altLang="en-US" sz="2600" i="1" dirty="0"/>
              <a:t>x </a:t>
            </a:r>
            <a:r>
              <a:rPr lang="en-US" altLang="en-US" sz="2600" dirty="0"/>
              <a:t>sin</a:t>
            </a:r>
            <a:r>
              <a:rPr lang="en-US" altLang="en-US" sz="2600" i="1" dirty="0"/>
              <a:t> x dx</a:t>
            </a:r>
            <a:r>
              <a:rPr lang="en-US" altLang="en-US" sz="2600" dirty="0"/>
              <a:t> </a:t>
            </a:r>
            <a:br>
              <a:rPr lang="en-US" altLang="en-US" sz="2600" dirty="0"/>
            </a:br>
            <a:r>
              <a:rPr lang="en-US" altLang="en-US" sz="2600" dirty="0"/>
              <a:t>and expressed it in terms of the simpler integral </a:t>
            </a:r>
            <a:br>
              <a:rPr lang="en-US" altLang="en-US" sz="2600" dirty="0"/>
            </a:br>
            <a:r>
              <a:rPr lang="en-US" altLang="en-US" sz="3400" b="1" dirty="0">
                <a:cs typeface="Arial" panose="020B0604020202020204" pitchFamily="34" charset="0"/>
              </a:rPr>
              <a:t>∫</a:t>
            </a:r>
            <a:r>
              <a:rPr lang="en-US" altLang="en-US" sz="2600" b="1" i="1" dirty="0">
                <a:cs typeface="Arial" panose="020B0604020202020204" pitchFamily="34" charset="0"/>
              </a:rPr>
              <a:t> </a:t>
            </a:r>
            <a:r>
              <a:rPr lang="en-US" altLang="en-US" sz="2600" dirty="0"/>
              <a:t>cos </a:t>
            </a:r>
            <a:r>
              <a:rPr lang="en-US" altLang="en-US" sz="2600" i="1" dirty="0"/>
              <a:t>x dx</a:t>
            </a:r>
            <a:r>
              <a:rPr lang="en-US" altLang="en-US" sz="2600" dirty="0"/>
              <a:t>.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8E557AFD-C110-47BD-800A-A0FA48889A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NOTE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DA738679-213B-4BDD-8A03-5D30DEC80A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If we had instead chosen </a:t>
            </a:r>
            <a:r>
              <a:rPr lang="en-US" altLang="en-US" i="1" dirty="0"/>
              <a:t>u = </a:t>
            </a:r>
            <a:r>
              <a:rPr lang="en-US" altLang="en-US" dirty="0"/>
              <a:t>sin</a:t>
            </a:r>
            <a:r>
              <a:rPr lang="en-US" altLang="en-US" i="1" dirty="0"/>
              <a:t> x </a:t>
            </a:r>
            <a:r>
              <a:rPr lang="en-US" altLang="en-US" dirty="0"/>
              <a:t>and </a:t>
            </a:r>
            <a:br>
              <a:rPr lang="en-US" altLang="en-US" dirty="0"/>
            </a:br>
            <a:r>
              <a:rPr lang="en-US" altLang="en-US" i="1" dirty="0"/>
              <a:t>dv = x dx</a:t>
            </a:r>
            <a:r>
              <a:rPr lang="en-US" altLang="en-US" dirty="0"/>
              <a:t> , then </a:t>
            </a:r>
            <a:r>
              <a:rPr lang="en-US" altLang="en-US" i="1" dirty="0"/>
              <a:t>du = </a:t>
            </a:r>
            <a:r>
              <a:rPr lang="en-US" altLang="en-US" dirty="0"/>
              <a:t>cos </a:t>
            </a:r>
            <a:r>
              <a:rPr lang="en-US" altLang="en-US" i="1" dirty="0"/>
              <a:t>x dx </a:t>
            </a:r>
            <a:r>
              <a:rPr lang="en-US" altLang="en-US" dirty="0"/>
              <a:t>and </a:t>
            </a:r>
            <a:r>
              <a:rPr lang="en-US" altLang="en-US" i="1" dirty="0"/>
              <a:t>v = x</a:t>
            </a:r>
            <a:r>
              <a:rPr lang="en-US" altLang="en-US" baseline="30000" dirty="0"/>
              <a:t>2</a:t>
            </a:r>
            <a:r>
              <a:rPr lang="en-US" altLang="en-US" dirty="0"/>
              <a:t>/2.</a:t>
            </a:r>
          </a:p>
          <a:p>
            <a:r>
              <a:rPr lang="en-US" altLang="en-US" dirty="0"/>
              <a:t>So, integration by parts gives:</a:t>
            </a:r>
          </a:p>
          <a:p>
            <a:endParaRPr lang="en-US" altLang="en-US" sz="3600" dirty="0"/>
          </a:p>
          <a:p>
            <a:pPr marL="457200" lvl="1" indent="0">
              <a:buNone/>
            </a:pPr>
            <a:endParaRPr lang="en-US" altLang="en-US" sz="2400" dirty="0"/>
          </a:p>
          <a:p>
            <a:pPr lvl="1"/>
            <a:r>
              <a:rPr lang="en-US" altLang="en-US" sz="2400" dirty="0"/>
              <a:t>Although this is true, </a:t>
            </a:r>
            <a:r>
              <a:rPr lang="en-US" altLang="en-US" b="1" dirty="0">
                <a:cs typeface="Arial" panose="020B0604020202020204" pitchFamily="34" charset="0"/>
              </a:rPr>
              <a:t>∫</a:t>
            </a:r>
            <a:r>
              <a:rPr lang="en-US" altLang="en-US" sz="2400" b="1" i="1" dirty="0">
                <a:cs typeface="Arial" panose="020B0604020202020204" pitchFamily="34" charset="0"/>
              </a:rPr>
              <a:t> </a:t>
            </a:r>
            <a:r>
              <a:rPr lang="en-US" altLang="en-US" sz="2400" i="1" dirty="0">
                <a:cs typeface="Arial" panose="020B0604020202020204" pitchFamily="34" charset="0"/>
              </a:rPr>
              <a:t>x</a:t>
            </a:r>
            <a:r>
              <a:rPr lang="en-US" altLang="en-US" sz="2400" baseline="30000" dirty="0">
                <a:cs typeface="Arial" panose="020B0604020202020204" pitchFamily="34" charset="0"/>
              </a:rPr>
              <a:t>2</a:t>
            </a:r>
            <a:r>
              <a:rPr lang="en-US" altLang="en-US" sz="2400" dirty="0"/>
              <a:t>cos </a:t>
            </a:r>
            <a:r>
              <a:rPr lang="en-US" altLang="en-US" sz="2400" i="1" dirty="0"/>
              <a:t>x dx</a:t>
            </a:r>
            <a:r>
              <a:rPr lang="en-US" altLang="en-US" sz="2400" dirty="0"/>
              <a:t> is a more difficult integral than the one we started with.</a:t>
            </a:r>
          </a:p>
        </p:txBody>
      </p:sp>
      <p:graphicFrame>
        <p:nvGraphicFramePr>
          <p:cNvPr id="61444" name="Object 4">
            <a:extLst>
              <a:ext uri="{FF2B5EF4-FFF2-40B4-BE49-F238E27FC236}">
                <a16:creationId xmlns:a16="http://schemas.microsoft.com/office/drawing/2014/main" id="{EB96F26D-C253-4424-855A-469D42C852C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05025" y="3006725"/>
          <a:ext cx="6858000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9" name="Equation" r:id="rId4" imgW="2273040" imgH="419040" progId="Equation.DSMT4">
                  <p:embed/>
                </p:oleObj>
              </mc:Choice>
              <mc:Fallback>
                <p:oleObj name="Equation" r:id="rId4" imgW="2273040" imgH="419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5025" y="3006725"/>
                        <a:ext cx="6858000" cy="120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7" name="Rectangle 7">
            <a:extLst>
              <a:ext uri="{FF2B5EF4-FFF2-40B4-BE49-F238E27FC236}">
                <a16:creationId xmlns:a16="http://schemas.microsoft.com/office/drawing/2014/main" id="{76E8B415-0FFB-409B-BAAC-D4002BA0DE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NOTE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7306300F-67FC-4910-9DF2-A1013A8A36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74675" y="890588"/>
            <a:ext cx="8572500" cy="5865812"/>
          </a:xfrm>
        </p:spPr>
        <p:txBody>
          <a:bodyPr/>
          <a:lstStyle/>
          <a:p>
            <a:r>
              <a:rPr lang="en-US" altLang="en-US" dirty="0"/>
              <a:t>Hence, when choosing </a:t>
            </a:r>
            <a:r>
              <a:rPr lang="en-US" altLang="en-US" i="1" dirty="0"/>
              <a:t>u </a:t>
            </a:r>
            <a:r>
              <a:rPr lang="en-US" altLang="en-US" dirty="0"/>
              <a:t>and </a:t>
            </a:r>
            <a:r>
              <a:rPr lang="en-US" altLang="en-US" i="1" dirty="0"/>
              <a:t>dv</a:t>
            </a:r>
            <a:r>
              <a:rPr lang="en-US" altLang="en-US" dirty="0"/>
              <a:t>, we </a:t>
            </a:r>
            <a:br>
              <a:rPr lang="en-US" altLang="en-US" dirty="0"/>
            </a:br>
            <a:r>
              <a:rPr lang="en-US" altLang="en-US" dirty="0"/>
              <a:t>usually try to keep </a:t>
            </a:r>
            <a:r>
              <a:rPr lang="en-US" altLang="en-US" i="1" dirty="0"/>
              <a:t>u = f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 to be a function </a:t>
            </a:r>
            <a:br>
              <a:rPr lang="en-US" altLang="en-US" dirty="0"/>
            </a:br>
            <a:r>
              <a:rPr lang="en-US" altLang="en-US" dirty="0"/>
              <a:t>that becomes simpler when differentiated. </a:t>
            </a:r>
            <a:endParaRPr lang="en-US" altLang="en-US" sz="2400" dirty="0"/>
          </a:p>
          <a:p>
            <a:pPr lvl="1"/>
            <a:r>
              <a:rPr lang="en-US" altLang="en-US" sz="2400" dirty="0"/>
              <a:t>At least, it should not be more complicated.</a:t>
            </a:r>
          </a:p>
          <a:p>
            <a:pPr lvl="1"/>
            <a:r>
              <a:rPr lang="en-US" altLang="en-US" sz="2400" dirty="0"/>
              <a:t>However, make sure that </a:t>
            </a:r>
            <a:r>
              <a:rPr lang="en-US" altLang="en-US" sz="2400" i="1" dirty="0"/>
              <a:t>dv = g’</a:t>
            </a:r>
            <a:r>
              <a:rPr lang="en-US" altLang="en-US" sz="2400" dirty="0"/>
              <a:t>(</a:t>
            </a:r>
            <a:r>
              <a:rPr lang="en-US" altLang="en-US" sz="2400" i="1" dirty="0"/>
              <a:t>x</a:t>
            </a:r>
            <a:r>
              <a:rPr lang="en-US" altLang="en-US" sz="2400" dirty="0"/>
              <a:t>) </a:t>
            </a:r>
            <a:r>
              <a:rPr lang="en-US" altLang="en-US" sz="2400" i="1" dirty="0"/>
              <a:t>dx</a:t>
            </a:r>
            <a:r>
              <a:rPr lang="en-US" altLang="en-US" sz="2400" dirty="0"/>
              <a:t> can be </a:t>
            </a:r>
            <a:br>
              <a:rPr lang="en-US" altLang="en-US" sz="2400" dirty="0"/>
            </a:br>
            <a:r>
              <a:rPr lang="en-US" altLang="en-US" sz="2400" dirty="0"/>
              <a:t>readily integrated to give </a:t>
            </a:r>
            <a:r>
              <a:rPr lang="en-US" altLang="en-US" sz="2400" i="1" dirty="0"/>
              <a:t>v</a:t>
            </a:r>
            <a:r>
              <a:rPr lang="en-US" altLang="en-US" sz="2400" dirty="0"/>
              <a:t>.</a:t>
            </a:r>
          </a:p>
        </p:txBody>
      </p:sp>
      <p:sp>
        <p:nvSpPr>
          <p:cNvPr id="63494" name="Rectangle 6">
            <a:extLst>
              <a:ext uri="{FF2B5EF4-FFF2-40B4-BE49-F238E27FC236}">
                <a16:creationId xmlns:a16="http://schemas.microsoft.com/office/drawing/2014/main" id="{DADA2E6A-24B4-4A6D-961E-468B64D33A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NOTE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1AB66EFA-65DA-4899-B2AB-8E5DCCACE4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57213" y="835025"/>
            <a:ext cx="8572500" cy="5865813"/>
          </a:xfrm>
        </p:spPr>
        <p:txBody>
          <a:bodyPr/>
          <a:lstStyle/>
          <a:p>
            <a:r>
              <a:rPr lang="en-US" altLang="en-US" sz="4000" dirty="0"/>
              <a:t>Evaluate </a:t>
            </a:r>
            <a:r>
              <a:rPr lang="en-US" altLang="en-US" sz="4000" b="1" i="1" dirty="0">
                <a:cs typeface="Arial" panose="020B0604020202020204" pitchFamily="34" charset="0"/>
              </a:rPr>
              <a:t>∫ </a:t>
            </a:r>
            <a:r>
              <a:rPr lang="en-US" altLang="en-US" sz="4000" dirty="0">
                <a:latin typeface="Times New Roman" panose="02020603050405020304" pitchFamily="18" charset="0"/>
              </a:rPr>
              <a:t>l</a:t>
            </a:r>
            <a:r>
              <a:rPr lang="en-US" altLang="en-US" sz="4000" dirty="0"/>
              <a:t>n </a:t>
            </a:r>
            <a:r>
              <a:rPr lang="en-US" altLang="en-US" sz="4000" i="1" dirty="0"/>
              <a:t>x dx</a:t>
            </a:r>
            <a:endParaRPr lang="en-US" altLang="en-US" sz="2600" dirty="0"/>
          </a:p>
          <a:p>
            <a:pPr lvl="1"/>
            <a:r>
              <a:rPr lang="en-US" altLang="en-US" sz="2600" dirty="0"/>
              <a:t>Here, we don’t have much choice for </a:t>
            </a:r>
            <a:r>
              <a:rPr lang="en-US" altLang="en-US" sz="2600" i="1" dirty="0"/>
              <a:t>u </a:t>
            </a:r>
            <a:r>
              <a:rPr lang="en-US" altLang="en-US" sz="2600" dirty="0"/>
              <a:t>and </a:t>
            </a:r>
            <a:r>
              <a:rPr lang="en-US" altLang="en-US" sz="2600" i="1" dirty="0"/>
              <a:t>dv</a:t>
            </a:r>
            <a:r>
              <a:rPr lang="en-US" altLang="en-US" sz="2600" dirty="0"/>
              <a:t>.</a:t>
            </a:r>
          </a:p>
          <a:p>
            <a:pPr lvl="1"/>
            <a:r>
              <a:rPr lang="en-US" altLang="en-US" sz="2600" dirty="0"/>
              <a:t>Let</a:t>
            </a:r>
          </a:p>
          <a:p>
            <a:pPr lvl="1"/>
            <a:endParaRPr lang="en-US" altLang="en-US" sz="2600" dirty="0"/>
          </a:p>
          <a:p>
            <a:pPr lvl="1"/>
            <a:r>
              <a:rPr lang="en-US" altLang="en-US" sz="2600" dirty="0"/>
              <a:t>Then</a:t>
            </a:r>
          </a:p>
          <a:p>
            <a:pPr lvl="1"/>
            <a:endParaRPr lang="en-US" altLang="en-US" sz="2600" i="1" dirty="0"/>
          </a:p>
          <a:p>
            <a:pPr lvl="1"/>
            <a:r>
              <a:rPr lang="en-US" altLang="en-US" sz="2600" dirty="0"/>
              <a:t>And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99D5D687-FD6F-4934-AE7C-E9FCC99923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INTEGRATION BY PARTS</a:t>
            </a:r>
          </a:p>
        </p:txBody>
      </p:sp>
      <p:sp>
        <p:nvSpPr>
          <p:cNvPr id="65541" name="Text Box 5">
            <a:extLst>
              <a:ext uri="{FF2B5EF4-FFF2-40B4-BE49-F238E27FC236}">
                <a16:creationId xmlns:a16="http://schemas.microsoft.com/office/drawing/2014/main" id="{EB12A0E3-775C-4870-B198-48B0CA5B00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2638" y="4445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800000"/>
                </a:solidFill>
              </a:rPr>
              <a:t>Example 2</a:t>
            </a:r>
          </a:p>
        </p:txBody>
      </p:sp>
      <p:graphicFrame>
        <p:nvGraphicFramePr>
          <p:cNvPr id="65542" name="Object 6">
            <a:extLst>
              <a:ext uri="{FF2B5EF4-FFF2-40B4-BE49-F238E27FC236}">
                <a16:creationId xmlns:a16="http://schemas.microsoft.com/office/drawing/2014/main" id="{FA8FE830-709F-4E45-9331-FD1079FBA9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5245908"/>
              </p:ext>
            </p:extLst>
          </p:nvPr>
        </p:nvGraphicFramePr>
        <p:xfrm>
          <a:off x="2316293" y="2172494"/>
          <a:ext cx="3348037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72" name="Equation" r:id="rId4" imgW="1180800" imgH="203040" progId="Equation.DSMT4">
                  <p:embed/>
                </p:oleObj>
              </mc:Choice>
              <mc:Fallback>
                <p:oleObj name="Equation" r:id="rId4" imgW="1180800" imgH="203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6293" y="2172494"/>
                        <a:ext cx="3348037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3" name="Object 7">
            <a:extLst>
              <a:ext uri="{FF2B5EF4-FFF2-40B4-BE49-F238E27FC236}">
                <a16:creationId xmlns:a16="http://schemas.microsoft.com/office/drawing/2014/main" id="{F01B904B-6373-4682-8B1C-5C1592DCA5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8343887"/>
              </p:ext>
            </p:extLst>
          </p:nvPr>
        </p:nvGraphicFramePr>
        <p:xfrm>
          <a:off x="2675588" y="2855548"/>
          <a:ext cx="3167063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73" name="Equation" r:id="rId6" imgW="1143000" imgH="393480" progId="Equation.DSMT4">
                  <p:embed/>
                </p:oleObj>
              </mc:Choice>
              <mc:Fallback>
                <p:oleObj name="Equation" r:id="rId6" imgW="114300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5588" y="2855548"/>
                        <a:ext cx="3167063" cy="109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>
            <a:extLst>
              <a:ext uri="{FF2B5EF4-FFF2-40B4-BE49-F238E27FC236}">
                <a16:creationId xmlns:a16="http://schemas.microsoft.com/office/drawing/2014/main" id="{2ED93192-757D-4569-899A-DC3A157930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6739089"/>
              </p:ext>
            </p:extLst>
          </p:nvPr>
        </p:nvGraphicFramePr>
        <p:xfrm>
          <a:off x="2386598" y="3767931"/>
          <a:ext cx="3745042" cy="2334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74" name="Equation" r:id="rId8" imgW="1485720" imgH="927000" progId="Equation.DSMT4">
                  <p:embed/>
                </p:oleObj>
              </mc:Choice>
              <mc:Fallback>
                <p:oleObj name="Equation" r:id="rId8" imgW="1485720" imgH="927000" progId="Equation.DSMT4">
                  <p:embed/>
                  <p:pic>
                    <p:nvPicPr>
                      <p:cNvPr id="67588" name="Object 4">
                        <a:extLst>
                          <a:ext uri="{FF2B5EF4-FFF2-40B4-BE49-F238E27FC236}">
                            <a16:creationId xmlns:a16="http://schemas.microsoft.com/office/drawing/2014/main" id="{7F40A305-6444-4C93-B680-E03EA189A5E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6598" y="3767931"/>
                        <a:ext cx="3745042" cy="23347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C6D71578-CAC2-474A-A7A9-F58288360EE4}"/>
              </a:ext>
            </a:extLst>
          </p:cNvPr>
          <p:cNvSpPr txBox="1"/>
          <p:nvPr/>
        </p:nvSpPr>
        <p:spPr>
          <a:xfrm>
            <a:off x="6131640" y="3200400"/>
            <a:ext cx="27837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400" dirty="0"/>
              <a:t>Integration by parts works because the derivative of </a:t>
            </a:r>
            <a:br>
              <a:rPr lang="en-US" altLang="en-US" sz="2400" dirty="0"/>
            </a:br>
            <a:r>
              <a:rPr lang="en-US" altLang="en-US" sz="2400" dirty="0"/>
              <a:t>the </a:t>
            </a:r>
            <a:r>
              <a:rPr lang="en-US" altLang="en-US" sz="2400" i="1" dirty="0"/>
              <a:t>f</a:t>
            </a:r>
            <a:r>
              <a:rPr lang="en-US" altLang="en-US" sz="2400" dirty="0"/>
              <a:t>(</a:t>
            </a:r>
            <a:r>
              <a:rPr lang="en-US" altLang="en-US" sz="2400" i="1" dirty="0"/>
              <a:t>x</a:t>
            </a:r>
            <a:r>
              <a:rPr lang="en-US" altLang="en-US" sz="2400" dirty="0"/>
              <a:t>) = </a:t>
            </a:r>
            <a:r>
              <a:rPr lang="en-US" altLang="en-US" sz="2400" dirty="0">
                <a:latin typeface="Times New Roman" panose="02020603050405020304" pitchFamily="18" charset="0"/>
              </a:rPr>
              <a:t>l</a:t>
            </a:r>
            <a:r>
              <a:rPr lang="en-US" altLang="en-US" sz="2400" dirty="0"/>
              <a:t>n </a:t>
            </a:r>
            <a:r>
              <a:rPr lang="en-US" altLang="en-US" sz="2400" i="1" dirty="0"/>
              <a:t>x </a:t>
            </a:r>
            <a:r>
              <a:rPr lang="en-US" altLang="en-US" sz="2400" dirty="0"/>
              <a:t>is simpler than </a:t>
            </a:r>
            <a:r>
              <a:rPr lang="en-US" altLang="en-US" sz="2400" i="1" dirty="0"/>
              <a:t>f</a:t>
            </a:r>
            <a:r>
              <a:rPr lang="en-US" altLang="en-US" sz="2400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 uiExpand="1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D5CD7BB6-EB04-46E8-86DE-D395B5881E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TECHNIQUES OF INTEGRATION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3F93D22A-9430-4833-A644-96703DFCEC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Due to the Fundamental Theorem of Calculus (FTC), we can integrate a function if we know an antiderivative, that is, an indefinite integral.</a:t>
            </a:r>
            <a:r>
              <a:rPr lang="en-US" altLang="en-US" sz="3600" dirty="0"/>
              <a:t> </a:t>
            </a:r>
            <a:endParaRPr lang="en-US" altLang="en-US" sz="2600" dirty="0"/>
          </a:p>
          <a:p>
            <a:pPr lvl="1"/>
            <a:r>
              <a:rPr lang="en-US" altLang="en-US" sz="2600" dirty="0"/>
              <a:t>We summarize the most important integrals </a:t>
            </a:r>
            <a:br>
              <a:rPr lang="en-US" altLang="en-US" sz="2600" dirty="0"/>
            </a:br>
            <a:r>
              <a:rPr lang="en-US" altLang="en-US" sz="2600" dirty="0"/>
              <a:t>we have learned so far, as follows.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74D2CD8A-CC8E-4C25-9549-8223822214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55625" y="804863"/>
            <a:ext cx="8572500" cy="5865812"/>
          </a:xfrm>
        </p:spPr>
        <p:txBody>
          <a:bodyPr/>
          <a:lstStyle/>
          <a:p>
            <a:r>
              <a:rPr lang="en-US" altLang="en-US" sz="4400" dirty="0"/>
              <a:t>Find  </a:t>
            </a:r>
            <a:r>
              <a:rPr lang="en-US" altLang="en-US" sz="4400" b="1" i="1" dirty="0">
                <a:cs typeface="Arial" panose="020B0604020202020204" pitchFamily="34" charset="0"/>
              </a:rPr>
              <a:t>∫ </a:t>
            </a:r>
            <a:r>
              <a:rPr lang="en-US" altLang="en-US" sz="4400" i="1" dirty="0">
                <a:cs typeface="Arial" panose="020B0604020202020204" pitchFamily="34" charset="0"/>
              </a:rPr>
              <a:t>t</a:t>
            </a:r>
            <a:r>
              <a:rPr lang="en-US" altLang="en-US" sz="4400" baseline="30000" dirty="0">
                <a:cs typeface="Arial" panose="020B0604020202020204" pitchFamily="34" charset="0"/>
              </a:rPr>
              <a:t>2</a:t>
            </a:r>
            <a:r>
              <a:rPr lang="en-US" altLang="en-US" sz="4400" i="1" dirty="0">
                <a:cs typeface="Arial" panose="020B0604020202020204" pitchFamily="34" charset="0"/>
              </a:rPr>
              <a:t>e</a:t>
            </a:r>
            <a:r>
              <a:rPr lang="en-US" altLang="en-US" sz="4400" i="1" baseline="30000" dirty="0">
                <a:cs typeface="Arial" panose="020B0604020202020204" pitchFamily="34" charset="0"/>
              </a:rPr>
              <a:t>t</a:t>
            </a:r>
            <a:r>
              <a:rPr lang="en-US" altLang="en-US" sz="4400" i="1" dirty="0">
                <a:cs typeface="Arial" panose="020B0604020202020204" pitchFamily="34" charset="0"/>
              </a:rPr>
              <a:t>dt</a:t>
            </a:r>
            <a:endParaRPr lang="en-US" altLang="en-US" sz="4000" dirty="0"/>
          </a:p>
          <a:p>
            <a:pPr lvl="1"/>
            <a:r>
              <a:rPr lang="en-US" altLang="en-US" sz="2600" dirty="0"/>
              <a:t>Notice that </a:t>
            </a:r>
            <a:r>
              <a:rPr lang="en-US" altLang="en-US" sz="2600" i="1" dirty="0">
                <a:cs typeface="Arial" panose="020B0604020202020204" pitchFamily="34" charset="0"/>
              </a:rPr>
              <a:t>t</a:t>
            </a:r>
            <a:r>
              <a:rPr lang="en-US" altLang="en-US" sz="2600" baseline="30000" dirty="0">
                <a:cs typeface="Arial" panose="020B0604020202020204" pitchFamily="34" charset="0"/>
              </a:rPr>
              <a:t>2 </a:t>
            </a:r>
            <a:r>
              <a:rPr lang="en-US" altLang="en-US" sz="2600" dirty="0"/>
              <a:t>becomes simpler when differentiated.</a:t>
            </a:r>
          </a:p>
          <a:p>
            <a:pPr lvl="1"/>
            <a:r>
              <a:rPr lang="en-US" altLang="en-US" sz="2600" dirty="0">
                <a:cs typeface="Arial" panose="020B0604020202020204" pitchFamily="34" charset="0"/>
              </a:rPr>
              <a:t>So, we choose</a:t>
            </a:r>
          </a:p>
          <a:p>
            <a:pPr lvl="1"/>
            <a:r>
              <a:rPr lang="en-US" altLang="en-US" sz="2600" dirty="0">
                <a:cs typeface="Arial" panose="020B0604020202020204" pitchFamily="34" charset="0"/>
              </a:rPr>
              <a:t>Then,</a:t>
            </a:r>
          </a:p>
          <a:p>
            <a:pPr lvl="1"/>
            <a:r>
              <a:rPr lang="en-US" altLang="en-US" sz="2600" dirty="0">
                <a:cs typeface="Arial" panose="020B0604020202020204" pitchFamily="34" charset="0"/>
              </a:rPr>
              <a:t>Integration by parts gives:</a:t>
            </a:r>
          </a:p>
          <a:p>
            <a:pPr marL="457200" lvl="1" indent="0">
              <a:buNone/>
            </a:pPr>
            <a:endParaRPr lang="en-US" altLang="en-US" sz="2600" dirty="0"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altLang="en-US" sz="2600" dirty="0">
              <a:cs typeface="Arial" panose="020B0604020202020204" pitchFamily="34" charset="0"/>
            </a:endParaRPr>
          </a:p>
          <a:p>
            <a:pPr lvl="1"/>
            <a:r>
              <a:rPr lang="en-US" altLang="en-US" dirty="0"/>
              <a:t>The integral that we obtained, </a:t>
            </a:r>
            <a:r>
              <a:rPr lang="en-US" altLang="en-US" b="1" i="1" dirty="0">
                <a:cs typeface="Arial" panose="020B0604020202020204" pitchFamily="34" charset="0"/>
              </a:rPr>
              <a:t>∫ </a:t>
            </a:r>
            <a:r>
              <a:rPr lang="en-US" altLang="en-US" i="1" dirty="0" err="1">
                <a:cs typeface="Arial" panose="020B0604020202020204" pitchFamily="34" charset="0"/>
              </a:rPr>
              <a:t>te</a:t>
            </a:r>
            <a:r>
              <a:rPr lang="en-US" altLang="en-US" i="1" baseline="30000" dirty="0" err="1">
                <a:cs typeface="Arial" panose="020B0604020202020204" pitchFamily="34" charset="0"/>
              </a:rPr>
              <a:t>t</a:t>
            </a:r>
            <a:r>
              <a:rPr lang="en-US" altLang="en-US" i="1" dirty="0" err="1">
                <a:cs typeface="Arial" panose="020B0604020202020204" pitchFamily="34" charset="0"/>
              </a:rPr>
              <a:t>dt</a:t>
            </a:r>
            <a:r>
              <a:rPr lang="en-US" altLang="en-US" i="1" dirty="0">
                <a:cs typeface="Arial" panose="020B0604020202020204" pitchFamily="34" charset="0"/>
              </a:rPr>
              <a:t>, </a:t>
            </a:r>
            <a:br>
              <a:rPr lang="en-US" altLang="en-US" i="1" dirty="0">
                <a:cs typeface="Arial" panose="020B0604020202020204" pitchFamily="34" charset="0"/>
              </a:rPr>
            </a:br>
            <a:r>
              <a:rPr lang="en-US" altLang="en-US" dirty="0"/>
              <a:t>is simpler than the original integral.</a:t>
            </a:r>
          </a:p>
          <a:p>
            <a:pPr lvl="1"/>
            <a:r>
              <a:rPr lang="en-US" altLang="en-US" dirty="0"/>
              <a:t>Exercise: use integration by parts a 2</a:t>
            </a:r>
            <a:r>
              <a:rPr lang="en-US" altLang="en-US" baseline="30000" dirty="0"/>
              <a:t>nd</a:t>
            </a:r>
            <a:r>
              <a:rPr lang="en-US" altLang="en-US" dirty="0"/>
              <a:t> time so that we can complete problem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9685A547-7123-4535-9331-7F30FD61ED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INTEGRATION BY PARTS</a:t>
            </a:r>
          </a:p>
        </p:txBody>
      </p:sp>
      <p:sp>
        <p:nvSpPr>
          <p:cNvPr id="69637" name="Text Box 5">
            <a:extLst>
              <a:ext uri="{FF2B5EF4-FFF2-40B4-BE49-F238E27FC236}">
                <a16:creationId xmlns:a16="http://schemas.microsoft.com/office/drawing/2014/main" id="{0194580D-ADF8-4CA3-A2F0-3CCE99012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2638" y="4445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800000"/>
                </a:solidFill>
              </a:rPr>
              <a:t>Example 3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D19540E-02C9-4B36-B56D-5982C71574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5412346"/>
              </p:ext>
            </p:extLst>
          </p:nvPr>
        </p:nvGraphicFramePr>
        <p:xfrm>
          <a:off x="3879056" y="2093912"/>
          <a:ext cx="3290888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9" name="Equation" r:id="rId4" imgW="1054080" imgH="203040" progId="Equation.DSMT4">
                  <p:embed/>
                </p:oleObj>
              </mc:Choice>
              <mc:Fallback>
                <p:oleObj name="Equation" r:id="rId4" imgW="1054080" imgH="203040" progId="Equation.DSMT4">
                  <p:embed/>
                  <p:pic>
                    <p:nvPicPr>
                      <p:cNvPr id="123908" name="Object 4">
                        <a:extLst>
                          <a:ext uri="{FF2B5EF4-FFF2-40B4-BE49-F238E27FC236}">
                            <a16:creationId xmlns:a16="http://schemas.microsoft.com/office/drawing/2014/main" id="{15EC29C8-1294-413B-8522-16A97C7182D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9056" y="2093912"/>
                        <a:ext cx="3290888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>
            <a:extLst>
              <a:ext uri="{FF2B5EF4-FFF2-40B4-BE49-F238E27FC236}">
                <a16:creationId xmlns:a16="http://schemas.microsoft.com/office/drawing/2014/main" id="{68ABAFF6-6B80-46F6-8930-F5BDD15293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7081463"/>
              </p:ext>
            </p:extLst>
          </p:nvPr>
        </p:nvGraphicFramePr>
        <p:xfrm>
          <a:off x="3299085" y="2621756"/>
          <a:ext cx="3700462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0" name="Equation" r:id="rId6" imgW="1168200" imgH="228600" progId="Equation.DSMT4">
                  <p:embed/>
                </p:oleObj>
              </mc:Choice>
              <mc:Fallback>
                <p:oleObj name="Equation" r:id="rId6" imgW="1168200" imgH="228600" progId="Equation.DSMT4">
                  <p:embed/>
                  <p:pic>
                    <p:nvPicPr>
                      <p:cNvPr id="123910" name="Object 6">
                        <a:extLst>
                          <a:ext uri="{FF2B5EF4-FFF2-40B4-BE49-F238E27FC236}">
                            <a16:creationId xmlns:a16="http://schemas.microsoft.com/office/drawing/2014/main" id="{6AE61418-0DD4-4C94-BFA1-D4A3E532CBB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9085" y="2621756"/>
                        <a:ext cx="3700462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8">
            <a:extLst>
              <a:ext uri="{FF2B5EF4-FFF2-40B4-BE49-F238E27FC236}">
                <a16:creationId xmlns:a16="http://schemas.microsoft.com/office/drawing/2014/main" id="{D0E63E97-FD2A-4DF5-9D6A-EB78CA4E4A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34460"/>
              </p:ext>
            </p:extLst>
          </p:nvPr>
        </p:nvGraphicFramePr>
        <p:xfrm>
          <a:off x="3240374" y="3630046"/>
          <a:ext cx="4495800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1" name="Equation" r:id="rId8" imgW="1422360" imgH="279360" progId="Equation.DSMT4">
                  <p:embed/>
                </p:oleObj>
              </mc:Choice>
              <mc:Fallback>
                <p:oleObj name="Equation" r:id="rId8" imgW="1422360" imgH="279360" progId="Equation.DSMT4">
                  <p:embed/>
                  <p:pic>
                    <p:nvPicPr>
                      <p:cNvPr id="123912" name="Object 8">
                        <a:extLst>
                          <a:ext uri="{FF2B5EF4-FFF2-40B4-BE49-F238E27FC236}">
                            <a16:creationId xmlns:a16="http://schemas.microsoft.com/office/drawing/2014/main" id="{8D1E0C9C-77D0-4341-B939-F092B3CAD3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0374" y="3630046"/>
                        <a:ext cx="4495800" cy="881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D80439-C71E-4CD5-A8BB-0765D3D977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5788" y="877888"/>
            <a:ext cx="8572500" cy="5865812"/>
          </a:xfrm>
        </p:spPr>
        <p:txBody>
          <a:bodyPr/>
          <a:lstStyle/>
          <a:p>
            <a:r>
              <a:rPr lang="en-US" altLang="en-US" dirty="0"/>
              <a:t>Putting in our result to the exercise, we get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where </a:t>
            </a:r>
            <a:r>
              <a:rPr lang="en-US" altLang="en-US" i="1" dirty="0"/>
              <a:t>C</a:t>
            </a:r>
            <a:r>
              <a:rPr lang="en-US" altLang="en-US" baseline="-25000" dirty="0"/>
              <a:t>1</a:t>
            </a:r>
            <a:r>
              <a:rPr lang="en-US" altLang="en-US" dirty="0"/>
              <a:t> = – 2</a:t>
            </a:r>
            <a:r>
              <a:rPr lang="en-US" altLang="en-US" i="1" dirty="0"/>
              <a:t>C</a:t>
            </a:r>
            <a:r>
              <a:rPr lang="en-US" altLang="en-US" dirty="0"/>
              <a:t>  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EB1587C4-A842-4345-8AEB-7F98F49ED8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INTEGRATION BY PARTS</a:t>
            </a:r>
          </a:p>
        </p:txBody>
      </p:sp>
      <p:graphicFrame>
        <p:nvGraphicFramePr>
          <p:cNvPr id="73732" name="Object 4">
            <a:extLst>
              <a:ext uri="{FF2B5EF4-FFF2-40B4-BE49-F238E27FC236}">
                <a16:creationId xmlns:a16="http://schemas.microsoft.com/office/drawing/2014/main" id="{BA73027B-2BBA-4F96-92E8-76AC5006512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19250" y="1812925"/>
          <a:ext cx="5791200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5" name="Equation" r:id="rId4" imgW="1815840" imgH="787320" progId="Equation.DSMT4">
                  <p:embed/>
                </p:oleObj>
              </mc:Choice>
              <mc:Fallback>
                <p:oleObj name="Equation" r:id="rId4" imgW="1815840" imgH="7873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1812925"/>
                        <a:ext cx="5791200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3" name="Text Box 5">
            <a:extLst>
              <a:ext uri="{FF2B5EF4-FFF2-40B4-BE49-F238E27FC236}">
                <a16:creationId xmlns:a16="http://schemas.microsoft.com/office/drawing/2014/main" id="{D9F1FCF2-8AAE-4F6E-BADB-DDE8DC7D4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2638" y="4445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800000"/>
                </a:solidFill>
              </a:rPr>
              <a:t>Example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5B295D19-F0A9-4398-9BDF-94C69E93F3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55625" y="835025"/>
            <a:ext cx="8572500" cy="5865813"/>
          </a:xfrm>
        </p:spPr>
        <p:txBody>
          <a:bodyPr/>
          <a:lstStyle/>
          <a:p>
            <a:pPr lvl="1"/>
            <a:r>
              <a:rPr lang="en-US" altLang="en-US" sz="2600" i="1" dirty="0">
                <a:cs typeface="Arial" panose="020B0604020202020204" pitchFamily="34" charset="0"/>
              </a:rPr>
              <a:t>e</a:t>
            </a:r>
            <a:r>
              <a:rPr lang="en-US" altLang="en-US" sz="2600" i="1" baseline="30000" dirty="0">
                <a:cs typeface="Arial" panose="020B0604020202020204" pitchFamily="34" charset="0"/>
              </a:rPr>
              <a:t>x</a:t>
            </a:r>
            <a:r>
              <a:rPr lang="en-US" altLang="en-US" sz="2600" dirty="0"/>
              <a:t> does not become simpler when differentiated.</a:t>
            </a:r>
          </a:p>
          <a:p>
            <a:pPr lvl="1"/>
            <a:r>
              <a:rPr lang="en-US" altLang="en-US" sz="2600" dirty="0"/>
              <a:t>Neither does sin </a:t>
            </a:r>
            <a:r>
              <a:rPr lang="en-US" altLang="en-US" sz="2600" i="1" dirty="0"/>
              <a:t>x</a:t>
            </a:r>
            <a:r>
              <a:rPr lang="en-US" altLang="en-US" sz="2600" dirty="0"/>
              <a:t> become simpler.</a:t>
            </a:r>
          </a:p>
          <a:p>
            <a:pPr lvl="1"/>
            <a:r>
              <a:rPr lang="en-US" altLang="en-US" sz="2600" dirty="0"/>
              <a:t>Nevertheless, we try </a:t>
            </a:r>
            <a:r>
              <a:rPr lang="en-US" altLang="en-US" i="1" dirty="0"/>
              <a:t>u = </a:t>
            </a:r>
            <a:r>
              <a:rPr lang="en-US" altLang="en-US" i="1" dirty="0">
                <a:cs typeface="Arial" panose="020B0604020202020204" pitchFamily="34" charset="0"/>
              </a:rPr>
              <a:t>e</a:t>
            </a:r>
            <a:r>
              <a:rPr lang="en-US" altLang="en-US" i="1" baseline="30000" dirty="0">
                <a:cs typeface="Arial" panose="020B0604020202020204" pitchFamily="34" charset="0"/>
              </a:rPr>
              <a:t>x</a:t>
            </a:r>
            <a:r>
              <a:rPr lang="en-US" altLang="en-US" i="1" dirty="0"/>
              <a:t> </a:t>
            </a:r>
            <a:r>
              <a:rPr lang="en-US" altLang="en-US" sz="2600" i="1" dirty="0"/>
              <a:t>,</a:t>
            </a:r>
            <a:r>
              <a:rPr lang="en-US" altLang="en-US" sz="2600" dirty="0"/>
              <a:t>  </a:t>
            </a:r>
            <a:r>
              <a:rPr lang="en-US" altLang="en-US" sz="2600" i="1" dirty="0"/>
              <a:t>dv</a:t>
            </a:r>
            <a:r>
              <a:rPr lang="en-US" altLang="en-US" sz="2600" dirty="0"/>
              <a:t> = sin </a:t>
            </a:r>
            <a:r>
              <a:rPr lang="en-US" altLang="en-US" sz="2600" i="1" dirty="0"/>
              <a:t>x</a:t>
            </a:r>
          </a:p>
          <a:p>
            <a:pPr lvl="1"/>
            <a:r>
              <a:rPr lang="en-US" altLang="en-US" sz="2400" dirty="0"/>
              <a:t>Then, 			</a:t>
            </a:r>
            <a:r>
              <a:rPr lang="en-US" altLang="en-US" sz="2400" i="1" dirty="0"/>
              <a:t>du = </a:t>
            </a:r>
            <a:r>
              <a:rPr lang="en-US" altLang="en-US" sz="2400" i="1" dirty="0">
                <a:cs typeface="Arial" panose="020B0604020202020204" pitchFamily="34" charset="0"/>
              </a:rPr>
              <a:t>e</a:t>
            </a:r>
            <a:r>
              <a:rPr lang="en-US" altLang="en-US" sz="2400" i="1" baseline="30000" dirty="0">
                <a:cs typeface="Arial" panose="020B0604020202020204" pitchFamily="34" charset="0"/>
              </a:rPr>
              <a:t>x</a:t>
            </a:r>
            <a:r>
              <a:rPr lang="en-US" altLang="en-US" sz="2400" i="1" dirty="0"/>
              <a:t> dx ,</a:t>
            </a:r>
            <a:r>
              <a:rPr lang="en-US" altLang="en-US" sz="2400" dirty="0"/>
              <a:t> </a:t>
            </a:r>
            <a:r>
              <a:rPr lang="en-US" altLang="en-US" sz="2400" i="1" dirty="0"/>
              <a:t>v = – </a:t>
            </a:r>
            <a:r>
              <a:rPr lang="en-US" altLang="en-US" sz="2400" dirty="0"/>
              <a:t>cos</a:t>
            </a:r>
            <a:r>
              <a:rPr lang="en-US" altLang="en-US" sz="2400" i="1" dirty="0"/>
              <a:t> x</a:t>
            </a:r>
            <a:r>
              <a:rPr lang="en-US" altLang="en-US" sz="2400" dirty="0"/>
              <a:t>.</a:t>
            </a:r>
          </a:p>
          <a:p>
            <a:pPr marL="457200" lvl="1" indent="0">
              <a:buNone/>
            </a:pPr>
            <a:endParaRPr lang="en-US" altLang="en-US" sz="2400" dirty="0"/>
          </a:p>
          <a:p>
            <a:pPr lvl="1"/>
            <a:r>
              <a:rPr lang="en-US" altLang="en-US" sz="2400" dirty="0"/>
              <a:t>It doesn't look like we have made any progress</a:t>
            </a:r>
          </a:p>
          <a:p>
            <a:pPr lvl="1"/>
            <a:r>
              <a:rPr lang="en-US" altLang="en-US" sz="2400" dirty="0"/>
              <a:t>Nonetheless, we blindly IPB once more</a:t>
            </a:r>
          </a:p>
          <a:p>
            <a:pPr lvl="1"/>
            <a:r>
              <a:rPr lang="en-US" altLang="en-US" sz="2400" dirty="0"/>
              <a:t>This time, we use u = e</a:t>
            </a:r>
            <a:r>
              <a:rPr lang="en-US" altLang="en-US" sz="2400" baseline="30000" dirty="0"/>
              <a:t>x</a:t>
            </a:r>
            <a:r>
              <a:rPr lang="en-US" altLang="en-US" sz="2400" dirty="0"/>
              <a:t> ,    dv = cos x dx </a:t>
            </a:r>
          </a:p>
          <a:p>
            <a:pPr lvl="1"/>
            <a:r>
              <a:rPr lang="en-US" altLang="en-US" sz="2400" dirty="0"/>
              <a:t>Then, 		    du = ex dx, v = sin x, and</a:t>
            </a:r>
          </a:p>
          <a:p>
            <a:pPr marL="457200" lvl="1" indent="0">
              <a:buNone/>
            </a:pPr>
            <a:endParaRPr lang="en-US" altLang="en-US" sz="2400" dirty="0"/>
          </a:p>
          <a:p>
            <a:pPr lvl="1"/>
            <a:r>
              <a:rPr lang="en-US" altLang="en-US" sz="2400" dirty="0"/>
              <a:t>It appears as if we have accomplished nothing. We have arrived at ∫ e</a:t>
            </a:r>
            <a:r>
              <a:rPr lang="en-US" altLang="en-US" sz="2400" baseline="30000" dirty="0"/>
              <a:t>x</a:t>
            </a:r>
            <a:r>
              <a:rPr lang="en-US" altLang="en-US" sz="2400" dirty="0"/>
              <a:t> sin x dx, which is where we started.</a:t>
            </a:r>
          </a:p>
          <a:p>
            <a:pPr lvl="1"/>
            <a:endParaRPr lang="en-US" altLang="en-US" sz="2400" dirty="0"/>
          </a:p>
          <a:p>
            <a:pPr marL="457200" lvl="1" indent="0">
              <a:buNone/>
            </a:pPr>
            <a:endParaRPr lang="en-US" altLang="en-US" sz="2400" dirty="0"/>
          </a:p>
          <a:p>
            <a:pPr lvl="1"/>
            <a:endParaRPr lang="en-US" altLang="en-US" sz="2600" dirty="0"/>
          </a:p>
          <a:p>
            <a:pPr lvl="1"/>
            <a:endParaRPr lang="en-US" altLang="en-US" sz="2600" dirty="0"/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50A5CF1C-C241-4467-AA67-3975E5311A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INTEGRATION BY PARTS</a:t>
            </a:r>
          </a:p>
        </p:txBody>
      </p:sp>
      <p:sp>
        <p:nvSpPr>
          <p:cNvPr id="75781" name="Text Box 5">
            <a:extLst>
              <a:ext uri="{FF2B5EF4-FFF2-40B4-BE49-F238E27FC236}">
                <a16:creationId xmlns:a16="http://schemas.microsoft.com/office/drawing/2014/main" id="{48BDCD0A-897F-496D-8DAA-A9A57EA349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7895" y="371475"/>
            <a:ext cx="45861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800000"/>
                </a:solidFill>
              </a:rPr>
              <a:t>Example 4 </a:t>
            </a:r>
            <a:r>
              <a:rPr lang="en-US" altLang="en-US" sz="2400" dirty="0"/>
              <a:t>Evaluate </a:t>
            </a:r>
            <a:r>
              <a:rPr lang="en-US" altLang="en-US" sz="2400" b="1" i="1" dirty="0">
                <a:cs typeface="Arial" panose="020B0604020202020204" pitchFamily="34" charset="0"/>
              </a:rPr>
              <a:t>∫ </a:t>
            </a:r>
            <a:r>
              <a:rPr lang="en-US" altLang="en-US" sz="2400" i="1" dirty="0">
                <a:cs typeface="Arial" panose="020B0604020202020204" pitchFamily="34" charset="0"/>
              </a:rPr>
              <a:t>e</a:t>
            </a:r>
            <a:r>
              <a:rPr lang="en-US" altLang="en-US" sz="2400" i="1" baseline="30000" dirty="0">
                <a:cs typeface="Arial" panose="020B0604020202020204" pitchFamily="34" charset="0"/>
              </a:rPr>
              <a:t>x</a:t>
            </a:r>
            <a:r>
              <a:rPr lang="en-US" altLang="en-US" sz="2400" i="1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sin</a:t>
            </a:r>
            <a:r>
              <a:rPr lang="en-US" altLang="en-US" sz="2400" i="1" dirty="0" err="1">
                <a:cs typeface="Arial" panose="020B0604020202020204" pitchFamily="34" charset="0"/>
              </a:rPr>
              <a:t>x</a:t>
            </a:r>
            <a:r>
              <a:rPr lang="en-US" altLang="en-US" sz="2400" i="1" dirty="0">
                <a:cs typeface="Arial" panose="020B0604020202020204" pitchFamily="34" charset="0"/>
              </a:rPr>
              <a:t> dx</a:t>
            </a:r>
            <a:endParaRPr lang="en-US" altLang="en-US" sz="1600" i="1" dirty="0">
              <a:cs typeface="Arial" panose="020B0604020202020204" pitchFamily="34" charset="0"/>
            </a:endParaRP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9118F7B-997F-43FE-BEC8-F723756156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6198728"/>
              </p:ext>
            </p:extLst>
          </p:nvPr>
        </p:nvGraphicFramePr>
        <p:xfrm>
          <a:off x="1447800" y="2590800"/>
          <a:ext cx="5937128" cy="7278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1" name="Equation" r:id="rId4" imgW="2273040" imgH="279360" progId="Equation.DSMT4">
                  <p:embed/>
                </p:oleObj>
              </mc:Choice>
              <mc:Fallback>
                <p:oleObj name="Equation" r:id="rId4" imgW="2273040" imgH="279360" progId="Equation.DSMT4">
                  <p:embed/>
                  <p:pic>
                    <p:nvPicPr>
                      <p:cNvPr id="128004" name="Object 4">
                        <a:extLst>
                          <a:ext uri="{FF2B5EF4-FFF2-40B4-BE49-F238E27FC236}">
                            <a16:creationId xmlns:a16="http://schemas.microsoft.com/office/drawing/2014/main" id="{7C26BC25-6841-48E7-B2C3-404F0754E6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590800"/>
                        <a:ext cx="5937128" cy="7278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1FADD2B-1221-447B-9412-4162A6179E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7629438"/>
              </p:ext>
            </p:extLst>
          </p:nvPr>
        </p:nvGraphicFramePr>
        <p:xfrm>
          <a:off x="1598992" y="4800600"/>
          <a:ext cx="5634744" cy="7278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2" name="Equation" r:id="rId6" imgW="2158920" imgH="279360" progId="Equation.DSMT4">
                  <p:embed/>
                </p:oleObj>
              </mc:Choice>
              <mc:Fallback>
                <p:oleObj name="Equation" r:id="rId6" imgW="2158920" imgH="279360" progId="Equation.DSMT4">
                  <p:embed/>
                  <p:pic>
                    <p:nvPicPr>
                      <p:cNvPr id="110597" name="Object 5">
                        <a:extLst>
                          <a:ext uri="{FF2B5EF4-FFF2-40B4-BE49-F238E27FC236}">
                            <a16:creationId xmlns:a16="http://schemas.microsoft.com/office/drawing/2014/main" id="{2CC746D8-24F3-49FD-AF58-9BB212A5C64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8992" y="4800600"/>
                        <a:ext cx="5634744" cy="7278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03069988-7A62-4FB6-9708-56BDFBB9BD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5788" y="877888"/>
            <a:ext cx="8572500" cy="5865812"/>
          </a:xfrm>
        </p:spPr>
        <p:txBody>
          <a:bodyPr/>
          <a:lstStyle/>
          <a:p>
            <a:r>
              <a:rPr lang="en-US" altLang="en-US" sz="2800" dirty="0"/>
              <a:t>However, if we put the expression for </a:t>
            </a:r>
            <a:br>
              <a:rPr lang="en-US" altLang="en-US" sz="2800" dirty="0"/>
            </a:br>
            <a:r>
              <a:rPr lang="en-US" altLang="en-US" sz="2800" b="1" i="1" dirty="0">
                <a:cs typeface="Arial" panose="020B0604020202020204" pitchFamily="34" charset="0"/>
              </a:rPr>
              <a:t>∫ </a:t>
            </a:r>
            <a:r>
              <a:rPr lang="en-US" altLang="en-US" sz="2800" i="1" dirty="0">
                <a:cs typeface="Arial" panose="020B0604020202020204" pitchFamily="34" charset="0"/>
              </a:rPr>
              <a:t>e</a:t>
            </a:r>
            <a:r>
              <a:rPr lang="en-US" altLang="en-US" sz="2800" i="1" baseline="30000" dirty="0">
                <a:cs typeface="Arial" panose="020B0604020202020204" pitchFamily="34" charset="0"/>
              </a:rPr>
              <a:t>x</a:t>
            </a:r>
            <a:r>
              <a:rPr lang="en-US" altLang="en-US" sz="2800" i="1" dirty="0">
                <a:cs typeface="Arial" panose="020B0604020202020204" pitchFamily="34" charset="0"/>
              </a:rPr>
              <a:t> </a:t>
            </a:r>
            <a:r>
              <a:rPr lang="en-US" altLang="en-US" sz="2800" dirty="0">
                <a:cs typeface="Arial" panose="020B0604020202020204" pitchFamily="34" charset="0"/>
              </a:rPr>
              <a:t>cos </a:t>
            </a:r>
            <a:r>
              <a:rPr lang="en-US" altLang="en-US" sz="2800" i="1" dirty="0">
                <a:cs typeface="Arial" panose="020B0604020202020204" pitchFamily="34" charset="0"/>
              </a:rPr>
              <a:t>x dx </a:t>
            </a:r>
            <a:r>
              <a:rPr lang="en-US" altLang="en-US" sz="2800" dirty="0"/>
              <a:t>into the original expansion, we get</a:t>
            </a:r>
          </a:p>
          <a:p>
            <a:endParaRPr lang="en-US" altLang="en-US" dirty="0"/>
          </a:p>
          <a:p>
            <a:pPr marL="457200" lvl="1" indent="0">
              <a:buNone/>
            </a:pPr>
            <a:endParaRPr lang="en-US" altLang="en-US" sz="2400" dirty="0"/>
          </a:p>
          <a:p>
            <a:pPr lvl="1"/>
            <a:r>
              <a:rPr lang="en-US" altLang="en-US" sz="2400" dirty="0"/>
              <a:t>This can be regarded as an equation to be </a:t>
            </a:r>
            <a:br>
              <a:rPr lang="en-US" altLang="en-US" sz="2400" dirty="0"/>
            </a:br>
            <a:r>
              <a:rPr lang="en-US" altLang="en-US" sz="2400" dirty="0"/>
              <a:t>solved for the unknown integral.</a:t>
            </a:r>
          </a:p>
          <a:p>
            <a:pPr lvl="1"/>
            <a:r>
              <a:rPr lang="en-US" altLang="en-US" sz="2400" dirty="0"/>
              <a:t>Adding to both sides ∫ e</a:t>
            </a:r>
            <a:r>
              <a:rPr lang="en-US" altLang="en-US" sz="2400" baseline="30000" dirty="0"/>
              <a:t>x</a:t>
            </a:r>
            <a:r>
              <a:rPr lang="en-US" altLang="en-US" sz="2400" dirty="0"/>
              <a:t> sin x dx, we obtain:</a:t>
            </a:r>
          </a:p>
          <a:p>
            <a:pPr lvl="1"/>
            <a:endParaRPr lang="en-US" altLang="en-US" sz="2400" dirty="0"/>
          </a:p>
          <a:p>
            <a:pPr lvl="1"/>
            <a:endParaRPr lang="en-US" altLang="en-US" sz="2400" dirty="0"/>
          </a:p>
          <a:p>
            <a:pPr lvl="1"/>
            <a:r>
              <a:rPr lang="en-US" altLang="en-US" sz="2400" dirty="0"/>
              <a:t>And hence:</a:t>
            </a:r>
          </a:p>
          <a:p>
            <a:pPr lvl="1"/>
            <a:endParaRPr lang="en-US" altLang="en-US" sz="2400" dirty="0"/>
          </a:p>
          <a:p>
            <a:pPr lvl="1"/>
            <a:endParaRPr lang="en-US" altLang="en-US" sz="2400" dirty="0"/>
          </a:p>
          <a:p>
            <a:pPr lvl="1"/>
            <a:endParaRPr lang="en-US" altLang="en-US" sz="2400" dirty="0"/>
          </a:p>
          <a:p>
            <a:pPr lvl="1"/>
            <a:endParaRPr lang="en-US" altLang="en-US" sz="2400" dirty="0"/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272E7F4B-6953-4C9B-80B4-7C8BB36F9B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INTEGRATION BY PARTS</a:t>
            </a:r>
          </a:p>
        </p:txBody>
      </p:sp>
      <p:sp>
        <p:nvSpPr>
          <p:cNvPr id="112644" name="Text Box 4">
            <a:extLst>
              <a:ext uri="{FF2B5EF4-FFF2-40B4-BE49-F238E27FC236}">
                <a16:creationId xmlns:a16="http://schemas.microsoft.com/office/drawing/2014/main" id="{8747E324-A90B-447C-BEAD-8561288FE5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2638" y="4445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800000"/>
                </a:solidFill>
              </a:rPr>
              <a:t>Example 4</a:t>
            </a:r>
          </a:p>
        </p:txBody>
      </p:sp>
      <p:graphicFrame>
        <p:nvGraphicFramePr>
          <p:cNvPr id="112645" name="Object 5">
            <a:extLst>
              <a:ext uri="{FF2B5EF4-FFF2-40B4-BE49-F238E27FC236}">
                <a16:creationId xmlns:a16="http://schemas.microsoft.com/office/drawing/2014/main" id="{624E8631-980C-43A7-A560-20CD72263B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8170969"/>
              </p:ext>
            </p:extLst>
          </p:nvPr>
        </p:nvGraphicFramePr>
        <p:xfrm>
          <a:off x="1725612" y="1956267"/>
          <a:ext cx="5692775" cy="1501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3" name="Equation" r:id="rId4" imgW="2209680" imgH="583920" progId="Equation.DSMT4">
                  <p:embed/>
                </p:oleObj>
              </mc:Choice>
              <mc:Fallback>
                <p:oleObj name="Equation" r:id="rId4" imgW="2209680" imgH="5839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5612" y="1956267"/>
                        <a:ext cx="5692775" cy="15014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8CD5D49-6D03-49BA-AE2F-CF5D5F7CA4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0861894"/>
              </p:ext>
            </p:extLst>
          </p:nvPr>
        </p:nvGraphicFramePr>
        <p:xfrm>
          <a:off x="1579562" y="4512298"/>
          <a:ext cx="5692776" cy="767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4" name="Equation" r:id="rId6" imgW="2070000" imgH="279360" progId="Equation.DSMT4">
                  <p:embed/>
                </p:oleObj>
              </mc:Choice>
              <mc:Fallback>
                <p:oleObj name="Equation" r:id="rId6" imgW="2070000" imgH="279360" progId="Equation.DSMT4">
                  <p:embed/>
                  <p:pic>
                    <p:nvPicPr>
                      <p:cNvPr id="81925" name="Object 5">
                        <a:extLst>
                          <a:ext uri="{FF2B5EF4-FFF2-40B4-BE49-F238E27FC236}">
                            <a16:creationId xmlns:a16="http://schemas.microsoft.com/office/drawing/2014/main" id="{949CDFBC-8128-417E-8B74-0B520AF27EB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9562" y="4512298"/>
                        <a:ext cx="5692776" cy="7676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D025D32-C4F2-4685-844E-7E19AFCAE5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4336945"/>
              </p:ext>
            </p:extLst>
          </p:nvPr>
        </p:nvGraphicFramePr>
        <p:xfrm>
          <a:off x="3026172" y="5229091"/>
          <a:ext cx="5834856" cy="7510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5" name="Equation" r:id="rId8" imgW="2171520" imgH="279360" progId="Equation.DSMT4">
                  <p:embed/>
                </p:oleObj>
              </mc:Choice>
              <mc:Fallback>
                <p:oleObj name="Equation" r:id="rId8" imgW="2171520" imgH="279360" progId="Equation.DSMT4">
                  <p:embed/>
                  <p:pic>
                    <p:nvPicPr>
                      <p:cNvPr id="114694" name="Object 6">
                        <a:extLst>
                          <a:ext uri="{FF2B5EF4-FFF2-40B4-BE49-F238E27FC236}">
                            <a16:creationId xmlns:a16="http://schemas.microsoft.com/office/drawing/2014/main" id="{F87E3884-76A0-42D9-824B-E2D0396C714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6172" y="5229091"/>
                        <a:ext cx="5834856" cy="7510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3">
            <a:extLst>
              <a:ext uri="{FF2B5EF4-FFF2-40B4-BE49-F238E27FC236}">
                <a16:creationId xmlns:a16="http://schemas.microsoft.com/office/drawing/2014/main" id="{9F94DEE9-FF09-452C-82BB-A4D1580D0B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5788" y="877888"/>
            <a:ext cx="8572500" cy="5865812"/>
          </a:xfrm>
        </p:spPr>
        <p:txBody>
          <a:bodyPr/>
          <a:lstStyle/>
          <a:p>
            <a:r>
              <a:rPr lang="en-US" altLang="en-US" dirty="0"/>
              <a:t>The figure illustrates the example by </a:t>
            </a:r>
            <a:br>
              <a:rPr lang="en-US" altLang="en-US" dirty="0"/>
            </a:br>
            <a:r>
              <a:rPr lang="en-US" altLang="en-US" dirty="0"/>
              <a:t>showing the graphs of </a:t>
            </a:r>
            <a:r>
              <a:rPr lang="en-US" altLang="en-US" i="1" dirty="0"/>
              <a:t>f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 = </a:t>
            </a:r>
            <a:r>
              <a:rPr lang="en-US" altLang="en-US" i="1" dirty="0"/>
              <a:t>e</a:t>
            </a:r>
            <a:r>
              <a:rPr lang="en-US" altLang="en-US" i="1" baseline="30000" dirty="0"/>
              <a:t>x </a:t>
            </a:r>
            <a:r>
              <a:rPr lang="en-US" altLang="en-US" dirty="0"/>
              <a:t>sin </a:t>
            </a:r>
            <a:r>
              <a:rPr lang="en-US" altLang="en-US" i="1" dirty="0"/>
              <a:t>x</a:t>
            </a:r>
            <a:r>
              <a:rPr lang="en-US" altLang="en-US" dirty="0"/>
              <a:t> and </a:t>
            </a:r>
            <a:br>
              <a:rPr lang="en-US" altLang="en-US" dirty="0"/>
            </a:br>
            <a:r>
              <a:rPr lang="en-US" altLang="en-US" i="1" dirty="0"/>
              <a:t>F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 = ½ </a:t>
            </a:r>
            <a:r>
              <a:rPr lang="en-US" altLang="en-US" i="1" dirty="0"/>
              <a:t>e</a:t>
            </a:r>
            <a:r>
              <a:rPr lang="en-US" altLang="en-US" i="1" baseline="30000" dirty="0"/>
              <a:t>x</a:t>
            </a:r>
            <a:r>
              <a:rPr lang="en-US" altLang="en-US" dirty="0"/>
              <a:t>(sin </a:t>
            </a:r>
            <a:r>
              <a:rPr lang="en-US" altLang="en-US" i="1" dirty="0"/>
              <a:t>x</a:t>
            </a:r>
            <a:r>
              <a:rPr lang="en-US" altLang="en-US" dirty="0"/>
              <a:t> – cos </a:t>
            </a:r>
            <a:r>
              <a:rPr lang="en-US" altLang="en-US" i="1" dirty="0"/>
              <a:t>x</a:t>
            </a:r>
            <a:r>
              <a:rPr lang="en-US" altLang="en-US" dirty="0"/>
              <a:t>). </a:t>
            </a:r>
            <a:endParaRPr lang="en-US" altLang="en-US" sz="2400" dirty="0"/>
          </a:p>
          <a:p>
            <a:pPr marL="284163" lvl="1"/>
            <a:r>
              <a:rPr lang="en-US" altLang="en-US" sz="2400" dirty="0"/>
              <a:t>As a visual check on </a:t>
            </a:r>
            <a:br>
              <a:rPr lang="en-US" altLang="en-US" sz="2400" dirty="0"/>
            </a:br>
            <a:r>
              <a:rPr lang="en-US" altLang="en-US" sz="2400" dirty="0"/>
              <a:t>our work, notice that </a:t>
            </a:r>
            <a:br>
              <a:rPr lang="en-US" altLang="en-US" sz="2400" dirty="0"/>
            </a:br>
            <a:r>
              <a:rPr lang="en-US" altLang="en-US" sz="2400" i="1" dirty="0"/>
              <a:t>f</a:t>
            </a:r>
            <a:r>
              <a:rPr lang="en-US" altLang="en-US" sz="2400" dirty="0"/>
              <a:t>(</a:t>
            </a:r>
            <a:r>
              <a:rPr lang="en-US" altLang="en-US" sz="2400" i="1" dirty="0"/>
              <a:t>x</a:t>
            </a:r>
            <a:r>
              <a:rPr lang="en-US" altLang="en-US" sz="2400" dirty="0"/>
              <a:t>) = 0</a:t>
            </a:r>
            <a:r>
              <a:rPr lang="en-US" altLang="en-US" sz="2400" i="1" baseline="30000" dirty="0"/>
              <a:t> </a:t>
            </a:r>
            <a:r>
              <a:rPr lang="en-US" altLang="en-US" sz="2400" dirty="0"/>
              <a:t>when </a:t>
            </a:r>
            <a:r>
              <a:rPr lang="en-US" altLang="en-US" sz="2400" i="1" dirty="0"/>
              <a:t>F</a:t>
            </a:r>
            <a:r>
              <a:rPr lang="en-US" altLang="en-US" sz="2400" dirty="0"/>
              <a:t> has a </a:t>
            </a:r>
            <a:br>
              <a:rPr lang="en-US" altLang="en-US" sz="2400" dirty="0"/>
            </a:br>
            <a:r>
              <a:rPr lang="en-US" altLang="en-US" sz="2400" dirty="0"/>
              <a:t>maximum or minimum.</a:t>
            </a:r>
            <a:endParaRPr lang="en-US" altLang="en-US" sz="2000" dirty="0"/>
          </a:p>
        </p:txBody>
      </p:sp>
      <p:sp>
        <p:nvSpPr>
          <p:cNvPr id="132100" name="Rectangle 4">
            <a:extLst>
              <a:ext uri="{FF2B5EF4-FFF2-40B4-BE49-F238E27FC236}">
                <a16:creationId xmlns:a16="http://schemas.microsoft.com/office/drawing/2014/main" id="{1F87A76F-2D79-46E5-8DAA-C89C47D7BF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INTEGRATION BY PARTS</a:t>
            </a:r>
          </a:p>
        </p:txBody>
      </p:sp>
      <p:pic>
        <p:nvPicPr>
          <p:cNvPr id="132103" name="Picture 7" descr="070101">
            <a:extLst>
              <a:ext uri="{FF2B5EF4-FFF2-40B4-BE49-F238E27FC236}">
                <a16:creationId xmlns:a16="http://schemas.microsoft.com/office/drawing/2014/main" id="{F8472891-40BE-41A3-94EF-6223791762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941585"/>
            <a:ext cx="4715970" cy="3544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B093B5E0-C679-4363-8DA8-9DBC780CF1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dirty="0"/>
              <a:t>If we combine the formula for integration by parts with Part 2 of the FTC, we can evaluate definite integrals by parts.</a:t>
            </a:r>
          </a:p>
          <a:p>
            <a:r>
              <a:rPr lang="en-US" altLang="en-US" sz="2400" dirty="0"/>
              <a:t>Evaluating both sides of Formula 1 between </a:t>
            </a:r>
            <a:r>
              <a:rPr lang="en-US" altLang="en-US" sz="2400" i="1" dirty="0"/>
              <a:t>a</a:t>
            </a:r>
            <a:r>
              <a:rPr lang="en-US" altLang="en-US" sz="2400" dirty="0"/>
              <a:t> and </a:t>
            </a:r>
            <a:r>
              <a:rPr lang="en-US" altLang="en-US" sz="2400" i="1" dirty="0"/>
              <a:t>b</a:t>
            </a:r>
            <a:r>
              <a:rPr lang="en-US" altLang="en-US" sz="2400" dirty="0"/>
              <a:t>, assuming </a:t>
            </a:r>
            <a:r>
              <a:rPr lang="en-US" altLang="en-US" sz="2400" i="1" dirty="0"/>
              <a:t>f’ </a:t>
            </a:r>
            <a:r>
              <a:rPr lang="en-US" altLang="en-US" sz="2400" dirty="0"/>
              <a:t>and </a:t>
            </a:r>
            <a:r>
              <a:rPr lang="en-US" altLang="en-US" sz="2400" i="1" dirty="0"/>
              <a:t>g’</a:t>
            </a:r>
            <a:r>
              <a:rPr lang="en-US" altLang="en-US" sz="2400" dirty="0"/>
              <a:t> are continuous &amp; using the FTC, we obtain:</a:t>
            </a:r>
          </a:p>
        </p:txBody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527AB220-EF27-4A25-9AA9-E22B23B981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INTEGRATION BY PARTS</a:t>
            </a:r>
          </a:p>
        </p:txBody>
      </p:sp>
      <p:graphicFrame>
        <p:nvGraphicFramePr>
          <p:cNvPr id="116740" name="Object 4">
            <a:extLst>
              <a:ext uri="{FF2B5EF4-FFF2-40B4-BE49-F238E27FC236}">
                <a16:creationId xmlns:a16="http://schemas.microsoft.com/office/drawing/2014/main" id="{7F89E027-9F54-4590-AC98-8B9D32B32A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5259036"/>
              </p:ext>
            </p:extLst>
          </p:nvPr>
        </p:nvGraphicFramePr>
        <p:xfrm>
          <a:off x="952500" y="2905360"/>
          <a:ext cx="7239000" cy="195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53" name="Equation" r:id="rId4" imgW="2450880" imgH="660240" progId="Equation.DSMT4">
                  <p:embed/>
                </p:oleObj>
              </mc:Choice>
              <mc:Fallback>
                <p:oleObj name="Equation" r:id="rId4" imgW="2450880" imgH="6602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500" y="2905360"/>
                        <a:ext cx="7239000" cy="195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E45C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6741" name="Text Box 5">
            <a:extLst>
              <a:ext uri="{FF2B5EF4-FFF2-40B4-BE49-F238E27FC236}">
                <a16:creationId xmlns:a16="http://schemas.microsoft.com/office/drawing/2014/main" id="{B0E1F152-1632-449D-8ADA-9E32E6F4C7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2638" y="4445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800000"/>
                </a:solidFill>
              </a:rPr>
              <a:t>Formula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33163C8C-C3BA-43D7-B950-B33F196B5C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57213" y="835025"/>
            <a:ext cx="8572500" cy="5865813"/>
          </a:xfrm>
        </p:spPr>
        <p:txBody>
          <a:bodyPr/>
          <a:lstStyle/>
          <a:p>
            <a:r>
              <a:rPr lang="en-US" altLang="en-US" sz="4000" dirty="0"/>
              <a:t>Calculate</a:t>
            </a:r>
            <a:endParaRPr lang="en-US" altLang="en-US" dirty="0"/>
          </a:p>
          <a:p>
            <a:pPr lvl="1"/>
            <a:r>
              <a:rPr lang="en-US" altLang="en-US" dirty="0"/>
              <a:t>Let</a:t>
            </a:r>
          </a:p>
          <a:p>
            <a:pPr lvl="1"/>
            <a:endParaRPr lang="en-US" altLang="en-US" sz="1100" dirty="0"/>
          </a:p>
          <a:p>
            <a:pPr lvl="1"/>
            <a:r>
              <a:rPr lang="en-US" altLang="en-US" dirty="0"/>
              <a:t>Then,</a:t>
            </a:r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B263D60B-1958-4786-A7EA-53768D5F8D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INTEGRATION BY PARTS</a:t>
            </a:r>
          </a:p>
        </p:txBody>
      </p:sp>
      <p:sp>
        <p:nvSpPr>
          <p:cNvPr id="86021" name="Text Box 5">
            <a:extLst>
              <a:ext uri="{FF2B5EF4-FFF2-40B4-BE49-F238E27FC236}">
                <a16:creationId xmlns:a16="http://schemas.microsoft.com/office/drawing/2014/main" id="{ED33944B-694F-4738-8A98-8C3721F9A1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2638" y="4445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800000"/>
                </a:solidFill>
              </a:rPr>
              <a:t>Example 5</a:t>
            </a:r>
          </a:p>
        </p:txBody>
      </p:sp>
      <p:graphicFrame>
        <p:nvGraphicFramePr>
          <p:cNvPr id="86022" name="Object 6">
            <a:extLst>
              <a:ext uri="{FF2B5EF4-FFF2-40B4-BE49-F238E27FC236}">
                <a16:creationId xmlns:a16="http://schemas.microsoft.com/office/drawing/2014/main" id="{9C20614E-DCC4-4879-AA99-92643E2B8F8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24163" y="792163"/>
          <a:ext cx="2509837" cy="1103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63" name="Equation" r:id="rId4" imgW="749160" imgH="330120" progId="Equation.DSMT4">
                  <p:embed/>
                </p:oleObj>
              </mc:Choice>
              <mc:Fallback>
                <p:oleObj name="Equation" r:id="rId4" imgW="749160" imgH="3301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4163" y="792163"/>
                        <a:ext cx="2509837" cy="1103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3" name="Object 7">
            <a:extLst>
              <a:ext uri="{FF2B5EF4-FFF2-40B4-BE49-F238E27FC236}">
                <a16:creationId xmlns:a16="http://schemas.microsoft.com/office/drawing/2014/main" id="{D01E6FCE-C5E9-4930-BE9C-76D6CA6981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8160572"/>
              </p:ext>
            </p:extLst>
          </p:nvPr>
        </p:nvGraphicFramePr>
        <p:xfrm>
          <a:off x="2219325" y="1691468"/>
          <a:ext cx="3943350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64" name="Equation" r:id="rId6" imgW="1498320" imgH="228600" progId="Equation.DSMT4">
                  <p:embed/>
                </p:oleObj>
              </mc:Choice>
              <mc:Fallback>
                <p:oleObj name="Equation" r:id="rId6" imgW="149832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9325" y="1691468"/>
                        <a:ext cx="3943350" cy="601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4" name="Object 8">
            <a:extLst>
              <a:ext uri="{FF2B5EF4-FFF2-40B4-BE49-F238E27FC236}">
                <a16:creationId xmlns:a16="http://schemas.microsoft.com/office/drawing/2014/main" id="{24358E30-5EEA-42D3-B67D-7DD310BCE0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9351986"/>
              </p:ext>
            </p:extLst>
          </p:nvPr>
        </p:nvGraphicFramePr>
        <p:xfrm>
          <a:off x="2438400" y="2180417"/>
          <a:ext cx="3505200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65" name="Equation" r:id="rId8" imgW="1371600" imgH="393480" progId="Equation.DSMT4">
                  <p:embed/>
                </p:oleObj>
              </mc:Choice>
              <mc:Fallback>
                <p:oleObj name="Equation" r:id="rId8" imgW="1371600" imgH="393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180417"/>
                        <a:ext cx="3505200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5">
            <a:extLst>
              <a:ext uri="{FF2B5EF4-FFF2-40B4-BE49-F238E27FC236}">
                <a16:creationId xmlns:a16="http://schemas.microsoft.com/office/drawing/2014/main" id="{591B103D-0C90-4B7D-AD4D-65B900E9B1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6139573"/>
              </p:ext>
            </p:extLst>
          </p:nvPr>
        </p:nvGraphicFramePr>
        <p:xfrm>
          <a:off x="990600" y="3071317"/>
          <a:ext cx="6858000" cy="29249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66" name="Equation" r:id="rId10" imgW="2857320" imgH="1218960" progId="Equation.DSMT4">
                  <p:embed/>
                </p:oleObj>
              </mc:Choice>
              <mc:Fallback>
                <p:oleObj name="Equation" r:id="rId10" imgW="2857320" imgH="1218960" progId="Equation.DSMT4">
                  <p:embed/>
                  <p:pic>
                    <p:nvPicPr>
                      <p:cNvPr id="88069" name="Object 5">
                        <a:extLst>
                          <a:ext uri="{FF2B5EF4-FFF2-40B4-BE49-F238E27FC236}">
                            <a16:creationId xmlns:a16="http://schemas.microsoft.com/office/drawing/2014/main" id="{74FCD92C-B05A-43CC-A052-DB9353B16E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071317"/>
                        <a:ext cx="6858000" cy="29249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18946775-1A89-4AD0-8905-45298D7E10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5788" y="877888"/>
            <a:ext cx="8572500" cy="5865812"/>
          </a:xfrm>
        </p:spPr>
        <p:txBody>
          <a:bodyPr/>
          <a:lstStyle/>
          <a:p>
            <a:r>
              <a:rPr lang="en-US" altLang="en-US" sz="2800" dirty="0"/>
              <a:t>To evaluate this integral, use substitution </a:t>
            </a:r>
            <a:r>
              <a:rPr lang="en-US" altLang="en-US" sz="2800" i="1" dirty="0"/>
              <a:t>t = </a:t>
            </a:r>
            <a:r>
              <a:rPr lang="en-US" altLang="en-US" sz="2800" dirty="0"/>
              <a:t>1 + </a:t>
            </a:r>
            <a:r>
              <a:rPr lang="en-US" altLang="en-US" sz="2800" i="1" dirty="0"/>
              <a:t>x</a:t>
            </a:r>
            <a:r>
              <a:rPr lang="en-US" altLang="en-US" sz="2800" baseline="30000" dirty="0"/>
              <a:t>2 </a:t>
            </a:r>
            <a:r>
              <a:rPr lang="en-US" altLang="en-US" sz="2800" dirty="0"/>
              <a:t>(since </a:t>
            </a:r>
            <a:r>
              <a:rPr lang="en-US" altLang="en-US" sz="2800" i="1" dirty="0"/>
              <a:t>u</a:t>
            </a:r>
            <a:r>
              <a:rPr lang="en-US" altLang="en-US" sz="2800" dirty="0"/>
              <a:t> has another meaning in this example).</a:t>
            </a:r>
            <a:endParaRPr lang="en-US" altLang="en-US" dirty="0"/>
          </a:p>
          <a:p>
            <a:pPr lvl="1"/>
            <a:r>
              <a:rPr lang="en-US" altLang="en-US" dirty="0"/>
              <a:t>Then, </a:t>
            </a:r>
            <a:r>
              <a:rPr lang="en-US" altLang="en-US" i="1" dirty="0"/>
              <a:t>dt =</a:t>
            </a:r>
            <a:r>
              <a:rPr lang="en-US" altLang="en-US" dirty="0"/>
              <a:t> 2</a:t>
            </a:r>
            <a:r>
              <a:rPr lang="en-US" altLang="en-US" i="1" dirty="0"/>
              <a:t>x dx so x dx =</a:t>
            </a:r>
            <a:r>
              <a:rPr lang="en-US" altLang="en-US" dirty="0"/>
              <a:t> </a:t>
            </a:r>
            <a:r>
              <a:rPr lang="en-US" altLang="en-US" dirty="0">
                <a:cs typeface="Arial" panose="020B0604020202020204" pitchFamily="34" charset="0"/>
              </a:rPr>
              <a:t>½</a:t>
            </a:r>
            <a:r>
              <a:rPr lang="en-US" altLang="en-US" dirty="0"/>
              <a:t> </a:t>
            </a:r>
            <a:r>
              <a:rPr lang="en-US" altLang="en-US" i="1" dirty="0"/>
              <a:t>dt</a:t>
            </a:r>
            <a:r>
              <a:rPr lang="en-US" altLang="en-US" dirty="0"/>
              <a:t>.</a:t>
            </a:r>
          </a:p>
          <a:p>
            <a:pPr lvl="1"/>
            <a:r>
              <a:rPr lang="en-US" altLang="en-US" dirty="0"/>
              <a:t>When x = 0, t = 1, and when x = 1, t = 2.</a:t>
            </a:r>
          </a:p>
          <a:p>
            <a:pPr lvl="1"/>
            <a:r>
              <a:rPr lang="en-US" altLang="en-US" dirty="0"/>
              <a:t>Hence </a:t>
            </a:r>
          </a:p>
          <a:p>
            <a:pPr lvl="1"/>
            <a:endParaRPr lang="en-US" altLang="en-US" dirty="0"/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B93E1C36-AAD1-4466-B4B0-C5C7409DC8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INTEGRATION BY PARTS</a:t>
            </a:r>
          </a:p>
        </p:txBody>
      </p:sp>
      <p:sp>
        <p:nvSpPr>
          <p:cNvPr id="90116" name="Text Box 4">
            <a:extLst>
              <a:ext uri="{FF2B5EF4-FFF2-40B4-BE49-F238E27FC236}">
                <a16:creationId xmlns:a16="http://schemas.microsoft.com/office/drawing/2014/main" id="{4950E6EE-295E-459B-AA24-B4EB34D8A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2638" y="4445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800000"/>
                </a:solidFill>
              </a:rPr>
              <a:t>Example 5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6EE312F-57ED-4B5E-946C-42FAD5B7CE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4734567"/>
              </p:ext>
            </p:extLst>
          </p:nvPr>
        </p:nvGraphicFramePr>
        <p:xfrm>
          <a:off x="2819400" y="3048000"/>
          <a:ext cx="4267200" cy="31385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099" name="Equation" r:id="rId4" imgW="1587240" imgH="1168200" progId="Equation.DSMT4">
                  <p:embed/>
                </p:oleObj>
              </mc:Choice>
              <mc:Fallback>
                <p:oleObj name="Equation" r:id="rId4" imgW="1587240" imgH="1168200" progId="Equation.DSMT4">
                  <p:embed/>
                  <p:pic>
                    <p:nvPicPr>
                      <p:cNvPr id="92164" name="Object 4">
                        <a:extLst>
                          <a:ext uri="{FF2B5EF4-FFF2-40B4-BE49-F238E27FC236}">
                            <a16:creationId xmlns:a16="http://schemas.microsoft.com/office/drawing/2014/main" id="{D0D730FB-6006-42CB-BB7D-E1104931965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048000"/>
                        <a:ext cx="4267200" cy="31385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>
            <a:extLst>
              <a:ext uri="{FF2B5EF4-FFF2-40B4-BE49-F238E27FC236}">
                <a16:creationId xmlns:a16="http://schemas.microsoft.com/office/drawing/2014/main" id="{D5927D3B-0B83-413A-A4D2-E61F41630B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INTEGRATION BY PARTS</a:t>
            </a:r>
          </a:p>
        </p:txBody>
      </p:sp>
      <p:sp>
        <p:nvSpPr>
          <p:cNvPr id="129027" name="Rectangle 3">
            <a:extLst>
              <a:ext uri="{FF2B5EF4-FFF2-40B4-BE49-F238E27FC236}">
                <a16:creationId xmlns:a16="http://schemas.microsoft.com/office/drawing/2014/main" id="{714FC51F-BF83-41E4-B7C0-1CC712EB49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5788" y="849313"/>
            <a:ext cx="8572500" cy="5865812"/>
          </a:xfrm>
        </p:spPr>
        <p:txBody>
          <a:bodyPr/>
          <a:lstStyle/>
          <a:p>
            <a:r>
              <a:rPr lang="en-US" altLang="en-US" dirty="0"/>
              <a:t>Therefore,</a:t>
            </a:r>
          </a:p>
        </p:txBody>
      </p:sp>
      <p:graphicFrame>
        <p:nvGraphicFramePr>
          <p:cNvPr id="129028" name="Object 4">
            <a:extLst>
              <a:ext uri="{FF2B5EF4-FFF2-40B4-BE49-F238E27FC236}">
                <a16:creationId xmlns:a16="http://schemas.microsoft.com/office/drawing/2014/main" id="{2831BF6A-CE2E-4239-AC80-6DA69F2CBBF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5657408"/>
              </p:ext>
            </p:extLst>
          </p:nvPr>
        </p:nvGraphicFramePr>
        <p:xfrm>
          <a:off x="3285111" y="849313"/>
          <a:ext cx="5176837" cy="233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42" name="Equation" r:id="rId4" imgW="1803240" imgH="812520" progId="Equation.DSMT4">
                  <p:embed/>
                </p:oleObj>
              </mc:Choice>
              <mc:Fallback>
                <p:oleObj name="Equation" r:id="rId4" imgW="1803240" imgH="8125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5111" y="849313"/>
                        <a:ext cx="5176837" cy="233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9029" name="Text Box 5">
            <a:extLst>
              <a:ext uri="{FF2B5EF4-FFF2-40B4-BE49-F238E27FC236}">
                <a16:creationId xmlns:a16="http://schemas.microsoft.com/office/drawing/2014/main" id="{CE090537-8149-4BEF-93DD-15FC871A58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2638" y="4445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800000"/>
                </a:solidFill>
              </a:rPr>
              <a:t>Example 5</a:t>
            </a:r>
          </a:p>
        </p:txBody>
      </p:sp>
      <p:pic>
        <p:nvPicPr>
          <p:cNvPr id="6" name="Picture 7" descr="070102">
            <a:extLst>
              <a:ext uri="{FF2B5EF4-FFF2-40B4-BE49-F238E27FC236}">
                <a16:creationId xmlns:a16="http://schemas.microsoft.com/office/drawing/2014/main" id="{A18D8EB3-D7B0-407C-B314-5E5B6BF23D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51" b="29700"/>
          <a:stretch/>
        </p:blipFill>
        <p:spPr bwMode="auto">
          <a:xfrm>
            <a:off x="4876802" y="3202862"/>
            <a:ext cx="3805236" cy="3149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44BC18E-3646-49CE-8A74-671683400F68}"/>
              </a:ext>
            </a:extLst>
          </p:cNvPr>
          <p:cNvSpPr txBox="1"/>
          <p:nvPr/>
        </p:nvSpPr>
        <p:spPr>
          <a:xfrm>
            <a:off x="468988" y="3182875"/>
            <a:ext cx="37982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dirty="0"/>
              <a:t>As tan</a:t>
            </a:r>
            <a:r>
              <a:rPr lang="en-US" altLang="en-US" sz="2800" baseline="30000" dirty="0"/>
              <a:t>-1</a:t>
            </a:r>
            <a:r>
              <a:rPr lang="en-US" altLang="en-US" sz="2800" i="1" dirty="0"/>
              <a:t>x</a:t>
            </a:r>
            <a:r>
              <a:rPr lang="en-US" altLang="en-US" sz="2800" dirty="0"/>
              <a:t> </a:t>
            </a:r>
            <a:r>
              <a:rPr lang="en-US" altLang="en-US" sz="2800" dirty="0">
                <a:cs typeface="Arial" panose="020B0604020202020204" pitchFamily="34" charset="0"/>
              </a:rPr>
              <a:t>≥ </a:t>
            </a:r>
            <a:r>
              <a:rPr lang="en-US" altLang="en-US" sz="2800" dirty="0"/>
              <a:t>for </a:t>
            </a:r>
            <a:r>
              <a:rPr lang="en-US" altLang="en-US" sz="2800" i="1" dirty="0"/>
              <a:t>x</a:t>
            </a:r>
            <a:r>
              <a:rPr lang="en-US" altLang="en-US" sz="2800" dirty="0"/>
              <a:t> </a:t>
            </a:r>
            <a:r>
              <a:rPr lang="en-US" altLang="en-US" sz="2800" dirty="0">
                <a:cs typeface="Arial" panose="020B0604020202020204" pitchFamily="34" charset="0"/>
              </a:rPr>
              <a:t>≥ 0</a:t>
            </a:r>
            <a:r>
              <a:rPr lang="en-US" altLang="en-US" sz="2800" dirty="0"/>
              <a:t> , the integral can be interpreted as the area of the region shown.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8463BD4A-CCA8-444C-8563-A82FF1FA4F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5788" y="877888"/>
            <a:ext cx="8572500" cy="5865812"/>
          </a:xfrm>
        </p:spPr>
        <p:txBody>
          <a:bodyPr/>
          <a:lstStyle/>
          <a:p>
            <a:r>
              <a:rPr lang="en-US" altLang="en-US" dirty="0"/>
              <a:t>Prove the reduction formula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where </a:t>
            </a:r>
            <a:r>
              <a:rPr lang="en-US" altLang="en-US" i="1" dirty="0"/>
              <a:t>n</a:t>
            </a:r>
            <a:r>
              <a:rPr lang="en-US" altLang="en-US" dirty="0"/>
              <a:t> </a:t>
            </a:r>
            <a:r>
              <a:rPr lang="en-US" altLang="en-US" dirty="0">
                <a:cs typeface="Arial" panose="020B0604020202020204" pitchFamily="34" charset="0"/>
              </a:rPr>
              <a:t>≥ 2 is an integer.</a:t>
            </a:r>
          </a:p>
          <a:p>
            <a:pPr lvl="1"/>
            <a:endParaRPr lang="en-US" altLang="en-US" sz="2400" dirty="0"/>
          </a:p>
          <a:p>
            <a:pPr lvl="1"/>
            <a:r>
              <a:rPr lang="en-US" altLang="en-US" sz="2400" dirty="0"/>
              <a:t>This is called a reduction formula because </a:t>
            </a:r>
            <a:br>
              <a:rPr lang="en-US" altLang="en-US" sz="2400" dirty="0"/>
            </a:br>
            <a:r>
              <a:rPr lang="en-US" altLang="en-US" sz="2400" dirty="0"/>
              <a:t>the exponent </a:t>
            </a:r>
            <a:r>
              <a:rPr lang="en-US" altLang="en-US" sz="2400" i="1" dirty="0"/>
              <a:t>n</a:t>
            </a:r>
            <a:r>
              <a:rPr lang="en-US" altLang="en-US" sz="2400" dirty="0"/>
              <a:t> has been reduced to </a:t>
            </a:r>
            <a:r>
              <a:rPr lang="en-US" altLang="en-US" sz="2400" i="1" dirty="0"/>
              <a:t>n</a:t>
            </a:r>
            <a:r>
              <a:rPr lang="en-US" altLang="en-US" sz="2400" dirty="0"/>
              <a:t> – 1 and </a:t>
            </a:r>
            <a:r>
              <a:rPr lang="en-US" altLang="en-US" sz="2400" i="1" dirty="0"/>
              <a:t>n</a:t>
            </a:r>
            <a:r>
              <a:rPr lang="en-US" altLang="en-US" sz="2400" dirty="0"/>
              <a:t> – 2.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CD2E5F82-62B1-4674-B827-3DBA4D232C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INTEGRATION BY PARTS</a:t>
            </a:r>
          </a:p>
        </p:txBody>
      </p:sp>
      <p:sp>
        <p:nvSpPr>
          <p:cNvPr id="94213" name="Text Box 5">
            <a:extLst>
              <a:ext uri="{FF2B5EF4-FFF2-40B4-BE49-F238E27FC236}">
                <a16:creationId xmlns:a16="http://schemas.microsoft.com/office/drawing/2014/main" id="{3A21615C-3B8D-418E-BB3F-C88C6750F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2638" y="4445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800000"/>
                </a:solidFill>
              </a:rPr>
              <a:t>E. g. 6—Formula 7</a:t>
            </a:r>
          </a:p>
        </p:txBody>
      </p:sp>
      <p:graphicFrame>
        <p:nvGraphicFramePr>
          <p:cNvPr id="94214" name="Object 6">
            <a:extLst>
              <a:ext uri="{FF2B5EF4-FFF2-40B4-BE49-F238E27FC236}">
                <a16:creationId xmlns:a16="http://schemas.microsoft.com/office/drawing/2014/main" id="{01DF4CA6-1768-4EE6-B2DE-3203B7184D3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" y="1476375"/>
          <a:ext cx="7615238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7" name="Equation" r:id="rId4" imgW="2539800" imgH="812520" progId="Equation.DSMT4">
                  <p:embed/>
                </p:oleObj>
              </mc:Choice>
              <mc:Fallback>
                <p:oleObj name="Equation" r:id="rId4" imgW="2539800" imgH="8125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476375"/>
                        <a:ext cx="7615238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115736EB-F4D4-46FD-BA94-ABC0CFB5E2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FORMULAS OF INTEGRALS</a:t>
            </a:r>
          </a:p>
        </p:txBody>
      </p:sp>
      <p:graphicFrame>
        <p:nvGraphicFramePr>
          <p:cNvPr id="36868" name="Object 4">
            <a:extLst>
              <a:ext uri="{FF2B5EF4-FFF2-40B4-BE49-F238E27FC236}">
                <a16:creationId xmlns:a16="http://schemas.microsoft.com/office/drawing/2014/main" id="{FB92928A-019D-4D87-8F9C-15F786C1146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3900" y="1147763"/>
          <a:ext cx="8039100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2" name="Equation" r:id="rId4" imgW="2958840" imgH="1066680" progId="Equation.DSMT4">
                  <p:embed/>
                </p:oleObj>
              </mc:Choice>
              <mc:Fallback>
                <p:oleObj name="Equation" r:id="rId4" imgW="2958840" imgH="10666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" y="1147763"/>
                        <a:ext cx="8039100" cy="289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0" name="Rectangle 6">
            <a:extLst>
              <a:ext uri="{FF2B5EF4-FFF2-40B4-BE49-F238E27FC236}">
                <a16:creationId xmlns:a16="http://schemas.microsoft.com/office/drawing/2014/main" id="{15F3D609-D394-4652-96D8-11045D433F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143000"/>
            <a:ext cx="8229600" cy="3124200"/>
          </a:xfrm>
          <a:prstGeom prst="rect">
            <a:avLst/>
          </a:prstGeom>
          <a:noFill/>
          <a:ln w="9525">
            <a:solidFill>
              <a:srgbClr val="E45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72022872-9863-49E4-94DD-AEA4951D24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Let</a:t>
            </a:r>
          </a:p>
          <a:p>
            <a:r>
              <a:rPr lang="en-US" altLang="en-US" dirty="0"/>
              <a:t>Then,</a:t>
            </a:r>
          </a:p>
          <a:p>
            <a:r>
              <a:rPr lang="en-US" altLang="en-US" dirty="0"/>
              <a:t>So, integration by parts gives:</a:t>
            </a: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858E76D8-A3FC-4885-B1AB-268302F261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INTEGRATION BY PARTS</a:t>
            </a:r>
          </a:p>
        </p:txBody>
      </p:sp>
      <p:graphicFrame>
        <p:nvGraphicFramePr>
          <p:cNvPr id="96260" name="Object 4">
            <a:extLst>
              <a:ext uri="{FF2B5EF4-FFF2-40B4-BE49-F238E27FC236}">
                <a16:creationId xmlns:a16="http://schemas.microsoft.com/office/drawing/2014/main" id="{9B803043-5D49-4B05-BB79-A722D40D16F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09775" y="976313"/>
          <a:ext cx="4933950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00" name="Equation" r:id="rId4" imgW="1714320" imgH="228600" progId="Equation.DSMT4">
                  <p:embed/>
                </p:oleObj>
              </mc:Choice>
              <mc:Fallback>
                <p:oleObj name="Equation" r:id="rId4" imgW="171432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9775" y="976313"/>
                        <a:ext cx="4933950" cy="65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1" name="Object 5">
            <a:extLst>
              <a:ext uri="{FF2B5EF4-FFF2-40B4-BE49-F238E27FC236}">
                <a16:creationId xmlns:a16="http://schemas.microsoft.com/office/drawing/2014/main" id="{B85CA1FD-FC69-4BB3-814E-A862040514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7061077"/>
              </p:ext>
            </p:extLst>
          </p:nvPr>
        </p:nvGraphicFramePr>
        <p:xfrm>
          <a:off x="1314450" y="3216665"/>
          <a:ext cx="7086600" cy="164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01" name="Equation" r:id="rId6" imgW="2514600" imgH="583920" progId="Equation.DSMT4">
                  <p:embed/>
                </p:oleObj>
              </mc:Choice>
              <mc:Fallback>
                <p:oleObj name="Equation" r:id="rId6" imgW="2514600" imgH="5839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4450" y="3216665"/>
                        <a:ext cx="7086600" cy="164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262" name="Text Box 6">
            <a:extLst>
              <a:ext uri="{FF2B5EF4-FFF2-40B4-BE49-F238E27FC236}">
                <a16:creationId xmlns:a16="http://schemas.microsoft.com/office/drawing/2014/main" id="{59D0DEF2-20FD-491E-A8E3-6E4FC8E82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2638" y="4445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800000"/>
                </a:solidFill>
              </a:rPr>
              <a:t>Example 6</a:t>
            </a:r>
          </a:p>
        </p:txBody>
      </p:sp>
      <p:graphicFrame>
        <p:nvGraphicFramePr>
          <p:cNvPr id="96263" name="Object 7">
            <a:extLst>
              <a:ext uri="{FF2B5EF4-FFF2-40B4-BE49-F238E27FC236}">
                <a16:creationId xmlns:a16="http://schemas.microsoft.com/office/drawing/2014/main" id="{68555708-5C60-4DFD-B7B8-BC48E0347BB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52600" y="1711325"/>
          <a:ext cx="701040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02" name="Equation" r:id="rId8" imgW="2514600" imgH="228600" progId="Equation.DSMT4">
                  <p:embed/>
                </p:oleObj>
              </mc:Choice>
              <mc:Fallback>
                <p:oleObj name="Equation" r:id="rId8" imgW="251460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711325"/>
                        <a:ext cx="7010400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5BBC0748-5EF3-4A4D-95A6-6D83A6E851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Since cos</a:t>
            </a:r>
            <a:r>
              <a:rPr lang="en-US" altLang="en-US" baseline="30000" dirty="0"/>
              <a:t>2</a:t>
            </a:r>
            <a:r>
              <a:rPr lang="en-US" altLang="en-US" i="1" dirty="0"/>
              <a:t>x</a:t>
            </a:r>
            <a:r>
              <a:rPr lang="en-US" altLang="en-US" dirty="0"/>
              <a:t> = 1 – sin</a:t>
            </a:r>
            <a:r>
              <a:rPr lang="en-US" altLang="en-US" baseline="30000" dirty="0"/>
              <a:t>2</a:t>
            </a:r>
            <a:r>
              <a:rPr lang="en-US" altLang="en-US" i="1" dirty="0"/>
              <a:t>x</a:t>
            </a:r>
            <a:r>
              <a:rPr lang="en-US" altLang="en-US" dirty="0"/>
              <a:t>, we have:</a:t>
            </a:r>
          </a:p>
          <a:p>
            <a:endParaRPr lang="en-US" altLang="en-US" dirty="0"/>
          </a:p>
          <a:p>
            <a:endParaRPr lang="en-US" altLang="en-US" dirty="0"/>
          </a:p>
          <a:p>
            <a:pPr marL="457200" lvl="1" indent="0">
              <a:buNone/>
            </a:pPr>
            <a:endParaRPr lang="en-US" altLang="en-US" sz="2400" dirty="0"/>
          </a:p>
          <a:p>
            <a:pPr lvl="1"/>
            <a:r>
              <a:rPr lang="en-US" altLang="en-US" sz="2400" dirty="0"/>
              <a:t>As in Example 4, we solve this equation for </a:t>
            </a:r>
            <a:br>
              <a:rPr lang="en-US" altLang="en-US" sz="2400" dirty="0"/>
            </a:br>
            <a:r>
              <a:rPr lang="en-US" altLang="en-US" sz="2400" dirty="0"/>
              <a:t>the desired integral by taking the last term on </a:t>
            </a:r>
            <a:br>
              <a:rPr lang="en-US" altLang="en-US" sz="2400" dirty="0"/>
            </a:br>
            <a:r>
              <a:rPr lang="en-US" altLang="en-US" sz="2400" dirty="0"/>
              <a:t>the right side to the left side. 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61E1D8B6-739B-4A5F-A7B3-847DE2C001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INTEGRATION BY PARTS</a:t>
            </a:r>
          </a:p>
        </p:txBody>
      </p:sp>
      <p:sp>
        <p:nvSpPr>
          <p:cNvPr id="98309" name="Text Box 5">
            <a:extLst>
              <a:ext uri="{FF2B5EF4-FFF2-40B4-BE49-F238E27FC236}">
                <a16:creationId xmlns:a16="http://schemas.microsoft.com/office/drawing/2014/main" id="{8615D835-0262-4F55-B5D9-9FA0FDD3E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2638" y="4445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800000"/>
                </a:solidFill>
              </a:rPr>
              <a:t>Example 6</a:t>
            </a:r>
          </a:p>
        </p:txBody>
      </p:sp>
      <p:graphicFrame>
        <p:nvGraphicFramePr>
          <p:cNvPr id="98310" name="Object 6">
            <a:extLst>
              <a:ext uri="{FF2B5EF4-FFF2-40B4-BE49-F238E27FC236}">
                <a16:creationId xmlns:a16="http://schemas.microsoft.com/office/drawing/2014/main" id="{F03064B2-C170-4237-BD00-31DB50B4E68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7238" y="1868488"/>
          <a:ext cx="8077200" cy="165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23" name="Equation" r:id="rId4" imgW="2857320" imgH="583920" progId="Equation.DSMT4">
                  <p:embed/>
                </p:oleObj>
              </mc:Choice>
              <mc:Fallback>
                <p:oleObj name="Equation" r:id="rId4" imgW="2857320" imgH="5839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238" y="1868488"/>
                        <a:ext cx="8077200" cy="165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00354" name="Rectangle 2">
                <a:extLst>
                  <a:ext uri="{FF2B5EF4-FFF2-40B4-BE49-F238E27FC236}">
                    <a16:creationId xmlns:a16="http://schemas.microsoft.com/office/drawing/2014/main" id="{90BA8031-A159-4A14-BED3-7CAE796635FC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571500" y="874713"/>
                <a:ext cx="8572500" cy="5865812"/>
              </a:xfrm>
            </p:spPr>
            <p:txBody>
              <a:bodyPr/>
              <a:lstStyle/>
              <a:p>
                <a:r>
                  <a:rPr lang="en-US" altLang="en-US" dirty="0"/>
                  <a:t>Thus, we have:</a:t>
                </a:r>
              </a:p>
              <a:p>
                <a:endParaRPr lang="en-US" altLang="en-US" dirty="0"/>
              </a:p>
              <a:p>
                <a:r>
                  <a:rPr lang="en-US" altLang="en-US" dirty="0"/>
                  <a:t>or</a:t>
                </a:r>
              </a:p>
              <a:p>
                <a:endParaRPr lang="en-US" altLang="en-US" dirty="0"/>
              </a:p>
              <a:p>
                <a:r>
                  <a:rPr lang="en-US" altLang="en-US" sz="2800" dirty="0"/>
                  <a:t>By using this formula repeatedly, we could express </a:t>
                </a:r>
                <a:br>
                  <a:rPr lang="en-US" altLang="en-US" sz="2800" dirty="0"/>
                </a:br>
                <a:r>
                  <a:rPr lang="en-US" altLang="en-US" sz="2800" dirty="0">
                    <a:cs typeface="Arial" panose="020B0604020202020204" pitchFamily="34" charset="0"/>
                  </a:rPr>
                  <a:t>∫ </a:t>
                </a:r>
                <a:r>
                  <a:rPr lang="en-US" altLang="en-US" sz="2800" dirty="0" err="1">
                    <a:cs typeface="Arial" panose="020B0604020202020204" pitchFamily="34" charset="0"/>
                  </a:rPr>
                  <a:t>sin</a:t>
                </a:r>
                <a:r>
                  <a:rPr lang="en-US" altLang="en-US" sz="2800" i="1" baseline="30000" dirty="0" err="1">
                    <a:cs typeface="Arial" panose="020B0604020202020204" pitchFamily="34" charset="0"/>
                  </a:rPr>
                  <a:t>n</a:t>
                </a:r>
                <a:r>
                  <a:rPr lang="en-US" altLang="en-US" sz="2800" i="1" dirty="0" err="1">
                    <a:cs typeface="Arial" panose="020B0604020202020204" pitchFamily="34" charset="0"/>
                  </a:rPr>
                  <a:t>x</a:t>
                </a:r>
                <a:r>
                  <a:rPr lang="en-US" altLang="en-US" sz="2800" i="1" dirty="0">
                    <a:cs typeface="Arial" panose="020B0604020202020204" pitchFamily="34" charset="0"/>
                  </a:rPr>
                  <a:t> dx </a:t>
                </a:r>
                <a:r>
                  <a:rPr lang="en-US" altLang="en-US" sz="2800" dirty="0">
                    <a:cs typeface="Arial" panose="020B0604020202020204" pitchFamily="34" charset="0"/>
                  </a:rPr>
                  <a:t>as a sum of terms cos</a:t>
                </a:r>
                <a:r>
                  <a:rPr lang="en-US" altLang="en-US" sz="2800" i="1" dirty="0">
                    <a:cs typeface="Arial" panose="020B0604020202020204" pitchFamily="34" charset="0"/>
                  </a:rPr>
                  <a:t> x </a:t>
                </a:r>
                <a:r>
                  <a:rPr lang="en-US" altLang="en-US" sz="2800" dirty="0">
                    <a:cs typeface="Arial" panose="020B0604020202020204" pitchFamily="34" charset="0"/>
                  </a:rPr>
                  <a:t>sin</a:t>
                </a:r>
                <a:r>
                  <a:rPr lang="en-US" altLang="en-US" sz="2800" i="1" dirty="0">
                    <a:cs typeface="Arial" panose="020B0604020202020204" pitchFamily="34" charset="0"/>
                  </a:rPr>
                  <a:t> </a:t>
                </a:r>
                <a:r>
                  <a:rPr lang="en-US" altLang="en-US" sz="2800" i="1" baseline="30000" dirty="0" err="1">
                    <a:cs typeface="Arial" panose="020B0604020202020204" pitchFamily="34" charset="0"/>
                  </a:rPr>
                  <a:t>j</a:t>
                </a:r>
                <a:r>
                  <a:rPr lang="en-US" altLang="en-US" sz="2800" i="1" dirty="0" err="1">
                    <a:cs typeface="Arial" panose="020B0604020202020204" pitchFamily="34" charset="0"/>
                  </a:rPr>
                  <a:t>x</a:t>
                </a:r>
                <a:r>
                  <a:rPr lang="en-US" altLang="en-US" sz="2800" i="1" dirty="0">
                    <a:cs typeface="Arial" panose="020B0604020202020204" pitchFamily="34" charset="0"/>
                  </a:rPr>
                  <a:t> </a:t>
                </a:r>
                <a:r>
                  <a:rPr lang="en-US" altLang="en-US" sz="2800" dirty="0">
                    <a:cs typeface="Arial" panose="020B0604020202020204" pitchFamily="34" charset="0"/>
                  </a:rPr>
                  <a:t>where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800" b="0" i="1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alt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sz="28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en-US" sz="2800" b="0" i="1" smtClean="0">
                          <a:latin typeface="Cambria Math" panose="02040503050406030204" pitchFamily="18" charset="0"/>
                        </a:rPr>
                        <m:t>−1,</m:t>
                      </m:r>
                      <m:r>
                        <a:rPr lang="en-US" altLang="en-US" sz="28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en-US" sz="2800" b="0" i="1" smtClean="0">
                          <a:latin typeface="Cambria Math" panose="02040503050406030204" pitchFamily="18" charset="0"/>
                        </a:rPr>
                        <m:t>−3,…,0 </m:t>
                      </m:r>
                      <m:r>
                        <a:rPr lang="en-US" altLang="en-US" sz="2800" b="0" i="1" smtClean="0"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US" altLang="en-US" sz="2800" b="0" i="1" smtClean="0">
                          <a:latin typeface="Cambria Math" panose="02040503050406030204" pitchFamily="18" charset="0"/>
                        </a:rPr>
                        <m:t> 1</m:t>
                      </m:r>
                    </m:oMath>
                  </m:oMathPara>
                </a14:m>
                <a:endParaRPr lang="en-US" altLang="en-US" sz="2800" b="0" dirty="0"/>
              </a:p>
              <a:p>
                <a:pPr algn="ctr"/>
                <a:r>
                  <a:rPr lang="en-US" altLang="en-US" sz="2800" dirty="0"/>
                  <a:t>(𝑑𝑒𝑝𝑒𝑛𝑑𝑖𝑛𝑔 𝑜𝑛 𝑝𝑎𝑟𝑡𝑖𝑡𝑦 𝑜𝑓 𝑛)</a:t>
                </a:r>
              </a:p>
            </p:txBody>
          </p:sp>
        </mc:Choice>
        <mc:Fallback>
          <p:sp>
            <p:nvSpPr>
              <p:cNvPr id="100354" name="Rectangle 2">
                <a:extLst>
                  <a:ext uri="{FF2B5EF4-FFF2-40B4-BE49-F238E27FC236}">
                    <a16:creationId xmlns:a16="http://schemas.microsoft.com/office/drawing/2014/main" id="{90BA8031-A159-4A14-BED3-7CAE796635F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71500" y="874713"/>
                <a:ext cx="8572500" cy="5865812"/>
              </a:xfrm>
              <a:blipFill>
                <a:blip r:embed="rId4"/>
                <a:stretch>
                  <a:fillRect l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355" name="Rectangle 3">
            <a:extLst>
              <a:ext uri="{FF2B5EF4-FFF2-40B4-BE49-F238E27FC236}">
                <a16:creationId xmlns:a16="http://schemas.microsoft.com/office/drawing/2014/main" id="{6AF67B30-ACE8-4349-A78B-0844E43F72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INTEGRATION BY PARTS</a:t>
            </a:r>
          </a:p>
        </p:txBody>
      </p:sp>
      <p:sp>
        <p:nvSpPr>
          <p:cNvPr id="100356" name="Text Box 4">
            <a:extLst>
              <a:ext uri="{FF2B5EF4-FFF2-40B4-BE49-F238E27FC236}">
                <a16:creationId xmlns:a16="http://schemas.microsoft.com/office/drawing/2014/main" id="{8A4931B9-A6A2-4FCA-9D44-1AF9323C26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2638" y="4445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800000"/>
                </a:solidFill>
              </a:rPr>
              <a:t>Example 6</a:t>
            </a:r>
          </a:p>
        </p:txBody>
      </p:sp>
      <p:graphicFrame>
        <p:nvGraphicFramePr>
          <p:cNvPr id="100357" name="Object 5">
            <a:extLst>
              <a:ext uri="{FF2B5EF4-FFF2-40B4-BE49-F238E27FC236}">
                <a16:creationId xmlns:a16="http://schemas.microsoft.com/office/drawing/2014/main" id="{B80D936E-7884-474D-9A97-6F0764FB65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2194105"/>
              </p:ext>
            </p:extLst>
          </p:nvPr>
        </p:nvGraphicFramePr>
        <p:xfrm>
          <a:off x="990600" y="1608645"/>
          <a:ext cx="7896225" cy="7487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83" name="Equation" r:id="rId5" imgW="2946240" imgH="279360" progId="Equation.DSMT4">
                  <p:embed/>
                </p:oleObj>
              </mc:Choice>
              <mc:Fallback>
                <p:oleObj name="Equation" r:id="rId5" imgW="2946240" imgH="2793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608645"/>
                        <a:ext cx="7896225" cy="7487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58" name="Object 6">
            <a:extLst>
              <a:ext uri="{FF2B5EF4-FFF2-40B4-BE49-F238E27FC236}">
                <a16:creationId xmlns:a16="http://schemas.microsoft.com/office/drawing/2014/main" id="{80B42CD0-20EF-49B0-9360-0EDFD3181E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8818443"/>
              </p:ext>
            </p:extLst>
          </p:nvPr>
        </p:nvGraphicFramePr>
        <p:xfrm>
          <a:off x="1118173" y="2642363"/>
          <a:ext cx="7787390" cy="10128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84" name="Equation" r:id="rId7" imgW="3022560" imgH="393480" progId="Equation.DSMT4">
                  <p:embed/>
                </p:oleObj>
              </mc:Choice>
              <mc:Fallback>
                <p:oleObj name="Equation" r:id="rId7" imgW="302256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8173" y="2642363"/>
                        <a:ext cx="7787390" cy="10128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0052" name="Object 4">
            <a:extLst>
              <a:ext uri="{FF2B5EF4-FFF2-40B4-BE49-F238E27FC236}">
                <a16:creationId xmlns:a16="http://schemas.microsoft.com/office/drawing/2014/main" id="{FE52B8BD-FAE4-4113-92A5-565015D60A7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9775" y="1169988"/>
          <a:ext cx="8099425" cy="308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67" name="Equation" r:id="rId4" imgW="3530520" imgH="1346040" progId="Equation.DSMT4">
                  <p:embed/>
                </p:oleObj>
              </mc:Choice>
              <mc:Fallback>
                <p:oleObj name="Equation" r:id="rId4" imgW="3530520" imgH="1346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775" y="1169988"/>
                        <a:ext cx="8099425" cy="3087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E45C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0053" name="Rectangle 5">
            <a:extLst>
              <a:ext uri="{FF2B5EF4-FFF2-40B4-BE49-F238E27FC236}">
                <a16:creationId xmlns:a16="http://schemas.microsoft.com/office/drawing/2014/main" id="{9A176998-5962-41D0-BB7B-43E0FF9FEB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FORMULAS OF INTEGRALS</a:t>
            </a:r>
          </a:p>
        </p:txBody>
      </p:sp>
      <p:sp>
        <p:nvSpPr>
          <p:cNvPr id="130054" name="Rectangle 6">
            <a:extLst>
              <a:ext uri="{FF2B5EF4-FFF2-40B4-BE49-F238E27FC236}">
                <a16:creationId xmlns:a16="http://schemas.microsoft.com/office/drawing/2014/main" id="{0AA4A62C-D017-4832-8A8D-06F103FBC6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143000"/>
            <a:ext cx="8229600" cy="3276600"/>
          </a:xfrm>
          <a:prstGeom prst="rect">
            <a:avLst/>
          </a:prstGeom>
          <a:noFill/>
          <a:ln w="9525">
            <a:solidFill>
              <a:srgbClr val="E45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6" name="Object 4">
            <a:extLst>
              <a:ext uri="{FF2B5EF4-FFF2-40B4-BE49-F238E27FC236}">
                <a16:creationId xmlns:a16="http://schemas.microsoft.com/office/drawing/2014/main" id="{0E896B8D-9EAB-4A0F-9658-70ACB7FC33D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2313" y="1225550"/>
          <a:ext cx="8107362" cy="364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1" name="Equation" r:id="rId4" imgW="3746160" imgH="1511280" progId="Equation.DSMT4">
                  <p:embed/>
                </p:oleObj>
              </mc:Choice>
              <mc:Fallback>
                <p:oleObj name="Equation" r:id="rId4" imgW="3746160" imgH="15112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3" y="1225550"/>
                        <a:ext cx="8107362" cy="3643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7" name="Rectangle 5">
            <a:extLst>
              <a:ext uri="{FF2B5EF4-FFF2-40B4-BE49-F238E27FC236}">
                <a16:creationId xmlns:a16="http://schemas.microsoft.com/office/drawing/2014/main" id="{C7A5758C-8221-473A-BE42-E04DC2696E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143000"/>
            <a:ext cx="8229600" cy="3962400"/>
          </a:xfrm>
          <a:prstGeom prst="rect">
            <a:avLst/>
          </a:prstGeom>
          <a:noFill/>
          <a:ln w="9525">
            <a:solidFill>
              <a:srgbClr val="E45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9" name="Rectangle 7">
            <a:extLst>
              <a:ext uri="{FF2B5EF4-FFF2-40B4-BE49-F238E27FC236}">
                <a16:creationId xmlns:a16="http://schemas.microsoft.com/office/drawing/2014/main" id="{32F636AD-5488-4AF5-8FE3-E271F4F554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FORMULAS OF INTEGRALS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07F35-82AA-454C-B107-B8617789B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Subsitution</a:t>
            </a:r>
            <a:r>
              <a:rPr lang="en-US" dirty="0"/>
              <a:t> Exercise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82FCB-7D88-4067-BD3C-E85710F9C3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plain vanilla versions of the last 2 formulas (a=1) and substitution to derive these more general formulas.</a:t>
            </a:r>
          </a:p>
        </p:txBody>
      </p:sp>
    </p:spTree>
    <p:extLst>
      <p:ext uri="{BB962C8B-B14F-4D97-AF65-F5344CB8AC3E}">
        <p14:creationId xmlns:p14="http://schemas.microsoft.com/office/powerpoint/2010/main" val="2481817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1B58B722-E67A-4B94-A49A-B4C5706E66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TECHNIQUES OF INTEGRATION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1FF8052D-6D03-4C28-BCF1-F46F511630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5788" y="849313"/>
            <a:ext cx="8572500" cy="5865812"/>
          </a:xfrm>
        </p:spPr>
        <p:txBody>
          <a:bodyPr/>
          <a:lstStyle/>
          <a:p>
            <a:r>
              <a:rPr lang="en-US" altLang="en-US" sz="3600" dirty="0"/>
              <a:t>In this chapter, we develop techniques for using the basic integration formulas.</a:t>
            </a:r>
            <a:endParaRPr lang="en-US" altLang="en-US" sz="2600" dirty="0"/>
          </a:p>
          <a:p>
            <a:pPr marL="990600" lvl="1" indent="-533400"/>
            <a:r>
              <a:rPr lang="en-US" altLang="en-US" sz="2600" dirty="0"/>
              <a:t>This helps obtain indefinite integrals of </a:t>
            </a:r>
            <a:br>
              <a:rPr lang="en-US" altLang="en-US" sz="2600" dirty="0"/>
            </a:br>
            <a:r>
              <a:rPr lang="en-US" altLang="en-US" sz="2600" dirty="0"/>
              <a:t>more complicated functions.</a:t>
            </a:r>
          </a:p>
          <a:p>
            <a:pPr marL="990600" lvl="1" indent="-533400"/>
            <a:r>
              <a:rPr lang="en-US" altLang="en-US" sz="2600" dirty="0"/>
              <a:t>In Section 6.1, we learned the most important method of integration, the Substitution Rule, </a:t>
            </a:r>
          </a:p>
          <a:p>
            <a:pPr marL="990600" lvl="1" indent="-533400"/>
            <a:r>
              <a:rPr lang="en-US" altLang="en-US" sz="2600" dirty="0"/>
              <a:t>The other general technique, integration by </a:t>
            </a:r>
            <a:br>
              <a:rPr lang="en-US" altLang="en-US" sz="2600" dirty="0"/>
            </a:br>
            <a:r>
              <a:rPr lang="en-US" altLang="en-US" sz="2600" dirty="0"/>
              <a:t>parts, is presented in Section 6.2</a:t>
            </a:r>
          </a:p>
          <a:p>
            <a:pPr marL="990600" lvl="1" indent="-533400"/>
            <a:r>
              <a:rPr lang="en-US" altLang="en-US" dirty="0"/>
              <a:t>Then, we learn methods that are special </a:t>
            </a:r>
            <a:br>
              <a:rPr lang="en-US" altLang="en-US" dirty="0"/>
            </a:br>
            <a:r>
              <a:rPr lang="en-US" altLang="en-US" dirty="0"/>
              <a:t>to particular classes of functions—such as trigonometric functions and rational functions.</a:t>
            </a:r>
          </a:p>
          <a:p>
            <a:pPr marL="990600" lvl="1" indent="-533400"/>
            <a:endParaRPr lang="en-US" alt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>
            <a:extLst>
              <a:ext uri="{FF2B5EF4-FFF2-40B4-BE49-F238E27FC236}">
                <a16:creationId xmlns:a16="http://schemas.microsoft.com/office/drawing/2014/main" id="{8DD3B891-B28F-4CB6-A8F0-0F6C936294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0"/>
            <a:ext cx="8001000" cy="897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en-US" sz="4800" b="1" dirty="0">
                <a:solidFill>
                  <a:srgbClr val="800000"/>
                </a:solidFill>
              </a:rPr>
              <a:t>6.2</a:t>
            </a:r>
            <a:r>
              <a:rPr lang="en-US" altLang="en-US" sz="4000" b="1" dirty="0">
                <a:solidFill>
                  <a:srgbClr val="E45C00"/>
                </a:solidFill>
              </a:rPr>
              <a:t> </a:t>
            </a:r>
            <a:r>
              <a:rPr lang="en-US" altLang="en-US" sz="4400" b="1" dirty="0">
                <a:solidFill>
                  <a:srgbClr val="E45C00"/>
                </a:solidFill>
              </a:rPr>
              <a:t>Integration by Parts</a:t>
            </a:r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BC6DB20F-C903-4CC5-93F1-E2782E7D9A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657600"/>
            <a:ext cx="83058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lnSpc>
                <a:spcPct val="130000"/>
              </a:lnSpc>
              <a:spcBef>
                <a:spcPct val="20000"/>
              </a:spcBef>
              <a:defRPr sz="3200">
                <a:solidFill>
                  <a:srgbClr val="8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rgbClr val="AC46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AC46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sz="2800"/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67D7FFF4-E919-4B2B-AAEB-F14F714C43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886200"/>
            <a:ext cx="86868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lnSpc>
                <a:spcPct val="130000"/>
              </a:lnSpc>
              <a:spcBef>
                <a:spcPct val="20000"/>
              </a:spcBef>
              <a:defRPr sz="3200">
                <a:solidFill>
                  <a:srgbClr val="8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rgbClr val="AC46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AC46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sz="2400"/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77C6D039-3EDE-4CA3-B4DF-A1838923B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819400"/>
            <a:ext cx="7924800" cy="1617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lnSpc>
                <a:spcPct val="130000"/>
              </a:lnSpc>
              <a:spcBef>
                <a:spcPct val="20000"/>
              </a:spcBef>
              <a:defRPr sz="3200">
                <a:solidFill>
                  <a:srgbClr val="8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rgbClr val="AC46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800">
                <a:solidFill>
                  <a:srgbClr val="AC46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600" dirty="0"/>
              <a:t>In this section, we will learn:</a:t>
            </a:r>
          </a:p>
          <a:p>
            <a:pPr algn="ctr"/>
            <a:r>
              <a:rPr lang="en-US" altLang="en-US" sz="2600" dirty="0"/>
              <a:t>How to integrate complex functions by parts.</a:t>
            </a:r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id="{1FA34DCF-7790-46D0-8490-709862C24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71475"/>
            <a:ext cx="533400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 b="1">
                <a:solidFill>
                  <a:srgbClr val="E45C00"/>
                </a:solidFill>
                <a:latin typeface="Arial" panose="020B0604020202020204" pitchFamily="34" charset="0"/>
              </a:defRPr>
            </a:lvl1pPr>
            <a:lvl2pPr>
              <a:defRPr sz="2400" b="1">
                <a:solidFill>
                  <a:srgbClr val="E45C00"/>
                </a:solidFill>
                <a:latin typeface="Arial" panose="020B0604020202020204" pitchFamily="34" charset="0"/>
              </a:defRPr>
            </a:lvl2pPr>
            <a:lvl3pPr>
              <a:defRPr sz="2400" b="1">
                <a:solidFill>
                  <a:srgbClr val="E45C00"/>
                </a:solidFill>
                <a:latin typeface="Arial" panose="020B0604020202020204" pitchFamily="34" charset="0"/>
              </a:defRPr>
            </a:lvl3pPr>
            <a:lvl4pPr>
              <a:defRPr sz="2400" b="1">
                <a:solidFill>
                  <a:srgbClr val="E45C00"/>
                </a:solidFill>
                <a:latin typeface="Arial" panose="020B0604020202020204" pitchFamily="34" charset="0"/>
              </a:defRPr>
            </a:lvl4pPr>
            <a:lvl5pPr>
              <a:defRPr sz="2400" b="1">
                <a:solidFill>
                  <a:srgbClr val="E45C00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45C00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45C00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45C00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45C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TECHNIQUES OF INTEGRATION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>
            <a:extLst>
              <a:ext uri="{FF2B5EF4-FFF2-40B4-BE49-F238E27FC236}">
                <a16:creationId xmlns:a16="http://schemas.microsoft.com/office/drawing/2014/main" id="{5E5AD9F0-D412-4331-B235-2C46132843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71500" y="847725"/>
            <a:ext cx="8572500" cy="5865813"/>
          </a:xfrm>
        </p:spPr>
        <p:txBody>
          <a:bodyPr/>
          <a:lstStyle/>
          <a:p>
            <a:r>
              <a:rPr lang="en-US" altLang="en-US" sz="3800" dirty="0"/>
              <a:t>Every differentiation rule has </a:t>
            </a:r>
            <a:br>
              <a:rPr lang="en-US" altLang="en-US" sz="3800" dirty="0"/>
            </a:br>
            <a:r>
              <a:rPr lang="en-US" altLang="en-US" sz="3800" dirty="0"/>
              <a:t>a corresponding integration rule.</a:t>
            </a:r>
            <a:endParaRPr lang="en-US" altLang="en-US" dirty="0"/>
          </a:p>
          <a:p>
            <a:pPr lvl="1"/>
            <a:r>
              <a:rPr lang="en-US" altLang="en-US" sz="2600" dirty="0"/>
              <a:t>The Substitution Rule for integration corresponds to</a:t>
            </a:r>
          </a:p>
          <a:p>
            <a:pPr lvl="2"/>
            <a:r>
              <a:rPr lang="en-US" altLang="en-US" sz="2600" dirty="0"/>
              <a:t>the Chain Rule for differentiation.</a:t>
            </a:r>
          </a:p>
          <a:p>
            <a:pPr lvl="1"/>
            <a:r>
              <a:rPr lang="en-US" altLang="en-US" sz="2600" dirty="0"/>
              <a:t>Integration by parts corresponds to </a:t>
            </a:r>
          </a:p>
          <a:p>
            <a:pPr lvl="2"/>
            <a:r>
              <a:rPr lang="en-US" altLang="en-US" sz="2600" dirty="0"/>
              <a:t>the Product Rule for differentiation.</a:t>
            </a:r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E130C66B-E239-485A-8E83-3406A92497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INTEGRATION BY PARTS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alc">
  <a:themeElements>
    <a:clrScheme name="calc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al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E45C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E45C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al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l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l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l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l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l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l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l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l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l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l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l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calc</Template>
  <TotalTime>1055</TotalTime>
  <Words>768</Words>
  <Application>Microsoft Office PowerPoint</Application>
  <PresentationFormat>On-screen Show (4:3)</PresentationFormat>
  <Paragraphs>220</Paragraphs>
  <Slides>32</Slides>
  <Notes>31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Cambria Math</vt:lpstr>
      <vt:lpstr>Times New Roman</vt:lpstr>
      <vt:lpstr>Wingdings</vt:lpstr>
      <vt:lpstr>calc</vt:lpstr>
      <vt:lpstr>Equation</vt:lpstr>
      <vt:lpstr>PowerPoint Presentation</vt:lpstr>
      <vt:lpstr>TECHNIQUES OF INTEGRATION</vt:lpstr>
      <vt:lpstr>FORMULAS OF INTEGRALS</vt:lpstr>
      <vt:lpstr>FORMULAS OF INTEGRALS</vt:lpstr>
      <vt:lpstr>FORMULAS OF INTEGRALS</vt:lpstr>
      <vt:lpstr>Subsitution Exercise </vt:lpstr>
      <vt:lpstr>TECHNIQUES OF INTEGRATION</vt:lpstr>
      <vt:lpstr>PowerPoint Presentation</vt:lpstr>
      <vt:lpstr>INTEGRATION BY PARTS</vt:lpstr>
      <vt:lpstr>INTEGRATION BY PARTS</vt:lpstr>
      <vt:lpstr>INTEGRATION BY PARTS formula 1</vt:lpstr>
      <vt:lpstr>INTEGRATION BY PARTS  formula 2</vt:lpstr>
      <vt:lpstr>INTEGRATION BY PARTS</vt:lpstr>
      <vt:lpstr>INTEGRATION BY PARTS</vt:lpstr>
      <vt:lpstr>INTEGRATION BY PARTS</vt:lpstr>
      <vt:lpstr>NOTE</vt:lpstr>
      <vt:lpstr>NOTE</vt:lpstr>
      <vt:lpstr>NOTE</vt:lpstr>
      <vt:lpstr>INTEGRATION BY PARTS</vt:lpstr>
      <vt:lpstr>INTEGRATION BY PARTS</vt:lpstr>
      <vt:lpstr>INTEGRATION BY PARTS</vt:lpstr>
      <vt:lpstr>INTEGRATION BY PARTS</vt:lpstr>
      <vt:lpstr>INTEGRATION BY PARTS</vt:lpstr>
      <vt:lpstr>INTEGRATION BY PARTS</vt:lpstr>
      <vt:lpstr>INTEGRATION BY PARTS</vt:lpstr>
      <vt:lpstr>INTEGRATION BY PARTS</vt:lpstr>
      <vt:lpstr>INTEGRATION BY PARTS</vt:lpstr>
      <vt:lpstr>INTEGRATION BY PARTS</vt:lpstr>
      <vt:lpstr>INTEGRATION BY PARTS</vt:lpstr>
      <vt:lpstr>INTEGRATION BY PARTS</vt:lpstr>
      <vt:lpstr>INTEGRATION BY PARTS</vt:lpstr>
      <vt:lpstr>INTEGRATION BY PARTS</vt:lpstr>
    </vt:vector>
  </TitlesOfParts>
  <Company>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aa</dc:creator>
  <cp:lastModifiedBy>Next Step</cp:lastModifiedBy>
  <cp:revision>364</cp:revision>
  <dcterms:created xsi:type="dcterms:W3CDTF">2007-01-13T07:19:09Z</dcterms:created>
  <dcterms:modified xsi:type="dcterms:W3CDTF">2018-09-01T16:18:51Z</dcterms:modified>
</cp:coreProperties>
</file>