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55" d="100"/>
          <a:sy n="55" d="100"/>
        </p:scale>
        <p:origin x="4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6.wmf"/><Relationship Id="rId5" Type="http://schemas.openxmlformats.org/officeDocument/2006/relationships/image" Target="../media/image8.wmf"/><Relationship Id="rId4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7CFCA-64AE-400D-8ECC-AE53EA35D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08CC5B-0547-4224-9DCC-B72DC6608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F1AC0-82CC-4494-94FC-F95EC148F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34BA0-FF52-41FD-8C1F-16187CA0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DEDFD-EE1F-4474-94CE-E0E435027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1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BA013-61D7-455A-BC14-8910F7391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E4A683-F4F1-49CD-84B0-E6BBF084C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3C667-C47D-4F05-833C-EFAB18FF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DC049-ED8E-4BE7-9462-3C0AB49C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D1129-3BED-49AB-B224-286E4BD17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91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864CEA-01D1-42C7-8EEE-CE86E436A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106630-B437-4676-AC97-D1261FB23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A7CC9-4604-46C7-AE1E-CC9F549F4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0E8C5-A0DA-4021-9BF3-BA8E6DC16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F5FC9-9A85-43B4-8D6F-44DF7A79B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74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DACA0-F0D1-48E0-88CF-4A3C99DD5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84F99-2D04-4F66-A99C-855D46C68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B0E3D-8F9F-4AA9-A384-15DBA4F60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137E4-CF33-4959-AE1F-9F47D72B0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70C01-094A-4BF2-8586-531EFC405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67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A2510-D0D2-4475-858E-F0002179A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4F39D-3B44-43C2-9CB9-08F4DD213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FEEB6-4050-4DE2-8567-37FD70C87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161DA-0F15-4A1C-827B-2068118E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7157D-96E3-4219-8E0F-AFDF927C8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30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CFC84-902A-4C04-89CE-05681C09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B6542-5746-4823-BD36-4B3E719F4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4354A9-B498-4F99-8888-F7D76A434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54694-CC58-4EF0-BE43-24B113F18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B8640-D1CC-4FB2-A786-AE0EE9563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FBDC4-4E1B-4DEE-A201-90F3B685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71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390EF-D037-466C-A328-008E2DDCB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76C1EF-3772-4538-A3CA-97F957F60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37BF-A927-4CD3-BE46-8A7F19F77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B553D8-F801-4145-81F6-C4FA8DF72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18FF3D-D497-4F7B-B123-CA2E4074E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6650B7-965E-47BD-A4CD-E8B2E88BD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1E005F-ACDE-46AA-9E02-3B98BD24F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A0B20-4C01-464D-A0FE-ED201699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28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A5D56-907F-4061-810F-960D5B5EA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E91191-0535-46DE-858C-C57F69F0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956E45-EEBE-41DC-AE33-085E21B0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975B8E-86BE-40DE-AA42-CD9231D2E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52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6A9006-99C4-4DEF-94FE-B75E815A3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E892CB-8B4F-494A-B46A-84610609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A6A00-9ED4-4450-AA1E-9F41E745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6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A41CC-91A1-4FE7-8773-33B6F72FC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FFAD3-46C8-4EB8-8E2B-8A9A051E2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F7962-4AF7-48B1-9F0F-8BE39C517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B1D0C-BD1F-4E9D-9585-09CE2F6C3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A441B-BAF9-4183-B615-8CFFC061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DB335-17E3-4029-8C52-A3771031E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09FC6-2530-4E06-B042-F4CA596CD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40DE2B-057C-456C-A521-FD998BC2E5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62FFE9-F51C-412A-BB6B-70716F848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998A3-9827-41B1-9B1F-9B10E7B7B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F076A-53C1-45AA-8F92-3329AAC63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9F7CF3-425E-4390-AF08-24639C403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75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A15C46-0348-4059-81EC-CA95037DD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25E2F-03E5-4C19-ABA8-C1078B6C3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DB381-4505-458F-AF04-14DE124F1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0A73A-C12F-4830-86DD-D84154B731F8}" type="datetimeFigureOut">
              <a:rPr lang="en-US" smtClean="0"/>
              <a:t>5/1/2018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69604-FE31-4E55-9550-F64113DBE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CAA70-8322-4963-B53B-EA5745AB7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341C1-7FED-4650-8C3E-318C6425D8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0742D-0DAB-4057-92B5-33CC7FD40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9643" y="872198"/>
            <a:ext cx="7352714" cy="1659988"/>
          </a:xfrm>
        </p:spPr>
        <p:txBody>
          <a:bodyPr>
            <a:normAutofit/>
          </a:bodyPr>
          <a:lstStyle/>
          <a:p>
            <a:r>
              <a:rPr lang="en-US" dirty="0"/>
              <a:t>7.3 Sample Mean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A203FD-067C-4510-95CB-CB94ED9AF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45435"/>
            <a:ext cx="9144000" cy="1655762"/>
          </a:xfrm>
        </p:spPr>
        <p:txBody>
          <a:bodyPr/>
          <a:lstStyle/>
          <a:p>
            <a:r>
              <a:rPr lang="en-US" dirty="0"/>
              <a:t>MAT 1372 Stat w/ </a:t>
            </a:r>
            <a:r>
              <a:rPr lang="en-US" dirty="0" err="1"/>
              <a:t>Prob</a:t>
            </a:r>
            <a:endParaRPr lang="en-US" dirty="0"/>
          </a:p>
          <a:p>
            <a:r>
              <a:rPr lang="en-US" dirty="0"/>
              <a:t>NYCCT (CUNY)</a:t>
            </a:r>
          </a:p>
          <a:p>
            <a:r>
              <a:rPr lang="en-US" dirty="0"/>
              <a:t>Ezra Halleck</a:t>
            </a:r>
          </a:p>
        </p:txBody>
      </p:sp>
    </p:spTree>
    <p:extLst>
      <p:ext uri="{BB962C8B-B14F-4D97-AF65-F5344CB8AC3E}">
        <p14:creationId xmlns:p14="http://schemas.microsoft.com/office/powerpoint/2010/main" val="2105634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8AA9511-D90C-4D09-A6CE-5BDE84F9594B}"/>
                  </a:ext>
                </a:extLst>
              </p:cNvPr>
              <p:cNvSpPr/>
              <p:nvPr/>
            </p:nvSpPr>
            <p:spPr>
              <a:xfrm>
                <a:off x="914399" y="453629"/>
                <a:ext cx="10829925" cy="42165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solidFill>
                      <a:srgbClr val="F38000"/>
                    </a:solidFill>
                    <a:latin typeface="Glypha-Bold"/>
                    <a:ea typeface="Calibri" panose="020F0502020204030204" pitchFamily="34" charset="0"/>
                    <a:cs typeface="Glypha-Bold"/>
                  </a:rPr>
                  <a:t>7.3.2. </a:t>
                </a:r>
                <a:r>
                  <a:rPr lang="en-US" sz="28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If </a:t>
                </a:r>
                <a:r>
                  <a:rPr lang="en-US" sz="2800" i="1" dirty="0">
                    <a:solidFill>
                      <a:srgbClr val="000000"/>
                    </a:solidFill>
                    <a:latin typeface="Giovanni-BookItalic"/>
                    <a:ea typeface="Calibri" panose="020F0502020204030204" pitchFamily="34" charset="0"/>
                    <a:cs typeface="Giovanni-BookItalic"/>
                  </a:rPr>
                  <a:t>X</a:t>
                </a:r>
                <a:r>
                  <a:rPr lang="en-US" sz="1050" dirty="0">
                    <a:solidFill>
                      <a:srgbClr val="000000"/>
                    </a:solidFill>
                    <a:latin typeface="Giovanni-Book"/>
                    <a:ea typeface="Calibri" panose="020F0502020204030204" pitchFamily="34" charset="0"/>
                    <a:cs typeface="Giovanni-Book"/>
                  </a:rPr>
                  <a:t>1 </a:t>
                </a:r>
                <a:r>
                  <a:rPr lang="en-US" sz="28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and </a:t>
                </a:r>
                <a:r>
                  <a:rPr lang="en-US" sz="2800" i="1" dirty="0">
                    <a:solidFill>
                      <a:srgbClr val="000000"/>
                    </a:solidFill>
                    <a:latin typeface="Giovanni-BookItalic"/>
                    <a:ea typeface="Calibri" panose="020F0502020204030204" pitchFamily="34" charset="0"/>
                    <a:cs typeface="Giovanni-BookItalic"/>
                  </a:rPr>
                  <a:t>X</a:t>
                </a:r>
                <a:r>
                  <a:rPr lang="en-US" sz="1050" dirty="0">
                    <a:solidFill>
                      <a:srgbClr val="000000"/>
                    </a:solidFill>
                    <a:latin typeface="Giovanni-Book"/>
                    <a:ea typeface="Calibri" panose="020F0502020204030204" pitchFamily="34" charset="0"/>
                    <a:cs typeface="Giovanni-Book"/>
                  </a:rPr>
                  <a:t>2  </a:t>
                </a:r>
                <a:r>
                  <a:rPr lang="en-US" sz="28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are a sample of size 2 from a population</a:t>
                </a:r>
                <a:r>
                  <a:rPr lang="en-US" sz="3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whose distribution is given by:	 </a:t>
                </a:r>
                <a:r>
                  <a:rPr lang="es-NI" sz="2800" i="1" dirty="0">
                    <a:solidFill>
                      <a:srgbClr val="000000"/>
                    </a:solidFill>
                    <a:latin typeface="Giovanni-BookItalic"/>
                    <a:ea typeface="Calibri" panose="020F0502020204030204" pitchFamily="34" charset="0"/>
                    <a:cs typeface="Giovanni-BookItalic"/>
                  </a:rPr>
                  <a:t>P</a:t>
                </a:r>
                <a:r>
                  <a:rPr lang="es-NI" sz="2800" dirty="0">
                    <a:solidFill>
                      <a:srgbClr val="000000"/>
                    </a:solidFill>
                    <a:latin typeface="MTSYN"/>
                    <a:ea typeface="Calibri" panose="020F0502020204030204" pitchFamily="34" charset="0"/>
                    <a:cs typeface="MTSYN"/>
                  </a:rPr>
                  <a:t>{</a:t>
                </a:r>
                <a:r>
                  <a:rPr lang="es-NI" sz="2800" i="1" dirty="0">
                    <a:solidFill>
                      <a:srgbClr val="000000"/>
                    </a:solidFill>
                    <a:latin typeface="Giovanni-BookItalic"/>
                    <a:ea typeface="Calibri" panose="020F0502020204030204" pitchFamily="34" charset="0"/>
                    <a:cs typeface="Giovanni-BookItalic"/>
                  </a:rPr>
                  <a:t>X </a:t>
                </a:r>
                <a:r>
                  <a:rPr lang="es-NI" sz="2800" dirty="0">
                    <a:solidFill>
                      <a:srgbClr val="000000"/>
                    </a:solidFill>
                    <a:latin typeface="MTSYN"/>
                    <a:ea typeface="Calibri" panose="020F0502020204030204" pitchFamily="34" charset="0"/>
                    <a:cs typeface="MTSYN"/>
                  </a:rPr>
                  <a:t>= </a:t>
                </a:r>
                <a:r>
                  <a:rPr lang="es-NI" sz="2800" dirty="0">
                    <a:solidFill>
                      <a:srgbClr val="000000"/>
                    </a:solidFill>
                    <a:latin typeface="Giovanni-Book"/>
                    <a:ea typeface="Calibri" panose="020F0502020204030204" pitchFamily="34" charset="0"/>
                    <a:cs typeface="Giovanni-Book"/>
                  </a:rPr>
                  <a:t>1</a:t>
                </a:r>
                <a:r>
                  <a:rPr lang="es-NI" sz="2800" dirty="0">
                    <a:solidFill>
                      <a:srgbClr val="000000"/>
                    </a:solidFill>
                    <a:latin typeface="MTSYN"/>
                    <a:ea typeface="Calibri" panose="020F0502020204030204" pitchFamily="34" charset="0"/>
                    <a:cs typeface="MTSYN"/>
                  </a:rPr>
                  <a:t>} = </a:t>
                </a:r>
                <a:r>
                  <a:rPr lang="es-NI" sz="2800" dirty="0">
                    <a:solidFill>
                      <a:srgbClr val="000000"/>
                    </a:solidFill>
                    <a:latin typeface="Giovanni-Book"/>
                    <a:ea typeface="Calibri" panose="020F0502020204030204" pitchFamily="34" charset="0"/>
                    <a:cs typeface="Giovanni-Book"/>
                  </a:rPr>
                  <a:t>0.7 	</a:t>
                </a:r>
                <a:r>
                  <a:rPr lang="es-NI" sz="2800" i="1" dirty="0">
                    <a:solidFill>
                      <a:srgbClr val="000000"/>
                    </a:solidFill>
                    <a:latin typeface="Giovanni-BookItalic"/>
                    <a:ea typeface="Calibri" panose="020F0502020204030204" pitchFamily="34" charset="0"/>
                    <a:cs typeface="Giovanni-BookItalic"/>
                  </a:rPr>
                  <a:t>P</a:t>
                </a:r>
                <a:r>
                  <a:rPr lang="es-NI" sz="2800" dirty="0">
                    <a:solidFill>
                      <a:srgbClr val="000000"/>
                    </a:solidFill>
                    <a:latin typeface="MTSYN"/>
                    <a:ea typeface="Calibri" panose="020F0502020204030204" pitchFamily="34" charset="0"/>
                    <a:cs typeface="MTSYN"/>
                  </a:rPr>
                  <a:t>{</a:t>
                </a:r>
                <a:r>
                  <a:rPr lang="es-NI" sz="2800" i="1" dirty="0">
                    <a:solidFill>
                      <a:srgbClr val="000000"/>
                    </a:solidFill>
                    <a:latin typeface="Giovanni-BookItalic"/>
                    <a:ea typeface="Calibri" panose="020F0502020204030204" pitchFamily="34" charset="0"/>
                    <a:cs typeface="Giovanni-BookItalic"/>
                  </a:rPr>
                  <a:t>X </a:t>
                </a:r>
                <a:r>
                  <a:rPr lang="es-NI" sz="2800" dirty="0">
                    <a:solidFill>
                      <a:srgbClr val="000000"/>
                    </a:solidFill>
                    <a:latin typeface="MTSYN"/>
                    <a:ea typeface="Calibri" panose="020F0502020204030204" pitchFamily="34" charset="0"/>
                    <a:cs typeface="MTSYN"/>
                  </a:rPr>
                  <a:t>= </a:t>
                </a:r>
                <a:r>
                  <a:rPr lang="es-NI" sz="2800" dirty="0">
                    <a:solidFill>
                      <a:srgbClr val="000000"/>
                    </a:solidFill>
                    <a:latin typeface="Giovanni-Book"/>
                    <a:ea typeface="Calibri" panose="020F0502020204030204" pitchFamily="34" charset="0"/>
                    <a:cs typeface="Giovanni-Book"/>
                  </a:rPr>
                  <a:t>2</a:t>
                </a:r>
                <a:r>
                  <a:rPr lang="es-NI" sz="2800" dirty="0">
                    <a:solidFill>
                      <a:srgbClr val="000000"/>
                    </a:solidFill>
                    <a:latin typeface="MTSYN"/>
                    <a:ea typeface="Calibri" panose="020F0502020204030204" pitchFamily="34" charset="0"/>
                    <a:cs typeface="MTSYN"/>
                  </a:rPr>
                  <a:t>} = </a:t>
                </a:r>
                <a:r>
                  <a:rPr lang="es-NI" sz="2800" dirty="0">
                    <a:solidFill>
                      <a:srgbClr val="000000"/>
                    </a:solidFill>
                    <a:latin typeface="Giovanni-Book"/>
                    <a:ea typeface="Calibri" panose="020F0502020204030204" pitchFamily="34" charset="0"/>
                    <a:cs typeface="Giovanni-Book"/>
                  </a:rPr>
                  <a:t>0.3</a:t>
                </a:r>
                <a:endParaRPr lang="en-US" sz="3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s-NI" sz="2800" b="1" dirty="0">
                    <a:solidFill>
                      <a:srgbClr val="F38000"/>
                    </a:solidFill>
                    <a:latin typeface="Glypha-Bold"/>
                    <a:ea typeface="Calibri" panose="020F0502020204030204" pitchFamily="34" charset="0"/>
                    <a:cs typeface="Glypha-Bold"/>
                  </a:rPr>
                  <a:t>(a) </a:t>
                </a:r>
                <a:r>
                  <a:rPr lang="es-NI" sz="28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Compute </a:t>
                </a:r>
                <a:r>
                  <a:rPr lang="es-NI" sz="2800" i="1" dirty="0">
                    <a:solidFill>
                      <a:srgbClr val="000000"/>
                    </a:solidFill>
                    <a:latin typeface="Giovanni-BookItalic"/>
                    <a:ea typeface="Calibri" panose="020F0502020204030204" pitchFamily="34" charset="0"/>
                    <a:cs typeface="Giovanni-BookItalic"/>
                  </a:rPr>
                  <a:t>E</a:t>
                </a:r>
                <a:r>
                  <a:rPr lang="es-NI" sz="2800" dirty="0">
                    <a:solidFill>
                      <a:srgbClr val="000000"/>
                    </a:solidFill>
                    <a:latin typeface="Giovanni-Book"/>
                    <a:ea typeface="Calibri" panose="020F0502020204030204" pitchFamily="34" charset="0"/>
                    <a:cs typeface="Giovanni-Book"/>
                  </a:rPr>
                  <a:t>[</a:t>
                </a:r>
                <a:r>
                  <a:rPr lang="es-NI" sz="2800" i="1" dirty="0">
                    <a:solidFill>
                      <a:srgbClr val="000000"/>
                    </a:solidFill>
                    <a:latin typeface="Giovanni-BookItalic"/>
                    <a:ea typeface="Calibri" panose="020F0502020204030204" pitchFamily="34" charset="0"/>
                    <a:cs typeface="Giovanni-BookItalic"/>
                  </a:rPr>
                  <a:t>X</a:t>
                </a:r>
                <a:r>
                  <a:rPr lang="es-NI" sz="2800" dirty="0">
                    <a:solidFill>
                      <a:srgbClr val="000000"/>
                    </a:solidFill>
                    <a:latin typeface="Giovanni-Book"/>
                    <a:ea typeface="Calibri" panose="020F0502020204030204" pitchFamily="34" charset="0"/>
                    <a:cs typeface="Giovanni-Book"/>
                  </a:rPr>
                  <a:t>]</a:t>
                </a:r>
                <a:r>
                  <a:rPr lang="es-NI" sz="28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.</a:t>
                </a:r>
                <a:endParaRPr lang="en-US" sz="3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2800" b="1" dirty="0">
                    <a:solidFill>
                      <a:srgbClr val="F38000"/>
                    </a:solidFill>
                    <a:latin typeface="Glypha-Bold"/>
                    <a:ea typeface="Calibri" panose="020F0502020204030204" pitchFamily="34" charset="0"/>
                    <a:cs typeface="Glypha-Bold"/>
                  </a:rPr>
                  <a:t>(b) </a:t>
                </a:r>
                <a:r>
                  <a:rPr lang="en-US" sz="28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Compute </a:t>
                </a:r>
                <a:r>
                  <a:rPr lang="en-US" sz="2800" dirty="0">
                    <a:solidFill>
                      <a:srgbClr val="000000"/>
                    </a:solidFill>
                    <a:latin typeface="Giovanni-Book"/>
                    <a:ea typeface="Calibri" panose="020F0502020204030204" pitchFamily="34" charset="0"/>
                    <a:cs typeface="Giovanni-Book"/>
                  </a:rPr>
                  <a:t>Var</a:t>
                </a:r>
                <a:r>
                  <a:rPr lang="en-US" sz="2800" dirty="0">
                    <a:solidFill>
                      <a:srgbClr val="000000"/>
                    </a:solidFill>
                    <a:latin typeface="MTMI"/>
                    <a:ea typeface="Calibri" panose="020F0502020204030204" pitchFamily="34" charset="0"/>
                    <a:cs typeface="MTMI"/>
                  </a:rPr>
                  <a:t>(</a:t>
                </a:r>
                <a:r>
                  <a:rPr lang="en-US" sz="2800" i="1" dirty="0">
                    <a:solidFill>
                      <a:srgbClr val="000000"/>
                    </a:solidFill>
                    <a:latin typeface="Giovanni-BookItalic"/>
                    <a:ea typeface="Calibri" panose="020F0502020204030204" pitchFamily="34" charset="0"/>
                    <a:cs typeface="Giovanni-BookItalic"/>
                  </a:rPr>
                  <a:t>X</a:t>
                </a:r>
                <a:r>
                  <a:rPr lang="en-US" sz="2800" dirty="0">
                    <a:solidFill>
                      <a:srgbClr val="000000"/>
                    </a:solidFill>
                    <a:latin typeface="MTMI"/>
                    <a:ea typeface="Calibri" panose="020F0502020204030204" pitchFamily="34" charset="0"/>
                    <a:cs typeface="MTMI"/>
                  </a:rPr>
                  <a:t>)</a:t>
                </a:r>
                <a:r>
                  <a:rPr lang="en-US" sz="28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.</a:t>
                </a:r>
                <a:endParaRPr lang="en-US" sz="3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2800" b="1" dirty="0">
                    <a:solidFill>
                      <a:srgbClr val="F38000"/>
                    </a:solidFill>
                    <a:latin typeface="Glypha-Bold"/>
                    <a:ea typeface="Calibri" panose="020F0502020204030204" pitchFamily="34" charset="0"/>
                    <a:cs typeface="Glypha-Bold"/>
                  </a:rPr>
                  <a:t>(c) </a:t>
                </a:r>
                <a:r>
                  <a:rPr lang="en-US" sz="28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What are the possible values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 </a:t>
                </a:r>
                <a:r>
                  <a:rPr lang="en-US" sz="2800" dirty="0">
                    <a:solidFill>
                      <a:srgbClr val="000000"/>
                    </a:solidFill>
                    <a:latin typeface="MTSYN"/>
                    <a:ea typeface="Calibri" panose="020F0502020204030204" pitchFamily="34" charset="0"/>
                    <a:cs typeface="MTSYN"/>
                  </a:rPr>
                  <a:t>= </a:t>
                </a:r>
                <a:r>
                  <a:rPr lang="en-US" sz="2800" dirty="0">
                    <a:solidFill>
                      <a:srgbClr val="000000"/>
                    </a:solidFill>
                    <a:latin typeface="MTMI"/>
                    <a:ea typeface="Calibri" panose="020F0502020204030204" pitchFamily="34" charset="0"/>
                    <a:cs typeface="MTMI"/>
                  </a:rPr>
                  <a:t>(</a:t>
                </a:r>
                <a:r>
                  <a:rPr lang="en-US" sz="2800" i="1" dirty="0">
                    <a:solidFill>
                      <a:srgbClr val="000000"/>
                    </a:solidFill>
                    <a:latin typeface="Giovanni-BookItalic"/>
                    <a:ea typeface="Calibri" panose="020F0502020204030204" pitchFamily="34" charset="0"/>
                    <a:cs typeface="Giovanni-BookItalic"/>
                  </a:rPr>
                  <a:t>X</a:t>
                </a:r>
                <a:r>
                  <a:rPr lang="en-US" sz="1050" dirty="0">
                    <a:solidFill>
                      <a:srgbClr val="000000"/>
                    </a:solidFill>
                    <a:latin typeface="Giovanni-Book"/>
                    <a:ea typeface="Calibri" panose="020F0502020204030204" pitchFamily="34" charset="0"/>
                    <a:cs typeface="Giovanni-Book"/>
                  </a:rPr>
                  <a:t>1 </a:t>
                </a:r>
                <a:r>
                  <a:rPr lang="en-US" sz="2800" dirty="0">
                    <a:solidFill>
                      <a:srgbClr val="000000"/>
                    </a:solidFill>
                    <a:latin typeface="MTSYN"/>
                    <a:ea typeface="Calibri" panose="020F0502020204030204" pitchFamily="34" charset="0"/>
                    <a:cs typeface="MTSYN"/>
                  </a:rPr>
                  <a:t>+ </a:t>
                </a:r>
                <a:r>
                  <a:rPr lang="en-US" sz="2800" i="1" dirty="0">
                    <a:solidFill>
                      <a:srgbClr val="000000"/>
                    </a:solidFill>
                    <a:latin typeface="Giovanni-BookItalic"/>
                    <a:ea typeface="Calibri" panose="020F0502020204030204" pitchFamily="34" charset="0"/>
                    <a:cs typeface="Giovanni-BookItalic"/>
                  </a:rPr>
                  <a:t>X</a:t>
                </a:r>
                <a:r>
                  <a:rPr lang="en-US" sz="1050" dirty="0">
                    <a:solidFill>
                      <a:srgbClr val="000000"/>
                    </a:solidFill>
                    <a:latin typeface="Giovanni-Book"/>
                    <a:ea typeface="Calibri" panose="020F0502020204030204" pitchFamily="34" charset="0"/>
                    <a:cs typeface="Giovanni-Book"/>
                  </a:rPr>
                  <a:t>2</a:t>
                </a:r>
                <a:r>
                  <a:rPr lang="en-US" sz="2800" dirty="0">
                    <a:solidFill>
                      <a:srgbClr val="000000"/>
                    </a:solidFill>
                    <a:latin typeface="MTMI"/>
                    <a:ea typeface="Calibri" panose="020F0502020204030204" pitchFamily="34" charset="0"/>
                    <a:cs typeface="MTMI"/>
                  </a:rPr>
                  <a:t>) /</a:t>
                </a:r>
                <a:r>
                  <a:rPr lang="en-US" sz="2800" dirty="0">
                    <a:solidFill>
                      <a:srgbClr val="000000"/>
                    </a:solidFill>
                    <a:latin typeface="Giovanni-Book"/>
                    <a:ea typeface="Calibri" panose="020F0502020204030204" pitchFamily="34" charset="0"/>
                    <a:cs typeface="Giovanni-Book"/>
                  </a:rPr>
                  <a:t>2</a:t>
                </a:r>
                <a:r>
                  <a:rPr lang="en-US" sz="28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?</a:t>
                </a:r>
                <a:endParaRPr lang="en-US" sz="3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2800" b="1" dirty="0">
                    <a:solidFill>
                      <a:srgbClr val="F38000"/>
                    </a:solidFill>
                    <a:latin typeface="Glypha-Bold"/>
                    <a:ea typeface="Calibri" panose="020F0502020204030204" pitchFamily="34" charset="0"/>
                    <a:cs typeface="Glypha-Bold"/>
                  </a:rPr>
                  <a:t>(d) </a:t>
                </a:r>
                <a:r>
                  <a:rPr lang="en-US" sz="28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Determine the probabilities that </a:t>
                </a:r>
                <a:r>
                  <a:rPr lang="en-US" sz="2800" i="1" dirty="0">
                    <a:solidFill>
                      <a:srgbClr val="000000"/>
                    </a:solidFill>
                    <a:latin typeface="Giovanni-BookItalic"/>
                    <a:ea typeface="Calibri" panose="020F0502020204030204" pitchFamily="34" charset="0"/>
                    <a:cs typeface="Giovanni-BookItalic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 assumes the values in (c).</a:t>
                </a:r>
                <a:endParaRPr lang="en-US" sz="3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2800" b="1" dirty="0">
                    <a:solidFill>
                      <a:srgbClr val="F38000"/>
                    </a:solidFill>
                    <a:latin typeface="Glypha-Bold"/>
                    <a:ea typeface="Calibri" panose="020F0502020204030204" pitchFamily="34" charset="0"/>
                    <a:cs typeface="Glypha-Bold"/>
                  </a:rPr>
                  <a:t>(e) </a:t>
                </a:r>
                <a:r>
                  <a:rPr lang="en-US" sz="28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Using (d), directly compute E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28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 and V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  <m:r>
                      <a:rPr lang="en-US" sz="28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3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2800" b="1" dirty="0">
                    <a:solidFill>
                      <a:srgbClr val="F38000"/>
                    </a:solidFill>
                    <a:latin typeface="Glypha-Bold"/>
                    <a:ea typeface="Calibri" panose="020F0502020204030204" pitchFamily="34" charset="0"/>
                    <a:cs typeface="Glypha-Bold"/>
                  </a:rPr>
                  <a:t>(f) </a:t>
                </a:r>
                <a:r>
                  <a:rPr lang="en-US" sz="28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Are your answers to (a), (b), and (e) consistent with the formulas</a:t>
                </a:r>
                <a:r>
                  <a:rPr lang="en-US" sz="3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presented in this section?</a:t>
                </a:r>
                <a:endParaRPr lang="en-US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8AA9511-D90C-4D09-A6CE-5BDE84F959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399" y="453629"/>
                <a:ext cx="10829925" cy="4216539"/>
              </a:xfrm>
              <a:prstGeom prst="rect">
                <a:avLst/>
              </a:prstGeom>
              <a:blipFill>
                <a:blip r:embed="rId2"/>
                <a:stretch>
                  <a:fillRect l="-1125" b="-31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403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24E11B2-86C6-460A-A3F1-98B9FE33D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312" y="657224"/>
            <a:ext cx="164262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50169EA-EF27-416D-8000-37A8F267D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301"/>
            <a:ext cx="10515600" cy="1325563"/>
          </a:xfrm>
        </p:spPr>
        <p:txBody>
          <a:bodyPr/>
          <a:lstStyle/>
          <a:p>
            <a:r>
              <a:rPr lang="en-US" dirty="0"/>
              <a:t>Solution to 7.3.2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55C53E2-4B37-4A05-8C6B-83EE3AF28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9945"/>
            <a:ext cx="10515600" cy="46781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(a)</a:t>
            </a:r>
          </a:p>
          <a:p>
            <a:pPr marL="0" indent="0">
              <a:buNone/>
            </a:pPr>
            <a:r>
              <a:rPr lang="en-US" dirty="0"/>
              <a:t>(b)</a:t>
            </a:r>
          </a:p>
          <a:p>
            <a:pPr marL="0" indent="0">
              <a:buNone/>
            </a:pPr>
            <a:r>
              <a:rPr lang="en-US" dirty="0"/>
              <a:t>(c),(d)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(e),(f)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are in agreement with 		    and  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969B8FD-F21C-460B-BC38-7A1B5E3F2C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674436"/>
              </p:ext>
            </p:extLst>
          </p:nvPr>
        </p:nvGraphicFramePr>
        <p:xfrm>
          <a:off x="1795462" y="1107325"/>
          <a:ext cx="4391632" cy="589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" r:id="rId3" imgW="1916868" imgH="253890" progId="Equation.DSMT4">
                  <p:embed/>
                </p:oleObj>
              </mc:Choice>
              <mc:Fallback>
                <p:oleObj r:id="rId3" imgW="1916868" imgH="25389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2" y="1107325"/>
                        <a:ext cx="4391632" cy="5899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8ABA85B-F783-466C-A2F6-EE2B8EB9F0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69843"/>
              </p:ext>
            </p:extLst>
          </p:nvPr>
        </p:nvGraphicFramePr>
        <p:xfrm>
          <a:off x="1795462" y="1714625"/>
          <a:ext cx="8706406" cy="589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r:id="rId5" imgW="4076700" imgH="279400" progId="Equation.DSMT4">
                  <p:embed/>
                </p:oleObj>
              </mc:Choice>
              <mc:Fallback>
                <p:oleObj r:id="rId5" imgW="4076700" imgH="279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2" y="1714625"/>
                        <a:ext cx="8706406" cy="5899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>
            <a:extLst>
              <a:ext uri="{FF2B5EF4-FFF2-40B4-BE49-F238E27FC236}">
                <a16:creationId xmlns:a16="http://schemas.microsoft.com/office/drawing/2014/main" id="{8C7AE336-E6BE-4938-8C45-D59B62DA1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8A13EFD9-E151-491F-8087-BC1D34BA89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620423"/>
              </p:ext>
            </p:extLst>
          </p:nvPr>
        </p:nvGraphicFramePr>
        <p:xfrm>
          <a:off x="2214562" y="2317552"/>
          <a:ext cx="2867392" cy="1423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r:id="rId7" imgW="1384300" imgH="685800" progId="Equation.DSMT4">
                  <p:embed/>
                </p:oleObj>
              </mc:Choice>
              <mc:Fallback>
                <p:oleObj r:id="rId7" imgW="1384300" imgH="685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2" y="2317552"/>
                        <a:ext cx="2867392" cy="14238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0">
            <a:extLst>
              <a:ext uri="{FF2B5EF4-FFF2-40B4-BE49-F238E27FC236}">
                <a16:creationId xmlns:a16="http://schemas.microsoft.com/office/drawing/2014/main" id="{54185844-871B-4F5D-AEF8-D77B0C249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8CFA339E-F838-4B62-9377-DAB093E2BC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622168"/>
              </p:ext>
            </p:extLst>
          </p:nvPr>
        </p:nvGraphicFramePr>
        <p:xfrm>
          <a:off x="1474600" y="4103933"/>
          <a:ext cx="9424988" cy="1075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r:id="rId9" imgW="4927600" imgH="558800" progId="Equation.DSMT4">
                  <p:embed/>
                </p:oleObj>
              </mc:Choice>
              <mc:Fallback>
                <p:oleObj r:id="rId9" imgW="4927600" imgH="558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600" y="4103933"/>
                        <a:ext cx="9424988" cy="10755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2">
            <a:extLst>
              <a:ext uri="{FF2B5EF4-FFF2-40B4-BE49-F238E27FC236}">
                <a16:creationId xmlns:a16="http://schemas.microsoft.com/office/drawing/2014/main" id="{65274AFB-6A32-4D13-B0D4-EC92F761E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950" y="4969901"/>
            <a:ext cx="232984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2A6B9A20-F478-4B0D-B637-A67E80254E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530057"/>
              </p:ext>
            </p:extLst>
          </p:nvPr>
        </p:nvGraphicFramePr>
        <p:xfrm>
          <a:off x="5282628" y="5138694"/>
          <a:ext cx="1328738" cy="527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5" r:id="rId11" imgW="698500" imgH="279400" progId="Equation.DSMT4">
                  <p:embed/>
                </p:oleObj>
              </mc:Choice>
              <mc:Fallback>
                <p:oleObj r:id="rId11" imgW="698500" imgH="279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2628" y="5138694"/>
                        <a:ext cx="1328738" cy="5278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4">
            <a:extLst>
              <a:ext uri="{FF2B5EF4-FFF2-40B4-BE49-F238E27FC236}">
                <a16:creationId xmlns:a16="http://schemas.microsoft.com/office/drawing/2014/main" id="{7FB12ABE-C326-4049-86DF-3781329CB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B43F27FA-AEB8-489F-A25D-E25B776D5A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308481"/>
              </p:ext>
            </p:extLst>
          </p:nvPr>
        </p:nvGraphicFramePr>
        <p:xfrm>
          <a:off x="7419076" y="5063232"/>
          <a:ext cx="1818788" cy="657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6" r:id="rId13" imgW="1130300" imgH="419100" progId="Equation.DSMT4">
                  <p:embed/>
                </p:oleObj>
              </mc:Choice>
              <mc:Fallback>
                <p:oleObj r:id="rId13" imgW="1130300" imgH="4191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9076" y="5063232"/>
                        <a:ext cx="1818788" cy="6572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217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A5AF0-1664-4CDF-B65A-B66C86AA5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18255"/>
            <a:ext cx="10515600" cy="1325563"/>
          </a:xfrm>
        </p:spPr>
        <p:txBody>
          <a:bodyPr/>
          <a:lstStyle/>
          <a:p>
            <a:r>
              <a:rPr lang="en-US" dirty="0"/>
              <a:t>Some application 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507B9-CD59-43F1-BFC1-3D712EE02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4. </a:t>
            </a:r>
            <a:r>
              <a:rPr lang="en-US" dirty="0"/>
              <a:t>The amount of money withdrawn in each transaction at an automatic</a:t>
            </a:r>
          </a:p>
          <a:p>
            <a:pPr marL="0" indent="0">
              <a:buNone/>
            </a:pPr>
            <a:r>
              <a:rPr lang="en-US" dirty="0"/>
              <a:t>teller of a branch of the Bank of America has mean $80 and standard</a:t>
            </a:r>
          </a:p>
          <a:p>
            <a:pPr marL="0" indent="0">
              <a:buNone/>
            </a:pPr>
            <a:r>
              <a:rPr lang="en-US" dirty="0"/>
              <a:t>deviation $40. What are the mean and standard deviation of the average</a:t>
            </a:r>
          </a:p>
          <a:p>
            <a:pPr marL="0" indent="0">
              <a:buNone/>
            </a:pPr>
            <a:r>
              <a:rPr lang="en-US" dirty="0"/>
              <a:t>amount withdrawn in the next 20 transactions?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7. </a:t>
            </a:r>
            <a:r>
              <a:rPr lang="en-US" dirty="0"/>
              <a:t>The weight of a randomly chosen person riding a ferry has expected</a:t>
            </a:r>
          </a:p>
          <a:p>
            <a:pPr marL="0" indent="0">
              <a:buNone/>
            </a:pPr>
            <a:r>
              <a:rPr lang="en-US" dirty="0"/>
              <a:t>value 155 pounds and standard deviation 28 pounds. The ferry has</a:t>
            </a:r>
          </a:p>
          <a:p>
            <a:pPr marL="0" indent="0">
              <a:buNone/>
            </a:pPr>
            <a:r>
              <a:rPr lang="en-US" dirty="0"/>
              <a:t>the capacity to carry 100 riders. Find the expected value and standard</a:t>
            </a:r>
          </a:p>
          <a:p>
            <a:pPr marL="0" indent="0">
              <a:buNone/>
            </a:pPr>
            <a:r>
              <a:rPr lang="en-US" dirty="0"/>
              <a:t>deviation of the total passenger weight load of a ferry at capacity.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45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18E81-E3AF-4ED2-B80D-3B12E09F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034"/>
            <a:ext cx="10515600" cy="1325563"/>
          </a:xfrm>
        </p:spPr>
        <p:txBody>
          <a:bodyPr/>
          <a:lstStyle/>
          <a:p>
            <a:r>
              <a:rPr lang="en-US" dirty="0"/>
              <a:t>Review of important Rand Var </a:t>
            </a:r>
            <a:r>
              <a:rPr lang="en-US" dirty="0" err="1"/>
              <a:t>defs</a:t>
            </a:r>
            <a:r>
              <a:rPr lang="en-US" dirty="0"/>
              <a:t> &amp; props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8DDD5-44DF-49F8-B587-3614610AC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Expectation:</a:t>
            </a:r>
          </a:p>
          <a:p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Variance:</a:t>
            </a:r>
          </a:p>
          <a:p>
            <a:endParaRPr lang="en-US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/>
              <a:t>If X and Y are independent: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D1A9077-7917-413C-B777-31C89BE77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7D56EB4-74E4-4A46-A3F9-748A984297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19404"/>
              </p:ext>
            </p:extLst>
          </p:nvPr>
        </p:nvGraphicFramePr>
        <p:xfrm>
          <a:off x="3172690" y="1022564"/>
          <a:ext cx="4009078" cy="985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1" r:id="rId3" imgW="1739900" imgH="431800" progId="Equation.DSMT4">
                  <p:embed/>
                </p:oleObj>
              </mc:Choice>
              <mc:Fallback>
                <p:oleObj r:id="rId3" imgW="17399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2690" y="1022564"/>
                        <a:ext cx="4009078" cy="9858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C680A37E-D968-48EE-85B6-29784A8FE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4331" y="2193451"/>
            <a:ext cx="1370731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439C1D5-B51A-43F4-B7D7-2AE4B4D60B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892473"/>
              </p:ext>
            </p:extLst>
          </p:nvPr>
        </p:nvGraphicFramePr>
        <p:xfrm>
          <a:off x="2784331" y="2193452"/>
          <a:ext cx="5163395" cy="647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2" r:id="rId5" imgW="2578100" imgH="330200" progId="Equation.DSMT4">
                  <p:embed/>
                </p:oleObj>
              </mc:Choice>
              <mc:Fallback>
                <p:oleObj r:id="rId5" imgW="2578100" imgH="330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4331" y="2193452"/>
                        <a:ext cx="5163395" cy="6478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>
            <a:extLst>
              <a:ext uri="{FF2B5EF4-FFF2-40B4-BE49-F238E27FC236}">
                <a16:creationId xmlns:a16="http://schemas.microsoft.com/office/drawing/2014/main" id="{7EFFC412-EB85-4EEC-8FF7-4E3EC5F2F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4130" y="3096869"/>
            <a:ext cx="17756915" cy="65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D0BBE2F4-C9F8-439A-8A05-5E44152DEA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964062"/>
              </p:ext>
            </p:extLst>
          </p:nvPr>
        </p:nvGraphicFramePr>
        <p:xfrm>
          <a:off x="1071563" y="3078778"/>
          <a:ext cx="3387743" cy="544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3" r:id="rId7" imgW="1600200" imgH="254000" progId="Equation.DSMT4">
                  <p:embed/>
                </p:oleObj>
              </mc:Choice>
              <mc:Fallback>
                <p:oleObj r:id="rId7" imgW="1600200" imgH="254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3078778"/>
                        <a:ext cx="3387743" cy="5444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D0F30555-CEFB-4DD3-8C6D-DED412F323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946563"/>
              </p:ext>
            </p:extLst>
          </p:nvPr>
        </p:nvGraphicFramePr>
        <p:xfrm>
          <a:off x="4929187" y="3075313"/>
          <a:ext cx="2085976" cy="526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4" r:id="rId9" imgW="1015559" imgH="253890" progId="Equation.DSMT4">
                  <p:embed/>
                </p:oleObj>
              </mc:Choice>
              <mc:Fallback>
                <p:oleObj r:id="rId9" imgW="1015559" imgH="25389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7" y="3075313"/>
                        <a:ext cx="2085976" cy="5263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0">
            <a:extLst>
              <a:ext uri="{FF2B5EF4-FFF2-40B4-BE49-F238E27FC236}">
                <a16:creationId xmlns:a16="http://schemas.microsoft.com/office/drawing/2014/main" id="{0FD860DF-4020-435F-9699-1CF1836F7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0293" y="3711888"/>
            <a:ext cx="161955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DC408559-1A8C-4FC5-BFC7-7CAE009F63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454146"/>
              </p:ext>
            </p:extLst>
          </p:nvPr>
        </p:nvGraphicFramePr>
        <p:xfrm>
          <a:off x="5536183" y="3799218"/>
          <a:ext cx="3293492" cy="538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5" r:id="rId11" imgW="1574800" imgH="254000" progId="Equation.DSMT4">
                  <p:embed/>
                </p:oleObj>
              </mc:Choice>
              <mc:Fallback>
                <p:oleObj r:id="rId11" imgW="1574800" imgH="254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6183" y="3799218"/>
                        <a:ext cx="3293492" cy="5389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2">
            <a:extLst>
              <a:ext uri="{FF2B5EF4-FFF2-40B4-BE49-F238E27FC236}">
                <a16:creationId xmlns:a16="http://schemas.microsoft.com/office/drawing/2014/main" id="{4D6F9853-4671-410F-9266-ED9A74FE3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6692" y="3088879"/>
            <a:ext cx="1938797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5009452C-4C3E-46C9-91AA-9133FD609A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205841"/>
              </p:ext>
            </p:extLst>
          </p:nvPr>
        </p:nvGraphicFramePr>
        <p:xfrm>
          <a:off x="7446692" y="3013157"/>
          <a:ext cx="2433254" cy="581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6" r:id="rId13" imgW="1079032" imgH="253890" progId="Equation.DSMT4">
                  <p:embed/>
                </p:oleObj>
              </mc:Choice>
              <mc:Fallback>
                <p:oleObj r:id="rId13" imgW="1079032" imgH="25389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6692" y="3013157"/>
                        <a:ext cx="2433254" cy="5813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7032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82290-9FDB-4134-9748-9FB7227DD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Definition of the sample mean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59282-C9A0-4F59-AEA2-242D780A3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27216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we sample n times from a population with mean μ and </a:t>
            </a:r>
            <a:r>
              <a:rPr lang="en-US" dirty="0" err="1"/>
              <a:t>std</a:t>
            </a:r>
            <a:r>
              <a:rPr lang="en-US" dirty="0"/>
              <a:t> dev σ, the </a:t>
            </a:r>
            <a:r>
              <a:rPr lang="en-US" b="1" dirty="0"/>
              <a:t>sample mean</a:t>
            </a:r>
            <a:r>
              <a:rPr lang="en-US" dirty="0"/>
              <a:t> is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Exercise</a:t>
            </a:r>
            <a:r>
              <a:rPr lang="en-US" dirty="0"/>
              <a:t>: use the properties from the previous slide to prove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					2. </a:t>
            </a:r>
          </a:p>
          <a:p>
            <a:pPr marL="0" indent="0">
              <a:buNone/>
            </a:pPr>
            <a:r>
              <a:rPr lang="en-US" dirty="0"/>
              <a:t>For result 2, if we take the square root of both sides, we get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9AC4C41-3B14-49B5-BED9-32590E9CC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4274BF0-A6F2-4C21-A7C2-76B634CCE3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273549"/>
              </p:ext>
            </p:extLst>
          </p:nvPr>
        </p:nvGraphicFramePr>
        <p:xfrm>
          <a:off x="3325091" y="2177112"/>
          <a:ext cx="3839245" cy="80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5" r:id="rId3" imgW="2044700" imgH="431800" progId="Equation.DSMT4">
                  <p:embed/>
                </p:oleObj>
              </mc:Choice>
              <mc:Fallback>
                <p:oleObj r:id="rId3" imgW="20447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091" y="2177112"/>
                        <a:ext cx="3839245" cy="803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>
            <a:extLst>
              <a:ext uri="{FF2B5EF4-FFF2-40B4-BE49-F238E27FC236}">
                <a16:creationId xmlns:a16="http://schemas.microsoft.com/office/drawing/2014/main" id="{EDFB0C20-A231-43BC-85C1-BFADE8D40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96E3273-2E60-4C6F-A6F0-E8D40C229F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809408"/>
              </p:ext>
            </p:extLst>
          </p:nvPr>
        </p:nvGraphicFramePr>
        <p:xfrm>
          <a:off x="1595662" y="3633861"/>
          <a:ext cx="1452338" cy="576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6" r:id="rId5" imgW="698500" imgH="279400" progId="Equation.DSMT4">
                  <p:embed/>
                </p:oleObj>
              </mc:Choice>
              <mc:Fallback>
                <p:oleObj r:id="rId5" imgW="698500" imgH="279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662" y="3633861"/>
                        <a:ext cx="1452338" cy="5769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>
            <a:extLst>
              <a:ext uri="{FF2B5EF4-FFF2-40B4-BE49-F238E27FC236}">
                <a16:creationId xmlns:a16="http://schemas.microsoft.com/office/drawing/2014/main" id="{FDEF3516-F4CA-4634-9541-E28EC5FA9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B909C77-C8CA-44D1-9295-D7D2DD8874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537171"/>
              </p:ext>
            </p:extLst>
          </p:nvPr>
        </p:nvGraphicFramePr>
        <p:xfrm>
          <a:off x="6096000" y="3544718"/>
          <a:ext cx="1452338" cy="752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7" r:id="rId7" imgW="787400" imgH="419100" progId="Equation.DSMT4">
                  <p:embed/>
                </p:oleObj>
              </mc:Choice>
              <mc:Fallback>
                <p:oleObj r:id="rId7" imgW="787400" imgH="419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544718"/>
                        <a:ext cx="1452338" cy="7524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0">
            <a:extLst>
              <a:ext uri="{FF2B5EF4-FFF2-40B4-BE49-F238E27FC236}">
                <a16:creationId xmlns:a16="http://schemas.microsoft.com/office/drawing/2014/main" id="{7F4BF968-C32A-436A-B223-94F1FA10C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1FEFED02-0EDB-4918-8B8F-EB1667FA27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727903"/>
              </p:ext>
            </p:extLst>
          </p:nvPr>
        </p:nvGraphicFramePr>
        <p:xfrm>
          <a:off x="3200399" y="4585853"/>
          <a:ext cx="1756627" cy="80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8" r:id="rId9" imgW="901309" imgH="418918" progId="Equation.DSMT4">
                  <p:embed/>
                </p:oleObj>
              </mc:Choice>
              <mc:Fallback>
                <p:oleObj r:id="rId9" imgW="901309" imgH="418918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399" y="4585853"/>
                        <a:ext cx="1756627" cy="803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446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A42808D-A25B-4752-89C2-922E0E8F8D33}"/>
              </a:ext>
            </a:extLst>
          </p:cNvPr>
          <p:cNvPicPr/>
          <p:nvPr/>
        </p:nvPicPr>
        <p:blipFill rotWithShape="1">
          <a:blip r:embed="rId2" cstate="print"/>
          <a:srcRect l="16796" t="8817" r="15337"/>
          <a:stretch/>
        </p:blipFill>
        <p:spPr bwMode="auto">
          <a:xfrm>
            <a:off x="3643313" y="590232"/>
            <a:ext cx="8201025" cy="6039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2F7652-1067-4220-B2CD-C26A122D1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438" y="18255"/>
            <a:ext cx="10515600" cy="1325563"/>
          </a:xfrm>
        </p:spPr>
        <p:txBody>
          <a:bodyPr/>
          <a:lstStyle/>
          <a:p>
            <a:r>
              <a:rPr lang="en-US" dirty="0"/>
              <a:t>Graphs of the sample mean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CD03E-5F7C-49F8-BE29-9796638BC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438" y="1343818"/>
            <a:ext cx="6176962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Plots of some sample mean distributions for standard normal distribution’s 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dirty="0"/>
              <a:t> 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433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0AF3D-D9E7-42E5-9BDF-6E3C34F6F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non-normal summands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84460E-4772-4353-B43B-C27E608169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23862" y="1263649"/>
                <a:ext cx="11077576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Even if the </a:t>
                </a:r>
                <a:r>
                  <a:rPr lang="en-US" i="1" dirty="0"/>
                  <a:t>X</a:t>
                </a:r>
                <a:r>
                  <a:rPr lang="en-US" i="1" baseline="-25000" dirty="0"/>
                  <a:t>i</a:t>
                </a:r>
                <a:r>
                  <a:rPr lang="en-US" dirty="0"/>
                  <a:t> are non-normal, the sample mean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dirty="0"/>
                  <a:t> becomes more and more normal as n gets large, a result known as the </a:t>
                </a:r>
                <a:r>
                  <a:rPr lang="en-US" b="1" dirty="0"/>
                  <a:t>Central Limit Theorem.</a:t>
                </a:r>
                <a:endParaRPr lang="en-US" dirty="0"/>
              </a:p>
              <a:p>
                <a:r>
                  <a:rPr lang="en-US" dirty="0"/>
                  <a:t>We illustrate by using a simple uniform distribution for </a:t>
                </a:r>
                <a:r>
                  <a:rPr lang="en-US" i="1" dirty="0"/>
                  <a:t>X</a:t>
                </a:r>
                <a:r>
                  <a:rPr lang="en-US" i="1" baseline="-25000" dirty="0"/>
                  <a:t>i</a:t>
                </a:r>
                <a:r>
                  <a:rPr lang="en-US" dirty="0"/>
                  <a:t>:</a:t>
                </a:r>
              </a:p>
              <a:p>
                <a:r>
                  <a:rPr lang="en-US" dirty="0"/>
                  <a:t>Even for </a:t>
                </a:r>
                <a:r>
                  <a:rPr lang="en-US" i="1" dirty="0"/>
                  <a:t>n </a:t>
                </a:r>
                <a:r>
                  <a:rPr lang="en-US" dirty="0"/>
                  <a:t>= 2, we already see the bud of normal.</a:t>
                </a:r>
              </a:p>
              <a:p>
                <a:pPr lvl="1"/>
                <a:r>
                  <a:rPr lang="en-US" dirty="0"/>
                  <a:t>A triangle: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84460E-4772-4353-B43B-C27E608169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3862" y="1263649"/>
                <a:ext cx="11077576" cy="4351338"/>
              </a:xfrm>
              <a:blipFill>
                <a:blip r:embed="rId2"/>
                <a:stretch>
                  <a:fillRect l="-1156" t="-2241" r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224B80FB-FA6A-42C5-9F93-EA3BC048C871}"/>
              </a:ext>
            </a:extLst>
          </p:cNvPr>
          <p:cNvPicPr/>
          <p:nvPr/>
        </p:nvPicPr>
        <p:blipFill rotWithShape="1">
          <a:blip r:embed="rId3" cstate="print"/>
          <a:srcRect l="3656" r="55104"/>
          <a:stretch/>
        </p:blipFill>
        <p:spPr bwMode="auto">
          <a:xfrm>
            <a:off x="8605838" y="2589212"/>
            <a:ext cx="3162300" cy="3515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6A13AFF-7140-4B68-84A1-398B8F4E877B}"/>
              </a:ext>
            </a:extLst>
          </p:cNvPr>
          <p:cNvPicPr/>
          <p:nvPr/>
        </p:nvPicPr>
        <p:blipFill rotWithShape="1">
          <a:blip r:embed="rId3" cstate="print"/>
          <a:srcRect l="44978" t="28276"/>
          <a:stretch/>
        </p:blipFill>
        <p:spPr bwMode="auto">
          <a:xfrm>
            <a:off x="3357562" y="3592512"/>
            <a:ext cx="3500437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304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0AF3D-D9E7-42E5-9BDF-6E3C34F6F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non-normal summand running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4460E-4772-4353-B43B-C27E60816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253331"/>
            <a:ext cx="11615738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Let’s do </a:t>
            </a:r>
            <a:r>
              <a:rPr lang="en-US" i="1" dirty="0"/>
              <a:t>n </a:t>
            </a:r>
            <a:r>
              <a:rPr lang="en-US" dirty="0"/>
              <a:t>= 3. We model this with a coin flip. However, instead of heads or tails, or 1 and 0 as the outcomes, we say 1 and 2.</a:t>
            </a:r>
          </a:p>
          <a:p>
            <a:r>
              <a:rPr lang="en-US" dirty="0"/>
              <a:t>If we flip coin 3 times, there are 8 possible outcomes, each with equal probability:</a:t>
            </a:r>
          </a:p>
          <a:p>
            <a:pPr marL="0" indent="0" algn="ctr">
              <a:buNone/>
            </a:pPr>
            <a:r>
              <a:rPr lang="en-US" dirty="0"/>
              <a:t>111,112,121,122,211,212,221,222</a:t>
            </a:r>
          </a:p>
          <a:p>
            <a:r>
              <a:rPr lang="en-US" dirty="0"/>
              <a:t>We group based on their sums:</a:t>
            </a:r>
          </a:p>
          <a:p>
            <a:pPr marL="0" indent="0">
              <a:buNone/>
            </a:pPr>
            <a:r>
              <a:rPr lang="en-US" dirty="0"/>
              <a:t>	3	111</a:t>
            </a:r>
          </a:p>
          <a:p>
            <a:pPr marL="0" indent="0">
              <a:buNone/>
            </a:pPr>
            <a:r>
              <a:rPr lang="en-US" dirty="0"/>
              <a:t>	4	112,121, 211</a:t>
            </a:r>
          </a:p>
          <a:p>
            <a:pPr marL="0" indent="0">
              <a:buNone/>
            </a:pPr>
            <a:r>
              <a:rPr lang="en-US" dirty="0"/>
              <a:t>	5	122, 212,221</a:t>
            </a:r>
          </a:p>
          <a:p>
            <a:pPr marL="0" indent="0">
              <a:buNone/>
            </a:pPr>
            <a:r>
              <a:rPr lang="en-US" dirty="0"/>
              <a:t>	6	222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21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611CB-6238-4FE3-9419-7674B5366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Plot of running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0ADD4-E3D9-49A6-A9F8-E62D9319D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253329"/>
            <a:ext cx="11239500" cy="496172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Remember, that in addition to summing, we want to divide by </a:t>
            </a:r>
            <a:r>
              <a:rPr lang="en-US" i="1" dirty="0"/>
              <a:t>n</a:t>
            </a:r>
            <a:r>
              <a:rPr lang="en-US" dirty="0"/>
              <a:t>, which is 3</a:t>
            </a:r>
          </a:p>
          <a:p>
            <a:r>
              <a:rPr lang="en-US" dirty="0"/>
              <a:t>The result is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Which is a further step toward normal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370F930-C6EC-479F-B10E-82F711AC5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75620F7-B3A1-4C2C-86BD-95794F408B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608451"/>
              </p:ext>
            </p:extLst>
          </p:nvPr>
        </p:nvGraphicFramePr>
        <p:xfrm>
          <a:off x="581025" y="2206623"/>
          <a:ext cx="3057525" cy="1977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r:id="rId3" imgW="1269449" imgH="812447" progId="Equation.DSMT4">
                  <p:embed/>
                </p:oleObj>
              </mc:Choice>
              <mc:Fallback>
                <p:oleObj r:id="rId3" imgW="1269449" imgH="812447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2206623"/>
                        <a:ext cx="3057525" cy="19770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13304D83-78A7-4092-A135-A7A35F593BF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655" t="33857" r="12355" b="11924"/>
          <a:stretch/>
        </p:blipFill>
        <p:spPr>
          <a:xfrm>
            <a:off x="4400550" y="1895473"/>
            <a:ext cx="6057900" cy="315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54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6763B-C0C8-46F4-99B5-31B013751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Expectation of our running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075A6-0872-4326-96DA-586FC8FB4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9875"/>
            <a:ext cx="10515600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which is consistent with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94B8CBB-DA21-4A71-B97C-3C84F5B0F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8762" y="17584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F2636D8-8ED3-4DD4-AAC4-D7A0E302A6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722341"/>
              </p:ext>
            </p:extLst>
          </p:nvPr>
        </p:nvGraphicFramePr>
        <p:xfrm>
          <a:off x="1089605" y="1309476"/>
          <a:ext cx="4529138" cy="1636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r:id="rId3" imgW="2273300" imgH="812800" progId="Equation.DSMT4">
                  <p:embed/>
                </p:oleObj>
              </mc:Choice>
              <mc:Fallback>
                <p:oleObj r:id="rId3" imgW="2273300" imgH="812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605" y="1309476"/>
                        <a:ext cx="4529138" cy="16365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A40F1F8A-022E-42CE-AF6E-049CC3488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7936" y="3235468"/>
            <a:ext cx="2705623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95CD50A-A632-44AB-9D05-6CC21CAFC3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46066"/>
              </p:ext>
            </p:extLst>
          </p:nvPr>
        </p:nvGraphicFramePr>
        <p:xfrm>
          <a:off x="4634657" y="2970109"/>
          <a:ext cx="1566117" cy="622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r:id="rId5" imgW="698500" imgH="279400" progId="Equation.DSMT4">
                  <p:embed/>
                </p:oleObj>
              </mc:Choice>
              <mc:Fallback>
                <p:oleObj r:id="rId5" imgW="698500" imgH="279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4657" y="2970109"/>
                        <a:ext cx="1566117" cy="6221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369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6763B-C0C8-46F4-99B5-31B013751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Variance of our running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075A6-0872-4326-96DA-586FC8FB4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551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find the variance, we use the formula</a:t>
            </a:r>
          </a:p>
          <a:p>
            <a:pPr marL="0" indent="0">
              <a:buNone/>
            </a:pPr>
            <a:r>
              <a:rPr lang="en-US" dirty="0"/>
              <a:t>			 and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which is consistent with the result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94B8CBB-DA21-4A71-B97C-3C84F5B0F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8762" y="17584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40F1F8A-022E-42CE-AF6E-049CC3488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7936" y="3235468"/>
            <a:ext cx="2705623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3DB1C8F1-9C5E-410F-83C6-90D82B8EB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532769A-28CD-4A04-9CE3-586433B45B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97111"/>
              </p:ext>
            </p:extLst>
          </p:nvPr>
        </p:nvGraphicFramePr>
        <p:xfrm>
          <a:off x="6942421" y="1031837"/>
          <a:ext cx="2602932" cy="55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0" r:id="rId3" imgW="1295400" imgH="279400" progId="Equation.DSMT4">
                  <p:embed/>
                </p:oleObj>
              </mc:Choice>
              <mc:Fallback>
                <p:oleObj r:id="rId3" imgW="1295400" imgH="279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2421" y="1031837"/>
                        <a:ext cx="2602932" cy="555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>
            <a:extLst>
              <a:ext uri="{FF2B5EF4-FFF2-40B4-BE49-F238E27FC236}">
                <a16:creationId xmlns:a16="http://schemas.microsoft.com/office/drawing/2014/main" id="{DDC87509-B463-4A83-A91B-E0B6E3A26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363" y="1614787"/>
            <a:ext cx="170523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CD41BA84-FFD3-4473-A0FF-BB56C4113E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215262"/>
              </p:ext>
            </p:extLst>
          </p:nvPr>
        </p:nvGraphicFramePr>
        <p:xfrm>
          <a:off x="898418" y="1611930"/>
          <a:ext cx="2371726" cy="1378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1" r:id="rId5" imgW="1409088" imgH="812447" progId="Equation.DSMT4">
                  <p:embed/>
                </p:oleObj>
              </mc:Choice>
              <mc:Fallback>
                <p:oleObj r:id="rId5" imgW="1409088" imgH="812447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418" y="1611930"/>
                        <a:ext cx="2371726" cy="13781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6">
            <a:extLst>
              <a:ext uri="{FF2B5EF4-FFF2-40B4-BE49-F238E27FC236}">
                <a16:creationId xmlns:a16="http://schemas.microsoft.com/office/drawing/2014/main" id="{0FD9E6DF-E592-432B-9E02-4A626C7C5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0905" y="1611930"/>
            <a:ext cx="1748589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92C7F10A-BF3C-4A8A-B956-9D3D541CB4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366285"/>
              </p:ext>
            </p:extLst>
          </p:nvPr>
        </p:nvGraphicFramePr>
        <p:xfrm>
          <a:off x="4686905" y="1597927"/>
          <a:ext cx="3917158" cy="1363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2" r:id="rId7" imgW="2349500" imgH="812800" progId="Equation.DSMT4">
                  <p:embed/>
                </p:oleObj>
              </mc:Choice>
              <mc:Fallback>
                <p:oleObj r:id="rId7" imgW="2349500" imgH="812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905" y="1597927"/>
                        <a:ext cx="3917158" cy="13638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8">
            <a:extLst>
              <a:ext uri="{FF2B5EF4-FFF2-40B4-BE49-F238E27FC236}">
                <a16:creationId xmlns:a16="http://schemas.microsoft.com/office/drawing/2014/main" id="{A53DAE7B-6EA5-42CF-91E0-A8EB114F3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4518" y="30986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58153C8E-F62E-4ED4-8B2E-0960D4A990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167719"/>
              </p:ext>
            </p:extLst>
          </p:nvPr>
        </p:nvGraphicFramePr>
        <p:xfrm>
          <a:off x="1864518" y="3098631"/>
          <a:ext cx="5644774" cy="775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3" r:id="rId9" imgW="3467100" imgH="469900" progId="Equation.DSMT4">
                  <p:embed/>
                </p:oleObj>
              </mc:Choice>
              <mc:Fallback>
                <p:oleObj r:id="rId9" imgW="3467100" imgH="4699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4518" y="3098631"/>
                        <a:ext cx="5644774" cy="7753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0">
            <a:extLst>
              <a:ext uri="{FF2B5EF4-FFF2-40B4-BE49-F238E27FC236}">
                <a16:creationId xmlns:a16="http://schemas.microsoft.com/office/drawing/2014/main" id="{E4EB33E8-733A-4D00-BE06-FFB07D055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7935" y="4188752"/>
            <a:ext cx="2011682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B0E2D9FC-EBCE-4072-91D0-3C98A93B5B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879519"/>
              </p:ext>
            </p:extLst>
          </p:nvPr>
        </p:nvGraphicFramePr>
        <p:xfrm>
          <a:off x="6357935" y="4030550"/>
          <a:ext cx="1885952" cy="675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4" r:id="rId11" imgW="1143000" imgH="419100" progId="Equation.DSMT4">
                  <p:embed/>
                </p:oleObj>
              </mc:Choice>
              <mc:Fallback>
                <p:oleObj r:id="rId11" imgW="1143000" imgH="4191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35" y="4030550"/>
                        <a:ext cx="1885952" cy="6757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853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1826</TotalTime>
  <Words>367</Words>
  <Application>Microsoft Office PowerPoint</Application>
  <PresentationFormat>Widescreen</PresentationFormat>
  <Paragraphs>84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Giovanni-Book</vt:lpstr>
      <vt:lpstr>Giovanni-BookItalic</vt:lpstr>
      <vt:lpstr>Glypha</vt:lpstr>
      <vt:lpstr>Glypha-Bold</vt:lpstr>
      <vt:lpstr>MTMI</vt:lpstr>
      <vt:lpstr>MTSYN</vt:lpstr>
      <vt:lpstr>Times New Roman</vt:lpstr>
      <vt:lpstr>Office Theme</vt:lpstr>
      <vt:lpstr>Equation.DSMT4</vt:lpstr>
      <vt:lpstr>7.3 Sample Mean</vt:lpstr>
      <vt:lpstr>Review of important Rand Var defs &amp; props</vt:lpstr>
      <vt:lpstr>Definition of the sample mean</vt:lpstr>
      <vt:lpstr>Graphs of the sample mean</vt:lpstr>
      <vt:lpstr>non-normal summands</vt:lpstr>
      <vt:lpstr>non-normal summand running example</vt:lpstr>
      <vt:lpstr>Plot of running example</vt:lpstr>
      <vt:lpstr>Expectation of our running example</vt:lpstr>
      <vt:lpstr>Variance of our running example</vt:lpstr>
      <vt:lpstr>PowerPoint Presentation</vt:lpstr>
      <vt:lpstr>Solution to 7.3.2</vt:lpstr>
      <vt:lpstr>Some application exercises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4.5 Conditional Probability and Independence</dc:title>
  <dc:creator>Ezra Halleck</dc:creator>
  <cp:lastModifiedBy>Ezra Halleck</cp:lastModifiedBy>
  <cp:revision>113</cp:revision>
  <dcterms:created xsi:type="dcterms:W3CDTF">2017-09-26T15:39:33Z</dcterms:created>
  <dcterms:modified xsi:type="dcterms:W3CDTF">2018-05-01T13:02:17Z</dcterms:modified>
</cp:coreProperties>
</file>